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14" r:id="rId10"/>
    <p:sldId id="313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56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>
                <a:latin typeface="Open Sans"/>
                <a:cs typeface="Open Sans"/>
              </a:rPr>
              <a:t>polonistyczna</a:t>
            </a:r>
            <a:endParaRPr lang="pl-PL" sz="2800" dirty="0" smtClean="0">
              <a:latin typeface="Open Sans"/>
              <a:cs typeface="Open Sans"/>
            </a:endParaRP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ortograficzny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miszmasz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348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ortograficznej; 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umiejętności pisania wyrazów z u, ó;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umiejętności pracy grupowej.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348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wie, kiedy stosujemy literę ó, u;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zna zasady ortograficzne;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współpracuje w grupie.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2754788" y="2726978"/>
            <a:ext cx="7150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Rozwijanie umiejętności </a:t>
            </a:r>
            <a:r>
              <a:rPr lang="pl-PL" sz="2800" dirty="0" smtClean="0">
                <a:latin typeface="Open Sans"/>
                <a:cs typeface="Open Sans"/>
              </a:rPr>
              <a:t>ortograficznych – </a:t>
            </a: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stosowanie </a:t>
            </a:r>
            <a:r>
              <a:rPr lang="pl-PL" sz="2800" dirty="0">
                <a:latin typeface="Open Sans"/>
                <a:cs typeface="Open Sans"/>
              </a:rPr>
              <a:t>litery „u” i „ó”.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Przypomnienie </a:t>
            </a:r>
            <a:r>
              <a:rPr lang="pl-PL" sz="2000" dirty="0">
                <a:latin typeface="Open Sans"/>
                <a:cs typeface="Open Sans"/>
              </a:rPr>
              <a:t>podstawowych zasad ortograficznych związanych z pisaniem wyrazów z literą „u”, „ó”.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2762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POLSKIE GÓRY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1118" y="4043680"/>
            <a:ext cx="2062426" cy="2722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966007"/>
              </p:ext>
            </p:extLst>
          </p:nvPr>
        </p:nvGraphicFramePr>
        <p:xfrm>
          <a:off x="1090602" y="1855498"/>
          <a:ext cx="8942040" cy="44805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471020"/>
                <a:gridCol w="4471020"/>
              </a:tblGrid>
              <a:tr h="3940076">
                <a:tc>
                  <a:txBody>
                    <a:bodyPr/>
                    <a:lstStyle/>
                    <a:p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Pisownia wyrazów z ó </a:t>
                      </a:r>
                    </a:p>
                    <a:p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wymiennym (na </a:t>
                      </a:r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o, e</a:t>
                      </a: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), np.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ogród – ogrody, pióro – pierze; </a:t>
                      </a:r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niewymiennym, np.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chór, róża, wróbel, jaskółka, góra, wzgórze; </a:t>
                      </a:r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w zakończeniach rzeczowników          –</a:t>
                      </a:r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ów, -</a:t>
                      </a:r>
                      <a:r>
                        <a:rPr lang="pl-PL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ówka</a:t>
                      </a:r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, -</a:t>
                      </a:r>
                      <a:r>
                        <a:rPr lang="pl-PL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ówna</a:t>
                      </a:r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 </a:t>
                      </a: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(tu też D. lm. rodz. męskiego, np.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psów</a:t>
                      </a: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), np.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Kraków, głodówka, Szczepaniakówna. </a:t>
                      </a:r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endParaRPr lang="pl-PL" sz="1800" b="0" i="1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endParaRPr lang="pl-PL" sz="1800" b="0" i="1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PRZYKŁADY: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ósemka, ósmy, ósmoklasista, ów, ówdzie, ówczesny </a:t>
                      </a:r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endParaRPr lang="pl-PL" dirty="0">
                        <a:latin typeface="Open Sans"/>
                        <a:cs typeface="Open Sans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Pisownia wyrazów z u </a:t>
                      </a:r>
                    </a:p>
                    <a:p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we wszystkich formach osobowych czasowników czasu teraźniejszego      i trybu rozkazującego zakończonych na </a:t>
                      </a:r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– uje, -</a:t>
                      </a:r>
                      <a:r>
                        <a:rPr lang="pl-PL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uj</a:t>
                      </a: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, (-</a:t>
                      </a:r>
                      <a:r>
                        <a:rPr lang="pl-PL" sz="1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uję</a:t>
                      </a: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, -ujesz itp.) w myśl rymowanki: w czasowniku </a:t>
                      </a:r>
                      <a:r>
                        <a:rPr lang="pl-P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– uje </a:t>
                      </a: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się nie kreskuje, np.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zgaduje, zgaduj, zgaduję, zgadujesz; </a:t>
                      </a:r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na początku i na końcu wielu wyrazów, np.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upał, na dachu. 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endParaRPr lang="pl-PL" sz="1800" b="0" i="0" u="none" strike="noStrike" kern="1200" baseline="0" dirty="0" smtClean="0">
                        <a:solidFill>
                          <a:schemeClr val="tx1"/>
                        </a:solidFill>
                        <a:latin typeface="Open Sans"/>
                        <a:ea typeface="+mn-ea"/>
                        <a:cs typeface="Open Sans"/>
                      </a:endParaRPr>
                    </a:p>
                    <a:p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PRZYKŁADY: Uczniowie powinni znać pisownię wyrazów: </a:t>
                      </a:r>
                      <a:r>
                        <a:rPr lang="pl-PL" sz="1800" b="0" i="1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zasuwka, wsuwka, skuwka</a:t>
                      </a:r>
                      <a:r>
                        <a:rPr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Open Sans"/>
                          <a:ea typeface="+mn-ea"/>
                          <a:cs typeface="Open Sans"/>
                        </a:rPr>
                        <a:t>. </a:t>
                      </a:r>
                    </a:p>
                    <a:p>
                      <a:endParaRPr lang="pl-PL" dirty="0">
                        <a:latin typeface="Open Sans"/>
                        <a:cs typeface="Open Sans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Zaokrąglony prostokąt 5"/>
          <p:cNvSpPr/>
          <p:nvPr/>
        </p:nvSpPr>
        <p:spPr>
          <a:xfrm>
            <a:off x="2897806" y="2551438"/>
            <a:ext cx="6188144" cy="21011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Open Sans"/>
                <a:cs typeface="Open Sans"/>
              </a:rPr>
              <a:t>„ó” wymieniające się na</a:t>
            </a:r>
          </a:p>
          <a:p>
            <a:pPr algn="ctr"/>
            <a:r>
              <a:rPr lang="pl-PL" sz="3600" dirty="0" smtClean="0">
                <a:latin typeface="Open Sans"/>
                <a:cs typeface="Open Sans"/>
              </a:rPr>
              <a:t>„o”, „a”, „c”</a:t>
            </a:r>
            <a:endParaRPr lang="pl-PL" sz="36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434697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855309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Uzupełnij krzyżówkę następującymi wyrazami. </a:t>
            </a:r>
            <a:endParaRPr lang="pl-PL" sz="2800" b="1" dirty="0" smtClean="0">
              <a:latin typeface="Open Sans"/>
              <a:cs typeface="Open Sans"/>
            </a:endParaRPr>
          </a:p>
          <a:p>
            <a:r>
              <a:rPr lang="pl-PL" sz="2800" b="1" dirty="0" smtClean="0">
                <a:latin typeface="Open Sans"/>
                <a:cs typeface="Open Sans"/>
              </a:rPr>
              <a:t>Wyjaśnij </a:t>
            </a:r>
            <a:r>
              <a:rPr lang="pl-PL" sz="2800" b="1" dirty="0">
                <a:latin typeface="Open Sans"/>
                <a:cs typeface="Open Sans"/>
              </a:rPr>
              <a:t>ich znaczenie. </a:t>
            </a:r>
          </a:p>
        </p:txBody>
      </p:sp>
      <p:sp>
        <p:nvSpPr>
          <p:cNvPr id="9" name="pole tekstowe 7"/>
          <p:cNvSpPr txBox="1"/>
          <p:nvPr/>
        </p:nvSpPr>
        <p:spPr>
          <a:xfrm>
            <a:off x="1426775" y="2311313"/>
            <a:ext cx="8478873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pl-PL" sz="2000" dirty="0">
                <a:latin typeface="Open Sans"/>
                <a:cs typeface="Open Sans"/>
              </a:rPr>
              <a:t>powódź, wózek, potwór, </a:t>
            </a:r>
            <a:r>
              <a:rPr lang="pl-PL" sz="2000" dirty="0" smtClean="0">
                <a:latin typeface="Open Sans"/>
                <a:cs typeface="Open Sans"/>
              </a:rPr>
              <a:t>łóżko</a:t>
            </a:r>
            <a:r>
              <a:rPr lang="pl-PL" sz="2000" dirty="0">
                <a:latin typeface="Open Sans"/>
                <a:cs typeface="Open Sans"/>
              </a:rPr>
              <a:t>, połówka, królewski</a:t>
            </a: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951695"/>
              </p:ext>
            </p:extLst>
          </p:nvPr>
        </p:nvGraphicFramePr>
        <p:xfrm>
          <a:off x="3335254" y="2987675"/>
          <a:ext cx="5500854" cy="3057144"/>
        </p:xfrm>
        <a:graphic>
          <a:graphicData uri="http://schemas.openxmlformats.org/drawingml/2006/table">
            <a:tbl>
              <a:tblPr firstRow="1" firstCol="1" bandRow="1"/>
              <a:tblGrid>
                <a:gridCol w="611206"/>
                <a:gridCol w="611206"/>
                <a:gridCol w="611206"/>
                <a:gridCol w="611206"/>
                <a:gridCol w="611206"/>
                <a:gridCol w="611206"/>
                <a:gridCol w="611206"/>
                <a:gridCol w="611206"/>
                <a:gridCol w="611206"/>
              </a:tblGrid>
              <a:tr h="50952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ó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52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ó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52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ó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952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ó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5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ó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5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ó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  <a:latin typeface="Open Sans"/>
                          <a:ea typeface="Times New Roman" panose="02020603050405020304" pitchFamily="18" charset="0"/>
                          <a:cs typeface="Open Sans"/>
                        </a:rPr>
                        <a:t> </a:t>
                      </a:r>
                    </a:p>
                  </a:txBody>
                  <a:tcPr marL="78308" marR="7830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0101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10120</TotalTime>
  <Words>346</Words>
  <Application>Microsoft Macintosh PowerPoint</Application>
  <PresentationFormat>Niestandardowy</PresentationFormat>
  <Paragraphs>115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  MULTIMEDIALNY SCENARIUSZ ZAJĘĆ</vt:lpstr>
      <vt:lpstr>Edukacja: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147</cp:revision>
  <dcterms:created xsi:type="dcterms:W3CDTF">2014-12-16T09:11:28Z</dcterms:created>
  <dcterms:modified xsi:type="dcterms:W3CDTF">2015-08-19T10:12:03Z</dcterms:modified>
</cp:coreProperties>
</file>