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3" r:id="rId10"/>
    <p:sldId id="316" r:id="rId11"/>
    <p:sldId id="315" r:id="rId12"/>
    <p:sldId id="317" r:id="rId13"/>
    <p:sldId id="311" r:id="rId14"/>
    <p:sldId id="318" r:id="rId15"/>
    <p:sldId id="319" r:id="rId16"/>
    <p:sldId id="320" r:id="rId17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1696" y="-712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krajobraz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2671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przyrodniczej;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poznawanie różnych rodzajów krajobrazu: nizinnego, wyżynnego, nadmorskiego;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rozwijanie umiejętności pracy z tablicą multimedialną;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pracy grupowej</a:t>
            </a:r>
            <a:r>
              <a:rPr lang="pl-PL" sz="1300" dirty="0" smtClean="0">
                <a:latin typeface="Open Sans"/>
                <a:cs typeface="Open Sans"/>
              </a:rPr>
              <a:t>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2671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rozpoznać krajobraz nizinny, wyżynny i nadmorski;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 wskazać cechy charakterystyczne dla krajobrazu nizinnego, wyżynnego i nadmorskiego;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jest aktywny na zajęciach;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współpracuje w grupie.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2697063" y="2726978"/>
            <a:ext cx="72663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Rozwijanie umiejętności </a:t>
            </a:r>
            <a:r>
              <a:rPr lang="pl-PL" sz="2800" dirty="0" smtClean="0">
                <a:latin typeface="Open Sans"/>
                <a:cs typeface="Open Sans"/>
              </a:rPr>
              <a:t>przyrodniczych - </a:t>
            </a:r>
            <a:r>
              <a:rPr lang="pl-PL" sz="2800" dirty="0">
                <a:latin typeface="Open Sans"/>
                <a:cs typeface="Open Sans"/>
              </a:rPr>
              <a:t>rozpoznawanie rodzajów krajobrazu: krajobraz nizinny, wyżynny, nadmorski.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2941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Poznanie </a:t>
            </a:r>
            <a:r>
              <a:rPr lang="pl-PL" sz="2000" dirty="0">
                <a:latin typeface="Open Sans"/>
                <a:cs typeface="Open Sans"/>
              </a:rPr>
              <a:t>różnych rodzajów krajobrazu. Nauczyciel na kolejnych slajdach pokazuje zdjęcia krajobrazów i opisuje je przy pomocy uczniów.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 z mapą Polski – uczniowie odszukują </a:t>
            </a:r>
            <a:r>
              <a:rPr lang="pl-PL" sz="2000" dirty="0" smtClean="0">
                <a:latin typeface="Open Sans"/>
                <a:cs typeface="Open Sans"/>
              </a:rPr>
              <a:t>       na </a:t>
            </a:r>
            <a:r>
              <a:rPr lang="pl-PL" sz="2000" dirty="0">
                <a:latin typeface="Open Sans"/>
                <a:cs typeface="Open Sans"/>
              </a:rPr>
              <a:t>mapie charakterystyczne miejsc reprezentujące krajobraz nizinny, wyżynny i nadmorski.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90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KRAJOBRAZ NIZINNY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1118" y="4043680"/>
            <a:ext cx="2062426" cy="272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6408" y="1903526"/>
            <a:ext cx="6258547" cy="40580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8735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Główne cechy krajobrazu nizinnego w Polsce to: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1426775" y="2080414"/>
            <a:ext cx="8478873" cy="2836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płaska lub lekko pofałdowana powierzchnia terenu, </a:t>
            </a: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małe wysokości względne i bezwzględne, </a:t>
            </a: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wolno płynące rzeki, często szerokie, </a:t>
            </a: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duży udział terenów rolniczych, zwłaszcza pól uprawnych, </a:t>
            </a: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występowanie lasów liściastych, iglastych i mieszanych, </a:t>
            </a: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dobrze rozwinięta sieć osadnicza, liczne miasta i wsie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50101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426775" y="1872605"/>
            <a:ext cx="847887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l-PL" sz="2000" dirty="0">
                <a:latin typeface="Open Sans"/>
                <a:cs typeface="Open Sans"/>
              </a:rPr>
              <a:t>Niziny zajmują ponad 70% powierzchni naszego kraju – patrz mapa. Nie tworzą one jednak jednolitego krajobrazu na całym obszarze swojego występowania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 fontAlgn="t"/>
            <a:endParaRPr lang="pl-PL" sz="2000" dirty="0">
              <a:latin typeface="Open Sans"/>
              <a:cs typeface="Open Sans"/>
            </a:endParaRPr>
          </a:p>
          <a:p>
            <a:pPr fontAlgn="t"/>
            <a:r>
              <a:rPr lang="pl-PL" sz="2000" dirty="0">
                <a:latin typeface="Open Sans"/>
                <a:cs typeface="Open Sans"/>
              </a:rPr>
              <a:t>W związku z tym podzielone zostały na 3 główne pasy:</a:t>
            </a:r>
          </a:p>
          <a:p>
            <a:pPr marL="342900" indent="-342900" fontAlgn="t">
              <a:lnSpc>
                <a:spcPct val="13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NIZINY NADMORSKIE, </a:t>
            </a:r>
          </a:p>
          <a:p>
            <a:pPr marL="342900" indent="-342900" fontAlgn="t">
              <a:lnSpc>
                <a:spcPct val="13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POJEZIERZA, </a:t>
            </a:r>
          </a:p>
          <a:p>
            <a:pPr marL="342900" indent="-342900" fontAlgn="t">
              <a:lnSpc>
                <a:spcPct val="13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NIZINY ŚRODKOWOPOLSKIE.</a:t>
            </a:r>
          </a:p>
          <a:p>
            <a:pPr fontAlgn="t"/>
            <a:r>
              <a:rPr lang="pl-PL" sz="2000" dirty="0" smtClean="0">
                <a:latin typeface="Open Sans"/>
                <a:cs typeface="Open Sans"/>
              </a:rPr>
              <a:t> 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95663434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160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KRAJOBRAZ WYŻYNNY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665" y="1913087"/>
            <a:ext cx="6222032" cy="4148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075201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8995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Główne cechy krajobrazu </a:t>
            </a:r>
            <a:r>
              <a:rPr lang="pl-PL" sz="2800" b="1" dirty="0" smtClean="0">
                <a:latin typeface="Open Sans"/>
                <a:cs typeface="Open Sans"/>
              </a:rPr>
              <a:t>wyżynnego w</a:t>
            </a:r>
            <a:r>
              <a:rPr lang="pl-PL" sz="2800" b="1" dirty="0">
                <a:latin typeface="Open Sans"/>
                <a:cs typeface="Open Sans"/>
              </a:rPr>
              <a:t> Polsce to: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1426775" y="2080414"/>
            <a:ext cx="8478873" cy="1451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pofałdowana </a:t>
            </a:r>
            <a:r>
              <a:rPr lang="pl-PL" sz="2000" dirty="0">
                <a:latin typeface="Open Sans"/>
                <a:cs typeface="Open Sans"/>
              </a:rPr>
              <a:t>powierzchnia terenu, </a:t>
            </a: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charakterystyczne formy terenu – skałki, wąwozy, skarpy, jaskinie</a:t>
            </a:r>
            <a:r>
              <a:rPr lang="pl-PL" sz="2000" dirty="0" smtClean="0">
                <a:latin typeface="Open Sans"/>
                <a:cs typeface="Open Sans"/>
              </a:rPr>
              <a:t>, 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 fontAlgn="t">
              <a:lnSpc>
                <a:spcPct val="15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zróżnicowane pokrycie terenu.</a:t>
            </a:r>
          </a:p>
        </p:txBody>
      </p:sp>
    </p:spTree>
    <p:extLst>
      <p:ext uri="{BB962C8B-B14F-4D97-AF65-F5344CB8AC3E}">
        <p14:creationId xmlns:p14="http://schemas.microsoft.com/office/powerpoint/2010/main" val="362582818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7498" y="1388315"/>
            <a:ext cx="4721924" cy="46782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pole tekstowe 7"/>
          <p:cNvSpPr txBox="1"/>
          <p:nvPr/>
        </p:nvSpPr>
        <p:spPr>
          <a:xfrm>
            <a:off x="1426776" y="1341536"/>
            <a:ext cx="4807548" cy="3811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>
              <a:lnSpc>
                <a:spcPct val="110000"/>
              </a:lnSpc>
            </a:pPr>
            <a:r>
              <a:rPr lang="pl-PL" sz="2000" dirty="0">
                <a:latin typeface="Open Sans"/>
                <a:cs typeface="Open Sans"/>
              </a:rPr>
              <a:t>Pas wyżyn rozciąga się </a:t>
            </a:r>
            <a:r>
              <a:rPr lang="pl-PL" sz="2000" dirty="0" smtClean="0">
                <a:latin typeface="Open Sans"/>
                <a:cs typeface="Open Sans"/>
              </a:rPr>
              <a:t>na </a:t>
            </a:r>
            <a:r>
              <a:rPr lang="pl-PL" sz="2000" dirty="0" err="1" smtClean="0">
                <a:latin typeface="Open Sans"/>
                <a:cs typeface="Open Sans"/>
              </a:rPr>
              <a:t>południo-wym</a:t>
            </a:r>
            <a:r>
              <a:rPr lang="pl-PL" sz="2000" dirty="0" smtClean="0">
                <a:latin typeface="Open Sans"/>
                <a:cs typeface="Open Sans"/>
              </a:rPr>
              <a:t> </a:t>
            </a:r>
            <a:r>
              <a:rPr lang="pl-PL" sz="2000" dirty="0">
                <a:latin typeface="Open Sans"/>
                <a:cs typeface="Open Sans"/>
              </a:rPr>
              <a:t>wschodzie </a:t>
            </a:r>
            <a:r>
              <a:rPr lang="pl-PL" sz="2000" dirty="0" smtClean="0">
                <a:latin typeface="Open Sans"/>
                <a:cs typeface="Open Sans"/>
              </a:rPr>
              <a:t>Polski, na </a:t>
            </a:r>
            <a:r>
              <a:rPr lang="pl-PL" sz="2000" dirty="0">
                <a:latin typeface="Open Sans"/>
                <a:cs typeface="Open Sans"/>
              </a:rPr>
              <a:t>południe od Niziny Mazowieckiej. </a:t>
            </a:r>
          </a:p>
          <a:p>
            <a:pPr marL="342900" indent="-342900" fontAlgn="t">
              <a:lnSpc>
                <a:spcPct val="110000"/>
              </a:lnSpc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 fontAlgn="t">
              <a:lnSpc>
                <a:spcPct val="110000"/>
              </a:lnSpc>
            </a:pPr>
            <a:r>
              <a:rPr lang="pl-PL" sz="2000" dirty="0">
                <a:latin typeface="Open Sans"/>
                <a:cs typeface="Open Sans"/>
              </a:rPr>
              <a:t>W jego obrębie wyróżniono następujące krainy geograficzne:</a:t>
            </a:r>
          </a:p>
          <a:p>
            <a:pPr marL="342900" indent="-342900" fontAlgn="t">
              <a:lnSpc>
                <a:spcPct val="11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Wyżynę Śląską,</a:t>
            </a:r>
          </a:p>
          <a:p>
            <a:pPr marL="342900" indent="-342900" fontAlgn="t">
              <a:lnSpc>
                <a:spcPct val="11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Wyżynę Krakowsko-Częstochowską,</a:t>
            </a:r>
          </a:p>
          <a:p>
            <a:pPr marL="342900" indent="-342900" fontAlgn="t">
              <a:lnSpc>
                <a:spcPct val="11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Wyżynę </a:t>
            </a:r>
            <a:r>
              <a:rPr lang="pl-PL" sz="2000" dirty="0" smtClean="0">
                <a:latin typeface="Open Sans"/>
                <a:cs typeface="Open Sans"/>
              </a:rPr>
              <a:t>Małopolską wraz </a:t>
            </a:r>
            <a:r>
              <a:rPr lang="pl-PL" sz="2000" dirty="0">
                <a:latin typeface="Open Sans"/>
                <a:cs typeface="Open Sans"/>
              </a:rPr>
              <a:t>z Górami Świętokrzyskimi,</a:t>
            </a:r>
          </a:p>
          <a:p>
            <a:pPr marL="342900" indent="-342900" fontAlgn="t">
              <a:lnSpc>
                <a:spcPct val="11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Wyżynę Lubelską.</a:t>
            </a:r>
          </a:p>
        </p:txBody>
      </p:sp>
    </p:spTree>
    <p:extLst>
      <p:ext uri="{BB962C8B-B14F-4D97-AF65-F5344CB8AC3E}">
        <p14:creationId xmlns:p14="http://schemas.microsoft.com/office/powerpoint/2010/main" val="3740955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61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KRAJOBRAZ NADMORSKI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232" y="1916465"/>
            <a:ext cx="6092898" cy="41374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00091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426775" y="1283812"/>
            <a:ext cx="847887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t"/>
            <a:r>
              <a:rPr lang="pl-PL" sz="2000" dirty="0">
                <a:latin typeface="Open Sans"/>
                <a:cs typeface="Open Sans"/>
              </a:rPr>
              <a:t>Elementem charakterystycznym dla krajobrazu Nizin Nadmorskich jest wybrzeże, czyli wąski pas lądu wzdłuż linii brzegowej, na którym zaznacza się działalność fal morskich. Wyróżnia się 2 główne formy wybrzeża:</a:t>
            </a:r>
          </a:p>
          <a:p>
            <a:pPr marL="342900" indent="-342900" algn="just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niskie</a:t>
            </a:r>
            <a:r>
              <a:rPr lang="pl-PL" sz="2000" dirty="0">
                <a:latin typeface="Open Sans"/>
                <a:cs typeface="Open Sans"/>
              </a:rPr>
              <a:t>, tj. plaża – płaski teren pokryty piaskiem, zalewany przez fale morskie; piasek pochodzi ze skał wybrzeża, które są niszczone </a:t>
            </a:r>
            <a:r>
              <a:rPr lang="pl-PL" sz="2000" dirty="0" smtClean="0">
                <a:latin typeface="Open Sans"/>
                <a:cs typeface="Open Sans"/>
              </a:rPr>
              <a:t>              i </a:t>
            </a:r>
            <a:r>
              <a:rPr lang="pl-PL" sz="2000" dirty="0">
                <a:latin typeface="Open Sans"/>
                <a:cs typeface="Open Sans"/>
              </a:rPr>
              <a:t>rozdrabniane przez ruch nieustannie falującej wody; w Polsce plaże występują niemal na całej długości wybrzeża;</a:t>
            </a:r>
          </a:p>
          <a:p>
            <a:pPr marL="342900" indent="-342900" algn="just" fontAlgn="t">
              <a:buFont typeface="Arial"/>
              <a:buChar char="•"/>
            </a:pPr>
            <a:endParaRPr lang="pl-PL" sz="2000" dirty="0">
              <a:latin typeface="Open Sans"/>
              <a:cs typeface="Open Sans"/>
            </a:endParaRPr>
          </a:p>
          <a:p>
            <a:pPr marL="342900" indent="-342900" algn="just" fontAlgn="t"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wysokie</a:t>
            </a:r>
            <a:r>
              <a:rPr lang="pl-PL" sz="2000" dirty="0">
                <a:latin typeface="Open Sans"/>
                <a:cs typeface="Open Sans"/>
              </a:rPr>
              <a:t>, tj. klif – stromy stok bezpośrednio dochodzący do morza; niekiedy klif jest nieco oddalony od linii brzegowej, co wiąże się </a:t>
            </a:r>
            <a:r>
              <a:rPr lang="pl-PL" sz="2000" dirty="0" smtClean="0">
                <a:latin typeface="Open Sans"/>
                <a:cs typeface="Open Sans"/>
              </a:rPr>
              <a:t>            z </a:t>
            </a:r>
            <a:r>
              <a:rPr lang="pl-PL" sz="2000" dirty="0">
                <a:latin typeface="Open Sans"/>
                <a:cs typeface="Open Sans"/>
              </a:rPr>
              <a:t>niszczącą działalnością fal morskich, (zobacz animację); tą formę wybrzeża spotkać można m. in. na wyspie Wolin, w okolicach Przylądka Rozewie, a także w Gdyni.</a:t>
            </a:r>
          </a:p>
          <a:p>
            <a:pPr algn="just" fontAlgn="t"/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22221209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426776" y="1780246"/>
            <a:ext cx="8305696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t">
              <a:lnSpc>
                <a:spcPct val="130000"/>
              </a:lnSpc>
            </a:pPr>
            <a:r>
              <a:rPr lang="pl-PL" sz="2000" dirty="0">
                <a:latin typeface="Open Sans"/>
                <a:cs typeface="Open Sans"/>
              </a:rPr>
              <a:t>Niziny Nadmorskie obejmują w Polsce tereny </a:t>
            </a:r>
            <a:r>
              <a:rPr lang="pl-PL" sz="2000" dirty="0" smtClean="0">
                <a:latin typeface="Open Sans"/>
                <a:cs typeface="Open Sans"/>
              </a:rPr>
              <a:t>położone</a:t>
            </a:r>
          </a:p>
          <a:p>
            <a:pPr algn="just" fontAlgn="t">
              <a:lnSpc>
                <a:spcPct val="130000"/>
              </a:lnSpc>
            </a:pPr>
            <a:r>
              <a:rPr lang="pl-PL" sz="2000" dirty="0" smtClean="0">
                <a:latin typeface="Open Sans"/>
                <a:cs typeface="Open Sans"/>
              </a:rPr>
              <a:t>w</a:t>
            </a:r>
            <a:r>
              <a:rPr lang="pl-PL" sz="2000" dirty="0">
                <a:latin typeface="Open Sans"/>
                <a:cs typeface="Open Sans"/>
              </a:rPr>
              <a:t> bezpośrednim sąsiedztwie Morza Bałtyckiego. </a:t>
            </a:r>
            <a:endParaRPr lang="pl-PL" sz="2000" dirty="0" smtClean="0">
              <a:latin typeface="Open Sans"/>
              <a:cs typeface="Open Sans"/>
            </a:endParaRPr>
          </a:p>
          <a:p>
            <a:pPr algn="just" fontAlgn="t">
              <a:lnSpc>
                <a:spcPct val="130000"/>
              </a:lnSpc>
            </a:pPr>
            <a:r>
              <a:rPr lang="pl-PL" sz="2000" dirty="0" smtClean="0">
                <a:latin typeface="Open Sans"/>
                <a:cs typeface="Open Sans"/>
              </a:rPr>
              <a:t>W</a:t>
            </a:r>
            <a:r>
              <a:rPr lang="pl-PL" sz="2000" dirty="0">
                <a:latin typeface="Open Sans"/>
                <a:cs typeface="Open Sans"/>
              </a:rPr>
              <a:t> ich obrębie wyróżnione zostały 3 krainy geograficzne:</a:t>
            </a:r>
          </a:p>
          <a:p>
            <a:pPr marL="342900" indent="-342900" algn="just" fontAlgn="t">
              <a:lnSpc>
                <a:spcPct val="13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Pobrzeże Szczecińskie, </a:t>
            </a:r>
          </a:p>
          <a:p>
            <a:pPr marL="342900" indent="-342900" algn="just" fontAlgn="t">
              <a:lnSpc>
                <a:spcPct val="13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Pobrzeże Koszalińskie, </a:t>
            </a:r>
          </a:p>
          <a:p>
            <a:pPr marL="342900" indent="-342900" algn="just" fontAlgn="t">
              <a:lnSpc>
                <a:spcPct val="13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Pobrzeże Gdańskie wraz </a:t>
            </a:r>
            <a:r>
              <a:rPr lang="pl-PL" sz="2000" dirty="0" smtClean="0">
                <a:latin typeface="Open Sans"/>
                <a:cs typeface="Open Sans"/>
              </a:rPr>
              <a:t>z Żuławami </a:t>
            </a:r>
            <a:r>
              <a:rPr lang="pl-PL" sz="2000" dirty="0">
                <a:latin typeface="Open Sans"/>
                <a:cs typeface="Open Sans"/>
              </a:rPr>
              <a:t>Wiślanymi.</a:t>
            </a:r>
          </a:p>
        </p:txBody>
      </p:sp>
    </p:spTree>
    <p:extLst>
      <p:ext uri="{BB962C8B-B14F-4D97-AF65-F5344CB8AC3E}">
        <p14:creationId xmlns:p14="http://schemas.microsoft.com/office/powerpoint/2010/main" val="36244569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10133</TotalTime>
  <Words>426</Words>
  <Application>Microsoft Macintosh PowerPoint</Application>
  <PresentationFormat>Niestandardowy</PresentationFormat>
  <Paragraphs>79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149</cp:revision>
  <dcterms:created xsi:type="dcterms:W3CDTF">2014-12-16T09:11:28Z</dcterms:created>
  <dcterms:modified xsi:type="dcterms:W3CDTF">2015-05-20T07:59:53Z</dcterms:modified>
</cp:coreProperties>
</file>