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jpg" ContentType="image/jpeg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308" r:id="rId9"/>
    <p:sldId id="310" r:id="rId10"/>
    <p:sldId id="311" r:id="rId11"/>
    <p:sldId id="312" r:id="rId12"/>
    <p:sldId id="313" r:id="rId13"/>
    <p:sldId id="314" r:id="rId14"/>
    <p:sldId id="315" r:id="rId15"/>
    <p:sldId id="316" r:id="rId16"/>
    <p:sldId id="317" r:id="rId17"/>
    <p:sldId id="318" r:id="rId18"/>
    <p:sldId id="319" r:id="rId19"/>
    <p:sldId id="320" r:id="rId20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8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456" y="-136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3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przyrodnicza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klasa II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zabytki Warszawy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20"/>
            <a:ext cx="3438999" cy="27987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poznanie stolicy Polski i jej zabytków; </a:t>
            </a:r>
          </a:p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wiedzy na temat Polski i jej zabytków; </a:t>
            </a:r>
          </a:p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podtrzymywanie dziedzictwa narodowego; </a:t>
            </a:r>
          </a:p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poznawanie polskiej kultury narodowej;</a:t>
            </a:r>
          </a:p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pracy z komputerem. </a:t>
            </a:r>
            <a:endParaRPr lang="pl-PL" sz="1300" dirty="0">
              <a:latin typeface="Open Sans"/>
              <a:cs typeface="Open San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20"/>
            <a:ext cx="3442705" cy="27987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wskazać na mapie stolicę Polski;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powiedzieć skąd wzięła się nazwa </a:t>
            </a:r>
            <a:r>
              <a:rPr lang="pl-PL" sz="1300" dirty="0" smtClean="0">
                <a:latin typeface="Open Sans"/>
                <a:cs typeface="Open Sans"/>
              </a:rPr>
              <a:t>„Warszawa</a:t>
            </a:r>
            <a:r>
              <a:rPr lang="pl-PL" sz="1300" dirty="0" smtClean="0">
                <a:latin typeface="Open Sans"/>
                <a:cs typeface="Open Sans"/>
              </a:rPr>
              <a:t>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opowiedzieć o czym była legenda o Warsie i Sawie; 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powiedzieć, jakie zabytki możemy spotkać w warszawie; 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jest aktywny i kreatywny. </a:t>
            </a:r>
            <a:endParaRPr lang="pl-PL" sz="13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517670" y="2726978"/>
            <a:ext cx="56250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Warszawa, zabytki Warszawy, praca z mapą Polski.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Powitanie z uczniami.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Na </a:t>
            </a:r>
            <a:r>
              <a:rPr lang="pl-PL" sz="2000" dirty="0">
                <a:latin typeface="Open Sans"/>
                <a:cs typeface="Open Sans"/>
              </a:rPr>
              <a:t>slajdzie pokazuje się mapa Polski. Nauczyciel prosi uczniów o wskazanie na niej stolicy.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Chętny </a:t>
            </a:r>
            <a:r>
              <a:rPr lang="pl-PL" sz="2000" dirty="0">
                <a:latin typeface="Open Sans"/>
                <a:cs typeface="Open Sans"/>
              </a:rPr>
              <a:t>uczeń przypomina skąd wzięła się nazwa Warszawa. Omawia treść legendy o Warsie i Sawie.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Slajdy </a:t>
            </a:r>
            <a:r>
              <a:rPr lang="pl-PL" sz="2000" dirty="0">
                <a:latin typeface="Open Sans"/>
                <a:cs typeface="Open Sans"/>
              </a:rPr>
              <a:t>z zabytkami Warszawy.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6" name="Obraz 5" descr="Mapa_Polski (1)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0135" y="1191651"/>
            <a:ext cx="5331092" cy="4989236"/>
          </a:xfrm>
          <a:prstGeom prst="rect">
            <a:avLst/>
          </a:prstGeom>
        </p:spPr>
      </p:pic>
      <p:sp>
        <p:nvSpPr>
          <p:cNvPr id="12" name="Prostokąt 11"/>
          <p:cNvSpPr/>
          <p:nvPr/>
        </p:nvSpPr>
        <p:spPr>
          <a:xfrm>
            <a:off x="1070287" y="1218145"/>
            <a:ext cx="26066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MAPA POLSKI</a:t>
            </a:r>
            <a:endParaRPr lang="pl-PL" sz="2800" b="1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5525875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54832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WARSZAWA – STOLICA POLSKI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9" name="pole tekstowe 7"/>
          <p:cNvSpPr txBox="1"/>
          <p:nvPr/>
        </p:nvSpPr>
        <p:spPr>
          <a:xfrm>
            <a:off x="4329390" y="2080414"/>
            <a:ext cx="5010550" cy="3334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pl-PL" sz="1600" dirty="0">
                <a:latin typeface="Open Sans"/>
                <a:cs typeface="Open Sans"/>
              </a:rPr>
              <a:t>Nazwa miasta  pojawia się już w zapiskach z XIV w., jako </a:t>
            </a:r>
            <a:r>
              <a:rPr lang="pl-PL" sz="1600" dirty="0" err="1">
                <a:latin typeface="Open Sans"/>
                <a:cs typeface="Open Sans"/>
              </a:rPr>
              <a:t>Warseuiensis</a:t>
            </a:r>
            <a:r>
              <a:rPr lang="pl-PL" sz="1600" dirty="0">
                <a:latin typeface="Open Sans"/>
                <a:cs typeface="Open Sans"/>
              </a:rPr>
              <a:t> (1321), </a:t>
            </a:r>
            <a:r>
              <a:rPr lang="pl-PL" sz="1600" dirty="0" err="1">
                <a:latin typeface="Open Sans"/>
                <a:cs typeface="Open Sans"/>
              </a:rPr>
              <a:t>Varschewia</a:t>
            </a:r>
            <a:r>
              <a:rPr lang="pl-PL" sz="1600" dirty="0">
                <a:latin typeface="Open Sans"/>
                <a:cs typeface="Open Sans"/>
              </a:rPr>
              <a:t> (1342) i XV w. jako </a:t>
            </a:r>
            <a:r>
              <a:rPr lang="pl-PL" sz="1600" dirty="0" err="1">
                <a:latin typeface="Open Sans"/>
                <a:cs typeface="Open Sans"/>
              </a:rPr>
              <a:t>Warschouia</a:t>
            </a:r>
            <a:r>
              <a:rPr lang="pl-PL" sz="1600" dirty="0">
                <a:latin typeface="Open Sans"/>
                <a:cs typeface="Open Sans"/>
              </a:rPr>
              <a:t> (1482). Najprawdopodobniej pochodzi ona od formy dzierżawczej imienia </a:t>
            </a:r>
            <a:r>
              <a:rPr lang="pl-PL" sz="1600" dirty="0" err="1">
                <a:latin typeface="Open Sans"/>
                <a:cs typeface="Open Sans"/>
              </a:rPr>
              <a:t>Warsz</a:t>
            </a:r>
            <a:r>
              <a:rPr lang="pl-PL" sz="1600" dirty="0">
                <a:latin typeface="Open Sans"/>
                <a:cs typeface="Open Sans"/>
              </a:rPr>
              <a:t>, czyli skróconej formy popularnego wówczas imienia Warcisław, </a:t>
            </a:r>
            <a:r>
              <a:rPr lang="pl-PL" sz="1600" dirty="0" err="1">
                <a:latin typeface="Open Sans"/>
                <a:cs typeface="Open Sans"/>
              </a:rPr>
              <a:t>Wrocisław</a:t>
            </a:r>
            <a:r>
              <a:rPr lang="pl-PL" sz="1600" dirty="0">
                <a:latin typeface="Open Sans"/>
                <a:cs typeface="Open Sans"/>
              </a:rPr>
              <a:t>, używanego m.in. wśród przedstawicieli rodu </a:t>
            </a:r>
            <a:r>
              <a:rPr lang="pl-PL" sz="1600" dirty="0" err="1">
                <a:latin typeface="Open Sans"/>
                <a:cs typeface="Open Sans"/>
              </a:rPr>
              <a:t>Rawów</a:t>
            </a:r>
            <a:r>
              <a:rPr lang="pl-PL" sz="1600" dirty="0">
                <a:latin typeface="Open Sans"/>
                <a:cs typeface="Open Sans"/>
              </a:rPr>
              <a:t> (Rawiczów) herbu Rawa, którzy byli właścicielami części terenów dzisiejszego Solca i Mariensztatu. Zmiana nazwy w XVI w. </a:t>
            </a:r>
            <a:r>
              <a:rPr lang="pl-PL" sz="1600" dirty="0" smtClean="0">
                <a:latin typeface="Open Sans"/>
                <a:cs typeface="Open Sans"/>
              </a:rPr>
              <a:t>z </a:t>
            </a:r>
            <a:r>
              <a:rPr lang="pl-PL" sz="1600" dirty="0" smtClean="0">
                <a:latin typeface="Open Sans"/>
                <a:cs typeface="Open Sans"/>
              </a:rPr>
              <a:t>Warszewa </a:t>
            </a:r>
            <a:r>
              <a:rPr lang="pl-PL" sz="1600" dirty="0">
                <a:latin typeface="Open Sans"/>
                <a:cs typeface="Open Sans"/>
              </a:rPr>
              <a:t>na Warszawa była związana z tzw. mazowiecką wymową dialektyczną.</a:t>
            </a:r>
          </a:p>
        </p:txBody>
      </p:sp>
      <p:pic>
        <p:nvPicPr>
          <p:cNvPr id="6" name="Obraz 5" descr="pobrane (1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2658" y="2065895"/>
            <a:ext cx="1918248" cy="322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6192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6" name="Obraz 5" descr="FB_Warszawa_panorama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20" y="1616934"/>
            <a:ext cx="10456922" cy="360508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4095576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45575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PAŁAC KULTURY I NAUKI 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78922" y="1955167"/>
            <a:ext cx="3886200" cy="29146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pole tekstowe 7"/>
          <p:cNvSpPr txBox="1"/>
          <p:nvPr/>
        </p:nvSpPr>
        <p:spPr>
          <a:xfrm>
            <a:off x="1073689" y="1861060"/>
            <a:ext cx="622277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dirty="0" smtClean="0">
                <a:latin typeface="Open Sans"/>
                <a:cs typeface="Open Sans"/>
              </a:rPr>
              <a:t>(</a:t>
            </a:r>
            <a:r>
              <a:rPr lang="pl-PL" sz="1600" b="1" dirty="0">
                <a:latin typeface="Open Sans"/>
                <a:cs typeface="Open Sans"/>
              </a:rPr>
              <a:t>PKiN</a:t>
            </a:r>
            <a:r>
              <a:rPr lang="pl-PL" sz="1600" dirty="0">
                <a:latin typeface="Open Sans"/>
                <a:cs typeface="Open Sans"/>
              </a:rPr>
              <a:t>, poprzednio </a:t>
            </a:r>
            <a:r>
              <a:rPr lang="pl-PL" sz="1600" i="1" dirty="0">
                <a:latin typeface="Open Sans"/>
                <a:cs typeface="Open Sans"/>
              </a:rPr>
              <a:t>Pałac Kultury i Nauki im. Józefa Stalina</a:t>
            </a:r>
            <a:r>
              <a:rPr lang="pl-PL" sz="1600" dirty="0">
                <a:latin typeface="Open Sans"/>
                <a:cs typeface="Open Sans"/>
              </a:rPr>
              <a:t>) – znajduje się w centrum Warszawy na placu Defilad. </a:t>
            </a:r>
          </a:p>
          <a:p>
            <a:pPr algn="just"/>
            <a:r>
              <a:rPr lang="pl-PL" sz="1600" dirty="0">
                <a:latin typeface="Open Sans"/>
                <a:cs typeface="Open Sans"/>
              </a:rPr>
              <a:t>Wzniesiony jako „dar narodu radzieckiego dla narodu polskiego”. Oddany do użytku w 1955, wybudowany w trzy lata według projektu radzieckiego architekta Lwa </a:t>
            </a:r>
            <a:r>
              <a:rPr lang="pl-PL" sz="1600" dirty="0" err="1">
                <a:latin typeface="Open Sans"/>
                <a:cs typeface="Open Sans"/>
              </a:rPr>
              <a:t>Rudniewa</a:t>
            </a:r>
            <a:r>
              <a:rPr lang="pl-PL" sz="1600" dirty="0">
                <a:latin typeface="Open Sans"/>
                <a:cs typeface="Open Sans"/>
              </a:rPr>
              <a:t> budynek inspirowany jest moskiewskimi drapaczami chmur, które z kolei inspirowane są amerykańskimi wieżowcami art </a:t>
            </a:r>
            <a:r>
              <a:rPr lang="pl-PL" sz="1600" dirty="0" err="1">
                <a:latin typeface="Open Sans"/>
                <a:cs typeface="Open Sans"/>
              </a:rPr>
              <a:t>déco</a:t>
            </a:r>
            <a:r>
              <a:rPr lang="pl-PL" sz="1600" dirty="0">
                <a:latin typeface="Open Sans"/>
                <a:cs typeface="Open Sans"/>
              </a:rPr>
              <a:t>. Architektonicznie jest mieszanką socrealizmu i polskiego historyzmu. </a:t>
            </a:r>
          </a:p>
          <a:p>
            <a:pPr algn="just"/>
            <a:r>
              <a:rPr lang="pl-PL" sz="1600" dirty="0">
                <a:latin typeface="Open Sans"/>
                <a:cs typeface="Open Sans"/>
              </a:rPr>
              <a:t>Pałac jest najwyższym budynkiem w Polsce. Razem ze wspornikiem antenowym, będącym integralną częścią iglicy, ma wysokość 237 </a:t>
            </a:r>
            <a:r>
              <a:rPr lang="pl-PL" sz="1600" dirty="0" smtClean="0">
                <a:latin typeface="Open Sans"/>
                <a:cs typeface="Open Sans"/>
              </a:rPr>
              <a:t>metrów.</a:t>
            </a:r>
            <a:endParaRPr lang="pl-PL" sz="16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77291323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082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PLAC ZAMKOWY </a:t>
            </a:r>
          </a:p>
        </p:txBody>
      </p:sp>
      <p:sp>
        <p:nvSpPr>
          <p:cNvPr id="13" name="pole tekstowe 7"/>
          <p:cNvSpPr txBox="1"/>
          <p:nvPr/>
        </p:nvSpPr>
        <p:spPr>
          <a:xfrm>
            <a:off x="1073689" y="1861060"/>
            <a:ext cx="622277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dirty="0">
                <a:latin typeface="Open Sans"/>
                <a:cs typeface="Open Sans"/>
              </a:rPr>
              <a:t>Plac Zamkowy w Warszawie położony jest na skraju Starego Miasta, u wylotu Traktu Królewskiego, wytyczającego w XII wieku kierunek rozwojowy miasta. Najważniejszą budowlą znajdującą się na Placu i jednocześnie najbardziej charakterystycznym jego symbolem jest Kolumna Zygmunta III Wazy z 1644 roku. We wschodniej części Placu zobaczyć można zrekonstruowany po zniszczeniach wojennych Zamek Królewski - rezydencję książąt mazowieckich oraz królów Polski.</a:t>
            </a:r>
          </a:p>
          <a:p>
            <a:pPr algn="just"/>
            <a:r>
              <a:rPr lang="pl-PL" sz="1600" dirty="0">
                <a:latin typeface="Open Sans"/>
                <a:cs typeface="Open Sans"/>
              </a:rPr>
              <a:t>Plac Zamkowy w Warszawie był miejscem wielu najważniejszych, a jednocześnie dramatycznych wydarzeń z historii Polski. Odbywały się tu manifestacje, a także światowej rangi przemówienia.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75739" y="1964860"/>
            <a:ext cx="3886200" cy="28029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70842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5792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ZAMEK KRÓLEWSKI</a:t>
            </a:r>
          </a:p>
        </p:txBody>
      </p:sp>
      <p:sp>
        <p:nvSpPr>
          <p:cNvPr id="6" name="Prostokąt 5"/>
          <p:cNvSpPr/>
          <p:nvPr/>
        </p:nvSpPr>
        <p:spPr>
          <a:xfrm>
            <a:off x="-253991" y="4802707"/>
            <a:ext cx="2759266" cy="22859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7"/>
          <p:cNvSpPr txBox="1"/>
          <p:nvPr/>
        </p:nvSpPr>
        <p:spPr>
          <a:xfrm>
            <a:off x="1073689" y="1861060"/>
            <a:ext cx="6326684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dirty="0">
                <a:latin typeface="Open Sans"/>
                <a:cs typeface="Open Sans"/>
              </a:rPr>
              <a:t>Charakterystyczna budowla na Starym Mieście była dawniej siedzibą królów Polski i miejscem obrad sejmu. Dziś w jej wnętrzach znajdują się ekspozycje muzealne.</a:t>
            </a:r>
          </a:p>
          <a:p>
            <a:pPr algn="just"/>
            <a:r>
              <a:rPr lang="pl-PL" sz="1600" dirty="0">
                <a:latin typeface="Open Sans"/>
                <a:cs typeface="Open Sans"/>
              </a:rPr>
              <a:t>Obiekt jest wpisany na listę światowego dziedzictwa UNESCO. Przed wiekami był rezydencją królów Polski i miejscem obrad sejmu. Jego początki datuje się na XIV wiek, w XVI i XVII wieku był rozbudowywany. W czasie II wojny światowej został doszczętnie zniszczony. Udało się go odbudować w dużej mierze dzięki składkom Polaków z kraju i z zagranicy. Odtworzono apartamenty zgodnie z funkcją, jaką pełniły, wmontowano ocalałe fragmenty malowideł ściennych, sztukaterii. Z wnętrza pałacu udało się uratować cenne obrazy. Dzisiaj zamek pełni funkcję muzeum, centrum kulturalnego i edukacyjnego. Prezentowane wystawy stałe to: galeria malarstwa Lanckorońskich i wystawa kobierców wschodnich. Oprócz tego odbywają się wystawy czasowe, poświęcone głównie sztuce malarskiej.</a:t>
            </a:r>
          </a:p>
        </p:txBody>
      </p:sp>
      <p:pic>
        <p:nvPicPr>
          <p:cNvPr id="7" name="Obraz 6" descr="Warszawa-Zamek_Królewski (1)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8674" y="1928010"/>
            <a:ext cx="3893125" cy="26250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490352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41742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ŁAZIENKI KRÓLEWSKIE</a:t>
            </a:r>
          </a:p>
        </p:txBody>
      </p:sp>
      <p:sp>
        <p:nvSpPr>
          <p:cNvPr id="13" name="pole tekstowe 7"/>
          <p:cNvSpPr txBox="1"/>
          <p:nvPr/>
        </p:nvSpPr>
        <p:spPr>
          <a:xfrm>
            <a:off x="1073688" y="1861060"/>
            <a:ext cx="68577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dirty="0">
                <a:latin typeface="Open Sans"/>
                <a:cs typeface="Open Sans"/>
              </a:rPr>
              <a:t>Założone w XVII wieku, stały się jednym z najciekawszych kompleksów tego typu w Europie. </a:t>
            </a:r>
          </a:p>
          <a:p>
            <a:pPr algn="just"/>
            <a:r>
              <a:rPr lang="pl-PL" sz="1600" dirty="0">
                <a:latin typeface="Open Sans"/>
                <a:cs typeface="Open Sans"/>
              </a:rPr>
              <a:t>Za czasów Stanisława Augusta Poniatowskiego były letnią rezydencją, w której odbywały się przyjęcia. </a:t>
            </a:r>
          </a:p>
        </p:txBody>
      </p:sp>
      <p:pic>
        <p:nvPicPr>
          <p:cNvPr id="6" name="Obraz 5" descr="Łazienki_Królewskie_w_Warszawie,_Pałac_na_Wodzie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6416" y="3137455"/>
            <a:ext cx="5518531" cy="29005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882211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41742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ŁAZIENKI KRÓLEWSKIE</a:t>
            </a:r>
          </a:p>
        </p:txBody>
      </p:sp>
      <p:sp>
        <p:nvSpPr>
          <p:cNvPr id="13" name="pole tekstowe 7"/>
          <p:cNvSpPr txBox="1"/>
          <p:nvPr/>
        </p:nvSpPr>
        <p:spPr>
          <a:xfrm>
            <a:off x="1073688" y="1861060"/>
            <a:ext cx="574943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dirty="0">
                <a:latin typeface="Open Sans"/>
                <a:cs typeface="Open Sans"/>
              </a:rPr>
              <a:t>Zespół Pałacowo-Ogrodowy obejmuje park (76 ha przyrody w centrum miasta) oraz liczne obiekty zabytkowe. </a:t>
            </a:r>
            <a:endParaRPr lang="pl-PL" sz="1600" dirty="0" smtClean="0">
              <a:latin typeface="Open Sans"/>
              <a:cs typeface="Open Sans"/>
            </a:endParaRPr>
          </a:p>
          <a:p>
            <a:pPr algn="just"/>
            <a:r>
              <a:rPr lang="pl-PL" sz="1600" dirty="0">
                <a:latin typeface="Open Sans"/>
                <a:cs typeface="Open Sans"/>
              </a:rPr>
              <a:t>Park powstał po przekształceniu dawnego dziko rosnącego lasu, gdzie „przetrzymywano</a:t>
            </a:r>
            <a:r>
              <a:rPr lang="pl-PL" sz="1600" dirty="0" smtClean="0">
                <a:latin typeface="Open Sans"/>
                <a:cs typeface="Open Sans"/>
              </a:rPr>
              <a:t>” w </a:t>
            </a:r>
            <a:r>
              <a:rPr lang="pl-PL" sz="1600" dirty="0">
                <a:latin typeface="Open Sans"/>
                <a:cs typeface="Open Sans"/>
              </a:rPr>
              <a:t>naturalnych warunkach zwierzynę. W XVIII wieku Łazienki stały się najpiękniejszym układem przestrzennym Warszawy i jednym z najpiękniejszych w Europie, zachwycającym na równi zielenią jak architekturą.</a:t>
            </a:r>
          </a:p>
          <a:p>
            <a:pPr algn="just"/>
            <a:endParaRPr lang="pl-PL" sz="1600" dirty="0">
              <a:latin typeface="Open Sans"/>
              <a:cs typeface="Open Sans"/>
            </a:endParaRPr>
          </a:p>
        </p:txBody>
      </p:sp>
      <p:pic>
        <p:nvPicPr>
          <p:cNvPr id="7" name="Obraz 6" descr="Pomnik_Chopina_w_Warszawi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4749" y="1913195"/>
            <a:ext cx="2643817" cy="39731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690267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41742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ŁAZIENKI KRÓLEWSKIE</a:t>
            </a:r>
          </a:p>
        </p:txBody>
      </p:sp>
      <p:grpSp>
        <p:nvGrpSpPr>
          <p:cNvPr id="8" name="Grupa 7"/>
          <p:cNvGrpSpPr/>
          <p:nvPr/>
        </p:nvGrpSpPr>
        <p:grpSpPr>
          <a:xfrm>
            <a:off x="1045633" y="2187771"/>
            <a:ext cx="10080096" cy="3619371"/>
            <a:chOff x="1570126" y="2026142"/>
            <a:chExt cx="10080096" cy="3619371"/>
          </a:xfrm>
        </p:grpSpPr>
        <p:pic>
          <p:nvPicPr>
            <p:cNvPr id="6" name="Obraz 5" descr="KIng_John_III_Sobieski_Monument_in_Warsaw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10754" y="2031913"/>
              <a:ext cx="4839468" cy="3613576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7" name="Obraz 6" descr="Lazienki-amfiteatr_b&amp;w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70126" y="2026142"/>
              <a:ext cx="4825828" cy="3619371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92697133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3779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PAŁAC NA WYSPIE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-253991" y="4802707"/>
            <a:ext cx="2759266" cy="22859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ole tekstowe 7"/>
          <p:cNvSpPr txBox="1"/>
          <p:nvPr/>
        </p:nvSpPr>
        <p:spPr>
          <a:xfrm>
            <a:off x="1073689" y="1861059"/>
            <a:ext cx="449102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dirty="0">
                <a:latin typeface="Open Sans"/>
                <a:cs typeface="Open Sans"/>
              </a:rPr>
              <a:t>Pałac na Wyspie (Pałac na Wodzie, Pałac Łazienkowski) – główny kompleks architektoniczny w Parku Łazienkowskim. Zbudowany wg projektu Dominika Merliniego i Jana Chrystiana </a:t>
            </a:r>
            <a:r>
              <a:rPr lang="pl-PL" sz="1600" dirty="0" err="1">
                <a:latin typeface="Open Sans"/>
                <a:cs typeface="Open Sans"/>
              </a:rPr>
              <a:t>Kamsetzera</a:t>
            </a:r>
            <a:r>
              <a:rPr lang="pl-PL" sz="1600" dirty="0">
                <a:latin typeface="Open Sans"/>
                <a:cs typeface="Open Sans"/>
              </a:rPr>
              <a:t>.</a:t>
            </a:r>
          </a:p>
          <a:p>
            <a:pPr algn="just"/>
            <a:endParaRPr lang="pl-PL" sz="1600" dirty="0">
              <a:latin typeface="Open Sans"/>
              <a:cs typeface="Open Sans"/>
            </a:endParaRPr>
          </a:p>
          <a:p>
            <a:pPr algn="just"/>
            <a:r>
              <a:rPr lang="pl-PL" sz="1600" dirty="0">
                <a:latin typeface="Open Sans"/>
                <a:cs typeface="Open Sans"/>
              </a:rPr>
              <a:t>Został rozbudowany przez króla Stanisława Augusta Poniatowskiego w latach 1772–1793 na bazie tzw. Łazienki Lubomirskiego, zaprojektowanej i zbudowanej w latach 1680–1690 przez Tylmana van </a:t>
            </a:r>
            <a:r>
              <a:rPr lang="pl-PL" sz="1600" dirty="0" err="1">
                <a:latin typeface="Open Sans"/>
                <a:cs typeface="Open Sans"/>
              </a:rPr>
              <a:t>Gameren</a:t>
            </a:r>
            <a:r>
              <a:rPr lang="pl-PL" sz="1600" dirty="0">
                <a:latin typeface="Open Sans"/>
                <a:cs typeface="Open Sans"/>
              </a:rPr>
              <a:t> dla marszałka wielkiego koronnego Stanisława Herakliusza Lubomirskiego. Nowo powstały pałac był od 1775 letnią rezydencją króla. Tu w lecie odbywały się organizowane przez władcę obiady czwartkowe</a:t>
            </a:r>
          </a:p>
        </p:txBody>
      </p:sp>
      <p:pic>
        <p:nvPicPr>
          <p:cNvPr id="14" name="Obraz 13" descr="7510032878_c24a094972_o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4883" y="1941235"/>
            <a:ext cx="5383204" cy="35888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2941215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20820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BELWEDER 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73691" y="1861058"/>
            <a:ext cx="387913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dirty="0">
                <a:latin typeface="Open Sans"/>
                <a:cs typeface="Open Sans"/>
              </a:rPr>
              <a:t>Belweder w </a:t>
            </a:r>
            <a:r>
              <a:rPr lang="pl-PL" sz="1600" dirty="0" smtClean="0">
                <a:latin typeface="Open Sans"/>
                <a:cs typeface="Open Sans"/>
              </a:rPr>
              <a:t>Warszawie (</a:t>
            </a:r>
            <a:r>
              <a:rPr lang="pl-PL" sz="1600" dirty="0">
                <a:latin typeface="Open Sans"/>
                <a:cs typeface="Open Sans"/>
              </a:rPr>
              <a:t>pałac </a:t>
            </a:r>
            <a:r>
              <a:rPr lang="pl-PL" sz="1600" dirty="0" err="1" smtClean="0">
                <a:latin typeface="Open Sans"/>
                <a:cs typeface="Open Sans"/>
              </a:rPr>
              <a:t>Belwe-derski</a:t>
            </a:r>
            <a:r>
              <a:rPr lang="pl-PL" sz="1600" dirty="0">
                <a:latin typeface="Open Sans"/>
                <a:cs typeface="Open Sans"/>
              </a:rPr>
              <a:t>) – pałac </a:t>
            </a:r>
            <a:r>
              <a:rPr lang="pl-PL" sz="1600" dirty="0" smtClean="0">
                <a:latin typeface="Open Sans"/>
                <a:cs typeface="Open Sans"/>
              </a:rPr>
              <a:t>w Śródmieściu</a:t>
            </a:r>
            <a:r>
              <a:rPr lang="pl-PL" sz="1600" dirty="0">
                <a:latin typeface="Open Sans"/>
                <a:cs typeface="Open Sans"/>
              </a:rPr>
              <a:t>, w Parku Łazienkowskim, przy Trakcie </a:t>
            </a:r>
            <a:r>
              <a:rPr lang="pl-PL" sz="1600" dirty="0" smtClean="0">
                <a:latin typeface="Open Sans"/>
                <a:cs typeface="Open Sans"/>
              </a:rPr>
              <a:t>Króle-</a:t>
            </a:r>
            <a:r>
              <a:rPr lang="pl-PL" sz="1600" dirty="0" err="1" smtClean="0">
                <a:latin typeface="Open Sans"/>
                <a:cs typeface="Open Sans"/>
              </a:rPr>
              <a:t>wskim</a:t>
            </a:r>
            <a:r>
              <a:rPr lang="pl-PL" sz="1600" dirty="0">
                <a:latin typeface="Open Sans"/>
                <a:cs typeface="Open Sans"/>
              </a:rPr>
              <a:t>, klasycystyczny, </a:t>
            </a:r>
            <a:r>
              <a:rPr lang="pl-PL" sz="1600" dirty="0" smtClean="0">
                <a:latin typeface="Open Sans"/>
                <a:cs typeface="Open Sans"/>
              </a:rPr>
              <a:t>wzniesiony         w </a:t>
            </a:r>
            <a:r>
              <a:rPr lang="pl-PL" sz="1600" dirty="0">
                <a:latin typeface="Open Sans"/>
                <a:cs typeface="Open Sans"/>
              </a:rPr>
              <a:t>latach 1819–1822 według projektu Jakuba Kubickiego w miejscu </a:t>
            </a:r>
            <a:r>
              <a:rPr lang="pl-PL" sz="1600" dirty="0" smtClean="0">
                <a:latin typeface="Open Sans"/>
                <a:cs typeface="Open Sans"/>
              </a:rPr>
              <a:t>ba-rokowego </a:t>
            </a:r>
            <a:r>
              <a:rPr lang="pl-PL" sz="1600" dirty="0">
                <a:latin typeface="Open Sans"/>
                <a:cs typeface="Open Sans"/>
              </a:rPr>
              <a:t>pałacu projektu Jakuba </a:t>
            </a:r>
            <a:r>
              <a:rPr lang="pl-PL" sz="1600" dirty="0" smtClean="0">
                <a:latin typeface="Open Sans"/>
                <a:cs typeface="Open Sans"/>
              </a:rPr>
              <a:t>Fontany.</a:t>
            </a:r>
            <a:endParaRPr lang="pl-PL" sz="1600" dirty="0">
              <a:latin typeface="Open Sans"/>
              <a:cs typeface="Open Sans"/>
            </a:endParaRPr>
          </a:p>
        </p:txBody>
      </p:sp>
      <p:pic>
        <p:nvPicPr>
          <p:cNvPr id="6" name="Obraz 5" descr="Pałac_Belweder_w_Warszawi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2992" y="1914190"/>
            <a:ext cx="6017703" cy="39968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7074479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21778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BARBAKAN </a:t>
            </a:r>
          </a:p>
        </p:txBody>
      </p:sp>
      <p:sp>
        <p:nvSpPr>
          <p:cNvPr id="16" name="Prostokąt 15"/>
          <p:cNvSpPr/>
          <p:nvPr/>
        </p:nvSpPr>
        <p:spPr>
          <a:xfrm>
            <a:off x="-496438" y="4853216"/>
            <a:ext cx="2759266" cy="22859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ole tekstowe 7"/>
          <p:cNvSpPr txBox="1"/>
          <p:nvPr/>
        </p:nvSpPr>
        <p:spPr>
          <a:xfrm>
            <a:off x="1073688" y="1861059"/>
            <a:ext cx="4929735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dirty="0">
                <a:latin typeface="Open Sans"/>
                <a:cs typeface="Open Sans"/>
              </a:rPr>
              <a:t>Warszawski barbakan powstał w połowie XVI wieku. Usytuowany był w pasie warszawskich murów obronnych na przejściu ze Starego do Nowego Miasta.</a:t>
            </a:r>
          </a:p>
          <a:p>
            <a:pPr algn="just"/>
            <a:r>
              <a:rPr lang="pl-PL" sz="1600" dirty="0">
                <a:latin typeface="Open Sans"/>
                <a:cs typeface="Open Sans"/>
              </a:rPr>
              <a:t>Projekt barbakanu wykonał Jan Baptysta Wenecjanin. Barbakan nie spełniał jednak ważniejszych funkcji obronnych. Jedyny raz brał udział w obronie miasta przed najazdem Szwedów w 1656 roku. Podczas II wojny światowej barbakan został całkowicie zniszczony. Odbudowano go jednak i dzięki temu można podziwiać go do dziś. Rekonstrukcji dokonywano na podstawie XII-wiecznych rycin. </a:t>
            </a:r>
          </a:p>
        </p:txBody>
      </p:sp>
      <p:pic>
        <p:nvPicPr>
          <p:cNvPr id="6" name="Obraz 5" descr="Barbakan_z_boku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4690" y="1956141"/>
            <a:ext cx="5088459" cy="38163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9557286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10090</TotalTime>
  <Words>946</Words>
  <Application>Microsoft Macintosh PowerPoint</Application>
  <PresentationFormat>Niestandardowy</PresentationFormat>
  <Paragraphs>73</Paragraphs>
  <Slides>19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19</vt:i4>
      </vt:variant>
    </vt:vector>
  </HeadingPairs>
  <TitlesOfParts>
    <vt:vector size="20" baseType="lpstr">
      <vt:lpstr>Motyw pakietu Office</vt:lpstr>
      <vt:lpstr>  MULTIMEDIALNY SCENARIUSZ ZAJĘĆ</vt:lpstr>
      <vt:lpstr>Edukacja: Poziom: Temat: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148</cp:revision>
  <dcterms:created xsi:type="dcterms:W3CDTF">2014-12-16T09:11:28Z</dcterms:created>
  <dcterms:modified xsi:type="dcterms:W3CDTF">2015-08-19T10:21:58Z</dcterms:modified>
</cp:coreProperties>
</file>