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3" r:id="rId10"/>
    <p:sldId id="316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warstwy lasu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302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przyrodniczej;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poznawanie warstw lasu;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rozwijanie umiejętności pracy z tablicą multimedialną;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pracy grupowej.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3022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rozpoznać warstwy lasu;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wymienić warstwy lasy </a:t>
            </a:r>
            <a:r>
              <a:rPr lang="pl-PL" sz="1300" dirty="0" smtClean="0">
                <a:latin typeface="Open Sans"/>
                <a:cs typeface="Open Sans"/>
              </a:rPr>
              <a:t>               i </a:t>
            </a:r>
            <a:r>
              <a:rPr lang="pl-PL" sz="1300" dirty="0">
                <a:latin typeface="Open Sans"/>
                <a:cs typeface="Open Sans"/>
              </a:rPr>
              <a:t>wskazać różnice pomiędzy nimi;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jest aktywny na zajęciach;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współpracuje w grupie.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2697063" y="2726978"/>
            <a:ext cx="7266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o warstwach lasu.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294152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Poznanie </a:t>
            </a:r>
            <a:r>
              <a:rPr lang="pl-PL" sz="2000" dirty="0">
                <a:latin typeface="Open Sans"/>
                <a:cs typeface="Open Sans"/>
              </a:rPr>
              <a:t>warstw lasu – praca z ilustracjami poszczególnych warstw lasu. </a:t>
            </a:r>
          </a:p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833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LAS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1118" y="4043680"/>
            <a:ext cx="2062426" cy="272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80413"/>
            <a:ext cx="39416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t"/>
            <a:r>
              <a:rPr lang="pl-PL" sz="2000" dirty="0" smtClean="0">
                <a:latin typeface="Open Sans"/>
                <a:cs typeface="Open Sans"/>
              </a:rPr>
              <a:t>to </a:t>
            </a:r>
            <a:r>
              <a:rPr lang="pl-PL" sz="2000" dirty="0">
                <a:latin typeface="Open Sans"/>
                <a:cs typeface="Open Sans"/>
              </a:rPr>
              <a:t>teren porośnięty </a:t>
            </a:r>
            <a:r>
              <a:rPr lang="pl-PL" sz="2000" dirty="0" smtClean="0">
                <a:latin typeface="Open Sans"/>
                <a:cs typeface="Open Sans"/>
              </a:rPr>
              <a:t>drzewami    i </a:t>
            </a:r>
            <a:r>
              <a:rPr lang="pl-PL" sz="2000" dirty="0">
                <a:latin typeface="Open Sans"/>
                <a:cs typeface="Open Sans"/>
              </a:rPr>
              <a:t>krzewami. Drzewa w lesie stwarzają odpowiednie warunki dla innych roślin i </a:t>
            </a:r>
            <a:r>
              <a:rPr lang="pl-PL" sz="2000" dirty="0" smtClean="0">
                <a:latin typeface="Open Sans"/>
                <a:cs typeface="Open Sans"/>
              </a:rPr>
              <a:t>zwierząt       w </a:t>
            </a:r>
            <a:r>
              <a:rPr lang="pl-PL" sz="2000" dirty="0">
                <a:latin typeface="Open Sans"/>
                <a:cs typeface="Open Sans"/>
              </a:rPr>
              <a:t>nim </a:t>
            </a:r>
            <a:r>
              <a:rPr lang="pl-PL" sz="2000" dirty="0" smtClean="0">
                <a:latin typeface="Open Sans"/>
                <a:cs typeface="Open Sans"/>
              </a:rPr>
              <a:t>mieszkających</a:t>
            </a:r>
            <a:r>
              <a:rPr lang="pl-PL" sz="2000" dirty="0">
                <a:latin typeface="Open Sans"/>
                <a:cs typeface="Open Sans"/>
              </a:rPr>
              <a:t>.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3153" y="2112729"/>
            <a:ext cx="5485033" cy="40176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426775" y="1318446"/>
            <a:ext cx="91253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t"/>
            <a:r>
              <a:rPr lang="pl-PL" sz="2000" dirty="0">
                <a:latin typeface="Open Sans"/>
                <a:cs typeface="Open Sans"/>
              </a:rPr>
              <a:t>Las składa się z wielu warstw. Każda z nich pełni odrębną rolę, jest zamieszkiwana przez inne organizmy a jednak przenikają się </a:t>
            </a:r>
            <a:r>
              <a:rPr lang="pl-PL" sz="2000" dirty="0" smtClean="0">
                <a:latin typeface="Open Sans"/>
                <a:cs typeface="Open Sans"/>
              </a:rPr>
              <a:t>nawzajem         </a:t>
            </a:r>
            <a:r>
              <a:rPr lang="pl-PL" sz="2000" dirty="0">
                <a:latin typeface="Open Sans"/>
                <a:cs typeface="Open Sans"/>
              </a:rPr>
              <a:t>i odrębnie istnieć nie mogą. 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7072" y="2441769"/>
            <a:ext cx="4825785" cy="36193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Objaśnienie liniowe 1 5"/>
          <p:cNvSpPr/>
          <p:nvPr/>
        </p:nvSpPr>
        <p:spPr>
          <a:xfrm>
            <a:off x="1547036" y="2597618"/>
            <a:ext cx="2643815" cy="473343"/>
          </a:xfrm>
          <a:prstGeom prst="borderCallout1">
            <a:avLst>
              <a:gd name="adj1" fmla="val 45579"/>
              <a:gd name="adj2" fmla="val 94399"/>
              <a:gd name="adj3" fmla="val 49085"/>
              <a:gd name="adj4" fmla="val 199204"/>
            </a:avLst>
          </a:prstGeom>
          <a:ln w="38100" cmpd="sng">
            <a:solidFill>
              <a:srgbClr val="E2F0D9"/>
            </a:solidFill>
            <a:prstDash val="soli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DRZEWA</a:t>
            </a:r>
            <a:endParaRPr lang="pl-PL" dirty="0"/>
          </a:p>
        </p:txBody>
      </p:sp>
      <p:sp>
        <p:nvSpPr>
          <p:cNvPr id="12" name="Objaśnienie liniowe 1 11"/>
          <p:cNvSpPr/>
          <p:nvPr/>
        </p:nvSpPr>
        <p:spPr>
          <a:xfrm>
            <a:off x="1547036" y="3578940"/>
            <a:ext cx="2643815" cy="473343"/>
          </a:xfrm>
          <a:prstGeom prst="borderCallout1">
            <a:avLst>
              <a:gd name="adj1" fmla="val 45579"/>
              <a:gd name="adj2" fmla="val 94399"/>
              <a:gd name="adj3" fmla="val 188110"/>
              <a:gd name="adj4" fmla="val 173877"/>
            </a:avLst>
          </a:prstGeom>
          <a:ln w="38100" cmpd="sng">
            <a:solidFill>
              <a:srgbClr val="E2F0D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PODSZYT</a:t>
            </a:r>
            <a:endParaRPr lang="pl-PL" dirty="0"/>
          </a:p>
        </p:txBody>
      </p:sp>
      <p:sp>
        <p:nvSpPr>
          <p:cNvPr id="13" name="Objaśnienie liniowe 1 12"/>
          <p:cNvSpPr/>
          <p:nvPr/>
        </p:nvSpPr>
        <p:spPr>
          <a:xfrm>
            <a:off x="1547036" y="4560262"/>
            <a:ext cx="2643815" cy="473343"/>
          </a:xfrm>
          <a:prstGeom prst="borderCallout1">
            <a:avLst>
              <a:gd name="adj1" fmla="val 45579"/>
              <a:gd name="adj2" fmla="val 94399"/>
              <a:gd name="adj3" fmla="val 188110"/>
              <a:gd name="adj4" fmla="val 172130"/>
            </a:avLst>
          </a:prstGeom>
          <a:ln w="38100" cmpd="sng">
            <a:solidFill>
              <a:srgbClr val="E2F0D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RUNO LEŚNE</a:t>
            </a:r>
            <a:endParaRPr lang="pl-PL" dirty="0"/>
          </a:p>
        </p:txBody>
      </p:sp>
      <p:sp>
        <p:nvSpPr>
          <p:cNvPr id="14" name="Objaśnienie liniowe 1 13"/>
          <p:cNvSpPr/>
          <p:nvPr/>
        </p:nvSpPr>
        <p:spPr>
          <a:xfrm>
            <a:off x="1547036" y="5541585"/>
            <a:ext cx="2643815" cy="473343"/>
          </a:xfrm>
          <a:prstGeom prst="borderCallout1">
            <a:avLst>
              <a:gd name="adj1" fmla="val 45579"/>
              <a:gd name="adj2" fmla="val 94399"/>
              <a:gd name="adj3" fmla="val 49085"/>
              <a:gd name="adj4" fmla="val 233265"/>
            </a:avLst>
          </a:prstGeom>
          <a:ln w="38100" cmpd="sng">
            <a:solidFill>
              <a:srgbClr val="E2F0D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ŚCIÓŁKA LEŚNA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50101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-230901" y="4121553"/>
            <a:ext cx="2551455" cy="2990147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068879" y="1456986"/>
            <a:ext cx="8998399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t"/>
            <a:r>
              <a:rPr lang="pl-PL" b="1" dirty="0" smtClean="0">
                <a:latin typeface="Open Sans"/>
                <a:cs typeface="Open Sans"/>
              </a:rPr>
              <a:t>DRZEWA</a:t>
            </a:r>
            <a:endParaRPr lang="pl-PL" b="1" dirty="0">
              <a:latin typeface="Open Sans"/>
              <a:cs typeface="Open Sans"/>
            </a:endParaRPr>
          </a:p>
          <a:p>
            <a:pPr algn="just" fontAlgn="t"/>
            <a:r>
              <a:rPr lang="pl-PL" dirty="0">
                <a:latin typeface="Open Sans"/>
                <a:cs typeface="Open Sans"/>
              </a:rPr>
              <a:t>Warstwa najwyższych drzew jak np. dąb szypułkowy, jesion wyniosły, klon pospolity, lipa drobnolistna, topola biała, sosna zwyczajna, świerk pospolity.</a:t>
            </a:r>
          </a:p>
          <a:p>
            <a:pPr algn="just" fontAlgn="t"/>
            <a:endParaRPr lang="pl-PL" dirty="0">
              <a:latin typeface="Open Sans"/>
              <a:cs typeface="Open Sans"/>
            </a:endParaRPr>
          </a:p>
          <a:p>
            <a:pPr algn="just" fontAlgn="t"/>
            <a:r>
              <a:rPr lang="pl-PL" b="1" dirty="0" smtClean="0">
                <a:latin typeface="Open Sans"/>
                <a:cs typeface="Open Sans"/>
              </a:rPr>
              <a:t>PODSZYT</a:t>
            </a:r>
            <a:endParaRPr lang="pl-PL" b="1" dirty="0">
              <a:latin typeface="Open Sans"/>
              <a:cs typeface="Open Sans"/>
            </a:endParaRPr>
          </a:p>
          <a:p>
            <a:pPr algn="just" fontAlgn="t"/>
            <a:r>
              <a:rPr lang="pl-PL" dirty="0">
                <a:latin typeface="Open Sans"/>
                <a:cs typeface="Open Sans"/>
              </a:rPr>
              <a:t>Tworzą krzewy i młode  drzewa np. dziki bez, jarząb pospolity (jarzębina), leszczyna pospolita (orzech laskowy), malina właściwa, topola osika, trzmielina pospolita.</a:t>
            </a:r>
          </a:p>
          <a:p>
            <a:pPr algn="just" fontAlgn="t"/>
            <a:endParaRPr lang="pl-PL" dirty="0">
              <a:latin typeface="Open Sans"/>
              <a:cs typeface="Open Sans"/>
            </a:endParaRPr>
          </a:p>
          <a:p>
            <a:pPr algn="just" fontAlgn="t"/>
            <a:r>
              <a:rPr lang="pl-PL" b="1" dirty="0" smtClean="0">
                <a:latin typeface="Open Sans"/>
                <a:cs typeface="Open Sans"/>
              </a:rPr>
              <a:t>RUNO LEŚNE</a:t>
            </a:r>
          </a:p>
          <a:p>
            <a:pPr algn="just" fontAlgn="t"/>
            <a:r>
              <a:rPr lang="pl-PL" dirty="0" smtClean="0">
                <a:latin typeface="Open Sans"/>
                <a:cs typeface="Open Sans"/>
              </a:rPr>
              <a:t>Warstwa </a:t>
            </a:r>
            <a:r>
              <a:rPr lang="pl-PL" dirty="0">
                <a:latin typeface="Open Sans"/>
                <a:cs typeface="Open Sans"/>
              </a:rPr>
              <a:t>ziół z roślinami, których część zimuje pod ziemią, jak na przykład: borówka brusznica, borówka czarna, narecznica samcza, orlica pospolita, przylaszczka pospolita, poziomka pospolita, zawilec gajowy. Tu mieszka wiele owadów, </a:t>
            </a:r>
            <a:r>
              <a:rPr lang="pl-PL" dirty="0" smtClean="0">
                <a:latin typeface="Open Sans"/>
                <a:cs typeface="Open Sans"/>
              </a:rPr>
              <a:t>płazów i </a:t>
            </a:r>
            <a:r>
              <a:rPr lang="pl-PL" dirty="0">
                <a:latin typeface="Open Sans"/>
                <a:cs typeface="Open Sans"/>
              </a:rPr>
              <a:t>gadów oraz niektóre ptaki.</a:t>
            </a:r>
          </a:p>
          <a:p>
            <a:pPr algn="just" fontAlgn="t"/>
            <a:endParaRPr lang="pl-PL" dirty="0">
              <a:latin typeface="Open Sans"/>
              <a:cs typeface="Open Sans"/>
            </a:endParaRPr>
          </a:p>
          <a:p>
            <a:pPr algn="just" fontAlgn="t"/>
            <a:r>
              <a:rPr lang="pl-PL" b="1" dirty="0" smtClean="0">
                <a:latin typeface="Open Sans"/>
                <a:cs typeface="Open Sans"/>
              </a:rPr>
              <a:t>ŚCIÓŁKA LEŚNA </a:t>
            </a:r>
          </a:p>
          <a:p>
            <a:pPr algn="just" fontAlgn="t"/>
            <a:r>
              <a:rPr lang="pl-PL" dirty="0" smtClean="0">
                <a:latin typeface="Open Sans"/>
                <a:cs typeface="Open Sans"/>
              </a:rPr>
              <a:t>Tę </a:t>
            </a:r>
            <a:r>
              <a:rPr lang="pl-PL" dirty="0">
                <a:latin typeface="Open Sans"/>
                <a:cs typeface="Open Sans"/>
              </a:rPr>
              <a:t>warstwę tworzą patyki, opadłe liście, gnijące rośliny, igły sosny czy szyszki.</a:t>
            </a:r>
          </a:p>
        </p:txBody>
      </p:sp>
    </p:spTree>
    <p:extLst>
      <p:ext uri="{BB962C8B-B14F-4D97-AF65-F5344CB8AC3E}">
        <p14:creationId xmlns:p14="http://schemas.microsoft.com/office/powerpoint/2010/main" val="195663434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10549</TotalTime>
  <Words>311</Words>
  <Application>Microsoft Macintosh PowerPoint</Application>
  <PresentationFormat>Niestandardowy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155</cp:revision>
  <dcterms:created xsi:type="dcterms:W3CDTF">2014-12-16T09:11:28Z</dcterms:created>
  <dcterms:modified xsi:type="dcterms:W3CDTF">2015-08-19T10:24:32Z</dcterms:modified>
</cp:coreProperties>
</file>