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299" r:id="rId9"/>
    <p:sldId id="300" r:id="rId10"/>
    <p:sldId id="301" r:id="rId11"/>
    <p:sldId id="302" r:id="rId12"/>
    <p:sldId id="303" r:id="rId13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2" autoAdjust="0"/>
    <p:restoredTop sz="94660" autoAdjust="0"/>
  </p:normalViewPr>
  <p:slideViewPr>
    <p:cSldViewPr snapToGrid="0">
      <p:cViewPr varScale="1">
        <p:scale>
          <a:sx n="69" d="100"/>
          <a:sy n="69" d="100"/>
        </p:scale>
        <p:origin x="-104" y="-416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378454" cy="2037720"/>
          </a:xfrm>
        </p:spPr>
        <p:txBody>
          <a:bodyPr>
            <a:noAutofit/>
          </a:bodyPr>
          <a:lstStyle/>
          <a:p>
            <a:pPr algn="r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8"/>
            <a:ext cx="3378454" cy="204344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przyrodnicza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klasa III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wiosna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2 godz. lekcyjne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3" name="Grupa 12"/>
          <p:cNvGrpSpPr/>
          <p:nvPr/>
        </p:nvGrpSpPr>
        <p:grpSpPr>
          <a:xfrm>
            <a:off x="2433599" y="1987799"/>
            <a:ext cx="7304164" cy="3694649"/>
            <a:chOff x="2393672" y="1839628"/>
            <a:chExt cx="7304164" cy="3694649"/>
          </a:xfrm>
        </p:grpSpPr>
        <p:sp>
          <p:nvSpPr>
            <p:cNvPr id="7" name="Prostokąt 6"/>
            <p:cNvSpPr/>
            <p:nvPr/>
          </p:nvSpPr>
          <p:spPr>
            <a:xfrm>
              <a:off x="2393672" y="1839628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>
                  <a:latin typeface="Open Sans"/>
                  <a:cs typeface="Open Sans"/>
                </a:rPr>
                <a:t>Ogólne</a:t>
              </a:r>
              <a:endParaRPr lang="pl-PL" dirty="0">
                <a:latin typeface="Open Sans"/>
                <a:cs typeface="Open Sans"/>
              </a:endParaRPr>
            </a:p>
          </p:txBody>
        </p:sp>
        <p:sp>
          <p:nvSpPr>
            <p:cNvPr id="14" name="Prostokąt 13"/>
            <p:cNvSpPr/>
            <p:nvPr/>
          </p:nvSpPr>
          <p:spPr>
            <a:xfrm>
              <a:off x="2393672" y="2647833"/>
              <a:ext cx="3440423" cy="28864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poszerzanie i porządkowanie informacji na temat wiosny;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poznawanie kwiatów i ptaków zwiastujących nadejście wiosny;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wzbogacanie słownictwa uczniów;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zdobycie umiejętności posługiwania się komputerem;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ocena umiejętności czytania ze zrozumieniem;</a:t>
              </a:r>
            </a:p>
          </p:txBody>
        </p:sp>
        <p:sp>
          <p:nvSpPr>
            <p:cNvPr id="15" name="Prostokąt 14"/>
            <p:cNvSpPr/>
            <p:nvPr/>
          </p:nvSpPr>
          <p:spPr>
            <a:xfrm>
              <a:off x="6257413" y="1839628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>
                  <a:latin typeface="Open Sans"/>
                  <a:cs typeface="Open Sans"/>
                </a:rPr>
                <a:t>Uczeń</a:t>
              </a:r>
              <a:endParaRPr lang="pl-PL" dirty="0">
                <a:latin typeface="Open Sans"/>
                <a:cs typeface="Open Sans"/>
              </a:endParaRPr>
            </a:p>
          </p:txBody>
        </p:sp>
        <p:sp>
          <p:nvSpPr>
            <p:cNvPr id="16" name="Prostokąt 15"/>
            <p:cNvSpPr/>
            <p:nvPr/>
          </p:nvSpPr>
          <p:spPr>
            <a:xfrm>
              <a:off x="6257413" y="2647833"/>
              <a:ext cx="3440423" cy="28864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potrafi wypowiedzieć się na temat wiosny;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zna ważne daty i święta, które obchodzimy wiosną;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potrafi wymienić kwiaty i zwierzęta, które zwiastują wiosnę;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potrafi rozwiązywać zagadki i czytać ze zrozumieniem;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potrafi włączyć i wyłączyć komputer oraz uruchomić prezentację;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czyta ze zrozumieniem;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654590" y="2726978"/>
            <a:ext cx="48621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Wiosna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Zjawiska atmosferyczne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Kształtowanie mowy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Objaśnienie liniowe 1 8"/>
          <p:cNvSpPr/>
          <p:nvPr/>
        </p:nvSpPr>
        <p:spPr>
          <a:xfrm>
            <a:off x="3158806" y="4833833"/>
            <a:ext cx="5338803" cy="918774"/>
          </a:xfrm>
          <a:prstGeom prst="borderCallout1">
            <a:avLst>
              <a:gd name="adj1" fmla="val 637"/>
              <a:gd name="adj2" fmla="val 49892"/>
              <a:gd name="adj3" fmla="val -57077"/>
              <a:gd name="adj4" fmla="val 28695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Zwrócenie uwagi na otaczającą nas przyrodę: </a:t>
            </a:r>
          </a:p>
          <a:p>
            <a:pPr algn="ctr"/>
            <a:r>
              <a:rPr lang="pl-PL" dirty="0" smtClean="0"/>
              <a:t>kwiaty, zwierzęta i ptaki.</a:t>
            </a:r>
            <a:endParaRPr lang="pl-PL" dirty="0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93178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Witamy się z uczniami.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Pytania wprowadzające:</a:t>
            </a:r>
            <a:endParaRPr lang="pl-PL" sz="2000" dirty="0" smtClean="0">
              <a:solidFill>
                <a:srgbClr val="FF0000"/>
              </a:solidFill>
              <a:latin typeface="Open Sans"/>
              <a:cs typeface="Open Sans"/>
            </a:endParaRPr>
          </a:p>
          <a:p>
            <a:pPr marL="914400" lvl="1" indent="-457200">
              <a:buFont typeface="Arial"/>
              <a:buChar char="•"/>
            </a:pPr>
            <a:r>
              <a:rPr lang="pl-PL" sz="2000" i="1" dirty="0">
                <a:solidFill>
                  <a:srgbClr val="FF0000"/>
                </a:solidFill>
                <a:latin typeface="Open Sans"/>
                <a:cs typeface="Open Sans"/>
              </a:rPr>
              <a:t>Jaka pora roku do nas przyszła? </a:t>
            </a:r>
            <a:endParaRPr lang="pl-PL" sz="2000" i="1" dirty="0" smtClean="0">
              <a:solidFill>
                <a:srgbClr val="FF0000"/>
              </a:solidFill>
              <a:latin typeface="Open Sans"/>
              <a:cs typeface="Open Sans"/>
            </a:endParaRPr>
          </a:p>
          <a:p>
            <a:pPr marL="914400" lvl="1" indent="-457200">
              <a:buFont typeface="Arial"/>
              <a:buChar char="•"/>
            </a:pPr>
            <a:r>
              <a:rPr lang="pl-PL" sz="2000" i="1" dirty="0" smtClean="0">
                <a:solidFill>
                  <a:srgbClr val="FF0000"/>
                </a:solidFill>
                <a:latin typeface="Open Sans"/>
                <a:cs typeface="Open Sans"/>
              </a:rPr>
              <a:t>Czy </a:t>
            </a:r>
            <a:r>
              <a:rPr lang="pl-PL" sz="2000" i="1" dirty="0">
                <a:solidFill>
                  <a:srgbClr val="FF0000"/>
                </a:solidFill>
                <a:latin typeface="Open Sans"/>
                <a:cs typeface="Open Sans"/>
              </a:rPr>
              <a:t>ktoś może powiedzieć, </a:t>
            </a:r>
            <a:r>
              <a:rPr lang="pl-PL" sz="2000" i="1" dirty="0" smtClean="0">
                <a:solidFill>
                  <a:srgbClr val="FF0000"/>
                </a:solidFill>
                <a:latin typeface="Open Sans"/>
                <a:cs typeface="Open Sans"/>
              </a:rPr>
              <a:t>kiedy </a:t>
            </a:r>
            <a:r>
              <a:rPr lang="pl-PL" sz="2000" i="1" dirty="0">
                <a:solidFill>
                  <a:srgbClr val="FF0000"/>
                </a:solidFill>
                <a:latin typeface="Open Sans"/>
                <a:cs typeface="Open Sans"/>
              </a:rPr>
              <a:t>zaczyna się astrologiczna wiosna?</a:t>
            </a:r>
          </a:p>
          <a:p>
            <a:pPr marL="914400" lvl="1" indent="-457200">
              <a:buFont typeface="Arial"/>
              <a:buChar char="•"/>
            </a:pPr>
            <a:r>
              <a:rPr lang="pl-PL" sz="2000" i="1" dirty="0">
                <a:solidFill>
                  <a:srgbClr val="FF0000"/>
                </a:solidFill>
                <a:latin typeface="Open Sans"/>
                <a:cs typeface="Open Sans"/>
              </a:rPr>
              <a:t>Jak moglibyście opisać wiosnę? </a:t>
            </a:r>
            <a:endParaRPr lang="pl-PL" sz="2000" i="1" dirty="0" smtClean="0">
              <a:solidFill>
                <a:srgbClr val="FF0000"/>
              </a:solidFill>
              <a:latin typeface="Open Sans"/>
              <a:cs typeface="Open Sans"/>
            </a:endParaRPr>
          </a:p>
          <a:p>
            <a:pPr marL="914400" lvl="1" indent="-457200">
              <a:buFont typeface="Arial"/>
              <a:buChar char="•"/>
            </a:pPr>
            <a:r>
              <a:rPr lang="pl-PL" sz="2000" i="1" dirty="0" smtClean="0">
                <a:solidFill>
                  <a:srgbClr val="FF0000"/>
                </a:solidFill>
                <a:latin typeface="Open Sans"/>
                <a:cs typeface="Open Sans"/>
              </a:rPr>
              <a:t>Jaka </a:t>
            </a:r>
            <a:r>
              <a:rPr lang="pl-PL" sz="2000" i="1" dirty="0">
                <a:solidFill>
                  <a:srgbClr val="FF0000"/>
                </a:solidFill>
                <a:latin typeface="Open Sans"/>
                <a:cs typeface="Open Sans"/>
              </a:rPr>
              <a:t>jest? </a:t>
            </a:r>
            <a:endParaRPr lang="pl-PL" sz="2000" i="1" dirty="0" smtClean="0">
              <a:solidFill>
                <a:srgbClr val="FF0000"/>
              </a:solidFill>
              <a:latin typeface="Open Sans"/>
              <a:cs typeface="Open Sans"/>
            </a:endParaRPr>
          </a:p>
          <a:p>
            <a:pPr marL="914400" lvl="1" indent="-457200">
              <a:buFont typeface="Arial"/>
              <a:buChar char="•"/>
            </a:pPr>
            <a:r>
              <a:rPr lang="pl-PL" sz="2000" i="1" dirty="0" smtClean="0">
                <a:solidFill>
                  <a:srgbClr val="FF0000"/>
                </a:solidFill>
                <a:latin typeface="Open Sans"/>
                <a:cs typeface="Open Sans"/>
              </a:rPr>
              <a:t>Co </a:t>
            </a:r>
            <a:r>
              <a:rPr lang="pl-PL" sz="2000" i="1" dirty="0">
                <a:solidFill>
                  <a:srgbClr val="FF0000"/>
                </a:solidFill>
                <a:latin typeface="Open Sans"/>
                <a:cs typeface="Open Sans"/>
              </a:rPr>
              <a:t>się dzieje o tej porze roku? </a:t>
            </a:r>
          </a:p>
          <a:p>
            <a:pPr marL="457200" indent="-457200">
              <a:buFont typeface="Arial"/>
              <a:buChar char="•"/>
            </a:pPr>
            <a:endParaRPr lang="pl-PL" sz="2000" i="1" dirty="0" smtClean="0">
              <a:solidFill>
                <a:srgbClr val="FF0000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55637"/>
            <a:ext cx="780156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Wiosna to wyjątkowa pora roku:</a:t>
            </a:r>
          </a:p>
          <a:p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cała </a:t>
            </a:r>
            <a:r>
              <a:rPr lang="pl-PL" sz="2000" dirty="0">
                <a:latin typeface="Open Sans"/>
                <a:cs typeface="Open Sans"/>
              </a:rPr>
              <a:t>przyroda budzi się do życia, kwitną drzewa, rosną kwiaty, rozwijają się zwierzęta i owady, niektóre zwierzęta budzą się ze snu zimowego, a ptaki powracają z ciepłych krajów;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dzień </a:t>
            </a:r>
            <a:r>
              <a:rPr lang="pl-PL" sz="2000" dirty="0">
                <a:latin typeface="Open Sans"/>
                <a:cs typeface="Open Sans"/>
              </a:rPr>
              <a:t>jest coraz dłuższy, a noce coraz krótsze;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temperatura </a:t>
            </a:r>
            <a:r>
              <a:rPr lang="pl-PL" sz="2000" dirty="0">
                <a:latin typeface="Open Sans"/>
                <a:cs typeface="Open Sans"/>
              </a:rPr>
              <a:t>na zewnątrz jest coraz cieplejsza.</a:t>
            </a:r>
            <a:endParaRPr lang="pl-PL" sz="2000" i="1" dirty="0" smtClean="0">
              <a:solidFill>
                <a:srgbClr val="FF0000"/>
              </a:solidFill>
              <a:latin typeface="Open Sans"/>
              <a:cs typeface="Open Sans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9877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21 MARCA</a:t>
            </a:r>
            <a:endParaRPr lang="pl-PL" sz="2800" b="1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01157668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4206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ZADANIE DLA UCZNIÓW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426775" y="2057479"/>
            <a:ext cx="78015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Praca z komputerem</a:t>
            </a:r>
          </a:p>
          <a:p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praca w grupach</a:t>
            </a:r>
          </a:p>
        </p:txBody>
      </p:sp>
    </p:spTree>
    <p:extLst>
      <p:ext uri="{BB962C8B-B14F-4D97-AF65-F5344CB8AC3E}">
        <p14:creationId xmlns:p14="http://schemas.microsoft.com/office/powerpoint/2010/main" val="88471386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4206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ZADANIE DLA UCZNIÓW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426775" y="2057478"/>
            <a:ext cx="78015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Grupa I</a:t>
            </a:r>
          </a:p>
          <a:p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szuka ciekawostek na temat ptaków wiosennych.</a:t>
            </a:r>
          </a:p>
        </p:txBody>
      </p:sp>
      <p:pic>
        <p:nvPicPr>
          <p:cNvPr id="6" name="Obraz 5" descr="Phylloscopus_collybita_09090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0511" y="3232589"/>
            <a:ext cx="3790342" cy="28100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729003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4206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ZADANIE DLA UCZNIÓW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426775" y="2057478"/>
            <a:ext cx="78015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Grupa </a:t>
            </a:r>
            <a:r>
              <a:rPr lang="pl-PL" sz="2000" dirty="0">
                <a:latin typeface="Open Sans"/>
                <a:cs typeface="Open Sans"/>
              </a:rPr>
              <a:t>I</a:t>
            </a:r>
            <a:r>
              <a:rPr lang="pl-PL" sz="2000" dirty="0" smtClean="0">
                <a:latin typeface="Open Sans"/>
                <a:cs typeface="Open Sans"/>
              </a:rPr>
              <a:t>I</a:t>
            </a:r>
          </a:p>
          <a:p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szuka ciekawostek na temat wiosennych kwiatów.</a:t>
            </a:r>
          </a:p>
        </p:txBody>
      </p:sp>
      <p:grpSp>
        <p:nvGrpSpPr>
          <p:cNvPr id="12" name="Grupa 11"/>
          <p:cNvGrpSpPr/>
          <p:nvPr/>
        </p:nvGrpSpPr>
        <p:grpSpPr>
          <a:xfrm>
            <a:off x="2712036" y="3283748"/>
            <a:ext cx="6747290" cy="2756176"/>
            <a:chOff x="1901275" y="3156005"/>
            <a:chExt cx="7225568" cy="2951547"/>
          </a:xfrm>
        </p:grpSpPr>
        <p:pic>
          <p:nvPicPr>
            <p:cNvPr id="6" name="Obraz 5" descr="C.m._cv._RoseaII.JP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31705" y="3163517"/>
              <a:ext cx="2395138" cy="2933061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8" name="Obraz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901275" y="3156005"/>
              <a:ext cx="4386252" cy="295154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52987074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4206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ZADANIE DLA UCZNIÓW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426775" y="2057478"/>
            <a:ext cx="78015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Grupa III</a:t>
            </a:r>
          </a:p>
          <a:p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szuka ciekawostek na temat pogody wiosennej.</a:t>
            </a:r>
          </a:p>
        </p:txBody>
      </p:sp>
      <p:pic>
        <p:nvPicPr>
          <p:cNvPr id="6" name="Obraz 5" descr="weather-28719_128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5738" y="3395448"/>
            <a:ext cx="4819886" cy="26283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6690513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9660</TotalTime>
  <Words>267</Words>
  <Application>Microsoft Macintosh PowerPoint</Application>
  <PresentationFormat>Niestandardowy</PresentationFormat>
  <Paragraphs>69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  MULTIMEDIALNY SCENARIUSZ ZAJĘĆ</vt:lpstr>
      <vt:lpstr>     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115</cp:revision>
  <dcterms:created xsi:type="dcterms:W3CDTF">2014-12-16T09:11:28Z</dcterms:created>
  <dcterms:modified xsi:type="dcterms:W3CDTF">2015-05-19T14:01:11Z</dcterms:modified>
</cp:coreProperties>
</file>