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 autoAdjust="0"/>
  </p:normalViewPr>
  <p:slideViewPr>
    <p:cSldViewPr snapToGrid="0">
      <p:cViewPr varScale="1">
        <p:scale>
          <a:sx n="138" d="100"/>
          <a:sy n="138" d="100"/>
        </p:scale>
        <p:origin x="-552" y="-112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20.05.15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07796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powtórzenie wiadomości </a:t>
            </a:r>
            <a:endParaRPr lang="pl-PL" sz="2800" dirty="0" smtClean="0">
              <a:latin typeface="Open Sans"/>
              <a:cs typeface="Open Sans"/>
            </a:endParaRP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na </a:t>
            </a:r>
            <a:r>
              <a:rPr lang="pl-PL" sz="2800" dirty="0" smtClean="0">
                <a:latin typeface="Open Sans"/>
                <a:cs typeface="Open Sans"/>
              </a:rPr>
              <a:t>temat wiosny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3" name="Grupa 12"/>
          <p:cNvGrpSpPr/>
          <p:nvPr/>
        </p:nvGrpSpPr>
        <p:grpSpPr>
          <a:xfrm>
            <a:off x="2433599" y="1987799"/>
            <a:ext cx="7304164" cy="3694649"/>
            <a:chOff x="2393672" y="1839628"/>
            <a:chExt cx="7304164" cy="3694649"/>
          </a:xfrm>
        </p:grpSpPr>
        <p:sp>
          <p:nvSpPr>
            <p:cNvPr id="7" name="Prostokąt 6"/>
            <p:cNvSpPr/>
            <p:nvPr/>
          </p:nvSpPr>
          <p:spPr>
            <a:xfrm>
              <a:off x="2393672" y="1839628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Ogólne</a:t>
              </a:r>
              <a:endParaRPr lang="pl-PL" dirty="0">
                <a:latin typeface="Open Sans"/>
                <a:cs typeface="Open Sans"/>
              </a:endParaRPr>
            </a:p>
          </p:txBody>
        </p:sp>
        <p:sp>
          <p:nvSpPr>
            <p:cNvPr id="14" name="Prostokąt 13"/>
            <p:cNvSpPr/>
            <p:nvPr/>
          </p:nvSpPr>
          <p:spPr>
            <a:xfrm>
              <a:off x="2393672" y="2647833"/>
              <a:ext cx="3440423" cy="28864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poszerzanie i porządkowanie informacji na temat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poznawanie kwiatów i ptaków zwiastujących nadejście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wzbogacanie słownictwa uczniów;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zdobycie umiejętności posługiwania się komputerem;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ocena umiejętności czytania ze zrozumieniem;</a:t>
              </a:r>
            </a:p>
          </p:txBody>
        </p:sp>
        <p:sp>
          <p:nvSpPr>
            <p:cNvPr id="15" name="Prostokąt 14"/>
            <p:cNvSpPr/>
            <p:nvPr/>
          </p:nvSpPr>
          <p:spPr>
            <a:xfrm>
              <a:off x="6257413" y="1839628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Uczeń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6" name="Prostokąt 15"/>
            <p:cNvSpPr/>
            <p:nvPr/>
          </p:nvSpPr>
          <p:spPr>
            <a:xfrm>
              <a:off x="6257413" y="2647833"/>
              <a:ext cx="3440423" cy="28864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wypowiedzieć się na temat wiosny;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zna ważne daty i święta, które obchodzimy wiosną;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wymienić kwiaty i zwierzęta, które zwiastują wiosnę;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rozwiązywać zagadki i czytać ze zrozumieniem;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potrafi włączyć i wyłączyć komputer oraz uruchomić prezentację;</a:t>
              </a:r>
            </a:p>
            <a:p>
              <a:pPr marL="285750" indent="-285750">
                <a:buFont typeface="Arial"/>
                <a:buChar char="•"/>
              </a:pPr>
              <a:r>
                <a:rPr lang="pl-PL" sz="1400" dirty="0" smtClean="0">
                  <a:latin typeface="Open Sans"/>
                  <a:cs typeface="Open Sans"/>
                </a:rPr>
                <a:t>czyta ze zrozumieniem;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654589" y="2726978"/>
            <a:ext cx="53512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Wiosna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Zjawiska atmosferyczne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Utrwalanie zdobytej wiedzy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Nauczyciel pokazuje uczniom kolejne slajdy zawierające poszczególne pytania związane z wiosną. Uczniowie mogą zostać podzieleni na dwie grupy. Każda grupa po kolei odpowiada na kolejne pytania. Grupa, która zbierze najwięcej punktów wygrywa. 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Podsumowanie zajęć i zakończenie lekcji.</a:t>
            </a:r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ole tekstowe 7"/>
          <p:cNvSpPr txBox="1"/>
          <p:nvPr/>
        </p:nvSpPr>
        <p:spPr>
          <a:xfrm>
            <a:off x="2184900" y="2880866"/>
            <a:ext cx="78015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latin typeface="Open Sans"/>
                <a:cs typeface="Open Sans"/>
              </a:rPr>
              <a:t>ZAGADKI, REBUSY </a:t>
            </a:r>
          </a:p>
          <a:p>
            <a:pPr algn="ctr"/>
            <a:r>
              <a:rPr lang="pl-PL" sz="2800" b="1" dirty="0" smtClean="0">
                <a:latin typeface="Open Sans"/>
                <a:cs typeface="Open Sans"/>
              </a:rPr>
              <a:t>ZWIĄZANE Z WIOSNĄ</a:t>
            </a:r>
            <a:endParaRPr lang="pl-PL" sz="2800" b="1" i="1" dirty="0" smtClean="0">
              <a:solidFill>
                <a:srgbClr val="FF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157668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4" name="pole tekstowe 7"/>
          <p:cNvSpPr txBox="1"/>
          <p:nvPr/>
        </p:nvSpPr>
        <p:spPr>
          <a:xfrm>
            <a:off x="1426775" y="2057478"/>
            <a:ext cx="780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Na zdjęciach pokazano ptaka, który zwiastuje nadejście wiosny.</a:t>
            </a:r>
          </a:p>
          <a:p>
            <a:r>
              <a:rPr lang="pl-PL" sz="2000" dirty="0" smtClean="0">
                <a:latin typeface="Open Sans"/>
                <a:cs typeface="Open Sans"/>
              </a:rPr>
              <a:t>Co to za ptak?</a:t>
            </a:r>
          </a:p>
        </p:txBody>
      </p:sp>
      <p:grpSp>
        <p:nvGrpSpPr>
          <p:cNvPr id="8" name="Grupa 7"/>
          <p:cNvGrpSpPr/>
          <p:nvPr/>
        </p:nvGrpSpPr>
        <p:grpSpPr>
          <a:xfrm>
            <a:off x="2300698" y="3010195"/>
            <a:ext cx="7569966" cy="2952000"/>
            <a:chOff x="1771994" y="2920024"/>
            <a:chExt cx="7569966" cy="2952000"/>
          </a:xfrm>
        </p:grpSpPr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02626" y="2920026"/>
              <a:ext cx="3139334" cy="2951997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71994" y="2920024"/>
              <a:ext cx="3936000" cy="2952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88471386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80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Na zdjęciach pokazano ptaka, który zwiastuje nadejście wiosny.</a:t>
            </a:r>
          </a:p>
          <a:p>
            <a:r>
              <a:rPr lang="pl-PL" sz="2000" dirty="0" smtClean="0">
                <a:latin typeface="Open Sans"/>
                <a:cs typeface="Open Sans"/>
              </a:rPr>
              <a:t>Co to za ptak?</a:t>
            </a:r>
          </a:p>
        </p:txBody>
      </p:sp>
      <p:grpSp>
        <p:nvGrpSpPr>
          <p:cNvPr id="8" name="Grupa 7"/>
          <p:cNvGrpSpPr/>
          <p:nvPr/>
        </p:nvGrpSpPr>
        <p:grpSpPr>
          <a:xfrm>
            <a:off x="1468212" y="3013234"/>
            <a:ext cx="9234939" cy="2952000"/>
            <a:chOff x="1298186" y="3013234"/>
            <a:chExt cx="9234939" cy="2952000"/>
          </a:xfrm>
        </p:grpSpPr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19717" y="3013237"/>
              <a:ext cx="4313408" cy="295198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7" name="Obraz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98186" y="3013234"/>
              <a:ext cx="4428000" cy="29520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86729003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80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Na ilustracji pokazano kwiat, który zwiastuje nadejście wiosny.</a:t>
            </a:r>
          </a:p>
          <a:p>
            <a:r>
              <a:rPr lang="pl-PL" sz="2000" dirty="0" smtClean="0">
                <a:latin typeface="Open Sans"/>
                <a:cs typeface="Open Sans"/>
              </a:rPr>
              <a:t>Jaką nazwę nosi?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681" y="3012728"/>
            <a:ext cx="3936000" cy="295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987074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80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Open Sans"/>
                <a:cs typeface="Open Sans"/>
              </a:rPr>
              <a:t>Na ilustracji pokazano kwiat, który zwiastuje nadejście wiosny.</a:t>
            </a:r>
          </a:p>
          <a:p>
            <a:r>
              <a:rPr lang="pl-PL" sz="2000" dirty="0" smtClean="0">
                <a:latin typeface="Open Sans"/>
                <a:cs typeface="Open Sans"/>
              </a:rPr>
              <a:t>Jaką nazwę nosi?</a:t>
            </a:r>
          </a:p>
        </p:txBody>
      </p:sp>
      <p:pic>
        <p:nvPicPr>
          <p:cNvPr id="7" name="Obraz 6" descr="snowdrop-277557_128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3410" y="3013232"/>
            <a:ext cx="4424543" cy="295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69051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latin typeface="Open Sans"/>
                <a:cs typeface="Open Sans"/>
              </a:rPr>
              <a:t>Jak nazywa się słomianą kukłę, którą wedle zwyczaju </a:t>
            </a:r>
          </a:p>
          <a:p>
            <a:r>
              <a:rPr lang="pl-PL" sz="2000" i="1" dirty="0" smtClean="0">
                <a:latin typeface="Open Sans"/>
                <a:cs typeface="Open Sans"/>
              </a:rPr>
              <a:t>wrzucano do rzeki by pożegnać zimę i powitać wiosnę? 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  <a:p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01829393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 smtClean="0">
                <a:solidFill>
                  <a:srgbClr val="000000"/>
                </a:solidFill>
                <a:latin typeface="Open Sans"/>
                <a:cs typeface="Open Sans"/>
              </a:rPr>
              <a:t>Co to </a:t>
            </a:r>
            <a:r>
              <a:rPr lang="pl-PL" sz="2000" i="1" dirty="0" smtClean="0">
                <a:solidFill>
                  <a:srgbClr val="000000"/>
                </a:solidFill>
                <a:latin typeface="Open Sans"/>
                <a:cs typeface="Open Sans"/>
              </a:rPr>
              <a:t>jest gaik</a:t>
            </a:r>
            <a:r>
              <a:rPr lang="pl-PL" sz="2000" i="1" dirty="0" smtClean="0">
                <a:solidFill>
                  <a:srgbClr val="000000"/>
                </a:solidFill>
                <a:latin typeface="Open Sans"/>
                <a:cs typeface="Open Sans"/>
              </a:rPr>
              <a:t>- maik? </a:t>
            </a:r>
            <a:endParaRPr lang="pl-PL" sz="2000" i="1" dirty="0">
              <a:solidFill>
                <a:srgbClr val="000000"/>
              </a:solidFill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90862543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Nie ma lepszej lotniczki.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Ogon niczym nożyczki.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Lepi gniazdo pod strzechą,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jest dla ludzi pociechą.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W powietrzu toczy kółka.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Kto to taki?</a:t>
            </a: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984633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Przyleciał szary ptaszek.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Nad polem zaśpiewał jak dzwonek. </a:t>
            </a:r>
          </a:p>
          <a:p>
            <a:r>
              <a:rPr lang="pl-PL" sz="2000" i="1" dirty="0">
                <a:solidFill>
                  <a:srgbClr val="000000"/>
                </a:solidFill>
                <a:latin typeface="Open Sans"/>
                <a:cs typeface="Open Sans"/>
              </a:rPr>
              <a:t>Znają go dobrze dzieci – to jest…</a:t>
            </a:r>
          </a:p>
        </p:txBody>
      </p:sp>
      <p:sp>
        <p:nvSpPr>
          <p:cNvPr id="9" name="Zaokrąglony prostokąt 8"/>
          <p:cNvSpPr/>
          <p:nvPr/>
        </p:nvSpPr>
        <p:spPr>
          <a:xfrm>
            <a:off x="3950033" y="4313207"/>
            <a:ext cx="4271296" cy="954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47464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POLECENIE: Znajdźcie ukryte w zdaniach zwierzęta lub rośliny.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Biegamy szybko po boisku.</a:t>
            </a:r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77811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POLECENIE: Znajdźcie ukryte w zdaniach zwierzęta lub rośliny.</a:t>
            </a: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r>
              <a:rPr lang="pl-PL" sz="2000" i="1" dirty="0">
                <a:solidFill>
                  <a:srgbClr val="FF0000"/>
                </a:solidFill>
                <a:latin typeface="Open Sans"/>
                <a:cs typeface="Open Sans"/>
              </a:rPr>
              <a:t>Jacek ma całą gamę różnokolorowych samochodzików.</a:t>
            </a:r>
          </a:p>
        </p:txBody>
      </p:sp>
    </p:spTree>
    <p:extLst>
      <p:ext uri="{BB962C8B-B14F-4D97-AF65-F5344CB8AC3E}">
        <p14:creationId xmlns:p14="http://schemas.microsoft.com/office/powerpoint/2010/main" val="308327427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4999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3226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POLECENIE: Ułóżcie z podanych wyrazów zdanie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pora     piękna     Wiosna     to     roku</a:t>
            </a:r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9" name="Zaokrąglony prostokąt 8"/>
          <p:cNvSpPr/>
          <p:nvPr/>
        </p:nvSpPr>
        <p:spPr>
          <a:xfrm>
            <a:off x="2206570" y="4215521"/>
            <a:ext cx="7758222" cy="114969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6392158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18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Grupa II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3" name="pole tekstowe 7"/>
          <p:cNvSpPr txBox="1"/>
          <p:nvPr/>
        </p:nvSpPr>
        <p:spPr>
          <a:xfrm>
            <a:off x="1426775" y="2057478"/>
            <a:ext cx="93134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POLECENIE: Ułóżcie z podanych wyrazów zdanie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endParaRPr lang="pl-PL" sz="2000" i="1" dirty="0" smtClean="0">
              <a:solidFill>
                <a:srgbClr val="FF0000"/>
              </a:solidFill>
              <a:latin typeface="Open Sans"/>
              <a:cs typeface="Open Sans"/>
            </a:endParaRPr>
          </a:p>
          <a:p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  <a:p>
            <a:pPr algn="ctr"/>
            <a:r>
              <a:rPr lang="pl-PL" sz="2000" i="1" dirty="0" smtClean="0">
                <a:solidFill>
                  <a:srgbClr val="FF0000"/>
                </a:solidFill>
                <a:latin typeface="Open Sans"/>
                <a:cs typeface="Open Sans"/>
              </a:rPr>
              <a:t>budzi     przyroda     się     do     Wiosną     życia</a:t>
            </a:r>
            <a:endParaRPr lang="pl-PL" sz="2000" i="1" dirty="0">
              <a:solidFill>
                <a:srgbClr val="FF0000"/>
              </a:solidFill>
              <a:latin typeface="Open Sans"/>
              <a:cs typeface="Open Sans"/>
            </a:endParaRPr>
          </a:p>
        </p:txBody>
      </p:sp>
      <p:sp>
        <p:nvSpPr>
          <p:cNvPr id="6" name="Zaokrąglony prostokąt 5"/>
          <p:cNvSpPr/>
          <p:nvPr/>
        </p:nvSpPr>
        <p:spPr>
          <a:xfrm>
            <a:off x="2206570" y="4215521"/>
            <a:ext cx="7758222" cy="114969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3938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9707</TotalTime>
  <Words>400</Words>
  <Application>Microsoft Macintosh PowerPoint</Application>
  <PresentationFormat>Niestandardowy</PresentationFormat>
  <Paragraphs>97</Paragraphs>
  <Slides>20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1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122</cp:revision>
  <dcterms:created xsi:type="dcterms:W3CDTF">2014-12-16T09:11:28Z</dcterms:created>
  <dcterms:modified xsi:type="dcterms:W3CDTF">2015-05-20T08:17:18Z</dcterms:modified>
</cp:coreProperties>
</file>