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Default Extension="wmf" ContentType="image/x-wm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98" r:id="rId3"/>
    <p:sldId id="293" r:id="rId4"/>
    <p:sldId id="294" r:id="rId5"/>
    <p:sldId id="295" r:id="rId6"/>
    <p:sldId id="296" r:id="rId7"/>
    <p:sldId id="297" r:id="rId8"/>
    <p:sldId id="299" r:id="rId9"/>
    <p:sldId id="308" r:id="rId10"/>
    <p:sldId id="309" r:id="rId11"/>
    <p:sldId id="310" r:id="rId12"/>
    <p:sldId id="311" r:id="rId13"/>
    <p:sldId id="312" r:id="rId14"/>
    <p:sldId id="313" r:id="rId15"/>
    <p:sldId id="314" r:id="rId16"/>
    <p:sldId id="315" r:id="rId17"/>
    <p:sldId id="317" r:id="rId18"/>
    <p:sldId id="316" r:id="rId19"/>
    <p:sldId id="318" r:id="rId20"/>
    <p:sldId id="319" r:id="rId21"/>
    <p:sldId id="320" r:id="rId22"/>
    <p:sldId id="321" r:id="rId23"/>
    <p:sldId id="322" r:id="rId24"/>
  </p:sldIdLst>
  <p:sldSz cx="12171363" cy="6838950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 pośredni 2 — Ak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E929F9F4-4A8F-4326-A1B4-22849713DDAB}" styleName="Styl ciemny 1 — Akcent 4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wholeTbl>
    <a:band1H>
      <a:tcStyle>
        <a:tcBdr/>
        <a:fill>
          <a:solidFill>
            <a:schemeClr val="accent4">
              <a:shade val="60000"/>
            </a:schemeClr>
          </a:solidFill>
        </a:fill>
      </a:tcStyle>
    </a:band1H>
    <a:band1V>
      <a:tcStyle>
        <a:tcBdr/>
        <a:fill>
          <a:solidFill>
            <a:schemeClr val="accent4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4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4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4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37CE84F3-28C3-443E-9E96-99CF82512B78}" styleName="Styl ciemny 1 — Akcent 2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wholeTbl>
    <a:band1H>
      <a:tcStyle>
        <a:tcBdr/>
        <a:fill>
          <a:solidFill>
            <a:schemeClr val="accent2">
              <a:shade val="60000"/>
            </a:schemeClr>
          </a:solidFill>
        </a:fill>
      </a:tcStyle>
    </a:band1H>
    <a:band1V>
      <a:tcStyle>
        <a:tcBdr/>
        <a:fill>
          <a:solidFill>
            <a:schemeClr val="accent2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2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2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2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125E5076-3810-47DD-B79F-674D7AD40C01}" styleName="Styl ciemny 1 — Akcent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wholeTbl>
    <a:band1H>
      <a:tcStyle>
        <a:tcBdr/>
        <a:fill>
          <a:solidFill>
            <a:schemeClr val="accent1">
              <a:shade val="60000"/>
            </a:schemeClr>
          </a:solidFill>
        </a:fill>
      </a:tcStyle>
    </a:band1H>
    <a:band1V>
      <a:tcStyle>
        <a:tcBdr/>
        <a:fill>
          <a:solidFill>
            <a:schemeClr val="accent1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1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1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1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46F890A9-2807-4EBB-B81D-B2AA78EC7F39}" styleName="Styl ciemny 2 - Akcent 5/Akcent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3C2FFA5D-87B4-456A-9821-1D502468CF0F}" styleName="Styl z motywem 1 — Ak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69012ECD-51FC-41F1-AA8D-1B2483CD663E}" styleName="Styl jasny 2 — Ak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284E427A-3D55-4303-BF80-6455036E1DE7}" styleName="Styl z motywem 1 — Akcent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12" autoAdjust="0"/>
    <p:restoredTop sz="94660" autoAdjust="0"/>
  </p:normalViewPr>
  <p:slideViewPr>
    <p:cSldViewPr snapToGrid="0">
      <p:cViewPr varScale="1">
        <p:scale>
          <a:sx n="138" d="100"/>
          <a:sy n="138" d="100"/>
        </p:scale>
        <p:origin x="-552" y="-208"/>
      </p:cViewPr>
      <p:guideLst>
        <p:guide orient="horz" pos="2154"/>
        <p:guide pos="3834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printerSettings" Target="printerSettings/printerSettings1.bin"/><Relationship Id="rId26" Type="http://schemas.openxmlformats.org/officeDocument/2006/relationships/presProps" Target="presProps.xml"/><Relationship Id="rId27" Type="http://schemas.openxmlformats.org/officeDocument/2006/relationships/viewProps" Target="viewProps.xml"/><Relationship Id="rId28" Type="http://schemas.openxmlformats.org/officeDocument/2006/relationships/theme" Target="theme/theme1.xml"/><Relationship Id="rId29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2852" y="1119245"/>
            <a:ext cx="10345659" cy="2380968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1421" y="3592032"/>
            <a:ext cx="9128522" cy="1651163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l-PL" smtClean="0"/>
              <a:t>Kliknij, aby edytować styl wzorca podtytułu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20.05.15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248888166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20.05.15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808542024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0442" y="1704990"/>
            <a:ext cx="10497801" cy="2844813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0442" y="4576716"/>
            <a:ext cx="10497801" cy="1496020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20.05.15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850188886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6781" y="1820554"/>
            <a:ext cx="5172829" cy="4339251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61753" y="1820554"/>
            <a:ext cx="5172829" cy="4339251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20.05.15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615254334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366" y="364112"/>
            <a:ext cx="10497801" cy="1321881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368" y="1676493"/>
            <a:ext cx="5149056" cy="82162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8368" y="2498116"/>
            <a:ext cx="5149056" cy="3674353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61753" y="1676493"/>
            <a:ext cx="5174415" cy="82162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61753" y="2498116"/>
            <a:ext cx="5174415" cy="3674353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20.05.15</a:t>
            </a:fld>
            <a:endParaRPr lang="pl-PL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162517003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20.05.15</a:t>
            </a:fld>
            <a:endParaRPr lang="pl-P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947370513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20.05.15</a:t>
            </a:fld>
            <a:endParaRPr lang="pl-PL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399600140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367" y="455930"/>
            <a:ext cx="3925581" cy="159575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74414" y="984684"/>
            <a:ext cx="6161753" cy="486008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367" y="2051685"/>
            <a:ext cx="3925581" cy="380100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20.05.15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192968881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367" y="455930"/>
            <a:ext cx="3925581" cy="159575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74414" y="984684"/>
            <a:ext cx="6161753" cy="4860087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l-PL" smtClean="0"/>
              <a:t>Kliknij ikonę, aby dodać obraz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367" y="2051685"/>
            <a:ext cx="3925581" cy="380100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20.05.15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736248224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20.05.15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038936910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10132" y="364111"/>
            <a:ext cx="2624450" cy="5795694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6782" y="364111"/>
            <a:ext cx="7721208" cy="5795694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20.05.15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17035935"/>
      </p:ext>
    </p:extLst>
  </p:cSld>
  <p:clrMapOvr>
    <a:masterClrMapping/>
  </p:clrMapOvr>
  <p:transition xmlns:p14="http://schemas.microsoft.com/office/powerpoint/2010/main" spd="slow">
    <p:wipe/>
  </p:transition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3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6781" y="364112"/>
            <a:ext cx="10497801" cy="132188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6781" y="1820554"/>
            <a:ext cx="10497801" cy="433925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6781" y="6338695"/>
            <a:ext cx="2738557" cy="364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8E2C1E-C266-494A-88BD-E1CB07D65F1F}" type="datetimeFigureOut">
              <a:rPr lang="pl-PL" smtClean="0"/>
              <a:t>20.05.15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1764" y="6338695"/>
            <a:ext cx="4107835" cy="364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6025" y="6338695"/>
            <a:ext cx="2738557" cy="364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0731594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xmlns:p14="http://schemas.microsoft.com/office/powerpoint/2010/main" spd="slow">
    <p:wipe/>
  </p:transition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.wmf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1914384" y="4002536"/>
            <a:ext cx="8265628" cy="1364315"/>
          </a:xfrm>
        </p:spPr>
        <p:txBody>
          <a:bodyPr>
            <a:normAutofit fontScale="90000"/>
          </a:bodyPr>
          <a:lstStyle/>
          <a:p>
            <a:r>
              <a:rPr lang="pl-PL" sz="4950" dirty="0" smtClean="0">
                <a:latin typeface="Open Sans"/>
                <a:cs typeface="Open Sans"/>
              </a:rPr>
              <a:t/>
            </a:r>
            <a:br>
              <a:rPr lang="pl-PL" sz="4950" dirty="0" smtClean="0">
                <a:latin typeface="Open Sans"/>
                <a:cs typeface="Open Sans"/>
              </a:rPr>
            </a:br>
            <a:r>
              <a:rPr lang="pl-PL" sz="4950" dirty="0">
                <a:latin typeface="Open Sans"/>
                <a:cs typeface="Open Sans"/>
              </a:rPr>
              <a:t/>
            </a:r>
            <a:br>
              <a:rPr lang="pl-PL" sz="4950" dirty="0">
                <a:latin typeface="Open Sans"/>
                <a:cs typeface="Open Sans"/>
              </a:rPr>
            </a:br>
            <a:r>
              <a:rPr lang="pl-PL" sz="4950" dirty="0" smtClean="0">
                <a:latin typeface="Open Sans"/>
                <a:cs typeface="Open Sans"/>
              </a:rPr>
              <a:t>MULTIMEDIALNY</a:t>
            </a:r>
            <a:br>
              <a:rPr lang="pl-PL" sz="4950" dirty="0" smtClean="0">
                <a:latin typeface="Open Sans"/>
                <a:cs typeface="Open Sans"/>
              </a:rPr>
            </a:br>
            <a:r>
              <a:rPr lang="pl-PL" sz="4950" dirty="0" smtClean="0">
                <a:latin typeface="Open Sans"/>
                <a:cs typeface="Open Sans"/>
              </a:rPr>
              <a:t>SCENARIUSZ ZAJĘĆ</a:t>
            </a:r>
          </a:p>
        </p:txBody>
      </p:sp>
      <p:pic>
        <p:nvPicPr>
          <p:cNvPr id="7" name="Obraz 6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344719" y="1566974"/>
            <a:ext cx="3097988" cy="168893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464130716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2644210" y="2281232"/>
            <a:ext cx="3407796" cy="2933062"/>
          </a:xfrm>
        </p:spPr>
        <p:txBody>
          <a:bodyPr anchor="t">
            <a:noAutofit/>
          </a:bodyPr>
          <a:lstStyle/>
          <a:p>
            <a:pPr algn="r"/>
            <a:r>
              <a:rPr lang="pl-PL" sz="2800" b="1" dirty="0" smtClean="0">
                <a:latin typeface="Open Sans"/>
                <a:cs typeface="Open Sans"/>
              </a:rPr>
              <a:t>Edukacja:</a:t>
            </a:r>
            <a:r>
              <a:rPr lang="pl-PL" sz="2800" dirty="0" smtClean="0">
                <a:latin typeface="Open Sans"/>
                <a:cs typeface="Open Sans"/>
              </a:rPr>
              <a:t/>
            </a:r>
            <a:br>
              <a:rPr lang="pl-PL" sz="2800" dirty="0" smtClean="0">
                <a:latin typeface="Open Sans"/>
                <a:cs typeface="Open Sans"/>
              </a:rPr>
            </a:br>
            <a:r>
              <a:rPr lang="pl-PL" sz="2800" b="1" dirty="0" smtClean="0">
                <a:latin typeface="Open Sans"/>
                <a:cs typeface="Open Sans"/>
              </a:rPr>
              <a:t>Poziom:</a:t>
            </a:r>
            <a:r>
              <a:rPr lang="pl-PL" sz="2800" dirty="0" smtClean="0">
                <a:latin typeface="Open Sans"/>
                <a:cs typeface="Open Sans"/>
              </a:rPr>
              <a:t/>
            </a:r>
            <a:br>
              <a:rPr lang="pl-PL" sz="2800" dirty="0" smtClean="0">
                <a:latin typeface="Open Sans"/>
                <a:cs typeface="Open Sans"/>
              </a:rPr>
            </a:br>
            <a:r>
              <a:rPr lang="pl-PL" sz="2800" b="1" dirty="0" smtClean="0">
                <a:latin typeface="Open Sans"/>
                <a:cs typeface="Open Sans"/>
              </a:rPr>
              <a:t>Temat: </a:t>
            </a:r>
            <a:br>
              <a:rPr lang="pl-PL" sz="2800" b="1" dirty="0" smtClean="0">
                <a:latin typeface="Open Sans"/>
                <a:cs typeface="Open Sans"/>
              </a:rPr>
            </a:br>
            <a:r>
              <a:rPr lang="pl-PL" sz="2800" b="1" dirty="0" smtClean="0">
                <a:latin typeface="Open Sans"/>
                <a:cs typeface="Open Sans"/>
              </a:rPr>
              <a:t/>
            </a:r>
            <a:br>
              <a:rPr lang="pl-PL" sz="2800" b="1" dirty="0" smtClean="0">
                <a:latin typeface="Open Sans"/>
                <a:cs typeface="Open Sans"/>
              </a:rPr>
            </a:br>
            <a:r>
              <a:rPr lang="pl-PL" sz="2800" b="1" dirty="0" smtClean="0">
                <a:latin typeface="Open Sans"/>
                <a:cs typeface="Open Sans"/>
              </a:rPr>
              <a:t/>
            </a:r>
            <a:br>
              <a:rPr lang="pl-PL" sz="2800" b="1" dirty="0" smtClean="0">
                <a:latin typeface="Open Sans"/>
                <a:cs typeface="Open Sans"/>
              </a:rPr>
            </a:br>
            <a:r>
              <a:rPr lang="pl-PL" sz="2800" b="1" dirty="0" smtClean="0">
                <a:latin typeface="Open Sans"/>
                <a:cs typeface="Open Sans"/>
              </a:rPr>
              <a:t/>
            </a:r>
            <a:br>
              <a:rPr lang="pl-PL" sz="2800" b="1" dirty="0" smtClean="0">
                <a:latin typeface="Open Sans"/>
                <a:cs typeface="Open Sans"/>
              </a:rPr>
            </a:br>
            <a:r>
              <a:rPr lang="pl-PL" sz="2800" b="1" dirty="0" smtClean="0">
                <a:latin typeface="Open Sans"/>
                <a:cs typeface="Open Sans"/>
              </a:rPr>
              <a:t>Czas realizacji:</a:t>
            </a:r>
            <a:endParaRPr lang="pl-PL" sz="2800" dirty="0" smtClean="0">
              <a:latin typeface="Open Sans"/>
              <a:cs typeface="Open Sans"/>
            </a:endParaRPr>
          </a:p>
        </p:txBody>
      </p:sp>
      <p:sp>
        <p:nvSpPr>
          <p:cNvPr id="3" name="Tytuł 1"/>
          <p:cNvSpPr txBox="1">
            <a:spLocks/>
          </p:cNvSpPr>
          <p:nvPr/>
        </p:nvSpPr>
        <p:spPr>
          <a:xfrm>
            <a:off x="6053847" y="2278367"/>
            <a:ext cx="3498932" cy="2941307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pl-PL" sz="2800" dirty="0" smtClean="0">
                <a:latin typeface="Open Sans"/>
                <a:cs typeface="Open Sans"/>
              </a:rPr>
              <a:t>polonistyczna</a:t>
            </a:r>
            <a:br>
              <a:rPr lang="pl-PL" sz="2800" dirty="0" smtClean="0">
                <a:latin typeface="Open Sans"/>
                <a:cs typeface="Open Sans"/>
              </a:rPr>
            </a:br>
            <a:r>
              <a:rPr lang="pl-PL" sz="2800" dirty="0" smtClean="0">
                <a:latin typeface="Open Sans"/>
                <a:cs typeface="Open Sans"/>
              </a:rPr>
              <a:t>klasa III</a:t>
            </a:r>
            <a:br>
              <a:rPr lang="pl-PL" sz="2800" dirty="0" smtClean="0">
                <a:latin typeface="Open Sans"/>
                <a:cs typeface="Open Sans"/>
              </a:rPr>
            </a:br>
            <a:r>
              <a:rPr lang="pl-PL" sz="2800" dirty="0" smtClean="0">
                <a:latin typeface="Open Sans"/>
                <a:cs typeface="Open Sans"/>
              </a:rPr>
              <a:t>utrwalenie wiadomości </a:t>
            </a:r>
          </a:p>
          <a:p>
            <a:pPr algn="l"/>
            <a:r>
              <a:rPr lang="pl-PL" sz="2800" dirty="0" smtClean="0">
                <a:latin typeface="Open Sans"/>
                <a:cs typeface="Open Sans"/>
              </a:rPr>
              <a:t>o czasowniku</a:t>
            </a:r>
          </a:p>
          <a:p>
            <a:pPr algn="l"/>
            <a:r>
              <a:rPr lang="pl-PL" sz="2800" dirty="0" smtClean="0">
                <a:latin typeface="Open Sans"/>
                <a:cs typeface="Open Sans"/>
              </a:rPr>
              <a:t/>
            </a:r>
            <a:br>
              <a:rPr lang="pl-PL" sz="2800" dirty="0" smtClean="0">
                <a:latin typeface="Open Sans"/>
                <a:cs typeface="Open Sans"/>
              </a:rPr>
            </a:br>
            <a:r>
              <a:rPr lang="pl-PL" sz="2800" dirty="0" smtClean="0">
                <a:latin typeface="Open Sans"/>
                <a:cs typeface="Open Sans"/>
              </a:rPr>
              <a:t>1 godz. lekcyjna</a:t>
            </a:r>
          </a:p>
        </p:txBody>
      </p:sp>
    </p:spTree>
    <p:extLst>
      <p:ext uri="{BB962C8B-B14F-4D97-AF65-F5344CB8AC3E}">
        <p14:creationId xmlns:p14="http://schemas.microsoft.com/office/powerpoint/2010/main" val="4172076251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6" name="Prostokąt 5"/>
          <p:cNvSpPr/>
          <p:nvPr/>
        </p:nvSpPr>
        <p:spPr>
          <a:xfrm>
            <a:off x="1070287" y="1218145"/>
            <a:ext cx="220935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800" b="1" dirty="0">
                <a:latin typeface="Open Sans"/>
                <a:cs typeface="Open Sans"/>
              </a:rPr>
              <a:t>SPIS TREŚCI </a:t>
            </a:r>
          </a:p>
        </p:txBody>
      </p:sp>
      <p:sp>
        <p:nvSpPr>
          <p:cNvPr id="9" name="pole tekstowe 7"/>
          <p:cNvSpPr txBox="1"/>
          <p:nvPr/>
        </p:nvSpPr>
        <p:spPr>
          <a:xfrm>
            <a:off x="3654590" y="2265313"/>
            <a:ext cx="4862182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/>
              <a:buChar char="•"/>
            </a:pPr>
            <a:r>
              <a:rPr lang="pl-PL" sz="2800" dirty="0" smtClean="0">
                <a:latin typeface="Open Sans"/>
                <a:cs typeface="Open Sans"/>
              </a:rPr>
              <a:t>CELE </a:t>
            </a:r>
          </a:p>
          <a:p>
            <a:pPr marL="457200" indent="-457200">
              <a:buFont typeface="Arial"/>
              <a:buChar char="•"/>
            </a:pPr>
            <a:r>
              <a:rPr lang="pl-PL" sz="2800" dirty="0" smtClean="0">
                <a:latin typeface="Open Sans"/>
                <a:cs typeface="Open Sans"/>
              </a:rPr>
              <a:t>ŚRODKI DYDAKTYCZNE</a:t>
            </a:r>
          </a:p>
          <a:p>
            <a:pPr marL="457200" indent="-457200">
              <a:buFont typeface="Arial"/>
              <a:buChar char="•"/>
            </a:pPr>
            <a:r>
              <a:rPr lang="pl-PL" sz="2800" dirty="0" smtClean="0">
                <a:latin typeface="Open Sans"/>
                <a:cs typeface="Open Sans"/>
              </a:rPr>
              <a:t>METODY I FORMY PRACY</a:t>
            </a:r>
          </a:p>
          <a:p>
            <a:pPr marL="457200" indent="-457200">
              <a:buFont typeface="Arial"/>
              <a:buChar char="•"/>
            </a:pPr>
            <a:r>
              <a:rPr lang="pl-PL" sz="2800" dirty="0" smtClean="0">
                <a:latin typeface="Open Sans"/>
                <a:cs typeface="Open Sans"/>
              </a:rPr>
              <a:t>PRZEBIEG ZAJĘĆ </a:t>
            </a:r>
          </a:p>
        </p:txBody>
      </p:sp>
    </p:spTree>
    <p:extLst>
      <p:ext uri="{BB962C8B-B14F-4D97-AF65-F5344CB8AC3E}">
        <p14:creationId xmlns:p14="http://schemas.microsoft.com/office/powerpoint/2010/main" val="4060339142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2" name="Prostokąt 11"/>
          <p:cNvSpPr/>
          <p:nvPr/>
        </p:nvSpPr>
        <p:spPr>
          <a:xfrm>
            <a:off x="1070287" y="1218145"/>
            <a:ext cx="101852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800" b="1" dirty="0" smtClean="0">
                <a:latin typeface="Open Sans"/>
                <a:cs typeface="Open Sans"/>
              </a:rPr>
              <a:t>CELE</a:t>
            </a:r>
            <a:endParaRPr lang="pl-PL" sz="2800" b="1" dirty="0">
              <a:latin typeface="Open Sans"/>
              <a:cs typeface="Open Sans"/>
            </a:endParaRPr>
          </a:p>
        </p:txBody>
      </p:sp>
      <p:sp>
        <p:nvSpPr>
          <p:cNvPr id="7" name="Prostokąt 6"/>
          <p:cNvSpPr/>
          <p:nvPr/>
        </p:nvSpPr>
        <p:spPr>
          <a:xfrm>
            <a:off x="2433599" y="1819214"/>
            <a:ext cx="3440423" cy="808204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1600" dirty="0" smtClean="0">
                <a:latin typeface="Open Sans"/>
                <a:cs typeface="Open Sans"/>
              </a:rPr>
              <a:t>Ogólne</a:t>
            </a:r>
            <a:endParaRPr lang="pl-PL" sz="1600" dirty="0">
              <a:latin typeface="Open Sans"/>
              <a:cs typeface="Open Sans"/>
            </a:endParaRPr>
          </a:p>
        </p:txBody>
      </p:sp>
      <p:sp>
        <p:nvSpPr>
          <p:cNvPr id="14" name="Prostokąt 13"/>
          <p:cNvSpPr/>
          <p:nvPr/>
        </p:nvSpPr>
        <p:spPr>
          <a:xfrm>
            <a:off x="2441092" y="2627419"/>
            <a:ext cx="3432930" cy="34079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 typeface="Arial"/>
              <a:buChar char="•"/>
            </a:pPr>
            <a:r>
              <a:rPr lang="pl-PL" sz="1300" dirty="0" smtClean="0">
                <a:latin typeface="Open Sans"/>
                <a:cs typeface="Open Sans"/>
              </a:rPr>
              <a:t>utrwalenie wiedzy o czasowniku jako części mowy;</a:t>
            </a:r>
          </a:p>
          <a:p>
            <a:pPr marL="285750" indent="-285750">
              <a:buFont typeface="Arial"/>
              <a:buChar char="•"/>
            </a:pPr>
            <a:r>
              <a:rPr lang="pl-PL" sz="1300" dirty="0" smtClean="0">
                <a:latin typeface="Open Sans"/>
                <a:cs typeface="Open Sans"/>
              </a:rPr>
              <a:t>kształcenie umiejętności rozpoznania czasownika w zdaniu;</a:t>
            </a:r>
          </a:p>
          <a:p>
            <a:pPr marL="285750" indent="-285750">
              <a:buFont typeface="Arial"/>
              <a:buChar char="•"/>
            </a:pPr>
            <a:r>
              <a:rPr lang="pl-PL" sz="1300" dirty="0" smtClean="0">
                <a:latin typeface="Open Sans"/>
                <a:cs typeface="Open Sans"/>
              </a:rPr>
              <a:t>wprowadzenie wiedzy o liczbie pojedynczej i mnogiej;</a:t>
            </a:r>
          </a:p>
          <a:p>
            <a:pPr marL="285750" indent="-285750">
              <a:buFont typeface="Arial"/>
              <a:buChar char="•"/>
            </a:pPr>
            <a:r>
              <a:rPr lang="pl-PL" sz="1300" dirty="0" smtClean="0">
                <a:latin typeface="Open Sans"/>
                <a:cs typeface="Open Sans"/>
              </a:rPr>
              <a:t>rozwijanie umiejętności tworzenia liczby mnogiej od liczby pojedynczej;</a:t>
            </a:r>
          </a:p>
          <a:p>
            <a:pPr marL="285750" indent="-285750">
              <a:buFont typeface="Arial"/>
              <a:buChar char="•"/>
            </a:pPr>
            <a:r>
              <a:rPr lang="pl-PL" sz="1300" dirty="0" smtClean="0">
                <a:latin typeface="Open Sans"/>
                <a:cs typeface="Open Sans"/>
              </a:rPr>
              <a:t>rozwijanie umiejętności czytania i pisania;</a:t>
            </a:r>
          </a:p>
          <a:p>
            <a:pPr marL="285750" indent="-285750">
              <a:buFont typeface="Arial"/>
              <a:buChar char="•"/>
            </a:pPr>
            <a:r>
              <a:rPr lang="pl-PL" sz="1300" dirty="0" smtClean="0">
                <a:latin typeface="Open Sans"/>
                <a:cs typeface="Open Sans"/>
              </a:rPr>
              <a:t>kształcenie umiejętności układania zdań z podanych wyrazów;</a:t>
            </a:r>
          </a:p>
          <a:p>
            <a:pPr marL="285750" indent="-285750">
              <a:buFont typeface="Arial"/>
              <a:buChar char="•"/>
            </a:pPr>
            <a:r>
              <a:rPr lang="pl-PL" sz="1300" dirty="0" smtClean="0">
                <a:latin typeface="Open Sans"/>
                <a:cs typeface="Open Sans"/>
              </a:rPr>
              <a:t>rozwijanie umiejętności pracy w grupie;</a:t>
            </a:r>
          </a:p>
        </p:txBody>
      </p:sp>
      <p:sp>
        <p:nvSpPr>
          <p:cNvPr id="15" name="Prostokąt 14"/>
          <p:cNvSpPr/>
          <p:nvPr/>
        </p:nvSpPr>
        <p:spPr>
          <a:xfrm>
            <a:off x="6297340" y="1819214"/>
            <a:ext cx="3440423" cy="808204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1600" dirty="0" smtClean="0">
                <a:latin typeface="Open Sans"/>
                <a:cs typeface="Open Sans"/>
              </a:rPr>
              <a:t>Szczegółowe</a:t>
            </a:r>
            <a:endParaRPr lang="pl-PL" sz="1600" dirty="0">
              <a:latin typeface="Open Sans"/>
              <a:cs typeface="Open Sans"/>
            </a:endParaRPr>
          </a:p>
        </p:txBody>
      </p:sp>
      <p:sp>
        <p:nvSpPr>
          <p:cNvPr id="16" name="Prostokąt 15"/>
          <p:cNvSpPr/>
          <p:nvPr/>
        </p:nvSpPr>
        <p:spPr>
          <a:xfrm>
            <a:off x="6304833" y="2627419"/>
            <a:ext cx="3432930" cy="34079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l-PL" sz="1300" dirty="0" smtClean="0">
                <a:latin typeface="Open Sans"/>
                <a:cs typeface="Open Sans"/>
              </a:rPr>
              <a:t>Uczeń:</a:t>
            </a:r>
          </a:p>
          <a:p>
            <a:pPr marL="285750" indent="-285750">
              <a:buFont typeface="Arial"/>
              <a:buChar char="•"/>
            </a:pPr>
            <a:r>
              <a:rPr lang="pl-PL" sz="1300" dirty="0" smtClean="0">
                <a:latin typeface="Open Sans"/>
                <a:cs typeface="Open Sans"/>
              </a:rPr>
              <a:t>wie, czym jest czasownik;</a:t>
            </a:r>
          </a:p>
          <a:p>
            <a:pPr marL="285750" indent="-285750">
              <a:buFont typeface="Arial"/>
              <a:buChar char="•"/>
            </a:pPr>
            <a:r>
              <a:rPr lang="pl-PL" sz="1300" dirty="0" smtClean="0">
                <a:latin typeface="Open Sans"/>
                <a:cs typeface="Open Sans"/>
              </a:rPr>
              <a:t>wie, na jakie pytania odpowiada czasownik;</a:t>
            </a:r>
          </a:p>
          <a:p>
            <a:pPr marL="285750" indent="-285750">
              <a:buFont typeface="Arial"/>
              <a:buChar char="•"/>
            </a:pPr>
            <a:r>
              <a:rPr lang="pl-PL" sz="1300" dirty="0" smtClean="0">
                <a:latin typeface="Open Sans"/>
                <a:cs typeface="Open Sans"/>
              </a:rPr>
              <a:t>wie, które wyrazy w zdaniu są czasownikiem;</a:t>
            </a:r>
          </a:p>
          <a:p>
            <a:pPr marL="285750" indent="-285750">
              <a:buFont typeface="Arial"/>
              <a:buChar char="•"/>
            </a:pPr>
            <a:r>
              <a:rPr lang="pl-PL" sz="1300" dirty="0" smtClean="0">
                <a:latin typeface="Open Sans"/>
                <a:cs typeface="Open Sans"/>
              </a:rPr>
              <a:t>potrafi wskazać w zdaniu czasowniki;</a:t>
            </a:r>
          </a:p>
          <a:p>
            <a:pPr marL="285750" indent="-285750">
              <a:buFont typeface="Arial"/>
              <a:buChar char="•"/>
            </a:pPr>
            <a:r>
              <a:rPr lang="pl-PL" sz="1300" dirty="0" smtClean="0">
                <a:latin typeface="Open Sans"/>
                <a:cs typeface="Open Sans"/>
              </a:rPr>
              <a:t>potrafi wskazać liczbę mnogą od podanego czasownika w liczbie pojedynczej;</a:t>
            </a:r>
          </a:p>
          <a:p>
            <a:pPr marL="285750" indent="-285750">
              <a:buFont typeface="Arial"/>
              <a:buChar char="•"/>
            </a:pPr>
            <a:r>
              <a:rPr lang="pl-PL" sz="1300" dirty="0" smtClean="0">
                <a:latin typeface="Open Sans"/>
                <a:cs typeface="Open Sans"/>
              </a:rPr>
              <a:t>pracuje aktywnie na zajęciach;</a:t>
            </a:r>
          </a:p>
          <a:p>
            <a:pPr marL="285750" indent="-285750">
              <a:buFont typeface="Arial"/>
              <a:buChar char="•"/>
            </a:pPr>
            <a:r>
              <a:rPr lang="pl-PL" sz="1300" dirty="0" smtClean="0">
                <a:latin typeface="Open Sans"/>
                <a:cs typeface="Open Sans"/>
              </a:rPr>
              <a:t>wykazuje się ciekawością i kreatywnością;</a:t>
            </a:r>
          </a:p>
          <a:p>
            <a:pPr marL="285750" indent="-285750">
              <a:buFont typeface="Arial"/>
              <a:buChar char="•"/>
            </a:pPr>
            <a:r>
              <a:rPr lang="pl-PL" sz="1300" dirty="0" smtClean="0">
                <a:latin typeface="Open Sans"/>
                <a:cs typeface="Open Sans"/>
              </a:rPr>
              <a:t>potrafi ułożyć zdanie z podanym czasownikiem;</a:t>
            </a:r>
          </a:p>
        </p:txBody>
      </p:sp>
    </p:spTree>
    <p:extLst>
      <p:ext uri="{BB962C8B-B14F-4D97-AF65-F5344CB8AC3E}">
        <p14:creationId xmlns:p14="http://schemas.microsoft.com/office/powerpoint/2010/main" val="3730169859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0" name="Prostokąt 9"/>
          <p:cNvSpPr/>
          <p:nvPr/>
        </p:nvSpPr>
        <p:spPr>
          <a:xfrm>
            <a:off x="1070287" y="1218145"/>
            <a:ext cx="278671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800" b="1" dirty="0" smtClean="0">
                <a:latin typeface="Open Sans"/>
                <a:cs typeface="Open Sans"/>
              </a:rPr>
              <a:t>ZAGADNIENIA</a:t>
            </a:r>
            <a:endParaRPr lang="pl-PL" sz="2800" b="1" dirty="0">
              <a:latin typeface="Open Sans"/>
              <a:cs typeface="Open Sans"/>
            </a:endParaRPr>
          </a:p>
        </p:txBody>
      </p:sp>
      <p:sp>
        <p:nvSpPr>
          <p:cNvPr id="12" name="pole tekstowe 7"/>
          <p:cNvSpPr txBox="1"/>
          <p:nvPr/>
        </p:nvSpPr>
        <p:spPr>
          <a:xfrm>
            <a:off x="3517670" y="2726978"/>
            <a:ext cx="56250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800" dirty="0" smtClean="0">
                <a:latin typeface="Open Sans"/>
                <a:cs typeface="Open Sans"/>
              </a:rPr>
              <a:t>Utrwalenie wiedzy o czasowniku</a:t>
            </a:r>
          </a:p>
        </p:txBody>
      </p:sp>
    </p:spTree>
    <p:extLst>
      <p:ext uri="{BB962C8B-B14F-4D97-AF65-F5344CB8AC3E}">
        <p14:creationId xmlns:p14="http://schemas.microsoft.com/office/powerpoint/2010/main" val="1535523194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9" name="Prostokąt 8"/>
          <p:cNvSpPr/>
          <p:nvPr/>
        </p:nvSpPr>
        <p:spPr>
          <a:xfrm>
            <a:off x="1070287" y="1218145"/>
            <a:ext cx="4557658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800" b="1" dirty="0" smtClean="0">
                <a:latin typeface="Open Sans"/>
                <a:cs typeface="Open Sans"/>
              </a:rPr>
              <a:t>METODY I FORMY PRACY</a:t>
            </a:r>
          </a:p>
          <a:p>
            <a:r>
              <a:rPr lang="pl-PL" sz="2800" b="1" dirty="0" smtClean="0">
                <a:latin typeface="Open Sans"/>
                <a:cs typeface="Open Sans"/>
              </a:rPr>
              <a:t>ŚRODKI DYDAKTYCZNE</a:t>
            </a:r>
            <a:endParaRPr lang="pl-PL" sz="2800" b="1" dirty="0">
              <a:latin typeface="Open Sans"/>
              <a:cs typeface="Open Sans"/>
            </a:endParaRPr>
          </a:p>
        </p:txBody>
      </p:sp>
      <p:grpSp>
        <p:nvGrpSpPr>
          <p:cNvPr id="17" name="Grupa 16"/>
          <p:cNvGrpSpPr/>
          <p:nvPr/>
        </p:nvGrpSpPr>
        <p:grpSpPr>
          <a:xfrm>
            <a:off x="2433599" y="2834490"/>
            <a:ext cx="7304164" cy="2592027"/>
            <a:chOff x="2433599" y="1987799"/>
            <a:chExt cx="7304164" cy="2592027"/>
          </a:xfrm>
        </p:grpSpPr>
        <p:sp>
          <p:nvSpPr>
            <p:cNvPr id="18" name="Prostokąt 17"/>
            <p:cNvSpPr/>
            <p:nvPr/>
          </p:nvSpPr>
          <p:spPr>
            <a:xfrm>
              <a:off x="2433599" y="1987799"/>
              <a:ext cx="3440423" cy="808204"/>
            </a:xfrm>
            <a:prstGeom prst="rect">
              <a:avLst/>
            </a:prstGeom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l-PL" sz="1600" dirty="0" smtClean="0">
                  <a:latin typeface="Open Sans"/>
                  <a:cs typeface="Open Sans"/>
                </a:rPr>
                <a:t>Metody i formy pracy</a:t>
              </a:r>
              <a:endParaRPr lang="pl-PL" sz="1600" dirty="0">
                <a:latin typeface="Open Sans"/>
                <a:cs typeface="Open Sans"/>
              </a:endParaRPr>
            </a:p>
          </p:txBody>
        </p:sp>
        <p:sp>
          <p:nvSpPr>
            <p:cNvPr id="19" name="Prostokąt 18"/>
            <p:cNvSpPr/>
            <p:nvPr/>
          </p:nvSpPr>
          <p:spPr>
            <a:xfrm>
              <a:off x="6297340" y="1987799"/>
              <a:ext cx="3440423" cy="808204"/>
            </a:xfrm>
            <a:prstGeom prst="rect">
              <a:avLst/>
            </a:prstGeom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l-PL" sz="1600" dirty="0" smtClean="0">
                  <a:latin typeface="Open Sans"/>
                  <a:cs typeface="Open Sans"/>
                </a:rPr>
                <a:t>Środki dydaktyczne</a:t>
              </a:r>
              <a:endParaRPr lang="pl-PL" sz="1600" dirty="0">
                <a:latin typeface="Open Sans"/>
                <a:cs typeface="Open Sans"/>
              </a:endParaRPr>
            </a:p>
          </p:txBody>
        </p:sp>
        <p:grpSp>
          <p:nvGrpSpPr>
            <p:cNvPr id="20" name="Grupa 19"/>
            <p:cNvGrpSpPr/>
            <p:nvPr/>
          </p:nvGrpSpPr>
          <p:grpSpPr>
            <a:xfrm>
              <a:off x="2433599" y="2796004"/>
              <a:ext cx="7304164" cy="1783822"/>
              <a:chOff x="2433599" y="2796004"/>
              <a:chExt cx="7304164" cy="2886444"/>
            </a:xfrm>
          </p:grpSpPr>
          <p:sp>
            <p:nvSpPr>
              <p:cNvPr id="21" name="Prostokąt 20"/>
              <p:cNvSpPr/>
              <p:nvPr/>
            </p:nvSpPr>
            <p:spPr>
              <a:xfrm>
                <a:off x="2433599" y="2796004"/>
                <a:ext cx="3440423" cy="2886444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285750" indent="-285750">
                  <a:buFont typeface="Arial"/>
                  <a:buChar char="•"/>
                </a:pPr>
                <a:r>
                  <a:rPr lang="pl-PL" sz="1400" dirty="0" smtClean="0">
                    <a:latin typeface="Open Sans"/>
                    <a:cs typeface="Open Sans"/>
                  </a:rPr>
                  <a:t>burza mózgów;</a:t>
                </a:r>
              </a:p>
              <a:p>
                <a:pPr marL="285750" indent="-285750">
                  <a:buFont typeface="Arial"/>
                  <a:buChar char="•"/>
                </a:pPr>
                <a:r>
                  <a:rPr lang="pl-PL" sz="1400" dirty="0" smtClean="0">
                    <a:latin typeface="Open Sans"/>
                    <a:cs typeface="Open Sans"/>
                  </a:rPr>
                  <a:t>pogadanka</a:t>
                </a:r>
              </a:p>
              <a:p>
                <a:pPr marL="285750" indent="-285750">
                  <a:buFont typeface="Arial"/>
                  <a:buChar char="•"/>
                </a:pPr>
                <a:r>
                  <a:rPr lang="pl-PL" sz="1400" dirty="0" smtClean="0">
                    <a:latin typeface="Open Sans"/>
                    <a:cs typeface="Open Sans"/>
                  </a:rPr>
                  <a:t>praca w grupach</a:t>
                </a:r>
              </a:p>
              <a:p>
                <a:pPr marL="285750" indent="-285750">
                  <a:buFont typeface="Arial"/>
                  <a:buChar char="•"/>
                </a:pPr>
                <a:r>
                  <a:rPr lang="pl-PL" sz="1400" dirty="0" smtClean="0">
                    <a:latin typeface="Open Sans"/>
                    <a:cs typeface="Open Sans"/>
                  </a:rPr>
                  <a:t>gry interaktywne</a:t>
                </a:r>
              </a:p>
              <a:p>
                <a:pPr marL="285750" indent="-285750">
                  <a:buFont typeface="Arial"/>
                  <a:buChar char="•"/>
                </a:pPr>
                <a:r>
                  <a:rPr lang="pl-PL" sz="1400" dirty="0" smtClean="0">
                    <a:latin typeface="Open Sans"/>
                    <a:cs typeface="Open Sans"/>
                  </a:rPr>
                  <a:t>praca z komputerem</a:t>
                </a:r>
              </a:p>
            </p:txBody>
          </p:sp>
          <p:sp>
            <p:nvSpPr>
              <p:cNvPr id="22" name="Prostokąt 21"/>
              <p:cNvSpPr/>
              <p:nvPr/>
            </p:nvSpPr>
            <p:spPr>
              <a:xfrm>
                <a:off x="6297340" y="2796004"/>
                <a:ext cx="3440423" cy="2886444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285750" indent="-285750">
                  <a:buFont typeface="Arial"/>
                  <a:buChar char="•"/>
                </a:pPr>
                <a:r>
                  <a:rPr lang="pl-PL" sz="1400" dirty="0" smtClean="0">
                    <a:latin typeface="Open Sans"/>
                    <a:cs typeface="Open Sans"/>
                  </a:rPr>
                  <a:t>komputer</a:t>
                </a:r>
              </a:p>
              <a:p>
                <a:pPr marL="285750" indent="-285750">
                  <a:buFont typeface="Arial"/>
                  <a:buChar char="•"/>
                </a:pPr>
                <a:r>
                  <a:rPr lang="pl-PL" sz="1400" dirty="0" smtClean="0">
                    <a:latin typeface="Open Sans"/>
                    <a:cs typeface="Open Sans"/>
                  </a:rPr>
                  <a:t>przeglądarka internetowa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242945627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0" name="Prostokąt 9"/>
          <p:cNvSpPr/>
          <p:nvPr/>
        </p:nvSpPr>
        <p:spPr>
          <a:xfrm>
            <a:off x="1070287" y="1218145"/>
            <a:ext cx="297519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800" b="1" dirty="0" smtClean="0">
                <a:latin typeface="Open Sans"/>
                <a:cs typeface="Open Sans"/>
              </a:rPr>
              <a:t>PRZEBIEG ZAJĘĆ</a:t>
            </a:r>
            <a:endParaRPr lang="pl-PL" sz="2800" b="1" dirty="0">
              <a:latin typeface="Open Sans"/>
              <a:cs typeface="Open Sans"/>
            </a:endParaRPr>
          </a:p>
        </p:txBody>
      </p:sp>
      <p:sp>
        <p:nvSpPr>
          <p:cNvPr id="12" name="pole tekstowe 7"/>
          <p:cNvSpPr txBox="1"/>
          <p:nvPr/>
        </p:nvSpPr>
        <p:spPr>
          <a:xfrm>
            <a:off x="1426775" y="2080414"/>
            <a:ext cx="8040909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pl-PL" sz="2000" dirty="0">
                <a:latin typeface="Open Sans"/>
                <a:cs typeface="Open Sans"/>
              </a:rPr>
              <a:t>Witamy się z uczniami.</a:t>
            </a:r>
          </a:p>
          <a:p>
            <a:pPr marL="514350" indent="-514350">
              <a:buFont typeface="+mj-lt"/>
              <a:buAutoNum type="arabicPeriod"/>
            </a:pPr>
            <a:r>
              <a:rPr lang="pl-PL" sz="2000" dirty="0">
                <a:latin typeface="Open Sans"/>
                <a:cs typeface="Open Sans"/>
              </a:rPr>
              <a:t>Nauczyciel pokazuje uczniom kolejne slajdy zawierające poszczególne pytania związane z czasownikiem. Uczniowie mogą zostać podzieleni na dwie/ trzy grupy. Każda grupa po kolei odpowiada na kolejne pytania. Grupa, która zbierze najwięcej punktów wygrywa. </a:t>
            </a:r>
          </a:p>
          <a:p>
            <a:pPr marL="514350" indent="-514350">
              <a:buFont typeface="+mj-lt"/>
              <a:buAutoNum type="arabicPeriod"/>
            </a:pPr>
            <a:r>
              <a:rPr lang="pl-PL" sz="2000" dirty="0">
                <a:latin typeface="Open Sans"/>
                <a:cs typeface="Open Sans"/>
              </a:rPr>
              <a:t>Podsumowanie zajęć i zakończenie lekcji.</a:t>
            </a:r>
            <a:endParaRPr lang="pl-PL" sz="2000" i="1" dirty="0" smtClean="0">
              <a:solidFill>
                <a:srgbClr val="FF0000"/>
              </a:solidFill>
              <a:latin typeface="Open Sans"/>
              <a:cs typeface="Open Sans"/>
            </a:endParaRPr>
          </a:p>
        </p:txBody>
      </p:sp>
    </p:spTree>
    <p:extLst>
      <p:ext uri="{BB962C8B-B14F-4D97-AF65-F5344CB8AC3E}">
        <p14:creationId xmlns:p14="http://schemas.microsoft.com/office/powerpoint/2010/main" val="2904816589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2" name="pole tekstowe 7"/>
          <p:cNvSpPr txBox="1"/>
          <p:nvPr/>
        </p:nvSpPr>
        <p:spPr>
          <a:xfrm>
            <a:off x="2184900" y="2880866"/>
            <a:ext cx="780156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800" b="1" dirty="0" smtClean="0">
                <a:latin typeface="Open Sans"/>
                <a:cs typeface="Open Sans"/>
              </a:rPr>
              <a:t>ZAGADKI ZWIĄZANE</a:t>
            </a:r>
          </a:p>
          <a:p>
            <a:pPr algn="ctr"/>
            <a:r>
              <a:rPr lang="pl-PL" sz="2800" b="1" dirty="0" smtClean="0">
                <a:latin typeface="Open Sans"/>
                <a:cs typeface="Open Sans"/>
              </a:rPr>
              <a:t>Z CZASOWNIKIEM</a:t>
            </a:r>
            <a:endParaRPr lang="pl-PL" sz="2800" b="1" i="1" dirty="0" smtClean="0">
              <a:solidFill>
                <a:srgbClr val="FF0000"/>
              </a:solidFill>
              <a:latin typeface="Open Sans"/>
              <a:cs typeface="Open Sans"/>
            </a:endParaRPr>
          </a:p>
        </p:txBody>
      </p:sp>
    </p:spTree>
    <p:extLst>
      <p:ext uri="{BB962C8B-B14F-4D97-AF65-F5344CB8AC3E}">
        <p14:creationId xmlns:p14="http://schemas.microsoft.com/office/powerpoint/2010/main" val="1011576683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2" name="Prostokąt 11"/>
          <p:cNvSpPr/>
          <p:nvPr/>
        </p:nvSpPr>
        <p:spPr>
          <a:xfrm>
            <a:off x="1070287" y="1218145"/>
            <a:ext cx="149998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800" b="1" dirty="0" smtClean="0">
                <a:latin typeface="Open Sans"/>
                <a:cs typeface="Open Sans"/>
              </a:rPr>
              <a:t>Grupa I</a:t>
            </a:r>
            <a:endParaRPr lang="pl-PL" sz="2800" b="1" dirty="0">
              <a:latin typeface="Open Sans"/>
              <a:cs typeface="Open Sans"/>
            </a:endParaRPr>
          </a:p>
        </p:txBody>
      </p:sp>
      <p:sp>
        <p:nvSpPr>
          <p:cNvPr id="13" name="pole tekstowe 7"/>
          <p:cNvSpPr txBox="1"/>
          <p:nvPr/>
        </p:nvSpPr>
        <p:spPr>
          <a:xfrm>
            <a:off x="1426775" y="2057478"/>
            <a:ext cx="9266965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000" dirty="0" smtClean="0">
                <a:latin typeface="Open Sans"/>
                <a:cs typeface="Open Sans"/>
              </a:rPr>
              <a:t>Wśród poniższych wyrazów wskażcie czasownik</a:t>
            </a:r>
          </a:p>
          <a:p>
            <a:endParaRPr lang="pl-PL" sz="2000" i="1" dirty="0">
              <a:solidFill>
                <a:srgbClr val="FF0000"/>
              </a:solidFill>
              <a:latin typeface="Open Sans"/>
              <a:cs typeface="Open Sans"/>
            </a:endParaRPr>
          </a:p>
          <a:p>
            <a:endParaRPr lang="pl-PL" sz="2000" i="1" dirty="0">
              <a:solidFill>
                <a:srgbClr val="FF0000"/>
              </a:solidFill>
              <a:latin typeface="Open Sans"/>
              <a:cs typeface="Open Sans"/>
            </a:endParaRPr>
          </a:p>
          <a:p>
            <a:pPr algn="ctr"/>
            <a:r>
              <a:rPr lang="pl-PL" sz="2800" b="1" i="1" dirty="0" smtClean="0">
                <a:solidFill>
                  <a:srgbClr val="FF0000"/>
                </a:solidFill>
                <a:latin typeface="Open Sans"/>
                <a:cs typeface="Open Sans"/>
              </a:rPr>
              <a:t>zbierać     pogoda     kolorowanka</a:t>
            </a:r>
            <a:endParaRPr lang="pl-PL" sz="2800" b="1" i="1" dirty="0">
              <a:solidFill>
                <a:srgbClr val="FF0000"/>
              </a:solidFill>
              <a:latin typeface="Open Sans"/>
              <a:cs typeface="Open Sans"/>
            </a:endParaRPr>
          </a:p>
        </p:txBody>
      </p:sp>
    </p:spTree>
    <p:extLst>
      <p:ext uri="{BB962C8B-B14F-4D97-AF65-F5344CB8AC3E}">
        <p14:creationId xmlns:p14="http://schemas.microsoft.com/office/powerpoint/2010/main" val="552587557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2" name="Prostokąt 11"/>
          <p:cNvSpPr/>
          <p:nvPr/>
        </p:nvSpPr>
        <p:spPr>
          <a:xfrm>
            <a:off x="1070287" y="1218145"/>
            <a:ext cx="161885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800" b="1" dirty="0" smtClean="0">
                <a:latin typeface="Open Sans"/>
                <a:cs typeface="Open Sans"/>
              </a:rPr>
              <a:t>Grupa II</a:t>
            </a:r>
            <a:endParaRPr lang="pl-PL" sz="2800" b="1" dirty="0">
              <a:latin typeface="Open Sans"/>
              <a:cs typeface="Open Sans"/>
            </a:endParaRPr>
          </a:p>
        </p:txBody>
      </p:sp>
      <p:sp>
        <p:nvSpPr>
          <p:cNvPr id="13" name="pole tekstowe 7"/>
          <p:cNvSpPr txBox="1"/>
          <p:nvPr/>
        </p:nvSpPr>
        <p:spPr>
          <a:xfrm>
            <a:off x="1426775" y="2057478"/>
            <a:ext cx="927448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000" dirty="0" smtClean="0">
                <a:latin typeface="Open Sans"/>
                <a:cs typeface="Open Sans"/>
              </a:rPr>
              <a:t>Wśród poniższych wyrazów wskażcie czasownik</a:t>
            </a:r>
          </a:p>
          <a:p>
            <a:endParaRPr lang="pl-PL" sz="2000" i="1" dirty="0">
              <a:solidFill>
                <a:srgbClr val="FF0000"/>
              </a:solidFill>
              <a:latin typeface="Open Sans"/>
              <a:cs typeface="Open Sans"/>
            </a:endParaRPr>
          </a:p>
          <a:p>
            <a:endParaRPr lang="pl-PL" sz="2000" i="1" dirty="0">
              <a:solidFill>
                <a:srgbClr val="FF0000"/>
              </a:solidFill>
              <a:latin typeface="Open Sans"/>
              <a:cs typeface="Open Sans"/>
            </a:endParaRPr>
          </a:p>
          <a:p>
            <a:pPr algn="ctr"/>
            <a:r>
              <a:rPr lang="pl-PL" sz="2800" b="1" i="1" dirty="0" smtClean="0">
                <a:solidFill>
                  <a:srgbClr val="FF0000"/>
                </a:solidFill>
                <a:latin typeface="Open Sans"/>
                <a:cs typeface="Open Sans"/>
              </a:rPr>
              <a:t>rower     domowy     zgubiłem</a:t>
            </a:r>
            <a:endParaRPr lang="pl-PL" sz="2800" b="1" i="1" dirty="0">
              <a:solidFill>
                <a:srgbClr val="FF0000"/>
              </a:solidFill>
              <a:latin typeface="Open Sans"/>
              <a:cs typeface="Open Sans"/>
            </a:endParaRPr>
          </a:p>
        </p:txBody>
      </p:sp>
    </p:spTree>
    <p:extLst>
      <p:ext uri="{BB962C8B-B14F-4D97-AF65-F5344CB8AC3E}">
        <p14:creationId xmlns:p14="http://schemas.microsoft.com/office/powerpoint/2010/main" val="2669120661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2" name="Prostokąt 11"/>
          <p:cNvSpPr/>
          <p:nvPr/>
        </p:nvSpPr>
        <p:spPr>
          <a:xfrm>
            <a:off x="1070287" y="1218145"/>
            <a:ext cx="173772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800" b="1" dirty="0" smtClean="0">
                <a:latin typeface="Open Sans"/>
                <a:cs typeface="Open Sans"/>
              </a:rPr>
              <a:t>Grupa III</a:t>
            </a:r>
            <a:endParaRPr lang="pl-PL" sz="2800" b="1" dirty="0">
              <a:latin typeface="Open Sans"/>
              <a:cs typeface="Open Sans"/>
            </a:endParaRPr>
          </a:p>
        </p:txBody>
      </p:sp>
      <p:sp>
        <p:nvSpPr>
          <p:cNvPr id="13" name="pole tekstowe 7"/>
          <p:cNvSpPr txBox="1"/>
          <p:nvPr/>
        </p:nvSpPr>
        <p:spPr>
          <a:xfrm>
            <a:off x="1426775" y="2057478"/>
            <a:ext cx="927448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000" dirty="0" smtClean="0">
                <a:latin typeface="Open Sans"/>
                <a:cs typeface="Open Sans"/>
              </a:rPr>
              <a:t>Wśród poniższych wyrazów wskażcie czasownik</a:t>
            </a:r>
          </a:p>
          <a:p>
            <a:endParaRPr lang="pl-PL" sz="2000" i="1" dirty="0">
              <a:solidFill>
                <a:srgbClr val="FF0000"/>
              </a:solidFill>
              <a:latin typeface="Open Sans"/>
              <a:cs typeface="Open Sans"/>
            </a:endParaRPr>
          </a:p>
          <a:p>
            <a:endParaRPr lang="pl-PL" sz="2000" i="1" dirty="0">
              <a:solidFill>
                <a:srgbClr val="FF0000"/>
              </a:solidFill>
              <a:latin typeface="Open Sans"/>
              <a:cs typeface="Open Sans"/>
            </a:endParaRPr>
          </a:p>
          <a:p>
            <a:pPr algn="ctr"/>
            <a:r>
              <a:rPr lang="pl-PL" sz="2800" b="1" i="1" dirty="0" smtClean="0">
                <a:solidFill>
                  <a:srgbClr val="FF0000"/>
                </a:solidFill>
                <a:latin typeface="Open Sans"/>
                <a:cs typeface="Open Sans"/>
              </a:rPr>
              <a:t>pisklę     czerwony     grzebać</a:t>
            </a:r>
            <a:endParaRPr lang="pl-PL" sz="2800" b="1" i="1" dirty="0">
              <a:solidFill>
                <a:srgbClr val="FF0000"/>
              </a:solidFill>
              <a:latin typeface="Open Sans"/>
              <a:cs typeface="Open Sans"/>
            </a:endParaRPr>
          </a:p>
        </p:txBody>
      </p:sp>
    </p:spTree>
    <p:extLst>
      <p:ext uri="{BB962C8B-B14F-4D97-AF65-F5344CB8AC3E}">
        <p14:creationId xmlns:p14="http://schemas.microsoft.com/office/powerpoint/2010/main" val="2378928379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2" name="Prostokąt 11"/>
          <p:cNvSpPr/>
          <p:nvPr/>
        </p:nvSpPr>
        <p:spPr>
          <a:xfrm>
            <a:off x="1070287" y="1218145"/>
            <a:ext cx="149998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800" b="1" dirty="0" smtClean="0">
                <a:latin typeface="Open Sans"/>
                <a:cs typeface="Open Sans"/>
              </a:rPr>
              <a:t>Grupa </a:t>
            </a:r>
            <a:r>
              <a:rPr lang="pl-PL" sz="2800" b="1" dirty="0">
                <a:latin typeface="Open Sans"/>
                <a:cs typeface="Open Sans"/>
              </a:rPr>
              <a:t>I</a:t>
            </a:r>
          </a:p>
        </p:txBody>
      </p:sp>
      <p:sp>
        <p:nvSpPr>
          <p:cNvPr id="13" name="pole tekstowe 7"/>
          <p:cNvSpPr txBox="1"/>
          <p:nvPr/>
        </p:nvSpPr>
        <p:spPr>
          <a:xfrm>
            <a:off x="1426775" y="2057478"/>
            <a:ext cx="927448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000" dirty="0" smtClean="0">
                <a:latin typeface="Open Sans"/>
                <a:cs typeface="Open Sans"/>
              </a:rPr>
              <a:t>W jakiej osobie występuje czasownik?</a:t>
            </a:r>
            <a:endParaRPr lang="pl-PL" sz="2000" dirty="0">
              <a:latin typeface="Open Sans"/>
              <a:cs typeface="Open Sans"/>
            </a:endParaRPr>
          </a:p>
          <a:p>
            <a:endParaRPr lang="pl-PL" sz="2000" i="1" dirty="0">
              <a:solidFill>
                <a:srgbClr val="FF0000"/>
              </a:solidFill>
              <a:latin typeface="Open Sans"/>
              <a:cs typeface="Open Sans"/>
            </a:endParaRPr>
          </a:p>
          <a:p>
            <a:endParaRPr lang="pl-PL" sz="2000" i="1" dirty="0">
              <a:solidFill>
                <a:srgbClr val="FF0000"/>
              </a:solidFill>
              <a:latin typeface="Open Sans"/>
              <a:cs typeface="Open Sans"/>
            </a:endParaRPr>
          </a:p>
          <a:p>
            <a:pPr algn="ctr"/>
            <a:r>
              <a:rPr lang="pl-PL" sz="2800" b="1" i="1" dirty="0" smtClean="0">
                <a:solidFill>
                  <a:srgbClr val="FF0000"/>
                </a:solidFill>
                <a:latin typeface="Open Sans"/>
                <a:cs typeface="Open Sans"/>
              </a:rPr>
              <a:t>robię</a:t>
            </a:r>
            <a:endParaRPr lang="pl-PL" sz="2000" b="1" i="1" dirty="0">
              <a:solidFill>
                <a:srgbClr val="FF0000"/>
              </a:solidFill>
              <a:latin typeface="Open Sans"/>
              <a:cs typeface="Open Sans"/>
            </a:endParaRPr>
          </a:p>
        </p:txBody>
      </p:sp>
      <p:sp>
        <p:nvSpPr>
          <p:cNvPr id="9" name="Zaokrąglony prostokąt 8"/>
          <p:cNvSpPr/>
          <p:nvPr/>
        </p:nvSpPr>
        <p:spPr>
          <a:xfrm>
            <a:off x="3950033" y="4313207"/>
            <a:ext cx="4271296" cy="954318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081946009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2" name="Prostokąt 11"/>
          <p:cNvSpPr/>
          <p:nvPr/>
        </p:nvSpPr>
        <p:spPr>
          <a:xfrm>
            <a:off x="1070287" y="1218145"/>
            <a:ext cx="161885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800" b="1" dirty="0" smtClean="0">
                <a:latin typeface="Open Sans"/>
                <a:cs typeface="Open Sans"/>
              </a:rPr>
              <a:t>Grupa II</a:t>
            </a:r>
            <a:endParaRPr lang="pl-PL" sz="2800" b="1" dirty="0">
              <a:latin typeface="Open Sans"/>
              <a:cs typeface="Open Sans"/>
            </a:endParaRPr>
          </a:p>
        </p:txBody>
      </p:sp>
      <p:sp>
        <p:nvSpPr>
          <p:cNvPr id="13" name="pole tekstowe 7"/>
          <p:cNvSpPr txBox="1"/>
          <p:nvPr/>
        </p:nvSpPr>
        <p:spPr>
          <a:xfrm>
            <a:off x="1426775" y="2057478"/>
            <a:ext cx="9266965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000" dirty="0" smtClean="0">
                <a:latin typeface="Open Sans"/>
                <a:cs typeface="Open Sans"/>
              </a:rPr>
              <a:t>W jakiej osobie występuje czasownik?</a:t>
            </a:r>
            <a:endParaRPr lang="pl-PL" sz="2000" dirty="0">
              <a:latin typeface="Open Sans"/>
              <a:cs typeface="Open Sans"/>
            </a:endParaRPr>
          </a:p>
          <a:p>
            <a:endParaRPr lang="pl-PL" sz="2000" i="1" dirty="0">
              <a:solidFill>
                <a:srgbClr val="FF0000"/>
              </a:solidFill>
              <a:latin typeface="Open Sans"/>
              <a:cs typeface="Open Sans"/>
            </a:endParaRPr>
          </a:p>
          <a:p>
            <a:endParaRPr lang="pl-PL" sz="2000" i="1" dirty="0">
              <a:solidFill>
                <a:srgbClr val="FF0000"/>
              </a:solidFill>
              <a:latin typeface="Open Sans"/>
              <a:cs typeface="Open Sans"/>
            </a:endParaRPr>
          </a:p>
          <a:p>
            <a:pPr algn="ctr"/>
            <a:r>
              <a:rPr lang="pl-PL" sz="2800" b="1" i="1" dirty="0" smtClean="0">
                <a:solidFill>
                  <a:srgbClr val="FF0000"/>
                </a:solidFill>
                <a:latin typeface="Open Sans"/>
                <a:cs typeface="Open Sans"/>
              </a:rPr>
              <a:t>malują</a:t>
            </a:r>
            <a:endParaRPr lang="pl-PL" sz="2000" b="1" i="1" dirty="0">
              <a:solidFill>
                <a:srgbClr val="FF0000"/>
              </a:solidFill>
              <a:latin typeface="Open Sans"/>
              <a:cs typeface="Open Sans"/>
            </a:endParaRPr>
          </a:p>
        </p:txBody>
      </p:sp>
      <p:sp>
        <p:nvSpPr>
          <p:cNvPr id="9" name="Zaokrąglony prostokąt 8"/>
          <p:cNvSpPr/>
          <p:nvPr/>
        </p:nvSpPr>
        <p:spPr>
          <a:xfrm>
            <a:off x="3950033" y="4313207"/>
            <a:ext cx="4271296" cy="954318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611589301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2" name="Prostokąt 11"/>
          <p:cNvSpPr/>
          <p:nvPr/>
        </p:nvSpPr>
        <p:spPr>
          <a:xfrm>
            <a:off x="1070287" y="1218145"/>
            <a:ext cx="173772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800" b="1" dirty="0" smtClean="0">
                <a:latin typeface="Open Sans"/>
                <a:cs typeface="Open Sans"/>
              </a:rPr>
              <a:t>Grupa III</a:t>
            </a:r>
            <a:endParaRPr lang="pl-PL" sz="2800" b="1" dirty="0">
              <a:latin typeface="Open Sans"/>
              <a:cs typeface="Open Sans"/>
            </a:endParaRPr>
          </a:p>
        </p:txBody>
      </p:sp>
      <p:sp>
        <p:nvSpPr>
          <p:cNvPr id="13" name="pole tekstowe 7"/>
          <p:cNvSpPr txBox="1"/>
          <p:nvPr/>
        </p:nvSpPr>
        <p:spPr>
          <a:xfrm>
            <a:off x="1426775" y="2057478"/>
            <a:ext cx="927448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000" dirty="0" smtClean="0">
                <a:latin typeface="Open Sans"/>
                <a:cs typeface="Open Sans"/>
              </a:rPr>
              <a:t>W jakiej osobie występuje czasownik?</a:t>
            </a:r>
            <a:endParaRPr lang="pl-PL" sz="2000" dirty="0">
              <a:latin typeface="Open Sans"/>
              <a:cs typeface="Open Sans"/>
            </a:endParaRPr>
          </a:p>
          <a:p>
            <a:endParaRPr lang="pl-PL" sz="2000" i="1" dirty="0">
              <a:solidFill>
                <a:srgbClr val="FF0000"/>
              </a:solidFill>
              <a:latin typeface="Open Sans"/>
              <a:cs typeface="Open Sans"/>
            </a:endParaRPr>
          </a:p>
          <a:p>
            <a:endParaRPr lang="pl-PL" sz="2000" i="1" dirty="0">
              <a:solidFill>
                <a:srgbClr val="FF0000"/>
              </a:solidFill>
              <a:latin typeface="Open Sans"/>
              <a:cs typeface="Open Sans"/>
            </a:endParaRPr>
          </a:p>
          <a:p>
            <a:pPr algn="ctr"/>
            <a:r>
              <a:rPr lang="pl-PL" sz="2800" b="1" i="1" dirty="0" smtClean="0">
                <a:solidFill>
                  <a:srgbClr val="FF0000"/>
                </a:solidFill>
                <a:latin typeface="Open Sans"/>
                <a:cs typeface="Open Sans"/>
              </a:rPr>
              <a:t>wyjechał</a:t>
            </a:r>
            <a:endParaRPr lang="pl-PL" sz="2000" b="1" i="1" dirty="0">
              <a:solidFill>
                <a:srgbClr val="FF0000"/>
              </a:solidFill>
              <a:latin typeface="Open Sans"/>
              <a:cs typeface="Open Sans"/>
            </a:endParaRPr>
          </a:p>
        </p:txBody>
      </p:sp>
      <p:sp>
        <p:nvSpPr>
          <p:cNvPr id="9" name="Zaokrąglony prostokąt 8"/>
          <p:cNvSpPr/>
          <p:nvPr/>
        </p:nvSpPr>
        <p:spPr>
          <a:xfrm>
            <a:off x="3950033" y="4313207"/>
            <a:ext cx="4271296" cy="954318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49705174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2" name="Prostokąt 11"/>
          <p:cNvSpPr/>
          <p:nvPr/>
        </p:nvSpPr>
        <p:spPr>
          <a:xfrm>
            <a:off x="1070287" y="1218145"/>
            <a:ext cx="149998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800" b="1" dirty="0" smtClean="0">
                <a:latin typeface="Open Sans"/>
                <a:cs typeface="Open Sans"/>
              </a:rPr>
              <a:t>Grupa I</a:t>
            </a:r>
            <a:endParaRPr lang="pl-PL" sz="2800" b="1" dirty="0">
              <a:latin typeface="Open Sans"/>
              <a:cs typeface="Open Sans"/>
            </a:endParaRPr>
          </a:p>
        </p:txBody>
      </p:sp>
      <p:sp>
        <p:nvSpPr>
          <p:cNvPr id="13" name="pole tekstowe 7"/>
          <p:cNvSpPr txBox="1"/>
          <p:nvPr/>
        </p:nvSpPr>
        <p:spPr>
          <a:xfrm>
            <a:off x="1426775" y="2057478"/>
            <a:ext cx="9266965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000" dirty="0" smtClean="0">
                <a:latin typeface="Open Sans"/>
                <a:cs typeface="Open Sans"/>
              </a:rPr>
              <a:t>W jakim czasie występuje podany czasownik?</a:t>
            </a:r>
            <a:endParaRPr lang="pl-PL" sz="2000" dirty="0">
              <a:latin typeface="Open Sans"/>
              <a:cs typeface="Open Sans"/>
            </a:endParaRPr>
          </a:p>
          <a:p>
            <a:endParaRPr lang="pl-PL" sz="2000" i="1" dirty="0">
              <a:solidFill>
                <a:srgbClr val="FF0000"/>
              </a:solidFill>
              <a:latin typeface="Open Sans"/>
              <a:cs typeface="Open Sans"/>
            </a:endParaRPr>
          </a:p>
          <a:p>
            <a:endParaRPr lang="pl-PL" sz="2000" i="1" dirty="0">
              <a:solidFill>
                <a:srgbClr val="FF0000"/>
              </a:solidFill>
              <a:latin typeface="Open Sans"/>
              <a:cs typeface="Open Sans"/>
            </a:endParaRPr>
          </a:p>
          <a:p>
            <a:pPr algn="ctr"/>
            <a:r>
              <a:rPr lang="pl-PL" sz="2800" b="1" i="1" dirty="0" smtClean="0">
                <a:solidFill>
                  <a:srgbClr val="FF0000"/>
                </a:solidFill>
                <a:latin typeface="Open Sans"/>
                <a:cs typeface="Open Sans"/>
              </a:rPr>
              <a:t>prowadzi</a:t>
            </a:r>
            <a:endParaRPr lang="pl-PL" sz="2800" b="1" i="1" dirty="0">
              <a:solidFill>
                <a:srgbClr val="FF0000"/>
              </a:solidFill>
              <a:latin typeface="Open Sans"/>
              <a:cs typeface="Open Sans"/>
            </a:endParaRPr>
          </a:p>
        </p:txBody>
      </p:sp>
      <p:sp>
        <p:nvSpPr>
          <p:cNvPr id="9" name="Zaokrąglony prostokąt 8"/>
          <p:cNvSpPr/>
          <p:nvPr/>
        </p:nvSpPr>
        <p:spPr>
          <a:xfrm>
            <a:off x="3950033" y="4313207"/>
            <a:ext cx="4271296" cy="954318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52713584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2" name="Prostokąt 11"/>
          <p:cNvSpPr/>
          <p:nvPr/>
        </p:nvSpPr>
        <p:spPr>
          <a:xfrm>
            <a:off x="1070287" y="1218145"/>
            <a:ext cx="161885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800" b="1" dirty="0" smtClean="0">
                <a:latin typeface="Open Sans"/>
                <a:cs typeface="Open Sans"/>
              </a:rPr>
              <a:t>Grupa II</a:t>
            </a:r>
            <a:endParaRPr lang="pl-PL" sz="2800" b="1" dirty="0">
              <a:latin typeface="Open Sans"/>
              <a:cs typeface="Open Sans"/>
            </a:endParaRPr>
          </a:p>
        </p:txBody>
      </p:sp>
      <p:sp>
        <p:nvSpPr>
          <p:cNvPr id="13" name="pole tekstowe 7"/>
          <p:cNvSpPr txBox="1"/>
          <p:nvPr/>
        </p:nvSpPr>
        <p:spPr>
          <a:xfrm>
            <a:off x="1426776" y="2057478"/>
            <a:ext cx="928951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000" dirty="0" smtClean="0">
                <a:latin typeface="Open Sans"/>
                <a:cs typeface="Open Sans"/>
              </a:rPr>
              <a:t>W jakim czasie występuje podany czasownik?</a:t>
            </a:r>
            <a:endParaRPr lang="pl-PL" sz="2000" dirty="0">
              <a:latin typeface="Open Sans"/>
              <a:cs typeface="Open Sans"/>
            </a:endParaRPr>
          </a:p>
          <a:p>
            <a:endParaRPr lang="pl-PL" sz="2000" i="1" dirty="0">
              <a:solidFill>
                <a:srgbClr val="FF0000"/>
              </a:solidFill>
              <a:latin typeface="Open Sans"/>
              <a:cs typeface="Open Sans"/>
            </a:endParaRPr>
          </a:p>
          <a:p>
            <a:endParaRPr lang="pl-PL" sz="2000" i="1" dirty="0">
              <a:solidFill>
                <a:srgbClr val="FF0000"/>
              </a:solidFill>
              <a:latin typeface="Open Sans"/>
              <a:cs typeface="Open Sans"/>
            </a:endParaRPr>
          </a:p>
          <a:p>
            <a:pPr algn="ctr"/>
            <a:r>
              <a:rPr lang="pl-PL" sz="2800" b="1" i="1" dirty="0" smtClean="0">
                <a:solidFill>
                  <a:srgbClr val="FF0000"/>
                </a:solidFill>
                <a:latin typeface="Open Sans"/>
                <a:cs typeface="Open Sans"/>
              </a:rPr>
              <a:t>był</a:t>
            </a:r>
            <a:endParaRPr lang="pl-PL" sz="2800" b="1" i="1" dirty="0">
              <a:solidFill>
                <a:srgbClr val="FF0000"/>
              </a:solidFill>
              <a:latin typeface="Open Sans"/>
              <a:cs typeface="Open Sans"/>
            </a:endParaRPr>
          </a:p>
        </p:txBody>
      </p:sp>
      <p:sp>
        <p:nvSpPr>
          <p:cNvPr id="9" name="Zaokrąglony prostokąt 8"/>
          <p:cNvSpPr/>
          <p:nvPr/>
        </p:nvSpPr>
        <p:spPr>
          <a:xfrm>
            <a:off x="3950033" y="4313207"/>
            <a:ext cx="4271296" cy="954318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297578196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2" name="Prostokąt 11"/>
          <p:cNvSpPr/>
          <p:nvPr/>
        </p:nvSpPr>
        <p:spPr>
          <a:xfrm>
            <a:off x="1070287" y="1218145"/>
            <a:ext cx="173772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800" b="1" dirty="0" smtClean="0">
                <a:latin typeface="Open Sans"/>
                <a:cs typeface="Open Sans"/>
              </a:rPr>
              <a:t>Grupa III</a:t>
            </a:r>
            <a:endParaRPr lang="pl-PL" sz="2800" b="1" dirty="0">
              <a:latin typeface="Open Sans"/>
              <a:cs typeface="Open Sans"/>
            </a:endParaRPr>
          </a:p>
        </p:txBody>
      </p:sp>
      <p:sp>
        <p:nvSpPr>
          <p:cNvPr id="13" name="pole tekstowe 7"/>
          <p:cNvSpPr txBox="1"/>
          <p:nvPr/>
        </p:nvSpPr>
        <p:spPr>
          <a:xfrm>
            <a:off x="1426775" y="2057478"/>
            <a:ext cx="928951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000" dirty="0" smtClean="0">
                <a:latin typeface="Open Sans"/>
                <a:cs typeface="Open Sans"/>
              </a:rPr>
              <a:t>W jakim czasie występuje podany czasownik?</a:t>
            </a:r>
            <a:endParaRPr lang="pl-PL" sz="2000" dirty="0">
              <a:latin typeface="Open Sans"/>
              <a:cs typeface="Open Sans"/>
            </a:endParaRPr>
          </a:p>
          <a:p>
            <a:endParaRPr lang="pl-PL" sz="2000" i="1" dirty="0">
              <a:solidFill>
                <a:srgbClr val="FF0000"/>
              </a:solidFill>
              <a:latin typeface="Open Sans"/>
              <a:cs typeface="Open Sans"/>
            </a:endParaRPr>
          </a:p>
          <a:p>
            <a:endParaRPr lang="pl-PL" sz="2000" i="1" dirty="0">
              <a:solidFill>
                <a:srgbClr val="FF0000"/>
              </a:solidFill>
              <a:latin typeface="Open Sans"/>
              <a:cs typeface="Open Sans"/>
            </a:endParaRPr>
          </a:p>
          <a:p>
            <a:pPr algn="ctr"/>
            <a:r>
              <a:rPr lang="pl-PL" sz="2800" b="1" i="1" dirty="0" smtClean="0">
                <a:solidFill>
                  <a:srgbClr val="FF0000"/>
                </a:solidFill>
                <a:latin typeface="Open Sans"/>
                <a:cs typeface="Open Sans"/>
              </a:rPr>
              <a:t>przyjedzie</a:t>
            </a:r>
            <a:endParaRPr lang="pl-PL" sz="2800" b="1" i="1" dirty="0">
              <a:solidFill>
                <a:srgbClr val="FF0000"/>
              </a:solidFill>
              <a:latin typeface="Open Sans"/>
              <a:cs typeface="Open Sans"/>
            </a:endParaRPr>
          </a:p>
        </p:txBody>
      </p:sp>
      <p:sp>
        <p:nvSpPr>
          <p:cNvPr id="9" name="Zaokrąglony prostokąt 8"/>
          <p:cNvSpPr/>
          <p:nvPr/>
        </p:nvSpPr>
        <p:spPr>
          <a:xfrm>
            <a:off x="3950033" y="4313207"/>
            <a:ext cx="4271296" cy="954318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059786106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2" name="Prostokąt 11"/>
          <p:cNvSpPr/>
          <p:nvPr/>
        </p:nvSpPr>
        <p:spPr>
          <a:xfrm>
            <a:off x="1070287" y="1218145"/>
            <a:ext cx="149998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800" b="1" dirty="0" smtClean="0">
                <a:latin typeface="Open Sans"/>
                <a:cs typeface="Open Sans"/>
              </a:rPr>
              <a:t>Grupa I</a:t>
            </a:r>
            <a:endParaRPr lang="pl-PL" sz="2800" b="1" dirty="0">
              <a:latin typeface="Open Sans"/>
              <a:cs typeface="Open Sans"/>
            </a:endParaRPr>
          </a:p>
        </p:txBody>
      </p:sp>
      <p:sp>
        <p:nvSpPr>
          <p:cNvPr id="13" name="pole tekstowe 7"/>
          <p:cNvSpPr txBox="1"/>
          <p:nvPr/>
        </p:nvSpPr>
        <p:spPr>
          <a:xfrm>
            <a:off x="1426775" y="2057478"/>
            <a:ext cx="9266965" cy="17543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000" dirty="0">
                <a:latin typeface="Open Sans"/>
                <a:cs typeface="Open Sans"/>
              </a:rPr>
              <a:t>W jakiej liczbie (pojedynczej czy mnogiej</a:t>
            </a:r>
            <a:r>
              <a:rPr lang="pl-PL" sz="2000" dirty="0" smtClean="0">
                <a:latin typeface="Open Sans"/>
                <a:cs typeface="Open Sans"/>
              </a:rPr>
              <a:t>) oraz </a:t>
            </a:r>
            <a:r>
              <a:rPr lang="pl-PL" sz="2000" dirty="0" smtClean="0">
                <a:latin typeface="Open Sans"/>
                <a:cs typeface="Open Sans"/>
              </a:rPr>
              <a:t>w jakim czasie </a:t>
            </a:r>
            <a:r>
              <a:rPr lang="pl-PL" sz="2000" dirty="0" smtClean="0">
                <a:latin typeface="Open Sans"/>
                <a:cs typeface="Open Sans"/>
              </a:rPr>
              <a:t>występuje </a:t>
            </a:r>
          </a:p>
          <a:p>
            <a:r>
              <a:rPr lang="pl-PL" sz="2000" dirty="0" smtClean="0">
                <a:latin typeface="Open Sans"/>
                <a:cs typeface="Open Sans"/>
              </a:rPr>
              <a:t>podany </a:t>
            </a:r>
            <a:r>
              <a:rPr lang="pl-PL" sz="2000" dirty="0">
                <a:latin typeface="Open Sans"/>
                <a:cs typeface="Open Sans"/>
              </a:rPr>
              <a:t>czasownik</a:t>
            </a:r>
            <a:r>
              <a:rPr lang="pl-PL" sz="2000" dirty="0" smtClean="0">
                <a:latin typeface="Open Sans"/>
                <a:cs typeface="Open Sans"/>
              </a:rPr>
              <a:t>?</a:t>
            </a:r>
          </a:p>
          <a:p>
            <a:endParaRPr lang="pl-PL" sz="2000" i="1" dirty="0">
              <a:solidFill>
                <a:srgbClr val="FF0000"/>
              </a:solidFill>
              <a:latin typeface="Open Sans"/>
              <a:cs typeface="Open Sans"/>
            </a:endParaRPr>
          </a:p>
          <a:p>
            <a:endParaRPr lang="pl-PL" sz="2000" i="1" dirty="0">
              <a:solidFill>
                <a:srgbClr val="FF0000"/>
              </a:solidFill>
              <a:latin typeface="Open Sans"/>
              <a:cs typeface="Open Sans"/>
            </a:endParaRPr>
          </a:p>
          <a:p>
            <a:pPr algn="ctr"/>
            <a:r>
              <a:rPr lang="pl-PL" sz="2800" b="1" i="1" dirty="0" smtClean="0">
                <a:solidFill>
                  <a:srgbClr val="FF0000"/>
                </a:solidFill>
                <a:latin typeface="Open Sans"/>
                <a:cs typeface="Open Sans"/>
              </a:rPr>
              <a:t>koloruje</a:t>
            </a:r>
            <a:endParaRPr lang="pl-PL" sz="2800" b="1" i="1" dirty="0">
              <a:solidFill>
                <a:srgbClr val="FF0000"/>
              </a:solidFill>
              <a:latin typeface="Open Sans"/>
              <a:cs typeface="Open Sans"/>
            </a:endParaRPr>
          </a:p>
        </p:txBody>
      </p:sp>
      <p:sp>
        <p:nvSpPr>
          <p:cNvPr id="9" name="Zaokrąglony prostokąt 8"/>
          <p:cNvSpPr/>
          <p:nvPr/>
        </p:nvSpPr>
        <p:spPr>
          <a:xfrm>
            <a:off x="3950033" y="4313207"/>
            <a:ext cx="4271296" cy="954318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622276775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2" name="Prostokąt 11"/>
          <p:cNvSpPr/>
          <p:nvPr/>
        </p:nvSpPr>
        <p:spPr>
          <a:xfrm>
            <a:off x="1070287" y="1218145"/>
            <a:ext cx="161885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800" b="1" dirty="0" smtClean="0">
                <a:latin typeface="Open Sans"/>
                <a:cs typeface="Open Sans"/>
              </a:rPr>
              <a:t>Grupa II</a:t>
            </a:r>
            <a:endParaRPr lang="pl-PL" sz="2800" b="1" dirty="0">
              <a:latin typeface="Open Sans"/>
              <a:cs typeface="Open Sans"/>
            </a:endParaRPr>
          </a:p>
        </p:txBody>
      </p:sp>
      <p:sp>
        <p:nvSpPr>
          <p:cNvPr id="13" name="pole tekstowe 7"/>
          <p:cNvSpPr txBox="1"/>
          <p:nvPr/>
        </p:nvSpPr>
        <p:spPr>
          <a:xfrm>
            <a:off x="1426775" y="2057478"/>
            <a:ext cx="9266965" cy="17543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000" dirty="0">
                <a:latin typeface="Open Sans"/>
                <a:cs typeface="Open Sans"/>
              </a:rPr>
              <a:t>W jakiej liczbie (pojedynczej czy mnogiej) oraz w jakim czasie występuje </a:t>
            </a:r>
          </a:p>
          <a:p>
            <a:r>
              <a:rPr lang="pl-PL" sz="2000" dirty="0">
                <a:latin typeface="Open Sans"/>
                <a:cs typeface="Open Sans"/>
              </a:rPr>
              <a:t>podany czasownik?</a:t>
            </a:r>
          </a:p>
          <a:p>
            <a:endParaRPr lang="pl-PL" sz="2000" i="1" dirty="0">
              <a:solidFill>
                <a:srgbClr val="FF0000"/>
              </a:solidFill>
              <a:latin typeface="Open Sans"/>
              <a:cs typeface="Open Sans"/>
            </a:endParaRPr>
          </a:p>
          <a:p>
            <a:endParaRPr lang="pl-PL" sz="2000" i="1" dirty="0">
              <a:solidFill>
                <a:srgbClr val="FF0000"/>
              </a:solidFill>
              <a:latin typeface="Open Sans"/>
              <a:cs typeface="Open Sans"/>
            </a:endParaRPr>
          </a:p>
          <a:p>
            <a:pPr algn="ctr"/>
            <a:r>
              <a:rPr lang="pl-PL" sz="2800" b="1" i="1" dirty="0" smtClean="0">
                <a:solidFill>
                  <a:srgbClr val="FF0000"/>
                </a:solidFill>
                <a:latin typeface="Open Sans"/>
                <a:cs typeface="Open Sans"/>
              </a:rPr>
              <a:t>biegała</a:t>
            </a:r>
            <a:endParaRPr lang="pl-PL" sz="2800" b="1" i="1" dirty="0">
              <a:solidFill>
                <a:srgbClr val="FF0000"/>
              </a:solidFill>
              <a:latin typeface="Open Sans"/>
              <a:cs typeface="Open Sans"/>
            </a:endParaRPr>
          </a:p>
        </p:txBody>
      </p:sp>
      <p:sp>
        <p:nvSpPr>
          <p:cNvPr id="9" name="Zaokrąglony prostokąt 8"/>
          <p:cNvSpPr/>
          <p:nvPr/>
        </p:nvSpPr>
        <p:spPr>
          <a:xfrm>
            <a:off x="3950033" y="4313207"/>
            <a:ext cx="4271296" cy="954318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013032710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2" name="Prostokąt 11"/>
          <p:cNvSpPr/>
          <p:nvPr/>
        </p:nvSpPr>
        <p:spPr>
          <a:xfrm>
            <a:off x="1070287" y="1218145"/>
            <a:ext cx="173772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800" b="1" dirty="0" smtClean="0">
                <a:latin typeface="Open Sans"/>
                <a:cs typeface="Open Sans"/>
              </a:rPr>
              <a:t>Grupa III</a:t>
            </a:r>
            <a:endParaRPr lang="pl-PL" sz="2800" b="1" dirty="0">
              <a:latin typeface="Open Sans"/>
              <a:cs typeface="Open Sans"/>
            </a:endParaRPr>
          </a:p>
        </p:txBody>
      </p:sp>
      <p:sp>
        <p:nvSpPr>
          <p:cNvPr id="13" name="pole tekstowe 7"/>
          <p:cNvSpPr txBox="1"/>
          <p:nvPr/>
        </p:nvSpPr>
        <p:spPr>
          <a:xfrm>
            <a:off x="1426775" y="2057478"/>
            <a:ext cx="9274480" cy="17543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000" dirty="0">
                <a:latin typeface="Open Sans"/>
                <a:cs typeface="Open Sans"/>
              </a:rPr>
              <a:t>W jakiej liczbie (pojedynczej czy mnogiej) oraz w jakim czasie występuje </a:t>
            </a:r>
          </a:p>
          <a:p>
            <a:r>
              <a:rPr lang="pl-PL" sz="2000" dirty="0">
                <a:latin typeface="Open Sans"/>
                <a:cs typeface="Open Sans"/>
              </a:rPr>
              <a:t>podany czasownik?</a:t>
            </a:r>
          </a:p>
          <a:p>
            <a:endParaRPr lang="pl-PL" sz="2000" i="1" dirty="0">
              <a:solidFill>
                <a:srgbClr val="FF0000"/>
              </a:solidFill>
              <a:latin typeface="Open Sans"/>
              <a:cs typeface="Open Sans"/>
            </a:endParaRPr>
          </a:p>
          <a:p>
            <a:endParaRPr lang="pl-PL" sz="2000" i="1" dirty="0">
              <a:solidFill>
                <a:srgbClr val="FF0000"/>
              </a:solidFill>
              <a:latin typeface="Open Sans"/>
              <a:cs typeface="Open Sans"/>
            </a:endParaRPr>
          </a:p>
          <a:p>
            <a:pPr algn="ctr"/>
            <a:r>
              <a:rPr lang="pl-PL" sz="2800" b="1" i="1" dirty="0" smtClean="0">
                <a:solidFill>
                  <a:srgbClr val="FF0000"/>
                </a:solidFill>
                <a:latin typeface="Open Sans"/>
                <a:cs typeface="Open Sans"/>
              </a:rPr>
              <a:t>poszliśmy</a:t>
            </a:r>
            <a:endParaRPr lang="pl-PL" sz="2800" b="1" i="1" dirty="0">
              <a:solidFill>
                <a:srgbClr val="FF0000"/>
              </a:solidFill>
              <a:latin typeface="Open Sans"/>
              <a:cs typeface="Open Sans"/>
            </a:endParaRPr>
          </a:p>
        </p:txBody>
      </p:sp>
      <p:sp>
        <p:nvSpPr>
          <p:cNvPr id="9" name="Zaokrąglony prostokąt 8"/>
          <p:cNvSpPr/>
          <p:nvPr/>
        </p:nvSpPr>
        <p:spPr>
          <a:xfrm>
            <a:off x="3950033" y="4313207"/>
            <a:ext cx="4271296" cy="954318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687060505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2" name="Prostokąt 11"/>
          <p:cNvSpPr/>
          <p:nvPr/>
        </p:nvSpPr>
        <p:spPr>
          <a:xfrm>
            <a:off x="1070287" y="1218145"/>
            <a:ext cx="149998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800" b="1" dirty="0" smtClean="0">
                <a:latin typeface="Open Sans"/>
                <a:cs typeface="Open Sans"/>
              </a:rPr>
              <a:t>Grupa I</a:t>
            </a:r>
            <a:endParaRPr lang="pl-PL" sz="2800" b="1" dirty="0">
              <a:latin typeface="Open Sans"/>
              <a:cs typeface="Open Sans"/>
            </a:endParaRPr>
          </a:p>
        </p:txBody>
      </p:sp>
      <p:sp>
        <p:nvSpPr>
          <p:cNvPr id="13" name="pole tekstowe 7"/>
          <p:cNvSpPr txBox="1"/>
          <p:nvPr/>
        </p:nvSpPr>
        <p:spPr>
          <a:xfrm>
            <a:off x="1426775" y="2057478"/>
            <a:ext cx="9236905" cy="32008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>
                <a:latin typeface="Open Sans"/>
                <a:cs typeface="Open Sans"/>
              </a:rPr>
              <a:t>Wśród poniższych czasowników wskażcie ten, który jest </a:t>
            </a:r>
            <a:endParaRPr lang="pl-PL" sz="2400" dirty="0" smtClean="0">
              <a:latin typeface="Open Sans"/>
              <a:cs typeface="Open Sans"/>
            </a:endParaRPr>
          </a:p>
          <a:p>
            <a:r>
              <a:rPr lang="pl-PL" sz="2400" dirty="0" smtClean="0">
                <a:latin typeface="Open Sans"/>
                <a:cs typeface="Open Sans"/>
              </a:rPr>
              <a:t>w </a:t>
            </a:r>
            <a:r>
              <a:rPr lang="pl-PL" sz="2400" dirty="0">
                <a:latin typeface="Open Sans"/>
                <a:cs typeface="Open Sans"/>
              </a:rPr>
              <a:t>formie bezosobowej.</a:t>
            </a:r>
          </a:p>
          <a:p>
            <a:endParaRPr lang="pl-PL" sz="2400" i="1" dirty="0">
              <a:solidFill>
                <a:srgbClr val="FF0000"/>
              </a:solidFill>
              <a:latin typeface="Open Sans"/>
              <a:cs typeface="Open Sans"/>
            </a:endParaRPr>
          </a:p>
          <a:p>
            <a:endParaRPr lang="pl-PL" sz="2400" i="1" dirty="0">
              <a:solidFill>
                <a:srgbClr val="000000"/>
              </a:solidFill>
              <a:latin typeface="Open Sans"/>
              <a:cs typeface="Open Sans"/>
            </a:endParaRPr>
          </a:p>
          <a:p>
            <a:pPr marL="1885950" lvl="3" indent="-514350">
              <a:lnSpc>
                <a:spcPct val="150000"/>
              </a:lnSpc>
              <a:buFont typeface="Wingdings" charset="2"/>
              <a:buChar char=""/>
            </a:pPr>
            <a:r>
              <a:rPr lang="pl-PL" sz="2400" i="1" dirty="0" smtClean="0">
                <a:solidFill>
                  <a:srgbClr val="000000"/>
                </a:solidFill>
                <a:latin typeface="Open Sans"/>
                <a:cs typeface="Open Sans"/>
              </a:rPr>
              <a:t>biegam</a:t>
            </a:r>
            <a:endParaRPr lang="pl-PL" sz="2400" i="1" dirty="0">
              <a:solidFill>
                <a:srgbClr val="000000"/>
              </a:solidFill>
              <a:latin typeface="Open Sans"/>
              <a:cs typeface="Open Sans"/>
            </a:endParaRPr>
          </a:p>
          <a:p>
            <a:pPr marL="1885950" lvl="3" indent="-514350">
              <a:lnSpc>
                <a:spcPct val="150000"/>
              </a:lnSpc>
              <a:buFont typeface="Wingdings" charset="2"/>
              <a:buChar char=""/>
            </a:pPr>
            <a:r>
              <a:rPr lang="pl-PL" sz="2400" i="1" dirty="0" smtClean="0">
                <a:solidFill>
                  <a:srgbClr val="000000"/>
                </a:solidFill>
                <a:latin typeface="Open Sans"/>
                <a:cs typeface="Open Sans"/>
              </a:rPr>
              <a:t>biegać</a:t>
            </a:r>
            <a:endParaRPr lang="pl-PL" sz="2400" i="1" dirty="0">
              <a:solidFill>
                <a:srgbClr val="000000"/>
              </a:solidFill>
              <a:latin typeface="Open Sans"/>
              <a:cs typeface="Open Sans"/>
            </a:endParaRPr>
          </a:p>
          <a:p>
            <a:pPr marL="1885950" lvl="3" indent="-514350">
              <a:lnSpc>
                <a:spcPct val="150000"/>
              </a:lnSpc>
              <a:buFont typeface="Wingdings" charset="2"/>
              <a:buChar char=""/>
            </a:pPr>
            <a:r>
              <a:rPr lang="pl-PL" sz="2400" i="1" dirty="0" smtClean="0">
                <a:solidFill>
                  <a:srgbClr val="000000"/>
                </a:solidFill>
                <a:latin typeface="Open Sans"/>
                <a:cs typeface="Open Sans"/>
              </a:rPr>
              <a:t>biega</a:t>
            </a:r>
          </a:p>
        </p:txBody>
      </p:sp>
    </p:spTree>
    <p:extLst>
      <p:ext uri="{BB962C8B-B14F-4D97-AF65-F5344CB8AC3E}">
        <p14:creationId xmlns:p14="http://schemas.microsoft.com/office/powerpoint/2010/main" val="4270367670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2" name="Prostokąt 11"/>
          <p:cNvSpPr/>
          <p:nvPr/>
        </p:nvSpPr>
        <p:spPr>
          <a:xfrm>
            <a:off x="1070287" y="1218145"/>
            <a:ext cx="161885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800" b="1" dirty="0" smtClean="0">
                <a:latin typeface="Open Sans"/>
                <a:cs typeface="Open Sans"/>
              </a:rPr>
              <a:t>Grupa II</a:t>
            </a:r>
            <a:endParaRPr lang="pl-PL" sz="2800" b="1" dirty="0">
              <a:latin typeface="Open Sans"/>
              <a:cs typeface="Open Sans"/>
            </a:endParaRPr>
          </a:p>
        </p:txBody>
      </p:sp>
      <p:sp>
        <p:nvSpPr>
          <p:cNvPr id="13" name="pole tekstowe 7"/>
          <p:cNvSpPr txBox="1"/>
          <p:nvPr/>
        </p:nvSpPr>
        <p:spPr>
          <a:xfrm>
            <a:off x="1426775" y="2057478"/>
            <a:ext cx="9251935" cy="32008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>
                <a:latin typeface="Open Sans"/>
                <a:cs typeface="Open Sans"/>
              </a:rPr>
              <a:t>Wśród poniższych czasowników wskażcie ten, który jest </a:t>
            </a:r>
            <a:endParaRPr lang="pl-PL" sz="2400" dirty="0" smtClean="0">
              <a:latin typeface="Open Sans"/>
              <a:cs typeface="Open Sans"/>
            </a:endParaRPr>
          </a:p>
          <a:p>
            <a:r>
              <a:rPr lang="pl-PL" sz="2400" dirty="0" smtClean="0">
                <a:latin typeface="Open Sans"/>
                <a:cs typeface="Open Sans"/>
              </a:rPr>
              <a:t>w </a:t>
            </a:r>
            <a:r>
              <a:rPr lang="pl-PL" sz="2400" dirty="0">
                <a:latin typeface="Open Sans"/>
                <a:cs typeface="Open Sans"/>
              </a:rPr>
              <a:t>formie bezosobowej.</a:t>
            </a:r>
          </a:p>
          <a:p>
            <a:endParaRPr lang="pl-PL" sz="2400" i="1" dirty="0">
              <a:solidFill>
                <a:srgbClr val="FF0000"/>
              </a:solidFill>
              <a:latin typeface="Open Sans"/>
              <a:cs typeface="Open Sans"/>
            </a:endParaRPr>
          </a:p>
          <a:p>
            <a:endParaRPr lang="pl-PL" sz="2400" i="1" dirty="0">
              <a:solidFill>
                <a:srgbClr val="000000"/>
              </a:solidFill>
              <a:latin typeface="Open Sans"/>
              <a:cs typeface="Open Sans"/>
            </a:endParaRPr>
          </a:p>
          <a:p>
            <a:pPr marL="1885950" lvl="3" indent="-514350">
              <a:lnSpc>
                <a:spcPct val="150000"/>
              </a:lnSpc>
              <a:buFont typeface="Wingdings" charset="2"/>
              <a:buChar char=""/>
            </a:pPr>
            <a:r>
              <a:rPr lang="pl-PL" sz="2400" i="1" dirty="0" smtClean="0">
                <a:solidFill>
                  <a:srgbClr val="000000"/>
                </a:solidFill>
                <a:latin typeface="Open Sans"/>
                <a:cs typeface="Open Sans"/>
              </a:rPr>
              <a:t>koloruję</a:t>
            </a:r>
            <a:endParaRPr lang="pl-PL" sz="2400" i="1" dirty="0">
              <a:solidFill>
                <a:srgbClr val="000000"/>
              </a:solidFill>
              <a:latin typeface="Open Sans"/>
              <a:cs typeface="Open Sans"/>
            </a:endParaRPr>
          </a:p>
          <a:p>
            <a:pPr marL="1885950" lvl="3" indent="-514350">
              <a:lnSpc>
                <a:spcPct val="150000"/>
              </a:lnSpc>
              <a:buFont typeface="Wingdings" charset="2"/>
              <a:buChar char=""/>
            </a:pPr>
            <a:r>
              <a:rPr lang="pl-PL" sz="2400" i="1" dirty="0" smtClean="0">
                <a:solidFill>
                  <a:srgbClr val="000000"/>
                </a:solidFill>
                <a:latin typeface="Open Sans"/>
                <a:cs typeface="Open Sans"/>
              </a:rPr>
              <a:t>kolorować</a:t>
            </a:r>
            <a:endParaRPr lang="pl-PL" sz="2400" i="1" dirty="0">
              <a:solidFill>
                <a:srgbClr val="000000"/>
              </a:solidFill>
              <a:latin typeface="Open Sans"/>
              <a:cs typeface="Open Sans"/>
            </a:endParaRPr>
          </a:p>
          <a:p>
            <a:pPr marL="1885950" lvl="3" indent="-514350">
              <a:lnSpc>
                <a:spcPct val="150000"/>
              </a:lnSpc>
              <a:buFont typeface="Wingdings" charset="2"/>
              <a:buChar char=""/>
            </a:pPr>
            <a:r>
              <a:rPr lang="pl-PL" sz="2400" i="1" dirty="0" smtClean="0">
                <a:solidFill>
                  <a:srgbClr val="000000"/>
                </a:solidFill>
                <a:latin typeface="Open Sans"/>
                <a:cs typeface="Open Sans"/>
              </a:rPr>
              <a:t>kolorował</a:t>
            </a:r>
          </a:p>
        </p:txBody>
      </p:sp>
    </p:spTree>
    <p:extLst>
      <p:ext uri="{BB962C8B-B14F-4D97-AF65-F5344CB8AC3E}">
        <p14:creationId xmlns:p14="http://schemas.microsoft.com/office/powerpoint/2010/main" val="325324539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2" name="Prostokąt 11"/>
          <p:cNvSpPr/>
          <p:nvPr/>
        </p:nvSpPr>
        <p:spPr>
          <a:xfrm>
            <a:off x="1070287" y="1218145"/>
            <a:ext cx="173772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800" b="1" dirty="0" smtClean="0">
                <a:latin typeface="Open Sans"/>
                <a:cs typeface="Open Sans"/>
              </a:rPr>
              <a:t>Grupa III</a:t>
            </a:r>
            <a:endParaRPr lang="pl-PL" sz="2800" b="1" dirty="0">
              <a:latin typeface="Open Sans"/>
              <a:cs typeface="Open Sans"/>
            </a:endParaRPr>
          </a:p>
        </p:txBody>
      </p:sp>
      <p:sp>
        <p:nvSpPr>
          <p:cNvPr id="13" name="pole tekstowe 7"/>
          <p:cNvSpPr txBox="1"/>
          <p:nvPr/>
        </p:nvSpPr>
        <p:spPr>
          <a:xfrm>
            <a:off x="1426775" y="2057478"/>
            <a:ext cx="9266965" cy="32008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>
                <a:latin typeface="Open Sans"/>
                <a:cs typeface="Open Sans"/>
              </a:rPr>
              <a:t>Wśród poniższych czasowników wskażcie ten, który jest </a:t>
            </a:r>
            <a:endParaRPr lang="pl-PL" sz="2400" dirty="0" smtClean="0">
              <a:latin typeface="Open Sans"/>
              <a:cs typeface="Open Sans"/>
            </a:endParaRPr>
          </a:p>
          <a:p>
            <a:r>
              <a:rPr lang="pl-PL" sz="2400" dirty="0" smtClean="0">
                <a:latin typeface="Open Sans"/>
                <a:cs typeface="Open Sans"/>
              </a:rPr>
              <a:t>w </a:t>
            </a:r>
            <a:r>
              <a:rPr lang="pl-PL" sz="2400" dirty="0">
                <a:latin typeface="Open Sans"/>
                <a:cs typeface="Open Sans"/>
              </a:rPr>
              <a:t>formie bezosobowej.</a:t>
            </a:r>
          </a:p>
          <a:p>
            <a:endParaRPr lang="pl-PL" sz="2400" i="1" dirty="0">
              <a:solidFill>
                <a:srgbClr val="FF0000"/>
              </a:solidFill>
              <a:latin typeface="Open Sans"/>
              <a:cs typeface="Open Sans"/>
            </a:endParaRPr>
          </a:p>
          <a:p>
            <a:endParaRPr lang="pl-PL" sz="2400" i="1" dirty="0">
              <a:solidFill>
                <a:srgbClr val="000000"/>
              </a:solidFill>
              <a:latin typeface="Open Sans"/>
              <a:cs typeface="Open Sans"/>
            </a:endParaRPr>
          </a:p>
          <a:p>
            <a:pPr marL="1885950" lvl="3" indent="-514350">
              <a:lnSpc>
                <a:spcPct val="150000"/>
              </a:lnSpc>
              <a:buFont typeface="Wingdings" charset="2"/>
              <a:buChar char=""/>
            </a:pPr>
            <a:r>
              <a:rPr lang="pl-PL" sz="2400" i="1" dirty="0" smtClean="0">
                <a:solidFill>
                  <a:srgbClr val="000000"/>
                </a:solidFill>
                <a:latin typeface="Open Sans"/>
                <a:cs typeface="Open Sans"/>
              </a:rPr>
              <a:t>idę</a:t>
            </a:r>
            <a:endParaRPr lang="pl-PL" sz="2400" i="1" dirty="0">
              <a:solidFill>
                <a:srgbClr val="000000"/>
              </a:solidFill>
              <a:latin typeface="Open Sans"/>
              <a:cs typeface="Open Sans"/>
            </a:endParaRPr>
          </a:p>
          <a:p>
            <a:pPr marL="1885950" lvl="3" indent="-514350">
              <a:lnSpc>
                <a:spcPct val="150000"/>
              </a:lnSpc>
              <a:buFont typeface="Wingdings" charset="2"/>
              <a:buChar char=""/>
            </a:pPr>
            <a:r>
              <a:rPr lang="pl-PL" sz="2400" i="1" dirty="0" smtClean="0">
                <a:solidFill>
                  <a:srgbClr val="000000"/>
                </a:solidFill>
                <a:latin typeface="Open Sans"/>
                <a:cs typeface="Open Sans"/>
              </a:rPr>
              <a:t>iść</a:t>
            </a:r>
            <a:endParaRPr lang="pl-PL" sz="2400" i="1" dirty="0">
              <a:solidFill>
                <a:srgbClr val="000000"/>
              </a:solidFill>
              <a:latin typeface="Open Sans"/>
              <a:cs typeface="Open Sans"/>
            </a:endParaRPr>
          </a:p>
          <a:p>
            <a:pPr marL="1885950" lvl="3" indent="-514350">
              <a:lnSpc>
                <a:spcPct val="150000"/>
              </a:lnSpc>
              <a:buFont typeface="Wingdings" charset="2"/>
              <a:buChar char=""/>
            </a:pPr>
            <a:r>
              <a:rPr lang="pl-PL" sz="2400" i="1" dirty="0" smtClean="0">
                <a:solidFill>
                  <a:srgbClr val="000000"/>
                </a:solidFill>
                <a:latin typeface="Open Sans"/>
                <a:cs typeface="Open Sans"/>
              </a:rPr>
              <a:t>poszedł</a:t>
            </a:r>
          </a:p>
        </p:txBody>
      </p:sp>
    </p:spTree>
    <p:extLst>
      <p:ext uri="{BB962C8B-B14F-4D97-AF65-F5344CB8AC3E}">
        <p14:creationId xmlns:p14="http://schemas.microsoft.com/office/powerpoint/2010/main" val="4126417647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Motyw pakietu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yw pakietu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yw pakietu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9819</TotalTime>
  <Words>412</Words>
  <Application>Microsoft Macintosh PowerPoint</Application>
  <PresentationFormat>Niestandardowy</PresentationFormat>
  <Paragraphs>135</Paragraphs>
  <Slides>23</Slides>
  <Notes>0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23</vt:i4>
      </vt:variant>
    </vt:vector>
  </HeadingPairs>
  <TitlesOfParts>
    <vt:vector size="24" baseType="lpstr">
      <vt:lpstr>Motyw pakietu Office</vt:lpstr>
      <vt:lpstr>  MULTIMEDIALNY SCENARIUSZ ZAJĘĆ</vt:lpstr>
      <vt:lpstr>Edukacja: Poziom: Temat:     Czas realizacji: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BOŻONARODZENIOWY  QUIZ</dc:title>
  <dc:creator>Komputer_2</dc:creator>
  <cp:lastModifiedBy>Daniel</cp:lastModifiedBy>
  <cp:revision>127</cp:revision>
  <dcterms:created xsi:type="dcterms:W3CDTF">2014-12-16T09:11:28Z</dcterms:created>
  <dcterms:modified xsi:type="dcterms:W3CDTF">2015-05-20T08:18:20Z</dcterms:modified>
</cp:coreProperties>
</file>