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299" r:id="rId9"/>
    <p:sldId id="308" r:id="rId10"/>
    <p:sldId id="309" r:id="rId11"/>
    <p:sldId id="310" r:id="rId12"/>
    <p:sldId id="311" r:id="rId13"/>
    <p:sldId id="312" r:id="rId14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1696" y="-712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Unia Europejska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407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wprowadzenie wiadomości o Unii Europejskiej;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nauka o przebiegu integracji europejskiej;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rozwijanie poczucia przynależności do Wspólnoty Europejskiej;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wiedzy o byciu Europejczykiem;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rozwijanie umiejętności liczenia w zakresie do 60;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postaw obywatelskich;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aktywności twórczej.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407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wie, co znaczy być Europejczykiem;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wymienić państwa należące do Unii Europejskiej;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wie, jak wygląda flaga Unii Europejskiej;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powiedzieć, ile gwiazdek jest na fladze Unii Europejskiej;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wie, od kiedy Polska jest członkiem Unii Europejskiej;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wykonać działania matematyczne;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złożyć sylaby w hasło;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jest aktywny na zajęciach.</a:t>
            </a:r>
            <a:endParaRPr lang="pl-PL" sz="1300" dirty="0" smtClean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>
                <a:latin typeface="Open Sans"/>
                <a:cs typeface="Open Sans"/>
              </a:rPr>
              <a:t>Nauka o Unii Europejskiej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23" name="Grupa 22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24" name="Prostokąt 23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6" name="Grupa 25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7" name="Prostokąt 26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8" name="Prostokąt 27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 lvl="1"/>
            <a:r>
              <a:rPr lang="pl-PL" sz="2000" dirty="0">
                <a:latin typeface="Open Sans"/>
                <a:cs typeface="Open Sans"/>
              </a:rPr>
              <a:t>Pytania wprowadzające: </a:t>
            </a:r>
          </a:p>
          <a:p>
            <a:pPr marL="971550" lvl="1" indent="-51435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Kto pamięta, czym jest unia?</a:t>
            </a:r>
          </a:p>
          <a:p>
            <a:pPr marL="971550" lvl="1" indent="-514350"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Co pamiętamy o Unii Europejskiej?</a:t>
            </a:r>
          </a:p>
          <a:p>
            <a:pPr marL="514350" indent="-51435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Nauczyciel pokazuje uczniom kolejne slajdy </a:t>
            </a:r>
            <a:r>
              <a:rPr lang="pl-PL" sz="2000" dirty="0" smtClean="0">
                <a:latin typeface="Open Sans"/>
                <a:cs typeface="Open Sans"/>
              </a:rPr>
              <a:t>związane</a:t>
            </a:r>
          </a:p>
          <a:p>
            <a:pPr lvl="1"/>
            <a:r>
              <a:rPr lang="pl-PL" sz="2000" dirty="0" smtClean="0">
                <a:latin typeface="Open Sans"/>
                <a:cs typeface="Open Sans"/>
              </a:rPr>
              <a:t>z </a:t>
            </a:r>
            <a:r>
              <a:rPr lang="pl-PL" sz="2000" dirty="0">
                <a:latin typeface="Open Sans"/>
                <a:cs typeface="Open Sans"/>
              </a:rPr>
              <a:t>Unią Europejską i opowiada o nich.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Podsumowanie zajęć i zakończenie lekcji.</a:t>
            </a: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ole tekstowe 7"/>
          <p:cNvSpPr txBox="1"/>
          <p:nvPr/>
        </p:nvSpPr>
        <p:spPr>
          <a:xfrm>
            <a:off x="2184900" y="1363597"/>
            <a:ext cx="7801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solidFill>
                  <a:schemeClr val="accent1">
                    <a:lumMod val="50000"/>
                  </a:schemeClr>
                </a:solidFill>
                <a:latin typeface="Open Sans"/>
                <a:cs typeface="Open Sans"/>
              </a:rPr>
              <a:t>UNIA EUROPEJSKA</a:t>
            </a:r>
            <a:endParaRPr lang="pl-PL" sz="4000" b="1" i="1" dirty="0" smtClean="0">
              <a:solidFill>
                <a:schemeClr val="accent1">
                  <a:lumMod val="50000"/>
                </a:schemeClr>
              </a:solidFill>
              <a:latin typeface="Open Sans"/>
              <a:cs typeface="Open Sans"/>
            </a:endParaRPr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1045186" y="2450109"/>
            <a:ext cx="8473876" cy="180948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l-PL" altLang="pl-PL" sz="2000" dirty="0" smtClean="0">
                <a:latin typeface="Open Sans"/>
                <a:cs typeface="Open Sans"/>
              </a:rPr>
              <a:t>Unia Europejska to polityczne i gospodarcze ugrupowanie </a:t>
            </a:r>
            <a:r>
              <a:rPr lang="pl-PL" altLang="pl-PL" sz="2000" dirty="0">
                <a:latin typeface="Open Sans"/>
                <a:cs typeface="Open Sans"/>
              </a:rPr>
              <a:t>początkowo piętnastu państw, w okresie przed przystąpieniem Polski do UE, </a:t>
            </a:r>
            <a:r>
              <a:rPr lang="pl-PL" altLang="pl-PL" sz="2000" dirty="0" smtClean="0">
                <a:latin typeface="Open Sans"/>
                <a:cs typeface="Open Sans"/>
              </a:rPr>
              <a:t>a po ostatnim rozszerzeniu w dniu 1 lipca 2013 roku – dwudziestu ośmiu krajów Europejskich, które postanowiły ściśle ze sobą współpracować budując dobrobyt i bezpieczeństwo, nie rezygnując przy tym z własnej niepodległości i tożsamości narodowej. </a:t>
            </a:r>
          </a:p>
          <a:p>
            <a:pPr marL="0" indent="0" algn="just">
              <a:lnSpc>
                <a:spcPct val="100000"/>
              </a:lnSpc>
              <a:buFont typeface="Arial" panose="020B0604020202020204" pitchFamily="34" charset="0"/>
              <a:buNone/>
            </a:pP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776" y="1270010"/>
            <a:ext cx="1249080" cy="832720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2742209" y="4518091"/>
            <a:ext cx="6776852" cy="122505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>
                <a:latin typeface="Open Sans"/>
                <a:cs typeface="Open Sans"/>
              </a:rPr>
              <a:t>Dla osiągnięcia wspólnych celów państwa te dobrowolnie przekazały Unii pewne kompetencje, tak aby realizacja tych zamierzeń była możliwa.</a:t>
            </a:r>
          </a:p>
        </p:txBody>
      </p:sp>
    </p:spTree>
    <p:extLst>
      <p:ext uri="{BB962C8B-B14F-4D97-AF65-F5344CB8AC3E}">
        <p14:creationId xmlns:p14="http://schemas.microsoft.com/office/powerpoint/2010/main" val="10115766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430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JĘZYKI URZĘDOWE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067661" y="1888157"/>
            <a:ext cx="83614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pl-PL" sz="2000" dirty="0">
                <a:latin typeface="Open Sans"/>
                <a:cs typeface="Open Sans"/>
              </a:rPr>
              <a:t>angielski, </a:t>
            </a:r>
            <a:r>
              <a:rPr lang="pl-PL" sz="2000" dirty="0" smtClean="0">
                <a:latin typeface="Open Sans"/>
                <a:cs typeface="Open Sans"/>
              </a:rPr>
              <a:t>bułgarski</a:t>
            </a:r>
            <a:r>
              <a:rPr lang="pl-PL" sz="2000" dirty="0">
                <a:latin typeface="Open Sans"/>
                <a:cs typeface="Open Sans"/>
              </a:rPr>
              <a:t>, </a:t>
            </a:r>
            <a:r>
              <a:rPr lang="pl-PL" sz="2000" dirty="0" smtClean="0">
                <a:latin typeface="Open Sans"/>
                <a:cs typeface="Open Sans"/>
              </a:rPr>
              <a:t>chorwacki, czeski</a:t>
            </a:r>
            <a:r>
              <a:rPr lang="pl-PL" sz="2000" dirty="0">
                <a:latin typeface="Open Sans"/>
                <a:cs typeface="Open Sans"/>
              </a:rPr>
              <a:t>, duński, estoński, fiński, francuski, grecki, hiszpański, </a:t>
            </a:r>
            <a:r>
              <a:rPr lang="pl-PL" sz="2000" dirty="0" smtClean="0">
                <a:latin typeface="Open Sans"/>
                <a:cs typeface="Open Sans"/>
              </a:rPr>
              <a:t>irlandzki, </a:t>
            </a:r>
            <a:r>
              <a:rPr lang="pl-PL" sz="2000" dirty="0">
                <a:latin typeface="Open Sans"/>
                <a:cs typeface="Open Sans"/>
              </a:rPr>
              <a:t>litewski, łotewski, maltański, niderlandzki, niemiecki, polski, portugalski, </a:t>
            </a:r>
            <a:r>
              <a:rPr lang="pl-PL" sz="2000" dirty="0" smtClean="0">
                <a:latin typeface="Open Sans"/>
                <a:cs typeface="Open Sans"/>
              </a:rPr>
              <a:t>rumuński, słowacki</a:t>
            </a:r>
            <a:r>
              <a:rPr lang="pl-PL" sz="2000" dirty="0">
                <a:latin typeface="Open Sans"/>
                <a:cs typeface="Open Sans"/>
              </a:rPr>
              <a:t>, słoweński, szwedzki, węgierski </a:t>
            </a:r>
            <a:r>
              <a:rPr lang="pl-PL" sz="2000" dirty="0" smtClean="0">
                <a:latin typeface="Open Sans"/>
                <a:cs typeface="Open Sans"/>
              </a:rPr>
              <a:t>i </a:t>
            </a:r>
            <a:r>
              <a:rPr lang="pl-PL" sz="2000" dirty="0">
                <a:latin typeface="Open Sans"/>
                <a:cs typeface="Open Sans"/>
              </a:rPr>
              <a:t>włoski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0292" y="3888845"/>
            <a:ext cx="3050780" cy="2033852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1070287" y="3740968"/>
            <a:ext cx="1340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FLAGA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64452" y="1212221"/>
            <a:ext cx="6350443" cy="4846865"/>
          </a:xfrm>
          <a:prstGeom prst="rect">
            <a:avLst/>
          </a:prstGeom>
        </p:spPr>
      </p:pic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67663" y="1101425"/>
            <a:ext cx="5293363" cy="10901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5290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UNIA EUROPEJSKA NA MAPIE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6691206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5741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PARLAMENT EUROPEJSKI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7" name="Obraz 6" descr="European-parliament-brussels-insid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188" y="2105483"/>
            <a:ext cx="5000987" cy="37507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892837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51129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WALUTA UNII EUROPEJSKIEJ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7811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Walutą Unii Europejskiej jest EURO, została wprowadzona w obieg 1 stycznia 2002 roku i jest prawnym środkiem płatniczym w 19 państwach tworzących strefę Euro w Unii Europejskiej.</a:t>
            </a:r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grpSp>
        <p:nvGrpSpPr>
          <p:cNvPr id="9" name="Grupa 8"/>
          <p:cNvGrpSpPr/>
          <p:nvPr/>
        </p:nvGrpSpPr>
        <p:grpSpPr>
          <a:xfrm>
            <a:off x="2990696" y="3332891"/>
            <a:ext cx="6189970" cy="2622868"/>
            <a:chOff x="2364909" y="3332891"/>
            <a:chExt cx="6189970" cy="2622868"/>
          </a:xfrm>
        </p:grpSpPr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64909" y="3729024"/>
              <a:ext cx="1710920" cy="1718876"/>
            </a:xfrm>
            <a:prstGeom prst="rect">
              <a:avLst/>
            </a:prstGeom>
          </p:spPr>
        </p:pic>
        <p:pic>
          <p:nvPicPr>
            <p:cNvPr id="8" name="Obraz 7" descr="5856626683_d3ea6a3ff2_o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57721" y="3332891"/>
              <a:ext cx="3497158" cy="262286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408194600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63981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CIEKAWOSTKI O UNII EUROPEJSKIEJ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781125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4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Unia Europejska leży na kontynencie Europejskim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14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 skład Unii Europejskiej wchodzi 28 państw. Każde z nich ma swoją historię, flagę, hymn oraz ciekawe zabytki. </a:t>
            </a:r>
          </a:p>
          <a:p>
            <a:pPr marL="342900" indent="-342900">
              <a:lnSpc>
                <a:spcPct val="14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9 maja obchodzimy Dzień Unii Europejskiej. </a:t>
            </a:r>
          </a:p>
          <a:p>
            <a:pPr marL="342900" indent="-342900">
              <a:lnSpc>
                <a:spcPct val="14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Unia Europejska powstała na mocy traktatu z </a:t>
            </a:r>
            <a:r>
              <a:rPr lang="pl-PL" sz="2000" dirty="0" err="1">
                <a:latin typeface="Open Sans"/>
                <a:cs typeface="Open Sans"/>
              </a:rPr>
              <a:t>Maastricht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  <a:endParaRPr lang="pl-PL" sz="2000" dirty="0">
              <a:latin typeface="Open Sans"/>
              <a:cs typeface="Open Sans"/>
            </a:endParaRPr>
          </a:p>
          <a:p>
            <a:pPr marL="342900" indent="-342900">
              <a:lnSpc>
                <a:spcPct val="14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Na fladze Unii Europejskiej znajduje się 12 gwiazdek.</a:t>
            </a:r>
          </a:p>
        </p:txBody>
      </p:sp>
    </p:spTree>
    <p:extLst>
      <p:ext uri="{BB962C8B-B14F-4D97-AF65-F5344CB8AC3E}">
        <p14:creationId xmlns:p14="http://schemas.microsoft.com/office/powerpoint/2010/main" val="16115893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9982</TotalTime>
  <Words>420</Words>
  <Application>Microsoft Macintosh PowerPoint</Application>
  <PresentationFormat>Niestandardowy</PresentationFormat>
  <Paragraphs>66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134</cp:revision>
  <dcterms:created xsi:type="dcterms:W3CDTF">2014-12-16T09:11:28Z</dcterms:created>
  <dcterms:modified xsi:type="dcterms:W3CDTF">2015-05-20T08:19:20Z</dcterms:modified>
</cp:coreProperties>
</file>