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jpg" ContentType="image/jpeg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8" r:id="rId3"/>
    <p:sldId id="293" r:id="rId4"/>
    <p:sldId id="294" r:id="rId5"/>
    <p:sldId id="295" r:id="rId6"/>
    <p:sldId id="296" r:id="rId7"/>
    <p:sldId id="297" r:id="rId8"/>
    <p:sldId id="299" r:id="rId9"/>
    <p:sldId id="308" r:id="rId10"/>
    <p:sldId id="330" r:id="rId11"/>
    <p:sldId id="309" r:id="rId12"/>
    <p:sldId id="323" r:id="rId13"/>
    <p:sldId id="324" r:id="rId14"/>
    <p:sldId id="310" r:id="rId15"/>
    <p:sldId id="325" r:id="rId16"/>
    <p:sldId id="326" r:id="rId17"/>
    <p:sldId id="327" r:id="rId18"/>
    <p:sldId id="328" r:id="rId19"/>
    <p:sldId id="331" r:id="rId20"/>
    <p:sldId id="329" r:id="rId21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05" autoAdjust="0"/>
    <p:restoredTop sz="94660" autoAdjust="0"/>
  </p:normalViewPr>
  <p:slideViewPr>
    <p:cSldViewPr snapToGrid="0">
      <p:cViewPr>
        <p:scale>
          <a:sx n="120" d="100"/>
          <a:sy n="120" d="100"/>
        </p:scale>
        <p:origin x="-1544" y="-496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printerSettings" Target="printerSettings/printerSettings1.bin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Relationship Id="rId3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png"/><Relationship Id="rId3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png"/><Relationship Id="rId3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jpg"/><Relationship Id="rId3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>
            <a:normAutofit fontScale="90000"/>
          </a:bodyPr>
          <a:lstStyle/>
          <a:p>
            <a:r>
              <a:rPr lang="pl-PL" sz="4950" dirty="0" smtClean="0">
                <a:latin typeface="Open Sans"/>
                <a:cs typeface="Open Sans"/>
              </a:rPr>
              <a:t/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>
                <a:latin typeface="Open Sans"/>
                <a:cs typeface="Open Sans"/>
              </a:rPr>
              <a:t/>
            </a:r>
            <a:br>
              <a:rPr lang="pl-PL" sz="4950">
                <a:latin typeface="Open Sans"/>
                <a:cs typeface="Open Sans"/>
              </a:rPr>
            </a:br>
            <a:r>
              <a:rPr lang="pl-PL" sz="4950" smtClean="0">
                <a:latin typeface="Open Sans"/>
                <a:cs typeface="Open Sans"/>
              </a:rPr>
              <a:t>MULTIMEDIALNY</a:t>
            </a:r>
            <a:r>
              <a:rPr lang="pl-PL" sz="4950" dirty="0" smtClean="0">
                <a:latin typeface="Open Sans"/>
                <a:cs typeface="Open Sans"/>
              </a:rPr>
              <a:t/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SCENARIUSZ ZAJĘĆ</a:t>
            </a:r>
          </a:p>
        </p:txBody>
      </p:sp>
      <p:pic>
        <p:nvPicPr>
          <p:cNvPr id="7" name="Obraz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4719" y="1566974"/>
            <a:ext cx="3097988" cy="16889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644210" y="2281232"/>
            <a:ext cx="3407796" cy="2933062"/>
          </a:xfrm>
        </p:spPr>
        <p:txBody>
          <a:bodyPr anchor="t">
            <a:noAutofit/>
          </a:bodyPr>
          <a:lstStyle/>
          <a:p>
            <a:pPr algn="r"/>
            <a:r>
              <a:rPr lang="pl-PL" sz="2800" b="1" dirty="0" smtClean="0">
                <a:latin typeface="Open Sans"/>
                <a:cs typeface="Open Sans"/>
              </a:rPr>
              <a:t>Edukacja: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Poziom: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Temat: </a:t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Czas realizacji:</a:t>
            </a:r>
            <a:endParaRPr lang="pl-PL" sz="2800" dirty="0" smtClean="0">
              <a:latin typeface="Open Sans"/>
              <a:cs typeface="Open Sans"/>
            </a:endParaRPr>
          </a:p>
        </p:txBody>
      </p:sp>
      <p:sp>
        <p:nvSpPr>
          <p:cNvPr id="3" name="Tytuł 1"/>
          <p:cNvSpPr txBox="1">
            <a:spLocks/>
          </p:cNvSpPr>
          <p:nvPr/>
        </p:nvSpPr>
        <p:spPr>
          <a:xfrm>
            <a:off x="6053847" y="2278367"/>
            <a:ext cx="3498932" cy="294130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800" dirty="0" smtClean="0">
                <a:latin typeface="Open Sans"/>
                <a:cs typeface="Open Sans"/>
              </a:rPr>
              <a:t>polonistyczna</a:t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klasa III</a:t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ciekawe miejsca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w Unii Europejskiej</a:t>
            </a:r>
          </a:p>
          <a:p>
            <a:pPr algn="l"/>
            <a:endParaRPr lang="pl-PL" sz="2800" dirty="0">
              <a:latin typeface="Open Sans"/>
              <a:cs typeface="Open Sans"/>
            </a:endParaRPr>
          </a:p>
          <a:p>
            <a:pPr algn="l"/>
            <a:endParaRPr lang="pl-PL" sz="2800" dirty="0" smtClean="0">
              <a:latin typeface="Open Sans"/>
              <a:cs typeface="Open Sans"/>
            </a:endParaRPr>
          </a:p>
          <a:p>
            <a:pPr algn="l"/>
            <a:r>
              <a:rPr lang="pl-PL" sz="2800" dirty="0">
                <a:latin typeface="Open Sans"/>
                <a:cs typeface="Open Sans"/>
              </a:rPr>
              <a:t>2</a:t>
            </a:r>
            <a:r>
              <a:rPr lang="pl-PL" sz="2800" dirty="0" smtClean="0">
                <a:latin typeface="Open Sans"/>
                <a:cs typeface="Open Sans"/>
              </a:rPr>
              <a:t> godz. lekcyjne</a:t>
            </a:r>
          </a:p>
        </p:txBody>
      </p:sp>
    </p:spTree>
    <p:extLst>
      <p:ext uri="{BB962C8B-B14F-4D97-AF65-F5344CB8AC3E}">
        <p14:creationId xmlns:p14="http://schemas.microsoft.com/office/powerpoint/2010/main" val="417207625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3654590" y="2265313"/>
            <a:ext cx="48621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CELE 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ŚRODKI DYDAKTYCZNE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METODY i FORMY PRACY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PRZEBIEG ZAJĘĆ </a:t>
            </a:r>
          </a:p>
        </p:txBody>
      </p:sp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1070287" y="1218145"/>
            <a:ext cx="2209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SPIS TREŚCI </a:t>
            </a:r>
          </a:p>
        </p:txBody>
      </p:sp>
    </p:spTree>
    <p:extLst>
      <p:ext uri="{BB962C8B-B14F-4D97-AF65-F5344CB8AC3E}">
        <p14:creationId xmlns:p14="http://schemas.microsoft.com/office/powerpoint/2010/main" val="406033914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0185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CELE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4335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Ogólne</a:t>
            </a:r>
            <a:endParaRPr lang="pl-PL" sz="1600" dirty="0">
              <a:latin typeface="Open Sans"/>
              <a:cs typeface="Open Sans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2434096" y="2627419"/>
            <a:ext cx="3439926" cy="284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wprowadzenie </a:t>
            </a:r>
            <a:r>
              <a:rPr lang="pl-PL" sz="1300" dirty="0">
                <a:latin typeface="Open Sans"/>
                <a:cs typeface="Open Sans"/>
              </a:rPr>
              <a:t>wiedzy na temat wyjątkowych miejsc w poszczególnych krajach Unii Europejskiej;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</a:t>
            </a:r>
            <a:r>
              <a:rPr lang="pl-PL" sz="1300" dirty="0">
                <a:latin typeface="Open Sans"/>
                <a:cs typeface="Open Sans"/>
              </a:rPr>
              <a:t>umiejętności pracy z komputerem;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</a:t>
            </a:r>
            <a:r>
              <a:rPr lang="pl-PL" sz="1300" dirty="0">
                <a:latin typeface="Open Sans"/>
                <a:cs typeface="Open Sans"/>
              </a:rPr>
              <a:t>umiejętności zdobywania </a:t>
            </a:r>
            <a:r>
              <a:rPr lang="pl-PL" sz="1300" dirty="0" smtClean="0">
                <a:latin typeface="Open Sans"/>
                <a:cs typeface="Open Sans"/>
              </a:rPr>
              <a:t>wiedzy.</a:t>
            </a:r>
            <a:endParaRPr lang="pl-PL" sz="1300" dirty="0">
              <a:latin typeface="Open Sans"/>
              <a:cs typeface="Open Sans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6297340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Szczegółowe</a:t>
            </a:r>
            <a:endParaRPr lang="pl-PL" sz="1600" dirty="0">
              <a:latin typeface="Open Sans"/>
              <a:cs typeface="Open Sans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6297750" y="2627419"/>
            <a:ext cx="3440014" cy="284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pl-PL" sz="1300" dirty="0" smtClean="0">
                <a:latin typeface="Open Sans"/>
                <a:cs typeface="Open Sans"/>
              </a:rPr>
              <a:t>Uczeń: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potrafi wymienić państwa należące do Unii Europejskiej;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wie, jak wygląda flaga Unii Europejskiej;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potrafi powiedzieć, ile gwiazdek jest na fladze Unii Europejskiej;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sprawnie </a:t>
            </a:r>
            <a:r>
              <a:rPr lang="pl-PL" sz="1300" dirty="0">
                <a:latin typeface="Open Sans"/>
                <a:cs typeface="Open Sans"/>
              </a:rPr>
              <a:t>posługuje się </a:t>
            </a:r>
            <a:r>
              <a:rPr lang="pl-PL" sz="1300" dirty="0" smtClean="0">
                <a:latin typeface="Open Sans"/>
                <a:cs typeface="Open Sans"/>
              </a:rPr>
              <a:t>komputerem;</a:t>
            </a:r>
            <a:endParaRPr lang="pl-PL" sz="1300" dirty="0">
              <a:latin typeface="Open Sans"/>
              <a:cs typeface="Open Sans"/>
            </a:endParaRP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jest </a:t>
            </a:r>
            <a:r>
              <a:rPr lang="pl-PL" sz="1300" dirty="0">
                <a:latin typeface="Open Sans"/>
                <a:cs typeface="Open Sans"/>
              </a:rPr>
              <a:t>aktywny na zajęciach.   </a:t>
            </a:r>
          </a:p>
        </p:txBody>
      </p:sp>
    </p:spTree>
    <p:extLst>
      <p:ext uri="{BB962C8B-B14F-4D97-AF65-F5344CB8AC3E}">
        <p14:creationId xmlns:p14="http://schemas.microsoft.com/office/powerpoint/2010/main" val="373016985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7867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ZAGADNIENIA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3517670" y="2726978"/>
            <a:ext cx="56250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>
                <a:latin typeface="Open Sans"/>
                <a:cs typeface="Open Sans"/>
              </a:rPr>
              <a:t>Nauka o ciekawych </a:t>
            </a:r>
            <a:r>
              <a:rPr lang="pl-PL" sz="2800" dirty="0" smtClean="0">
                <a:latin typeface="Open Sans"/>
                <a:cs typeface="Open Sans"/>
              </a:rPr>
              <a:t>miejscach</a:t>
            </a:r>
          </a:p>
          <a:p>
            <a:pPr algn="ctr"/>
            <a:r>
              <a:rPr lang="pl-PL" sz="2800" dirty="0" smtClean="0">
                <a:latin typeface="Open Sans"/>
                <a:cs typeface="Open Sans"/>
              </a:rPr>
              <a:t>w </a:t>
            </a:r>
            <a:r>
              <a:rPr lang="pl-PL" sz="2800" dirty="0">
                <a:latin typeface="Open Sans"/>
                <a:cs typeface="Open Sans"/>
              </a:rPr>
              <a:t>Unii Europejskiej</a:t>
            </a:r>
          </a:p>
        </p:txBody>
      </p:sp>
    </p:spTree>
    <p:extLst>
      <p:ext uri="{BB962C8B-B14F-4D97-AF65-F5344CB8AC3E}">
        <p14:creationId xmlns:p14="http://schemas.microsoft.com/office/powerpoint/2010/main" val="153552319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55765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METODY I FORMY PRACY</a:t>
            </a:r>
          </a:p>
          <a:p>
            <a:r>
              <a:rPr lang="pl-PL" sz="2800" b="1" dirty="0" smtClean="0">
                <a:latin typeface="Open Sans"/>
                <a:cs typeface="Open Sans"/>
              </a:rPr>
              <a:t>ŚRODKI DYDAKTYCZNE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17" name="Grupa 16"/>
          <p:cNvGrpSpPr/>
          <p:nvPr/>
        </p:nvGrpSpPr>
        <p:grpSpPr>
          <a:xfrm>
            <a:off x="2433599" y="2834490"/>
            <a:ext cx="7304164" cy="2592027"/>
            <a:chOff x="2433599" y="1987799"/>
            <a:chExt cx="7304164" cy="2592027"/>
          </a:xfrm>
        </p:grpSpPr>
        <p:sp>
          <p:nvSpPr>
            <p:cNvPr id="18" name="Prostokąt 17"/>
            <p:cNvSpPr/>
            <p:nvPr/>
          </p:nvSpPr>
          <p:spPr>
            <a:xfrm>
              <a:off x="2433599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Metody i formy pracy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sp>
          <p:nvSpPr>
            <p:cNvPr id="19" name="Prostokąt 18"/>
            <p:cNvSpPr/>
            <p:nvPr/>
          </p:nvSpPr>
          <p:spPr>
            <a:xfrm>
              <a:off x="6297340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Środki dydaktyczne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grpSp>
          <p:nvGrpSpPr>
            <p:cNvPr id="20" name="Grupa 19"/>
            <p:cNvGrpSpPr/>
            <p:nvPr/>
          </p:nvGrpSpPr>
          <p:grpSpPr>
            <a:xfrm>
              <a:off x="2433599" y="2796004"/>
              <a:ext cx="7304164" cy="1783822"/>
              <a:chOff x="2433599" y="2796004"/>
              <a:chExt cx="7304164" cy="2886444"/>
            </a:xfrm>
          </p:grpSpPr>
          <p:sp>
            <p:nvSpPr>
              <p:cNvPr id="21" name="Prostokąt 20"/>
              <p:cNvSpPr/>
              <p:nvPr/>
            </p:nvSpPr>
            <p:spPr>
              <a:xfrm>
                <a:off x="2433599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burza mózgów;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pogadanka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w grupach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gry interaktywne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z komputerem</a:t>
                </a:r>
              </a:p>
            </p:txBody>
          </p:sp>
          <p:sp>
            <p:nvSpPr>
              <p:cNvPr id="22" name="Prostokąt 21"/>
              <p:cNvSpPr/>
              <p:nvPr/>
            </p:nvSpPr>
            <p:spPr>
              <a:xfrm>
                <a:off x="6297340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komputer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przeglądarka internetowa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4294562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975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PRZEBIEG ZAJĘĆ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6775" y="2080414"/>
            <a:ext cx="836323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pl-PL" sz="2000" dirty="0">
                <a:latin typeface="Open Sans"/>
                <a:cs typeface="Open Sans"/>
              </a:rPr>
              <a:t>Witamy się z uczniami. 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000" dirty="0">
                <a:latin typeface="Open Sans"/>
                <a:cs typeface="Open Sans"/>
              </a:rPr>
              <a:t>Nauczyciel mówi uczniom, że na dzisiejszej lekcji odbędą podróż po Unii Europejskiej. Zwiedzimy wiele ciekawych miejsc. </a:t>
            </a:r>
          </a:p>
          <a:p>
            <a:endParaRPr lang="pl-PL" sz="2000" b="1" dirty="0" smtClean="0">
              <a:latin typeface="Open Sans"/>
              <a:cs typeface="Open Sans"/>
            </a:endParaRPr>
          </a:p>
          <a:p>
            <a:pPr lvl="1"/>
            <a:r>
              <a:rPr lang="pl-PL" sz="2000" b="1" dirty="0" smtClean="0">
                <a:latin typeface="Open Sans"/>
                <a:cs typeface="Open Sans"/>
              </a:rPr>
              <a:t>PRACA </a:t>
            </a:r>
            <a:r>
              <a:rPr lang="pl-PL" sz="2000" b="1" dirty="0">
                <a:latin typeface="Open Sans"/>
                <a:cs typeface="Open Sans"/>
              </a:rPr>
              <a:t>w parach. </a:t>
            </a:r>
          </a:p>
          <a:p>
            <a:pPr lvl="1" algn="just"/>
            <a:r>
              <a:rPr lang="pl-PL" sz="2000" dirty="0">
                <a:latin typeface="Open Sans"/>
                <a:cs typeface="Open Sans"/>
              </a:rPr>
              <a:t>Nauczyciel prosi uczniów, żeby w parach poszukali ciekawostek </a:t>
            </a:r>
            <a:r>
              <a:rPr lang="pl-PL" sz="2000" dirty="0" smtClean="0">
                <a:latin typeface="Open Sans"/>
                <a:cs typeface="Open Sans"/>
              </a:rPr>
              <a:t>stolicach </a:t>
            </a:r>
            <a:r>
              <a:rPr lang="pl-PL" sz="2000" dirty="0">
                <a:latin typeface="Open Sans"/>
                <a:cs typeface="Open Sans"/>
              </a:rPr>
              <a:t>wskazanych państw: Holandia (Amsterdam), </a:t>
            </a:r>
            <a:r>
              <a:rPr lang="pl-PL" sz="2000" dirty="0" smtClean="0">
                <a:latin typeface="Open Sans"/>
                <a:cs typeface="Open Sans"/>
              </a:rPr>
              <a:t>Francja (</a:t>
            </a:r>
            <a:r>
              <a:rPr lang="pl-PL" sz="2000" dirty="0">
                <a:latin typeface="Open Sans"/>
                <a:cs typeface="Open Sans"/>
              </a:rPr>
              <a:t>Paryż), Wielka Brytania (Londyn), Niemcy (Berlin), Grecja (Ateny), Włochy (Rzym), Słowacja (Bratysława), Czechy (Praga), Hiszpania (Madryt), Belgia (Bruksela). </a:t>
            </a:r>
            <a:endParaRPr lang="pl-PL" sz="2000" dirty="0" smtClean="0">
              <a:latin typeface="Open Sans"/>
              <a:cs typeface="Open Sans"/>
            </a:endParaRPr>
          </a:p>
          <a:p>
            <a:pPr lvl="1" algn="just"/>
            <a:endParaRPr lang="pl-PL" sz="2000" dirty="0" smtClean="0">
              <a:latin typeface="Open Sans"/>
              <a:cs typeface="Open Sans"/>
            </a:endParaRPr>
          </a:p>
          <a:p>
            <a:pPr marL="457200" indent="-457200" algn="just">
              <a:buFont typeface="+mj-lt"/>
              <a:buAutoNum type="arabicPeriod" startAt="3"/>
            </a:pPr>
            <a:r>
              <a:rPr lang="pl-PL" sz="2000" dirty="0" smtClean="0">
                <a:latin typeface="Open Sans"/>
                <a:cs typeface="Open Sans"/>
              </a:rPr>
              <a:t>Podsumowanie zajęć i zakończenie lekcji</a:t>
            </a: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90481658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ole tekstowe 7"/>
          <p:cNvSpPr txBox="1"/>
          <p:nvPr/>
        </p:nvSpPr>
        <p:spPr>
          <a:xfrm>
            <a:off x="2184900" y="2880866"/>
            <a:ext cx="78015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>
                <a:latin typeface="Open Sans"/>
                <a:cs typeface="Open Sans"/>
              </a:rPr>
              <a:t>Najpiękniejsze i najcenniejsze zabytki </a:t>
            </a:r>
            <a:endParaRPr lang="pl-PL" sz="2800" b="1" dirty="0" smtClean="0">
              <a:latin typeface="Open Sans"/>
              <a:cs typeface="Open Sans"/>
            </a:endParaRPr>
          </a:p>
          <a:p>
            <a:pPr algn="ctr"/>
            <a:r>
              <a:rPr lang="pl-PL" sz="2800" b="1" dirty="0" smtClean="0">
                <a:latin typeface="Open Sans"/>
                <a:cs typeface="Open Sans"/>
              </a:rPr>
              <a:t>w </a:t>
            </a:r>
            <a:r>
              <a:rPr lang="pl-PL" sz="2800" b="1" dirty="0">
                <a:latin typeface="Open Sans"/>
                <a:cs typeface="Open Sans"/>
              </a:rPr>
              <a:t>stolicach Unii Europejskiej</a:t>
            </a:r>
            <a:endParaRPr lang="pl-PL" sz="2800" b="1" i="1" dirty="0" smtClean="0">
              <a:solidFill>
                <a:srgbClr val="FF0000"/>
              </a:solidFill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01157668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3595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AUSTRIA - Wiedeń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3" name="pole tekstowe 7"/>
          <p:cNvSpPr txBox="1"/>
          <p:nvPr/>
        </p:nvSpPr>
        <p:spPr>
          <a:xfrm>
            <a:off x="1426774" y="1803497"/>
            <a:ext cx="86913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err="1">
                <a:latin typeface="Open Sans"/>
                <a:cs typeface="Open Sans"/>
              </a:rPr>
              <a:t>Belvedere</a:t>
            </a:r>
            <a:endParaRPr lang="pl-PL" sz="2000" dirty="0">
              <a:latin typeface="Open Sans"/>
              <a:cs typeface="Open Sans"/>
            </a:endParaRPr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443" y="2512709"/>
            <a:ext cx="10922476" cy="33741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5258755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3595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AUSTRIA - Wiedeń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3" name="pole tekstowe 7"/>
          <p:cNvSpPr txBox="1"/>
          <p:nvPr/>
        </p:nvSpPr>
        <p:spPr>
          <a:xfrm>
            <a:off x="1426774" y="1803497"/>
            <a:ext cx="86913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Open Sans"/>
                <a:cs typeface="Open Sans"/>
              </a:rPr>
              <a:t>Opera oraz Katedra </a:t>
            </a:r>
            <a:r>
              <a:rPr lang="pl-PL" sz="2000" dirty="0">
                <a:latin typeface="Open Sans"/>
                <a:cs typeface="Open Sans"/>
              </a:rPr>
              <a:t>świętego Stefana (</a:t>
            </a:r>
            <a:r>
              <a:rPr lang="pl-PL" sz="2000" dirty="0" smtClean="0">
                <a:latin typeface="Open Sans"/>
                <a:cs typeface="Open Sans"/>
              </a:rPr>
              <a:t>Szczepana)</a:t>
            </a:r>
            <a:endParaRPr lang="pl-PL" sz="2000" dirty="0">
              <a:latin typeface="Open Sans"/>
              <a:cs typeface="Open Sans"/>
            </a:endParaRPr>
          </a:p>
        </p:txBody>
      </p:sp>
      <p:grpSp>
        <p:nvGrpSpPr>
          <p:cNvPr id="15" name="Grupa 14"/>
          <p:cNvGrpSpPr/>
          <p:nvPr/>
        </p:nvGrpSpPr>
        <p:grpSpPr>
          <a:xfrm>
            <a:off x="2067990" y="2740124"/>
            <a:ext cx="8035383" cy="3024000"/>
            <a:chOff x="1312389" y="2740124"/>
            <a:chExt cx="8035383" cy="3024000"/>
          </a:xfrm>
        </p:grpSpPr>
        <p:pic>
          <p:nvPicPr>
            <p:cNvPr id="7" name="Obraz 6" descr="StateOperaViennaNightBackside.jp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312389" y="2740124"/>
              <a:ext cx="5458365" cy="302400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8" name="Obraz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332286" y="2740125"/>
              <a:ext cx="2015486" cy="3023998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417164432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3386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BELGIA - Bruksela</a:t>
            </a:r>
          </a:p>
        </p:txBody>
      </p:sp>
      <p:sp>
        <p:nvSpPr>
          <p:cNvPr id="13" name="pole tekstowe 7"/>
          <p:cNvSpPr txBox="1"/>
          <p:nvPr/>
        </p:nvSpPr>
        <p:spPr>
          <a:xfrm>
            <a:off x="1426775" y="1803497"/>
            <a:ext cx="77811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Open Sans"/>
                <a:cs typeface="Open Sans"/>
              </a:rPr>
              <a:t>Brugia</a:t>
            </a:r>
            <a:r>
              <a:rPr lang="pl-PL" sz="2000" dirty="0">
                <a:latin typeface="Open Sans"/>
                <a:cs typeface="Open Sans"/>
              </a:rPr>
              <a:t> oraz Ratusz </a:t>
            </a:r>
            <a:r>
              <a:rPr lang="pl-PL" sz="2000" dirty="0" smtClean="0">
                <a:latin typeface="Open Sans"/>
                <a:cs typeface="Open Sans"/>
              </a:rPr>
              <a:t>(</a:t>
            </a:r>
            <a:r>
              <a:rPr lang="pl-PL" sz="2000" dirty="0" err="1" smtClean="0">
                <a:latin typeface="Open Sans"/>
                <a:cs typeface="Open Sans"/>
              </a:rPr>
              <a:t>Hôtel</a:t>
            </a:r>
            <a:r>
              <a:rPr lang="pl-PL" sz="2000" dirty="0" smtClean="0">
                <a:latin typeface="Open Sans"/>
                <a:cs typeface="Open Sans"/>
              </a:rPr>
              <a:t> </a:t>
            </a:r>
            <a:r>
              <a:rPr lang="pl-PL" sz="2000" dirty="0">
                <a:latin typeface="Open Sans"/>
                <a:cs typeface="Open Sans"/>
              </a:rPr>
              <a:t>de </a:t>
            </a:r>
            <a:r>
              <a:rPr lang="pl-PL" sz="2000" dirty="0" err="1">
                <a:latin typeface="Open Sans"/>
                <a:cs typeface="Open Sans"/>
              </a:rPr>
              <a:t>Ville</a:t>
            </a:r>
            <a:r>
              <a:rPr lang="pl-PL" sz="2000" dirty="0">
                <a:latin typeface="Open Sans"/>
                <a:cs typeface="Open Sans"/>
              </a:rPr>
              <a:t> de </a:t>
            </a:r>
            <a:r>
              <a:rPr lang="pl-PL" sz="2000" dirty="0" err="1" smtClean="0">
                <a:latin typeface="Open Sans"/>
                <a:cs typeface="Open Sans"/>
              </a:rPr>
              <a:t>Bruxelles</a:t>
            </a:r>
            <a:r>
              <a:rPr lang="pl-PL" sz="2000" dirty="0" smtClean="0">
                <a:latin typeface="Open Sans"/>
                <a:cs typeface="Open Sans"/>
              </a:rPr>
              <a:t>) </a:t>
            </a:r>
            <a:endParaRPr lang="pl-PL" sz="2000" dirty="0">
              <a:latin typeface="Open Sans"/>
              <a:cs typeface="Open Sans"/>
            </a:endParaRPr>
          </a:p>
        </p:txBody>
      </p:sp>
      <p:grpSp>
        <p:nvGrpSpPr>
          <p:cNvPr id="14" name="Grupa 13"/>
          <p:cNvGrpSpPr/>
          <p:nvPr/>
        </p:nvGrpSpPr>
        <p:grpSpPr>
          <a:xfrm>
            <a:off x="1336071" y="2624464"/>
            <a:ext cx="9499220" cy="3241166"/>
            <a:chOff x="1910903" y="2930737"/>
            <a:chExt cx="7703968" cy="2628620"/>
          </a:xfrm>
        </p:grpSpPr>
        <p:pic>
          <p:nvPicPr>
            <p:cNvPr id="7" name="Obraz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10903" y="2930737"/>
              <a:ext cx="3504000" cy="262800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8" name="Obraz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72871" y="2931357"/>
              <a:ext cx="3942000" cy="262800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266912066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3386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BELGIA - Bruksela</a:t>
            </a:r>
          </a:p>
        </p:txBody>
      </p:sp>
      <p:sp>
        <p:nvSpPr>
          <p:cNvPr id="13" name="pole tekstowe 7"/>
          <p:cNvSpPr txBox="1"/>
          <p:nvPr/>
        </p:nvSpPr>
        <p:spPr>
          <a:xfrm>
            <a:off x="1426775" y="1814080"/>
            <a:ext cx="77811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Open Sans"/>
                <a:cs typeface="Open Sans"/>
              </a:rPr>
              <a:t>Grand Place</a:t>
            </a:r>
            <a:endParaRPr lang="pl-PL" sz="2000" dirty="0">
              <a:latin typeface="Open Sans"/>
              <a:cs typeface="Open Sans"/>
            </a:endParaRPr>
          </a:p>
        </p:txBody>
      </p:sp>
      <p:pic>
        <p:nvPicPr>
          <p:cNvPr id="6" name="Obraz 5" descr="brussels-262972_12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5586" y="2387176"/>
            <a:ext cx="5460190" cy="361311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762193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6675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DANIA - Kopenhaga</a:t>
            </a:r>
          </a:p>
        </p:txBody>
      </p:sp>
      <p:sp>
        <p:nvSpPr>
          <p:cNvPr id="13" name="pole tekstowe 7"/>
          <p:cNvSpPr txBox="1"/>
          <p:nvPr/>
        </p:nvSpPr>
        <p:spPr>
          <a:xfrm>
            <a:off x="1426775" y="1814080"/>
            <a:ext cx="77811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err="1" smtClean="0">
                <a:latin typeface="Open Sans"/>
                <a:cs typeface="Open Sans"/>
              </a:rPr>
              <a:t>Christiansborg</a:t>
            </a:r>
            <a:r>
              <a:rPr lang="pl-PL" sz="2000" dirty="0" smtClean="0">
                <a:latin typeface="Open Sans"/>
                <a:cs typeface="Open Sans"/>
              </a:rPr>
              <a:t> - rezydencja królów</a:t>
            </a:r>
            <a:endParaRPr lang="pl-PL" sz="2000" dirty="0">
              <a:latin typeface="Open Sans"/>
              <a:cs typeface="Open Sans"/>
            </a:endParaRPr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8443" y="2377734"/>
            <a:ext cx="4894476" cy="367085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0748982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0444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FRANCJA - Paryż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3" name="pole tekstowe 7"/>
          <p:cNvSpPr txBox="1"/>
          <p:nvPr/>
        </p:nvSpPr>
        <p:spPr>
          <a:xfrm>
            <a:off x="1426775" y="1814080"/>
            <a:ext cx="77811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Open Sans"/>
                <a:cs typeface="Open Sans"/>
              </a:rPr>
              <a:t>Wieża </a:t>
            </a:r>
            <a:r>
              <a:rPr lang="pl-PL" sz="2000" dirty="0" smtClean="0">
                <a:latin typeface="Open Sans"/>
                <a:cs typeface="Open Sans"/>
              </a:rPr>
              <a:t>Eiffla</a:t>
            </a:r>
            <a:r>
              <a:rPr lang="pl-PL" sz="2000" dirty="0">
                <a:latin typeface="Open Sans"/>
                <a:cs typeface="Open Sans"/>
              </a:rPr>
              <a:t>, </a:t>
            </a:r>
            <a:r>
              <a:rPr lang="pl-PL" sz="2000" dirty="0" smtClean="0">
                <a:latin typeface="Open Sans"/>
                <a:cs typeface="Open Sans"/>
              </a:rPr>
              <a:t>Luwr</a:t>
            </a:r>
            <a:endParaRPr lang="pl-PL" sz="2000" b="1" dirty="0">
              <a:latin typeface="Open Sans"/>
              <a:cs typeface="Open Sans"/>
            </a:endParaRPr>
          </a:p>
        </p:txBody>
      </p:sp>
      <p:grpSp>
        <p:nvGrpSpPr>
          <p:cNvPr id="14" name="Grupa 13"/>
          <p:cNvGrpSpPr/>
          <p:nvPr/>
        </p:nvGrpSpPr>
        <p:grpSpPr>
          <a:xfrm>
            <a:off x="1050640" y="2492182"/>
            <a:ext cx="10070083" cy="3599998"/>
            <a:chOff x="719698" y="2492182"/>
            <a:chExt cx="10070083" cy="3599998"/>
          </a:xfrm>
        </p:grpSpPr>
        <p:pic>
          <p:nvPicPr>
            <p:cNvPr id="7" name="Obraz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977662" y="2492182"/>
              <a:ext cx="4812119" cy="3599998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8" name="Obraz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19698" y="2492182"/>
              <a:ext cx="4799998" cy="3599998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237892837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0444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FRANCJA - Paryż</a:t>
            </a:r>
          </a:p>
        </p:txBody>
      </p:sp>
      <p:sp>
        <p:nvSpPr>
          <p:cNvPr id="13" name="pole tekstowe 7"/>
          <p:cNvSpPr txBox="1"/>
          <p:nvPr/>
        </p:nvSpPr>
        <p:spPr>
          <a:xfrm>
            <a:off x="1426775" y="1814080"/>
            <a:ext cx="77811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Open Sans"/>
                <a:cs typeface="Open Sans"/>
              </a:rPr>
              <a:t>Katedra </a:t>
            </a:r>
            <a:r>
              <a:rPr lang="pl-PL" sz="2000" dirty="0" smtClean="0">
                <a:latin typeface="Open Sans"/>
                <a:cs typeface="Open Sans"/>
              </a:rPr>
              <a:t>Notre-</a:t>
            </a:r>
            <a:r>
              <a:rPr lang="pl-PL" sz="2000" dirty="0">
                <a:latin typeface="Open Sans"/>
                <a:cs typeface="Open Sans"/>
              </a:rPr>
              <a:t>D</a:t>
            </a:r>
            <a:r>
              <a:rPr lang="pl-PL" sz="2000" dirty="0" smtClean="0">
                <a:latin typeface="Open Sans"/>
                <a:cs typeface="Open Sans"/>
              </a:rPr>
              <a:t>ame</a:t>
            </a:r>
            <a:r>
              <a:rPr lang="pl-PL" sz="2000" dirty="0">
                <a:latin typeface="Open Sans"/>
                <a:cs typeface="Open Sans"/>
              </a:rPr>
              <a:t>, </a:t>
            </a:r>
            <a:r>
              <a:rPr lang="pl-PL" sz="2000" dirty="0" smtClean="0">
                <a:latin typeface="Open Sans"/>
                <a:cs typeface="Open Sans"/>
              </a:rPr>
              <a:t>Plac </a:t>
            </a:r>
            <a:r>
              <a:rPr lang="pl-PL" sz="2000" dirty="0">
                <a:latin typeface="Open Sans"/>
                <a:cs typeface="Open Sans"/>
              </a:rPr>
              <a:t>Charles de </a:t>
            </a:r>
            <a:r>
              <a:rPr lang="pl-PL" sz="2000" dirty="0" smtClean="0">
                <a:latin typeface="Open Sans"/>
                <a:cs typeface="Open Sans"/>
              </a:rPr>
              <a:t>Gaulle</a:t>
            </a:r>
            <a:endParaRPr lang="pl-PL" sz="2000" b="1" dirty="0">
              <a:latin typeface="Open Sans"/>
              <a:cs typeface="Open Sans"/>
            </a:endParaRPr>
          </a:p>
        </p:txBody>
      </p:sp>
      <p:grpSp>
        <p:nvGrpSpPr>
          <p:cNvPr id="8" name="Grupa 7"/>
          <p:cNvGrpSpPr/>
          <p:nvPr/>
        </p:nvGrpSpPr>
        <p:grpSpPr>
          <a:xfrm>
            <a:off x="922879" y="2381062"/>
            <a:ext cx="10325605" cy="3600000"/>
            <a:chOff x="914385" y="2275240"/>
            <a:chExt cx="10325605" cy="3600000"/>
          </a:xfrm>
        </p:grpSpPr>
        <p:pic>
          <p:nvPicPr>
            <p:cNvPr id="6" name="Obraz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14385" y="2275240"/>
              <a:ext cx="5038789" cy="360000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7" name="Obraz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234688" y="2297871"/>
              <a:ext cx="5005302" cy="3576604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298379135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28392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GRECJA - Ateny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3" name="pole tekstowe 7"/>
          <p:cNvSpPr txBox="1"/>
          <p:nvPr/>
        </p:nvSpPr>
        <p:spPr>
          <a:xfrm>
            <a:off x="1426775" y="1814080"/>
            <a:ext cx="77811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Open Sans"/>
                <a:cs typeface="Open Sans"/>
              </a:rPr>
              <a:t> </a:t>
            </a:r>
            <a:r>
              <a:rPr lang="pl-PL" sz="2000" dirty="0" smtClean="0">
                <a:latin typeface="Open Sans"/>
                <a:cs typeface="Open Sans"/>
              </a:rPr>
              <a:t>Akropol</a:t>
            </a:r>
            <a:endParaRPr lang="pl-PL" sz="2000" dirty="0">
              <a:latin typeface="Open Sans"/>
              <a:cs typeface="Open Sans"/>
            </a:endParaRP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5681" y="2370484"/>
            <a:ext cx="4800000" cy="360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1573957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4528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HOLANDIA - Amsterdam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3" name="pole tekstowe 7"/>
          <p:cNvSpPr txBox="1"/>
          <p:nvPr/>
        </p:nvSpPr>
        <p:spPr>
          <a:xfrm>
            <a:off x="1426775" y="1814080"/>
            <a:ext cx="77811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Open Sans"/>
                <a:cs typeface="Open Sans"/>
              </a:rPr>
              <a:t>Pałac Królewski</a:t>
            </a:r>
            <a:endParaRPr lang="pl-PL" sz="2000" dirty="0">
              <a:latin typeface="Open Sans"/>
              <a:cs typeface="Open Sans"/>
            </a:endParaRP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5681" y="2402231"/>
            <a:ext cx="4800000" cy="360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4059355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50814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WIELKA BRYTANIA - Londyn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3" name="pole tekstowe 7"/>
          <p:cNvSpPr txBox="1"/>
          <p:nvPr/>
        </p:nvSpPr>
        <p:spPr>
          <a:xfrm>
            <a:off x="1426775" y="1814080"/>
            <a:ext cx="77811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Open Sans"/>
                <a:cs typeface="Open Sans"/>
              </a:rPr>
              <a:t>Trafalgar </a:t>
            </a:r>
            <a:r>
              <a:rPr lang="pl-PL" sz="2000" dirty="0" err="1">
                <a:latin typeface="Open Sans"/>
                <a:cs typeface="Open Sans"/>
              </a:rPr>
              <a:t>Square</a:t>
            </a:r>
            <a:r>
              <a:rPr lang="pl-PL" sz="2000" dirty="0">
                <a:latin typeface="Open Sans"/>
                <a:cs typeface="Open Sans"/>
              </a:rPr>
              <a:t>, Most </a:t>
            </a:r>
            <a:r>
              <a:rPr lang="pl-PL" sz="2000" dirty="0" smtClean="0">
                <a:latin typeface="Open Sans"/>
                <a:cs typeface="Open Sans"/>
              </a:rPr>
              <a:t>Tower</a:t>
            </a:r>
            <a:endParaRPr lang="pl-PL" sz="2000" dirty="0">
              <a:latin typeface="Open Sans"/>
              <a:cs typeface="Open Sans"/>
            </a:endParaRPr>
          </a:p>
        </p:txBody>
      </p:sp>
      <p:grpSp>
        <p:nvGrpSpPr>
          <p:cNvPr id="9" name="Grupa 8"/>
          <p:cNvGrpSpPr/>
          <p:nvPr/>
        </p:nvGrpSpPr>
        <p:grpSpPr>
          <a:xfrm>
            <a:off x="494243" y="2620245"/>
            <a:ext cx="11182876" cy="3240000"/>
            <a:chOff x="649805" y="2577914"/>
            <a:chExt cx="11182876" cy="3240000"/>
          </a:xfrm>
        </p:grpSpPr>
        <p:pic>
          <p:nvPicPr>
            <p:cNvPr id="7" name="Obraz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9805" y="2577914"/>
              <a:ext cx="4895294" cy="324000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8" name="Obraz 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831670" y="2577914"/>
              <a:ext cx="6001011" cy="324000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50783152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50814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WIELKA BRYTANIA - Londyn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3" name="pole tekstowe 7"/>
          <p:cNvSpPr txBox="1"/>
          <p:nvPr/>
        </p:nvSpPr>
        <p:spPr>
          <a:xfrm>
            <a:off x="1426775" y="1814080"/>
            <a:ext cx="77811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Open Sans"/>
                <a:cs typeface="Open Sans"/>
              </a:rPr>
              <a:t>„</a:t>
            </a:r>
            <a:r>
              <a:rPr lang="pl-PL" sz="2000" dirty="0">
                <a:latin typeface="Open Sans"/>
                <a:cs typeface="Open Sans"/>
              </a:rPr>
              <a:t>Big </a:t>
            </a:r>
            <a:r>
              <a:rPr lang="pl-PL" sz="2000" dirty="0" smtClean="0">
                <a:latin typeface="Open Sans"/>
                <a:cs typeface="Open Sans"/>
              </a:rPr>
              <a:t>Ben” oraz Pałac Buckingham</a:t>
            </a:r>
            <a:endParaRPr lang="pl-PL" sz="2000" dirty="0">
              <a:latin typeface="Open Sans"/>
              <a:cs typeface="Open Sans"/>
            </a:endParaRPr>
          </a:p>
        </p:txBody>
      </p:sp>
      <p:grpSp>
        <p:nvGrpSpPr>
          <p:cNvPr id="14" name="Grupa 13"/>
          <p:cNvGrpSpPr/>
          <p:nvPr/>
        </p:nvGrpSpPr>
        <p:grpSpPr>
          <a:xfrm>
            <a:off x="635025" y="2444560"/>
            <a:ext cx="10939268" cy="3600000"/>
            <a:chOff x="635025" y="2994851"/>
            <a:chExt cx="10939268" cy="3600000"/>
          </a:xfrm>
        </p:grpSpPr>
        <p:pic>
          <p:nvPicPr>
            <p:cNvPr id="6" name="Obraz 5" descr="big-ben-66499_1280.jp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5025" y="2994851"/>
              <a:ext cx="4800000" cy="360000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10" name="Obraz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03043" y="2994851"/>
              <a:ext cx="5971250" cy="360000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80934552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29616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NIEMCY - Berlin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3" name="pole tekstowe 7"/>
          <p:cNvSpPr txBox="1"/>
          <p:nvPr/>
        </p:nvSpPr>
        <p:spPr>
          <a:xfrm>
            <a:off x="1426775" y="1814080"/>
            <a:ext cx="77811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Open Sans"/>
                <a:cs typeface="Open Sans"/>
              </a:rPr>
              <a:t>Brama Brandenburska</a:t>
            </a: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5681" y="2391649"/>
            <a:ext cx="5400000" cy="360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3804950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9891</TotalTime>
  <Words>307</Words>
  <Application>Microsoft Macintosh PowerPoint</Application>
  <PresentationFormat>Niestandardowy</PresentationFormat>
  <Paragraphs>72</Paragraphs>
  <Slides>20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20</vt:i4>
      </vt:variant>
    </vt:vector>
  </HeadingPairs>
  <TitlesOfParts>
    <vt:vector size="21" baseType="lpstr">
      <vt:lpstr>Motyw pakietu Office</vt:lpstr>
      <vt:lpstr>  MULTIMEDIALNY SCENARIUSZ ZAJĘĆ</vt:lpstr>
      <vt:lpstr>Edukacja: Poziom: Temat:     Czas realizacji: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134</cp:revision>
  <dcterms:created xsi:type="dcterms:W3CDTF">2014-12-16T09:11:28Z</dcterms:created>
  <dcterms:modified xsi:type="dcterms:W3CDTF">2015-05-20T08:21:28Z</dcterms:modified>
</cp:coreProperties>
</file>