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2" r:id="rId9"/>
    <p:sldId id="313" r:id="rId10"/>
    <p:sldId id="315" r:id="rId11"/>
    <p:sldId id="316" r:id="rId12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matematyczna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zadania matematyczne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23600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wiedzy w zakresie rozwiązywania zadań tekstowych;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pracy z multimediami;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rozwijanie kreatywności.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23600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wykonać zadania matematyczne;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myśli logicznie;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wykazuje się kreatywnością.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278792" y="2726978"/>
            <a:ext cx="61028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Kształcenie umiejętności rozwiązywania zadań matematycznych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Wprowadzenie </a:t>
            </a:r>
            <a:r>
              <a:rPr lang="pl-PL" sz="2000" dirty="0">
                <a:latin typeface="Open Sans"/>
                <a:cs typeface="Open Sans"/>
              </a:rPr>
              <a:t>do tematu: Nauczyciel mówi uczniom, </a:t>
            </a:r>
            <a:endParaRPr lang="pl-PL" sz="2000" dirty="0" smtClean="0">
              <a:latin typeface="Open Sans"/>
              <a:cs typeface="Open Sans"/>
            </a:endParaRPr>
          </a:p>
          <a:p>
            <a:pPr lvl="1"/>
            <a:r>
              <a:rPr lang="pl-PL" sz="2000" dirty="0" smtClean="0">
                <a:latin typeface="Open Sans"/>
                <a:cs typeface="Open Sans"/>
              </a:rPr>
              <a:t>że </a:t>
            </a:r>
            <a:r>
              <a:rPr lang="pl-PL" sz="2000" dirty="0">
                <a:latin typeface="Open Sans"/>
                <a:cs typeface="Open Sans"/>
              </a:rPr>
              <a:t>na kolejnych slajdach będą przedstawione zadania matematyczne. Ich zadaniem jest rozwiązać je.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praktyczne. Kształcenie umiejętności rozwiązywania zadań matematycznych z zastosowaniem multimediów.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17657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ZADANIE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Filip z tatą poszli  na grzyby. Chłopiec znalazł 18 grzybów, a jego tata </a:t>
            </a:r>
            <a:endParaRPr lang="pl-PL" sz="2000" dirty="0" smtClean="0">
              <a:latin typeface="Open Sans"/>
              <a:cs typeface="Open Sans"/>
            </a:endParaRPr>
          </a:p>
          <a:p>
            <a:r>
              <a:rPr lang="pl-PL" sz="2000" dirty="0" smtClean="0">
                <a:latin typeface="Open Sans"/>
                <a:cs typeface="Open Sans"/>
              </a:rPr>
              <a:t>o </a:t>
            </a:r>
            <a:r>
              <a:rPr lang="pl-PL" sz="2000" dirty="0">
                <a:latin typeface="Open Sans"/>
                <a:cs typeface="Open Sans"/>
              </a:rPr>
              <a:t>12 więcej. Ile grzybów znaleźli Filip i tata razem?  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3770" y="2727471"/>
            <a:ext cx="4339060" cy="3254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17657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ZADANIE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Rodzina Ali ma łącznie 6 m i 20 cm. Ile wysokości ma mama Ali, jeżeli</a:t>
            </a:r>
            <a:r>
              <a:rPr lang="pl-PL" sz="2000" dirty="0" smtClean="0">
                <a:latin typeface="Open Sans"/>
                <a:cs typeface="Open Sans"/>
              </a:rPr>
              <a:t>…</a:t>
            </a:r>
            <a:endParaRPr lang="pl-PL" sz="2000" dirty="0">
              <a:latin typeface="Open Sans"/>
              <a:cs typeface="Open Sans"/>
            </a:endParaRP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0445" y="2943967"/>
            <a:ext cx="3693010" cy="3068942"/>
          </a:xfrm>
          <a:prstGeom prst="rect">
            <a:avLst/>
          </a:prstGeom>
        </p:spPr>
      </p:pic>
      <p:sp>
        <p:nvSpPr>
          <p:cNvPr id="17" name="Zaokrąglony prostokąt 16"/>
          <p:cNvSpPr/>
          <p:nvPr/>
        </p:nvSpPr>
        <p:spPr>
          <a:xfrm>
            <a:off x="3509695" y="2482169"/>
            <a:ext cx="1454676" cy="6926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TATA</a:t>
            </a:r>
            <a:endParaRPr lang="pl-PL" dirty="0"/>
          </a:p>
          <a:p>
            <a:pPr algn="ctr"/>
            <a:r>
              <a:rPr lang="pl-PL" dirty="0"/>
              <a:t>1 m </a:t>
            </a:r>
            <a:r>
              <a:rPr lang="pl-PL" dirty="0" smtClean="0"/>
              <a:t>83 </a:t>
            </a:r>
            <a:r>
              <a:rPr lang="pl-PL" dirty="0"/>
              <a:t>cm</a:t>
            </a:r>
          </a:p>
        </p:txBody>
      </p:sp>
      <p:sp>
        <p:nvSpPr>
          <p:cNvPr id="21" name="Zaokrąglony prostokąt 20"/>
          <p:cNvSpPr/>
          <p:nvPr/>
        </p:nvSpPr>
        <p:spPr>
          <a:xfrm>
            <a:off x="7100204" y="2482169"/>
            <a:ext cx="1454676" cy="6926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MAMA</a:t>
            </a:r>
            <a:endParaRPr lang="pl-PL" dirty="0"/>
          </a:p>
          <a:p>
            <a:pPr algn="ctr"/>
            <a:r>
              <a:rPr lang="pl-PL" dirty="0" smtClean="0"/>
              <a:t>?</a:t>
            </a:r>
            <a:endParaRPr lang="pl-PL" dirty="0"/>
          </a:p>
        </p:txBody>
      </p:sp>
      <p:sp>
        <p:nvSpPr>
          <p:cNvPr id="23" name="Zaokrąglony prostokąt 22"/>
          <p:cNvSpPr/>
          <p:nvPr/>
        </p:nvSpPr>
        <p:spPr>
          <a:xfrm>
            <a:off x="2482186" y="3994560"/>
            <a:ext cx="1454676" cy="6926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MARCIN</a:t>
            </a:r>
            <a:endParaRPr lang="pl-PL" dirty="0"/>
          </a:p>
          <a:p>
            <a:pPr algn="ctr"/>
            <a:r>
              <a:rPr lang="pl-PL" dirty="0" smtClean="0"/>
              <a:t>124 cm</a:t>
            </a:r>
            <a:endParaRPr lang="pl-PL" dirty="0"/>
          </a:p>
        </p:txBody>
      </p:sp>
      <p:sp>
        <p:nvSpPr>
          <p:cNvPr id="24" name="Zaokrąglony prostokąt 23"/>
          <p:cNvSpPr/>
          <p:nvPr/>
        </p:nvSpPr>
        <p:spPr>
          <a:xfrm>
            <a:off x="8173893" y="3994560"/>
            <a:ext cx="1454676" cy="6926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ALA</a:t>
            </a:r>
            <a:endParaRPr lang="pl-PL" dirty="0"/>
          </a:p>
          <a:p>
            <a:pPr algn="ctr"/>
            <a:r>
              <a:rPr lang="pl-PL" dirty="0" smtClean="0"/>
              <a:t>1 m 35 cm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7423729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17657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ZADANIE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Ile wzrostu ma </a:t>
            </a:r>
            <a:r>
              <a:rPr lang="pl-PL" sz="2000" dirty="0" smtClean="0">
                <a:latin typeface="Open Sans"/>
                <a:cs typeface="Open Sans"/>
              </a:rPr>
              <a:t>Tomek, </a:t>
            </a:r>
            <a:r>
              <a:rPr lang="pl-PL" sz="2000" dirty="0">
                <a:latin typeface="Open Sans"/>
                <a:cs typeface="Open Sans"/>
              </a:rPr>
              <a:t>jeśli jest niższy od </a:t>
            </a:r>
            <a:r>
              <a:rPr lang="pl-PL" sz="2000" dirty="0" smtClean="0">
                <a:latin typeface="Open Sans"/>
                <a:cs typeface="Open Sans"/>
              </a:rPr>
              <a:t>Jasia o </a:t>
            </a:r>
            <a:r>
              <a:rPr lang="pl-PL" sz="2000" dirty="0">
                <a:latin typeface="Open Sans"/>
                <a:cs typeface="Open Sans"/>
              </a:rPr>
              <a:t>12 cm, </a:t>
            </a:r>
            <a:endParaRPr lang="pl-PL" sz="2000" dirty="0" smtClean="0">
              <a:latin typeface="Open Sans"/>
              <a:cs typeface="Open Sans"/>
            </a:endParaRPr>
          </a:p>
          <a:p>
            <a:r>
              <a:rPr lang="pl-PL" sz="2000" dirty="0" smtClean="0">
                <a:latin typeface="Open Sans"/>
                <a:cs typeface="Open Sans"/>
              </a:rPr>
              <a:t>a Jaś jest </a:t>
            </a:r>
            <a:r>
              <a:rPr lang="pl-PL" sz="2000" dirty="0">
                <a:latin typeface="Open Sans"/>
                <a:cs typeface="Open Sans"/>
              </a:rPr>
              <a:t>wyższy od </a:t>
            </a:r>
            <a:r>
              <a:rPr lang="pl-PL" sz="2000" dirty="0" smtClean="0">
                <a:latin typeface="Open Sans"/>
                <a:cs typeface="Open Sans"/>
              </a:rPr>
              <a:t>Oli o </a:t>
            </a:r>
            <a:r>
              <a:rPr lang="pl-PL" sz="2000" dirty="0">
                <a:latin typeface="Open Sans"/>
                <a:cs typeface="Open Sans"/>
              </a:rPr>
              <a:t>7 cm. </a:t>
            </a:r>
          </a:p>
        </p:txBody>
      </p:sp>
      <p:grpSp>
        <p:nvGrpSpPr>
          <p:cNvPr id="30" name="Grupa 29"/>
          <p:cNvGrpSpPr/>
          <p:nvPr/>
        </p:nvGrpSpPr>
        <p:grpSpPr>
          <a:xfrm>
            <a:off x="3262918" y="2747793"/>
            <a:ext cx="5645527" cy="3324861"/>
            <a:chOff x="2828536" y="2747793"/>
            <a:chExt cx="5645527" cy="3324861"/>
          </a:xfrm>
        </p:grpSpPr>
        <p:pic>
          <p:nvPicPr>
            <p:cNvPr id="25" name="Obraz 2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2563" y="2747793"/>
              <a:ext cx="5295900" cy="2501900"/>
            </a:xfrm>
            <a:prstGeom prst="rect">
              <a:avLst/>
            </a:prstGeom>
          </p:spPr>
        </p:pic>
        <p:sp>
          <p:nvSpPr>
            <p:cNvPr id="26" name="Zaokrąglony prostokąt 25"/>
            <p:cNvSpPr/>
            <p:nvPr/>
          </p:nvSpPr>
          <p:spPr>
            <a:xfrm>
              <a:off x="2828536" y="5379956"/>
              <a:ext cx="1708666" cy="692698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/>
                <a:t>OLA</a:t>
              </a:r>
            </a:p>
            <a:p>
              <a:pPr algn="ctr"/>
              <a:r>
                <a:rPr lang="pl-PL" dirty="0"/>
                <a:t>1 m 38 cm</a:t>
              </a:r>
            </a:p>
          </p:txBody>
        </p:sp>
        <p:sp>
          <p:nvSpPr>
            <p:cNvPr id="28" name="Zaokrąglony prostokąt 27"/>
            <p:cNvSpPr/>
            <p:nvPr/>
          </p:nvSpPr>
          <p:spPr>
            <a:xfrm>
              <a:off x="4796967" y="5379956"/>
              <a:ext cx="1708666" cy="692698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JAŚ</a:t>
              </a:r>
            </a:p>
            <a:p>
              <a:pPr algn="ctr"/>
              <a:r>
                <a:rPr lang="pl-PL" dirty="0"/>
                <a:t>?</a:t>
              </a:r>
            </a:p>
          </p:txBody>
        </p:sp>
        <p:sp>
          <p:nvSpPr>
            <p:cNvPr id="29" name="Zaokrąglony prostokąt 28"/>
            <p:cNvSpPr/>
            <p:nvPr/>
          </p:nvSpPr>
          <p:spPr>
            <a:xfrm>
              <a:off x="6765397" y="5379956"/>
              <a:ext cx="1708666" cy="692698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TOMEK</a:t>
              </a:r>
            </a:p>
            <a:p>
              <a:pPr algn="ctr"/>
              <a:r>
                <a:rPr lang="pl-PL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732447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17657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ZADANIE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5" name="pole tekstowe 7"/>
          <p:cNvSpPr txBox="1"/>
          <p:nvPr/>
        </p:nvSpPr>
        <p:spPr>
          <a:xfrm>
            <a:off x="1426774" y="1803497"/>
            <a:ext cx="86913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>
                <a:latin typeface="Open Sans"/>
                <a:cs typeface="Open Sans"/>
              </a:rPr>
              <a:t>Przyjrzyj się ilustracji i powiedz ile waży Zosia, jeżeli wiadomo, </a:t>
            </a:r>
            <a:endParaRPr lang="pl-PL" sz="2000" dirty="0" smtClean="0">
              <a:latin typeface="Open Sans"/>
              <a:cs typeface="Open Sans"/>
            </a:endParaRPr>
          </a:p>
          <a:p>
            <a:r>
              <a:rPr lang="pl-PL" sz="2000" dirty="0" smtClean="0">
                <a:latin typeface="Open Sans"/>
                <a:cs typeface="Open Sans"/>
              </a:rPr>
              <a:t>że Jola jest </a:t>
            </a:r>
            <a:r>
              <a:rPr lang="pl-PL" sz="2000" dirty="0">
                <a:latin typeface="Open Sans"/>
                <a:cs typeface="Open Sans"/>
              </a:rPr>
              <a:t>cięższa od Zosi o 3 kilogramy i o 4 </a:t>
            </a:r>
            <a:r>
              <a:rPr lang="pl-PL" sz="2000" dirty="0" smtClean="0">
                <a:latin typeface="Open Sans"/>
                <a:cs typeface="Open Sans"/>
              </a:rPr>
              <a:t>kg </a:t>
            </a:r>
            <a:r>
              <a:rPr lang="pl-PL" sz="2000" dirty="0">
                <a:latin typeface="Open Sans"/>
                <a:cs typeface="Open Sans"/>
              </a:rPr>
              <a:t>lżejsza niż </a:t>
            </a:r>
            <a:r>
              <a:rPr lang="pl-PL" sz="2000" dirty="0" smtClean="0">
                <a:latin typeface="Open Sans"/>
                <a:cs typeface="Open Sans"/>
              </a:rPr>
              <a:t>Ania. </a:t>
            </a:r>
            <a:endParaRPr lang="pl-PL" sz="2000" dirty="0">
              <a:latin typeface="Open Sans"/>
              <a:cs typeface="Open Sans"/>
            </a:endParaRPr>
          </a:p>
        </p:txBody>
      </p:sp>
      <p:grpSp>
        <p:nvGrpSpPr>
          <p:cNvPr id="7" name="Grupa 6"/>
          <p:cNvGrpSpPr/>
          <p:nvPr/>
        </p:nvGrpSpPr>
        <p:grpSpPr>
          <a:xfrm>
            <a:off x="3071166" y="2763960"/>
            <a:ext cx="5867400" cy="3308694"/>
            <a:chOff x="2641618" y="2763960"/>
            <a:chExt cx="5867400" cy="3308694"/>
          </a:xfrm>
        </p:grpSpPr>
        <p:sp>
          <p:nvSpPr>
            <p:cNvPr id="26" name="Zaokrąglony prostokąt 25"/>
            <p:cNvSpPr/>
            <p:nvPr/>
          </p:nvSpPr>
          <p:spPr>
            <a:xfrm>
              <a:off x="2828536" y="5379956"/>
              <a:ext cx="1708666" cy="692698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ZOSIA</a:t>
              </a:r>
              <a:endParaRPr lang="pl-PL" dirty="0"/>
            </a:p>
            <a:p>
              <a:pPr algn="ctr"/>
              <a:r>
                <a:rPr lang="pl-PL" dirty="0" smtClean="0"/>
                <a:t>?</a:t>
              </a:r>
              <a:endParaRPr lang="pl-PL" dirty="0"/>
            </a:p>
          </p:txBody>
        </p:sp>
        <p:sp>
          <p:nvSpPr>
            <p:cNvPr id="28" name="Zaokrąglony prostokąt 27"/>
            <p:cNvSpPr/>
            <p:nvPr/>
          </p:nvSpPr>
          <p:spPr>
            <a:xfrm>
              <a:off x="4796967" y="5379956"/>
              <a:ext cx="1708666" cy="692698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ANIA</a:t>
              </a:r>
            </a:p>
            <a:p>
              <a:pPr algn="ctr"/>
              <a:r>
                <a:rPr lang="pl-PL" dirty="0" smtClean="0"/>
                <a:t>36 kg</a:t>
              </a:r>
              <a:endParaRPr lang="pl-PL" dirty="0"/>
            </a:p>
          </p:txBody>
        </p:sp>
        <p:sp>
          <p:nvSpPr>
            <p:cNvPr id="29" name="Zaokrąglony prostokąt 28"/>
            <p:cNvSpPr/>
            <p:nvPr/>
          </p:nvSpPr>
          <p:spPr>
            <a:xfrm>
              <a:off x="6765397" y="5379956"/>
              <a:ext cx="1708666" cy="692698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dirty="0" smtClean="0"/>
                <a:t>JOLA</a:t>
              </a:r>
            </a:p>
            <a:p>
              <a:pPr algn="ctr"/>
              <a:r>
                <a:rPr lang="pl-PL" dirty="0"/>
                <a:t>?</a:t>
              </a:r>
            </a:p>
          </p:txBody>
        </p:sp>
        <p:pic>
          <p:nvPicPr>
            <p:cNvPr id="6" name="Obraz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41618" y="2763960"/>
              <a:ext cx="5867400" cy="2400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292426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10153</TotalTime>
  <Words>265</Words>
  <Application>Microsoft Macintosh PowerPoint</Application>
  <PresentationFormat>Niestandardowy</PresentationFormat>
  <Paragraphs>72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  MULTIMEDIALNY SCENARIUSZ ZAJĘĆ</vt:lpstr>
      <vt:lpstr>Edukacja: Poziom: Temat: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155</cp:revision>
  <dcterms:created xsi:type="dcterms:W3CDTF">2014-12-16T09:11:28Z</dcterms:created>
  <dcterms:modified xsi:type="dcterms:W3CDTF">2015-05-19T14:01:44Z</dcterms:modified>
</cp:coreProperties>
</file>