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3" r:id="rId2"/>
    <p:sldId id="346" r:id="rId3"/>
    <p:sldId id="347" r:id="rId4"/>
    <p:sldId id="348" r:id="rId5"/>
    <p:sldId id="349" r:id="rId6"/>
    <p:sldId id="350" r:id="rId7"/>
    <p:sldId id="351" r:id="rId8"/>
    <p:sldId id="386" r:id="rId9"/>
    <p:sldId id="387" r:id="rId10"/>
    <p:sldId id="388" r:id="rId11"/>
    <p:sldId id="390" r:id="rId12"/>
    <p:sldId id="391" r:id="rId13"/>
    <p:sldId id="392" r:id="rId14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4">
          <p15:clr>
            <a:srgbClr val="A4A3A4"/>
          </p15:clr>
        </p15:guide>
        <p15:guide id="2" pos="3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62" autoAdjust="0"/>
    <p:restoredTop sz="94660" autoAdjust="0"/>
  </p:normalViewPr>
  <p:slideViewPr>
    <p:cSldViewPr snapToGrid="0">
      <p:cViewPr>
        <p:scale>
          <a:sx n="120" d="100"/>
          <a:sy n="12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8" name="Obraz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91519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śnieg</a:t>
            </a:r>
          </a:p>
          <a:p>
            <a:pPr algn="l"/>
            <a:endParaRPr lang="pl-PL" sz="2800" dirty="0" smtClean="0">
              <a:latin typeface="Open Sans"/>
              <a:cs typeface="Open Sans"/>
            </a:endParaRPr>
          </a:p>
          <a:p>
            <a:pPr algn="l"/>
            <a:endParaRPr lang="pl-PL" sz="2800" dirty="0">
              <a:latin typeface="Open Sans"/>
              <a:cs typeface="Open Sans"/>
            </a:endParaRP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24788841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296545579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5185" y="2627419"/>
            <a:ext cx="3438836" cy="2571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wiedzy  przyrodniczej;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właściwości śniegu;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multimediami;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kreatywności.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Szczegółowe</a:t>
            </a:r>
            <a:endParaRPr lang="pl-PL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8926" y="2627419"/>
            <a:ext cx="3438836" cy="2571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>
                <a:latin typeface="Open Sans"/>
                <a:cs typeface="Open Sans"/>
              </a:rPr>
              <a:t>Uczeń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 jakie właściwości ma śnieg;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myśli logicznie;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kreatywnością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8099415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ole tekstowe 7"/>
          <p:cNvSpPr txBox="1"/>
          <p:nvPr/>
        </p:nvSpPr>
        <p:spPr>
          <a:xfrm>
            <a:off x="1706928" y="2723392"/>
            <a:ext cx="8757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Poznanie właściwości śniegu 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1070287" y="1218145"/>
            <a:ext cx="26853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3064299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9" name="Grupa 18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20" name="Prostokąt 19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2" name="Grupa 21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3" name="Prostokąt 22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4" name="Prostokąt 23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07498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4218" y="2040073"/>
            <a:ext cx="8040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Powitanie </a:t>
            </a:r>
            <a:r>
              <a:rPr lang="pl-PL" sz="2000" dirty="0">
                <a:latin typeface="Open Sans"/>
                <a:cs typeface="Open Sans"/>
              </a:rPr>
              <a:t>z uczniami.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 </a:t>
            </a:r>
            <a:r>
              <a:rPr lang="pl-PL" sz="2000" dirty="0">
                <a:latin typeface="Open Sans"/>
                <a:cs typeface="Open Sans"/>
              </a:rPr>
              <a:t>kolejnych slajdach zostają przedstawione ilustracje śniegu i płatki śniegu. Na podstawie ilustracji uczniowie wskazują, jakie właściwości ma śnieg.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</a:t>
            </a:r>
          </a:p>
          <a:p>
            <a:pPr marL="514350" indent="-514350">
              <a:buFont typeface="+mj-lt"/>
              <a:buAutoNum type="arabicPeriod"/>
            </a:pP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0607905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254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ŚNIEG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4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 wygląda śnieg?</a:t>
            </a:r>
          </a:p>
        </p:txBody>
      </p:sp>
      <p:pic>
        <p:nvPicPr>
          <p:cNvPr id="6" name="Obraz 5" descr="chamonix-264695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822" y="2391648"/>
            <a:ext cx="5549718" cy="3685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594244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254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ŚNIEG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Jak wyglądają płatki śniegu? </a:t>
            </a:r>
          </a:p>
        </p:txBody>
      </p:sp>
      <p:pic>
        <p:nvPicPr>
          <p:cNvPr id="6" name="Obraz 5" descr="snowfall-201496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2671" y="2418249"/>
            <a:ext cx="5826020" cy="3632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713144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286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PŁATKI ŚNIEGU</a:t>
            </a:r>
          </a:p>
        </p:txBody>
      </p:sp>
      <p:pic>
        <p:nvPicPr>
          <p:cNvPr id="6" name="Obraz 5" descr="hoarfrost-223427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9921" y="1894270"/>
            <a:ext cx="6111521" cy="40727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3922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254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ŚNIEG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Jeśli możemy ze śniegu ulepić bałwana, to jaki jest śnieg? </a:t>
            </a:r>
          </a:p>
        </p:txBody>
      </p:sp>
      <p:pic>
        <p:nvPicPr>
          <p:cNvPr id="6" name="Obraz 5" descr="snowman-640366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901" y="2437811"/>
            <a:ext cx="5377561" cy="35836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258850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8" name="Grupa 7"/>
          <p:cNvGrpSpPr/>
          <p:nvPr/>
        </p:nvGrpSpPr>
        <p:grpSpPr>
          <a:xfrm>
            <a:off x="3118249" y="1868868"/>
            <a:ext cx="5934865" cy="3101214"/>
            <a:chOff x="3128609" y="1868868"/>
            <a:chExt cx="5934865" cy="3101214"/>
          </a:xfrm>
        </p:grpSpPr>
        <p:grpSp>
          <p:nvGrpSpPr>
            <p:cNvPr id="30" name="Grupa 29"/>
            <p:cNvGrpSpPr/>
            <p:nvPr/>
          </p:nvGrpSpPr>
          <p:grpSpPr>
            <a:xfrm>
              <a:off x="3128609" y="1868868"/>
              <a:ext cx="2821067" cy="881583"/>
              <a:chOff x="120512" y="539418"/>
              <a:chExt cx="2821067" cy="881583"/>
            </a:xfrm>
          </p:grpSpPr>
          <p:sp>
            <p:nvSpPr>
              <p:cNvPr id="46" name="Prostokąt 45"/>
              <p:cNvSpPr/>
              <p:nvPr/>
            </p:nvSpPr>
            <p:spPr>
              <a:xfrm>
                <a:off x="120512" y="539418"/>
                <a:ext cx="2821067" cy="881583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7" name="Prostokąt 46"/>
              <p:cNvSpPr/>
              <p:nvPr/>
            </p:nvSpPr>
            <p:spPr>
              <a:xfrm>
                <a:off x="120512" y="539418"/>
                <a:ext cx="2821067" cy="8815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97126" tIns="137160" rIns="137160" bIns="137160" numCol="1" spcCol="1270" anchor="ctr" anchorCtr="0">
                <a:noAutofit/>
              </a:bodyPr>
              <a:lstStyle/>
              <a:p>
                <a:pPr lvl="0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l-PL" sz="3600" kern="1200" dirty="0" smtClean="0"/>
                  <a:t>mokry</a:t>
                </a:r>
                <a:endParaRPr lang="pl-PL" sz="3600" kern="1200" dirty="0"/>
              </a:p>
            </p:txBody>
          </p:sp>
        </p:grpSp>
        <p:grpSp>
          <p:nvGrpSpPr>
            <p:cNvPr id="31" name="Grupa 30"/>
            <p:cNvGrpSpPr/>
            <p:nvPr/>
          </p:nvGrpSpPr>
          <p:grpSpPr>
            <a:xfrm>
              <a:off x="6242407" y="1868868"/>
              <a:ext cx="2821067" cy="881583"/>
              <a:chOff x="3255031" y="539418"/>
              <a:chExt cx="2821067" cy="881583"/>
            </a:xfrm>
          </p:grpSpPr>
          <p:sp>
            <p:nvSpPr>
              <p:cNvPr id="44" name="Prostokąt 43"/>
              <p:cNvSpPr/>
              <p:nvPr/>
            </p:nvSpPr>
            <p:spPr>
              <a:xfrm>
                <a:off x="3255031" y="539418"/>
                <a:ext cx="2821067" cy="881583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5" name="Prostokąt 44"/>
              <p:cNvSpPr/>
              <p:nvPr/>
            </p:nvSpPr>
            <p:spPr>
              <a:xfrm>
                <a:off x="3255031" y="539418"/>
                <a:ext cx="2821067" cy="8815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97126" tIns="137160" rIns="137160" bIns="137160" numCol="1" spcCol="1270" anchor="ctr" anchorCtr="0">
                <a:noAutofit/>
              </a:bodyPr>
              <a:lstStyle/>
              <a:p>
                <a:pPr lvl="0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l-PL" sz="3600" kern="1200" dirty="0" smtClean="0"/>
                  <a:t>lepiący </a:t>
                </a:r>
                <a:endParaRPr lang="pl-PL" sz="3600" kern="1200" dirty="0"/>
              </a:p>
            </p:txBody>
          </p:sp>
        </p:grpSp>
        <p:grpSp>
          <p:nvGrpSpPr>
            <p:cNvPr id="32" name="Grupa 31"/>
            <p:cNvGrpSpPr/>
            <p:nvPr/>
          </p:nvGrpSpPr>
          <p:grpSpPr>
            <a:xfrm>
              <a:off x="3128609" y="2968325"/>
              <a:ext cx="2821067" cy="881583"/>
              <a:chOff x="161954" y="1638875"/>
              <a:chExt cx="2821067" cy="881583"/>
            </a:xfrm>
          </p:grpSpPr>
          <p:sp>
            <p:nvSpPr>
              <p:cNvPr id="42" name="Prostokąt 41"/>
              <p:cNvSpPr/>
              <p:nvPr/>
            </p:nvSpPr>
            <p:spPr>
              <a:xfrm>
                <a:off x="161954" y="1638875"/>
                <a:ext cx="2821067" cy="881583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3" name="Prostokąt 42"/>
              <p:cNvSpPr/>
              <p:nvPr/>
            </p:nvSpPr>
            <p:spPr>
              <a:xfrm>
                <a:off x="161954" y="1638875"/>
                <a:ext cx="2821067" cy="8815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97126" tIns="137160" rIns="137160" bIns="137160" numCol="1" spcCol="1270" anchor="ctr" anchorCtr="0">
                <a:noAutofit/>
              </a:bodyPr>
              <a:lstStyle/>
              <a:p>
                <a:pPr lvl="0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l-PL" sz="3600" kern="1200" dirty="0" smtClean="0"/>
                  <a:t>bezbarwny</a:t>
                </a:r>
                <a:endParaRPr lang="pl-PL" sz="3600" kern="1200" dirty="0"/>
              </a:p>
            </p:txBody>
          </p:sp>
        </p:grpSp>
        <p:grpSp>
          <p:nvGrpSpPr>
            <p:cNvPr id="33" name="Grupa 32"/>
            <p:cNvGrpSpPr/>
            <p:nvPr/>
          </p:nvGrpSpPr>
          <p:grpSpPr>
            <a:xfrm>
              <a:off x="6242407" y="2978683"/>
              <a:ext cx="2821067" cy="881583"/>
              <a:chOff x="3255031" y="1649233"/>
              <a:chExt cx="2821067" cy="881583"/>
            </a:xfrm>
          </p:grpSpPr>
          <p:sp>
            <p:nvSpPr>
              <p:cNvPr id="40" name="Prostokąt 39"/>
              <p:cNvSpPr/>
              <p:nvPr/>
            </p:nvSpPr>
            <p:spPr>
              <a:xfrm>
                <a:off x="3255031" y="1649233"/>
                <a:ext cx="2821067" cy="881583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1" name="Prostokąt 40"/>
              <p:cNvSpPr/>
              <p:nvPr/>
            </p:nvSpPr>
            <p:spPr>
              <a:xfrm>
                <a:off x="3255031" y="1649233"/>
                <a:ext cx="2821067" cy="8815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97126" tIns="137160" rIns="137160" bIns="137160" numCol="1" spcCol="1270" anchor="ctr" anchorCtr="0">
                <a:noAutofit/>
              </a:bodyPr>
              <a:lstStyle/>
              <a:p>
                <a:pPr lvl="0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l-PL" sz="3600" kern="1200" dirty="0" smtClean="0"/>
                  <a:t>wilgotny</a:t>
                </a:r>
                <a:endParaRPr lang="pl-PL" sz="3600" kern="1200" dirty="0"/>
              </a:p>
            </p:txBody>
          </p:sp>
        </p:grpSp>
        <p:grpSp>
          <p:nvGrpSpPr>
            <p:cNvPr id="34" name="Grupa 33"/>
            <p:cNvGrpSpPr/>
            <p:nvPr/>
          </p:nvGrpSpPr>
          <p:grpSpPr>
            <a:xfrm>
              <a:off x="3128609" y="4088499"/>
              <a:ext cx="2821067" cy="881583"/>
              <a:chOff x="120512" y="2759049"/>
              <a:chExt cx="2821067" cy="881583"/>
            </a:xfrm>
          </p:grpSpPr>
          <p:sp>
            <p:nvSpPr>
              <p:cNvPr id="38" name="Prostokąt 37"/>
              <p:cNvSpPr/>
              <p:nvPr/>
            </p:nvSpPr>
            <p:spPr>
              <a:xfrm>
                <a:off x="120512" y="2759049"/>
                <a:ext cx="2821067" cy="881583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9" name="Prostokąt 38"/>
              <p:cNvSpPr/>
              <p:nvPr/>
            </p:nvSpPr>
            <p:spPr>
              <a:xfrm>
                <a:off x="120512" y="2759049"/>
                <a:ext cx="2821067" cy="8815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97126" tIns="137160" rIns="137160" bIns="137160" numCol="1" spcCol="1270" anchor="ctr" anchorCtr="0">
                <a:noAutofit/>
              </a:bodyPr>
              <a:lstStyle/>
              <a:p>
                <a:pPr lvl="0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l-PL" sz="3600" kern="1200" dirty="0" smtClean="0"/>
                  <a:t>puszysty</a:t>
                </a:r>
                <a:endParaRPr lang="pl-PL" sz="3600" kern="1200" dirty="0"/>
              </a:p>
            </p:txBody>
          </p:sp>
        </p:grpSp>
        <p:grpSp>
          <p:nvGrpSpPr>
            <p:cNvPr id="35" name="Grupa 34"/>
            <p:cNvGrpSpPr/>
            <p:nvPr/>
          </p:nvGrpSpPr>
          <p:grpSpPr>
            <a:xfrm>
              <a:off x="6242407" y="4088499"/>
              <a:ext cx="2821067" cy="881583"/>
              <a:chOff x="3255031" y="2759049"/>
              <a:chExt cx="2821067" cy="881583"/>
            </a:xfrm>
          </p:grpSpPr>
          <p:sp>
            <p:nvSpPr>
              <p:cNvPr id="36" name="Prostokąt 35"/>
              <p:cNvSpPr/>
              <p:nvPr/>
            </p:nvSpPr>
            <p:spPr>
              <a:xfrm>
                <a:off x="3255031" y="2759049"/>
                <a:ext cx="2821067" cy="881583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Prostokąt 36"/>
              <p:cNvSpPr/>
              <p:nvPr/>
            </p:nvSpPr>
            <p:spPr>
              <a:xfrm>
                <a:off x="3255031" y="2759049"/>
                <a:ext cx="2821067" cy="8815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97126" tIns="137160" rIns="137160" bIns="137160" numCol="1" spcCol="1270" anchor="ctr" anchorCtr="0">
                <a:noAutofit/>
              </a:bodyPr>
              <a:lstStyle/>
              <a:p>
                <a:pPr lvl="0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pl-PL" sz="3600" kern="1200" dirty="0" smtClean="0"/>
                  <a:t>zimny</a:t>
                </a:r>
                <a:endParaRPr lang="pl-PL" sz="3600" kern="12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042180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681524" y="-144061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1833501" y="791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1985477" y="159892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2137454" y="311869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2289431" y="463846"/>
            <a:ext cx="303953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186" tIns="45593" rIns="91186" bIns="45593" numCol="1" anchor="t" anchorCtr="0" compatLnSpc="1">
            <a:prstTxWarp prst="textNoShape">
              <a:avLst/>
            </a:prstTxWarp>
          </a:bodyPr>
          <a:lstStyle/>
          <a:p>
            <a:endParaRPr lang="pl-PL" sz="1795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6155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CIEKAWOSTKI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4" y="1803497"/>
            <a:ext cx="86913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Śnieg jako obiekt nie ma w ogóle koloru.</a:t>
            </a:r>
          </a:p>
          <a:p>
            <a:pPr marL="342900" indent="-342900">
              <a:buFont typeface="Arial"/>
              <a:buChar char="•"/>
            </a:pPr>
            <a:endParaRPr lang="pl-PL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Jednak ma różne fizyczne właściwości optyczne, związane  </a:t>
            </a:r>
            <a:r>
              <a:rPr lang="pl-PL" sz="20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               z </a:t>
            </a:r>
            <a:r>
              <a: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absorbcją i odbijaniem światła. </a:t>
            </a:r>
          </a:p>
          <a:p>
            <a:pPr marL="342900" indent="-342900">
              <a:buFont typeface="Arial"/>
              <a:buChar char="•"/>
            </a:pPr>
            <a:endParaRPr lang="pl-PL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Dodatkowo śnieg to kryształki, czyli ma właściwości lustrzane. </a:t>
            </a:r>
          </a:p>
          <a:p>
            <a:pPr marL="342900" indent="-342900">
              <a:buFont typeface="Arial"/>
              <a:buChar char="•"/>
            </a:pPr>
            <a:endParaRPr lang="pl-PL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buFont typeface="Arial"/>
              <a:buChar char="•"/>
            </a:pPr>
            <a:r>
              <a:rPr lang="pl-PL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 słoneczny dzień wydaje się być biały. </a:t>
            </a:r>
          </a:p>
        </p:txBody>
      </p:sp>
    </p:spTree>
    <p:extLst>
      <p:ext uri="{BB962C8B-B14F-4D97-AF65-F5344CB8AC3E}">
        <p14:creationId xmlns:p14="http://schemas.microsoft.com/office/powerpoint/2010/main" val="181928224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9890</TotalTime>
  <Words>186</Words>
  <Application>Microsoft Macintosh PowerPoint</Application>
  <PresentationFormat>Niestandardowy</PresentationFormat>
  <Paragraphs>60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137</cp:revision>
  <dcterms:created xsi:type="dcterms:W3CDTF">2014-12-16T09:11:28Z</dcterms:created>
  <dcterms:modified xsi:type="dcterms:W3CDTF">2015-05-19T14:01:50Z</dcterms:modified>
</cp:coreProperties>
</file>