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3" r:id="rId2"/>
    <p:sldId id="346" r:id="rId3"/>
    <p:sldId id="347" r:id="rId4"/>
    <p:sldId id="348" r:id="rId5"/>
    <p:sldId id="349" r:id="rId6"/>
    <p:sldId id="350" r:id="rId7"/>
    <p:sldId id="351" r:id="rId8"/>
    <p:sldId id="335" r:id="rId9"/>
    <p:sldId id="361" r:id="rId10"/>
    <p:sldId id="362" r:id="rId11"/>
    <p:sldId id="363" r:id="rId12"/>
    <p:sldId id="364" r:id="rId13"/>
    <p:sldId id="365" r:id="rId14"/>
    <p:sldId id="366" r:id="rId15"/>
    <p:sldId id="367" r:id="rId16"/>
    <p:sldId id="368" r:id="rId17"/>
    <p:sldId id="369" r:id="rId18"/>
    <p:sldId id="370" r:id="rId19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54">
          <p15:clr>
            <a:srgbClr val="A4A3A4"/>
          </p15:clr>
        </p15:guide>
        <p15:guide id="2" pos="38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662" autoAdjust="0"/>
    <p:restoredTop sz="94660" autoAdjust="0"/>
  </p:normalViewPr>
  <p:slideViewPr>
    <p:cSldViewPr snapToGrid="0">
      <p:cViewPr>
        <p:scale>
          <a:sx n="105" d="100"/>
          <a:sy n="105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10" name="Obraz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391519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polonistyczna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klasa III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pisownia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wyrazów z „nie”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247888416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296545579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2334" y="2627419"/>
            <a:ext cx="3441687" cy="2743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umiejętności </a:t>
            </a:r>
            <a:r>
              <a:rPr lang="pl-PL" sz="1300" dirty="0" smtClean="0">
                <a:latin typeface="Open Sans"/>
                <a:cs typeface="Open Sans"/>
              </a:rPr>
              <a:t>czytania          </a:t>
            </a:r>
            <a:r>
              <a:rPr lang="pl-PL" sz="1300" dirty="0">
                <a:latin typeface="Open Sans"/>
                <a:cs typeface="Open Sans"/>
              </a:rPr>
              <a:t>i pisania;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utrwalenie wiadomości o pisowni wyrazów z „nie”; 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umiejętności </a:t>
            </a:r>
            <a:r>
              <a:rPr lang="pl-PL" sz="1300" dirty="0" smtClean="0">
                <a:latin typeface="Open Sans"/>
                <a:cs typeface="Open Sans"/>
              </a:rPr>
              <a:t>pracy              </a:t>
            </a:r>
            <a:r>
              <a:rPr lang="pl-PL" sz="1300" dirty="0">
                <a:latin typeface="Open Sans"/>
                <a:cs typeface="Open Sans"/>
              </a:rPr>
              <a:t>z multimediami; 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rozwijanie kreatywności. 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6297340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8242" y="2627419"/>
            <a:ext cx="3439521" cy="2743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lang="pl-PL" sz="1300" dirty="0">
                <a:latin typeface="Open Sans"/>
                <a:cs typeface="Open Sans"/>
              </a:rPr>
              <a:t>Uczeń </a:t>
            </a:r>
            <a:endParaRPr lang="pl-PL" sz="1300" dirty="0" smtClean="0">
              <a:latin typeface="Open Sans"/>
              <a:cs typeface="Open Sans"/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pl-PL" sz="1300" dirty="0">
                <a:latin typeface="Open Sans"/>
                <a:cs typeface="Open Sans"/>
              </a:rPr>
              <a:t>potrafi powiedzieć, kiedy „nie” piszemy z wyrazami łącznie a kiedy oddzielnie;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pl-PL" sz="1300" dirty="0">
                <a:latin typeface="Open Sans"/>
                <a:cs typeface="Open Sans"/>
              </a:rPr>
              <a:t>potrafi poprawnie pisać nie </a:t>
            </a:r>
            <a:r>
              <a:rPr lang="pl-PL" sz="1300" dirty="0" smtClean="0">
                <a:latin typeface="Open Sans"/>
                <a:cs typeface="Open Sans"/>
              </a:rPr>
              <a:t>                   z czasownikami</a:t>
            </a:r>
            <a:r>
              <a:rPr lang="pl-PL" sz="1300" dirty="0">
                <a:latin typeface="Open Sans"/>
                <a:cs typeface="Open Sans"/>
              </a:rPr>
              <a:t>, rzeczownikami </a:t>
            </a:r>
            <a:r>
              <a:rPr lang="pl-PL" sz="1300" dirty="0" smtClean="0">
                <a:latin typeface="Open Sans"/>
                <a:cs typeface="Open Sans"/>
              </a:rPr>
              <a:t>               i </a:t>
            </a:r>
            <a:r>
              <a:rPr lang="pl-PL" sz="1300" dirty="0">
                <a:latin typeface="Open Sans"/>
                <a:cs typeface="Open Sans"/>
              </a:rPr>
              <a:t>przymiotnikami; 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pl-PL" sz="1300" dirty="0">
                <a:latin typeface="Open Sans"/>
                <a:cs typeface="Open Sans"/>
              </a:rPr>
              <a:t>myśli logicznie;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pl-PL" sz="1300" dirty="0">
                <a:latin typeface="Open Sans"/>
                <a:cs typeface="Open Sans"/>
              </a:rPr>
              <a:t>wykazuje się kreatywnością.</a:t>
            </a:r>
          </a:p>
        </p:txBody>
      </p:sp>
    </p:spTree>
    <p:extLst>
      <p:ext uri="{BB962C8B-B14F-4D97-AF65-F5344CB8AC3E}">
        <p14:creationId xmlns:p14="http://schemas.microsoft.com/office/powerpoint/2010/main" val="380994153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ole tekstowe 7"/>
          <p:cNvSpPr txBox="1"/>
          <p:nvPr/>
        </p:nvSpPr>
        <p:spPr>
          <a:xfrm>
            <a:off x="1706928" y="2723392"/>
            <a:ext cx="8757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Nauka o pisaniu „nie” </a:t>
            </a:r>
            <a:endParaRPr lang="pl-PL" sz="2800" dirty="0" smtClean="0">
              <a:latin typeface="Open Sans"/>
              <a:cs typeface="Open Sans"/>
            </a:endParaRP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z </a:t>
            </a:r>
            <a:r>
              <a:rPr lang="pl-PL" sz="2800" dirty="0">
                <a:latin typeface="Open Sans"/>
                <a:cs typeface="Open Sans"/>
              </a:rPr>
              <a:t>różnymi częściami mowy.</a:t>
            </a:r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6853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3064299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9" name="Grupa 18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20" name="Prostokąt 19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2" name="Grupa 21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3" name="Prostokąt 22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4" name="Prostokąt 23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3074983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266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Powtórzenie </a:t>
            </a:r>
            <a:r>
              <a:rPr lang="pl-PL" sz="2000" dirty="0">
                <a:latin typeface="Open Sans"/>
                <a:cs typeface="Open Sans"/>
              </a:rPr>
              <a:t>wiedzy o częściach mowy.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Nauczyciel </a:t>
            </a:r>
            <a:r>
              <a:rPr lang="pl-PL" sz="2000" dirty="0">
                <a:latin typeface="Open Sans"/>
                <a:cs typeface="Open Sans"/>
              </a:rPr>
              <a:t>wprowadza wiedzę na temat pisowni „nie”  </a:t>
            </a:r>
            <a:r>
              <a:rPr lang="pl-PL" sz="2000" dirty="0" smtClean="0">
                <a:latin typeface="Open Sans"/>
                <a:cs typeface="Open Sans"/>
              </a:rPr>
              <a:t>             z </a:t>
            </a:r>
            <a:r>
              <a:rPr lang="pl-PL" sz="2000" dirty="0">
                <a:latin typeface="Open Sans"/>
                <a:cs typeface="Open Sans"/>
              </a:rPr>
              <a:t>różnymi częściami mowy.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Ćwiczenia </a:t>
            </a:r>
            <a:r>
              <a:rPr lang="pl-PL" sz="2000" dirty="0">
                <a:latin typeface="Open Sans"/>
                <a:cs typeface="Open Sans"/>
              </a:rPr>
              <a:t>praktyczne. 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06079053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-338681" y="4487730"/>
            <a:ext cx="2443344" cy="2818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8" name="Prostokąt 17"/>
          <p:cNvSpPr/>
          <p:nvPr/>
        </p:nvSpPr>
        <p:spPr>
          <a:xfrm>
            <a:off x="1070287" y="1218145"/>
            <a:ext cx="72021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Który wyraz nie pasuje do pozostałych?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21" name="pole tekstowe 7"/>
          <p:cNvSpPr txBox="1"/>
          <p:nvPr/>
        </p:nvSpPr>
        <p:spPr>
          <a:xfrm>
            <a:off x="1426775" y="2080413"/>
            <a:ext cx="838288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fontAlgn="t">
              <a:buFont typeface="+mj-lt"/>
              <a:buAutoNum type="alphaUcPeriod"/>
            </a:pPr>
            <a:r>
              <a:rPr lang="pl-PL" sz="2000" dirty="0" smtClean="0">
                <a:latin typeface="Open Sans"/>
                <a:cs typeface="Open Sans"/>
              </a:rPr>
              <a:t>Łącznie </a:t>
            </a:r>
            <a:r>
              <a:rPr lang="pl-PL" sz="2000" dirty="0">
                <a:latin typeface="Open Sans"/>
                <a:cs typeface="Open Sans"/>
              </a:rPr>
              <a:t>piszemy nie z: </a:t>
            </a:r>
          </a:p>
          <a:p>
            <a:pPr marL="800100" lvl="1" indent="-342900" fontAlgn="t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rzeczownikami</a:t>
            </a:r>
            <a:r>
              <a:rPr lang="pl-PL" sz="2000" dirty="0">
                <a:latin typeface="Open Sans"/>
                <a:cs typeface="Open Sans"/>
              </a:rPr>
              <a:t>, </a:t>
            </a:r>
            <a:r>
              <a:rPr lang="pl-PL" sz="2000" i="1" dirty="0">
                <a:latin typeface="Open Sans"/>
                <a:cs typeface="Open Sans"/>
              </a:rPr>
              <a:t>np. nieszczęście, nieprawda, niezgoda; </a:t>
            </a:r>
          </a:p>
          <a:p>
            <a:pPr marL="800100" lvl="1" indent="-342900" fontAlgn="t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przymiotnikami</a:t>
            </a:r>
            <a:r>
              <a:rPr lang="pl-PL" sz="2000" dirty="0">
                <a:latin typeface="Open Sans"/>
                <a:cs typeface="Open Sans"/>
              </a:rPr>
              <a:t>, </a:t>
            </a:r>
            <a:r>
              <a:rPr lang="pl-PL" sz="2000" i="1" dirty="0">
                <a:latin typeface="Open Sans"/>
                <a:cs typeface="Open Sans"/>
              </a:rPr>
              <a:t>np. niedobry, nieładny, niekorzystny; </a:t>
            </a:r>
          </a:p>
          <a:p>
            <a:pPr marL="800100" lvl="1" indent="-342900" fontAlgn="t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przysłówkami </a:t>
            </a:r>
            <a:r>
              <a:rPr lang="pl-PL" sz="2000" dirty="0">
                <a:latin typeface="Open Sans"/>
                <a:cs typeface="Open Sans"/>
              </a:rPr>
              <a:t>utworzonymi od przymiotników, </a:t>
            </a:r>
            <a:r>
              <a:rPr lang="pl-PL" sz="2000" i="1" dirty="0">
                <a:latin typeface="Open Sans"/>
                <a:cs typeface="Open Sans"/>
              </a:rPr>
              <a:t>np. niedobrze, nieładnie. </a:t>
            </a:r>
          </a:p>
          <a:p>
            <a:pPr fontAlgn="t"/>
            <a:endParaRPr lang="pl-PL" sz="2000" dirty="0">
              <a:latin typeface="Open Sans"/>
              <a:cs typeface="Open Sans"/>
            </a:endParaRPr>
          </a:p>
          <a:p>
            <a:pPr marL="457200" indent="-457200" fontAlgn="t">
              <a:buFont typeface="+mj-lt"/>
              <a:buAutoNum type="alphaUcPeriod"/>
            </a:pPr>
            <a:r>
              <a:rPr lang="pl-PL" sz="2000" dirty="0" smtClean="0">
                <a:latin typeface="Open Sans"/>
                <a:cs typeface="Open Sans"/>
              </a:rPr>
              <a:t>Rozdzielnie </a:t>
            </a:r>
            <a:r>
              <a:rPr lang="pl-PL" sz="2000" dirty="0">
                <a:latin typeface="Open Sans"/>
                <a:cs typeface="Open Sans"/>
              </a:rPr>
              <a:t>piszemy nie z: </a:t>
            </a:r>
          </a:p>
          <a:p>
            <a:pPr marL="800100" lvl="1" indent="-342900" fontAlgn="t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czasownikami (w formie osobowej i bezokoliczniku),  </a:t>
            </a:r>
            <a:r>
              <a:rPr lang="pl-PL" sz="2000" dirty="0" smtClean="0">
                <a:latin typeface="Open Sans"/>
                <a:cs typeface="Open Sans"/>
              </a:rPr>
              <a:t>                       </a:t>
            </a:r>
            <a:r>
              <a:rPr lang="pl-PL" sz="2000" i="1" dirty="0" smtClean="0">
                <a:latin typeface="Open Sans"/>
                <a:cs typeface="Open Sans"/>
              </a:rPr>
              <a:t>np</a:t>
            </a:r>
            <a:r>
              <a:rPr lang="pl-PL" sz="2000" i="1" dirty="0">
                <a:latin typeface="Open Sans"/>
                <a:cs typeface="Open Sans"/>
              </a:rPr>
              <a:t>. nie zrobię, nie zrobić; </a:t>
            </a:r>
          </a:p>
          <a:p>
            <a:pPr marL="800100" lvl="1" indent="-342900" fontAlgn="t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przymiotnikami </a:t>
            </a:r>
            <a:r>
              <a:rPr lang="pl-PL" sz="2000" dirty="0">
                <a:latin typeface="Open Sans"/>
                <a:cs typeface="Open Sans"/>
              </a:rPr>
              <a:t>(w stopniu wyższym i najwyższym), </a:t>
            </a:r>
            <a:r>
              <a:rPr lang="pl-PL" sz="2000" dirty="0" smtClean="0">
                <a:latin typeface="Open Sans"/>
                <a:cs typeface="Open Sans"/>
              </a:rPr>
              <a:t>                      </a:t>
            </a:r>
            <a:r>
              <a:rPr lang="pl-PL" sz="2000" i="1" dirty="0" smtClean="0">
                <a:latin typeface="Open Sans"/>
                <a:cs typeface="Open Sans"/>
              </a:rPr>
              <a:t>np</a:t>
            </a:r>
            <a:r>
              <a:rPr lang="pl-PL" sz="2000" i="1" dirty="0">
                <a:latin typeface="Open Sans"/>
                <a:cs typeface="Open Sans"/>
              </a:rPr>
              <a:t>. nie lepszy, nie najlepszy; </a:t>
            </a:r>
          </a:p>
          <a:p>
            <a:pPr marL="800100" lvl="1" indent="-342900" fontAlgn="t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przysłówkami (w </a:t>
            </a:r>
            <a:r>
              <a:rPr lang="pl-PL" sz="2000" dirty="0">
                <a:latin typeface="Open Sans"/>
                <a:cs typeface="Open Sans"/>
              </a:rPr>
              <a:t>stopniu wyższym i najwyższym), </a:t>
            </a:r>
            <a:r>
              <a:rPr lang="pl-PL" sz="2000" dirty="0" smtClean="0">
                <a:latin typeface="Open Sans"/>
                <a:cs typeface="Open Sans"/>
              </a:rPr>
              <a:t>                           </a:t>
            </a:r>
            <a:r>
              <a:rPr lang="pl-PL" sz="2000" i="1" dirty="0" smtClean="0">
                <a:latin typeface="Open Sans"/>
                <a:cs typeface="Open Sans"/>
              </a:rPr>
              <a:t>np</a:t>
            </a:r>
            <a:r>
              <a:rPr lang="pl-PL" sz="2000" i="1" dirty="0">
                <a:latin typeface="Open Sans"/>
                <a:cs typeface="Open Sans"/>
              </a:rPr>
              <a:t>. nie lepiej, nie najlepiej; </a:t>
            </a:r>
          </a:p>
        </p:txBody>
      </p:sp>
    </p:spTree>
    <p:extLst>
      <p:ext uri="{BB962C8B-B14F-4D97-AF65-F5344CB8AC3E}">
        <p14:creationId xmlns:p14="http://schemas.microsoft.com/office/powerpoint/2010/main" val="409788342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-338681" y="4487730"/>
            <a:ext cx="2443344" cy="2818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8" name="Prostokąt 17"/>
          <p:cNvSpPr/>
          <p:nvPr/>
        </p:nvSpPr>
        <p:spPr>
          <a:xfrm>
            <a:off x="1070287" y="1218145"/>
            <a:ext cx="91358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WYJĄTKI                           WYRAZY DO ZAPAMIĘTANIA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21" name="pole tekstowe 7"/>
          <p:cNvSpPr txBox="1"/>
          <p:nvPr/>
        </p:nvSpPr>
        <p:spPr>
          <a:xfrm>
            <a:off x="1426775" y="2080413"/>
            <a:ext cx="8382889" cy="517064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niepokoić </a:t>
            </a:r>
          </a:p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niedomagać </a:t>
            </a:r>
          </a:p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niedowidzieć</a:t>
            </a:r>
          </a:p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nienawidzić</a:t>
            </a:r>
          </a:p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niecierpliwić się</a:t>
            </a:r>
          </a:p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niewolić</a:t>
            </a:r>
          </a:p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nieruchomieć</a:t>
            </a:r>
            <a:endParaRPr lang="pl-PL" sz="2000" dirty="0">
              <a:latin typeface="Open Sans"/>
              <a:cs typeface="Open Sans"/>
            </a:endParaRPr>
          </a:p>
          <a:p>
            <a:pPr fontAlgn="t">
              <a:lnSpc>
                <a:spcPct val="150000"/>
              </a:lnSpc>
            </a:pPr>
            <a:endParaRPr lang="pl-PL" sz="2000" dirty="0" smtClean="0">
              <a:latin typeface="Open Sans"/>
              <a:cs typeface="Open Sans"/>
            </a:endParaRPr>
          </a:p>
          <a:p>
            <a:pPr fontAlgn="t">
              <a:lnSpc>
                <a:spcPct val="150000"/>
              </a:lnSpc>
            </a:pPr>
            <a:endParaRPr lang="pl-PL" sz="2000" dirty="0" smtClean="0">
              <a:latin typeface="Open Sans"/>
              <a:cs typeface="Open Sans"/>
            </a:endParaRPr>
          </a:p>
          <a:p>
            <a:pPr fontAlgn="t">
              <a:lnSpc>
                <a:spcPct val="15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 fontAlgn="t">
              <a:lnSpc>
                <a:spcPct val="150000"/>
              </a:lnSpc>
            </a:pPr>
            <a:endParaRPr lang="pl-PL" sz="2000" dirty="0" smtClean="0">
              <a:latin typeface="Open Sans"/>
              <a:cs typeface="Open Sans"/>
            </a:endParaRPr>
          </a:p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 warto</a:t>
            </a:r>
          </a:p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 można</a:t>
            </a:r>
          </a:p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 trzeba</a:t>
            </a:r>
          </a:p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 należy</a:t>
            </a:r>
          </a:p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 wolno</a:t>
            </a:r>
          </a:p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 brak</a:t>
            </a:r>
          </a:p>
          <a:p>
            <a:pPr fontAlgn="t">
              <a:lnSpc>
                <a:spcPct val="150000"/>
              </a:lnSpc>
            </a:pPr>
            <a:r>
              <a:rPr lang="pl-PL" sz="2000" dirty="0" smtClean="0">
                <a:latin typeface="Open Sans"/>
                <a:cs typeface="Open Sans"/>
              </a:rPr>
              <a:t>nie potrzeba 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56039830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8" name="Prostokąt 17"/>
          <p:cNvSpPr/>
          <p:nvPr/>
        </p:nvSpPr>
        <p:spPr>
          <a:xfrm>
            <a:off x="1070287" y="1218145"/>
            <a:ext cx="19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Ćwiczenie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21" name="pole tekstowe 7"/>
          <p:cNvSpPr txBox="1"/>
          <p:nvPr/>
        </p:nvSpPr>
        <p:spPr>
          <a:xfrm>
            <a:off x="1426775" y="2080413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>
                <a:latin typeface="Open Sans"/>
                <a:cs typeface="Open Sans"/>
              </a:rPr>
              <a:t>Jak napiszecie „nie” z wyrazem</a:t>
            </a:r>
            <a:r>
              <a:rPr lang="pl-PL" sz="2000" dirty="0" smtClean="0">
                <a:latin typeface="Open Sans"/>
                <a:cs typeface="Open Sans"/>
              </a:rPr>
              <a:t>…</a:t>
            </a:r>
            <a:endParaRPr lang="pl-PL" sz="2000" dirty="0">
              <a:latin typeface="Open Sans"/>
              <a:cs typeface="Open Sans"/>
            </a:endParaRPr>
          </a:p>
        </p:txBody>
      </p:sp>
      <p:sp>
        <p:nvSpPr>
          <p:cNvPr id="10" name="Prostokąt zaokrąglony 19"/>
          <p:cNvSpPr/>
          <p:nvPr/>
        </p:nvSpPr>
        <p:spPr>
          <a:xfrm>
            <a:off x="4260732" y="2956782"/>
            <a:ext cx="3649898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przyjaciel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4366614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 smtClean="0">
                <a:latin typeface="Open Sans"/>
                <a:cs typeface="Open Sans"/>
              </a:rPr>
              <a:t>Jaka to część mowy?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86155148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8" name="Prostokąt 17"/>
          <p:cNvSpPr/>
          <p:nvPr/>
        </p:nvSpPr>
        <p:spPr>
          <a:xfrm>
            <a:off x="1070287" y="1218145"/>
            <a:ext cx="19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Ćwiczenie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21" name="pole tekstowe 7"/>
          <p:cNvSpPr txBox="1"/>
          <p:nvPr/>
        </p:nvSpPr>
        <p:spPr>
          <a:xfrm>
            <a:off x="1426775" y="2080413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>
                <a:latin typeface="Open Sans"/>
                <a:cs typeface="Open Sans"/>
              </a:rPr>
              <a:t>Jak napiszecie „nie” z wyrazem</a:t>
            </a:r>
            <a:r>
              <a:rPr lang="pl-PL" sz="2000" dirty="0" smtClean="0">
                <a:latin typeface="Open Sans"/>
                <a:cs typeface="Open Sans"/>
              </a:rPr>
              <a:t>…</a:t>
            </a:r>
            <a:endParaRPr lang="pl-PL" sz="2000" dirty="0">
              <a:latin typeface="Open Sans"/>
              <a:cs typeface="Open Sans"/>
            </a:endParaRPr>
          </a:p>
        </p:txBody>
      </p:sp>
      <p:sp>
        <p:nvSpPr>
          <p:cNvPr id="10" name="Prostokąt zaokrąglony 19"/>
          <p:cNvSpPr/>
          <p:nvPr/>
        </p:nvSpPr>
        <p:spPr>
          <a:xfrm>
            <a:off x="4260732" y="2956782"/>
            <a:ext cx="3649898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lubię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4366614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 smtClean="0">
                <a:latin typeface="Open Sans"/>
                <a:cs typeface="Open Sans"/>
              </a:rPr>
              <a:t>Jaka to część mowy?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31527063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8" name="Prostokąt 17"/>
          <p:cNvSpPr/>
          <p:nvPr/>
        </p:nvSpPr>
        <p:spPr>
          <a:xfrm>
            <a:off x="1070287" y="1218145"/>
            <a:ext cx="19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Ćwiczenie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21" name="pole tekstowe 7"/>
          <p:cNvSpPr txBox="1"/>
          <p:nvPr/>
        </p:nvSpPr>
        <p:spPr>
          <a:xfrm>
            <a:off x="1426775" y="2080413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>
                <a:latin typeface="Open Sans"/>
                <a:cs typeface="Open Sans"/>
              </a:rPr>
              <a:t>Jak napiszecie „nie” z wyrazem</a:t>
            </a:r>
            <a:r>
              <a:rPr lang="pl-PL" sz="2000" dirty="0" smtClean="0">
                <a:latin typeface="Open Sans"/>
                <a:cs typeface="Open Sans"/>
              </a:rPr>
              <a:t>…</a:t>
            </a:r>
            <a:endParaRPr lang="pl-PL" sz="2000" dirty="0">
              <a:latin typeface="Open Sans"/>
              <a:cs typeface="Open Sans"/>
            </a:endParaRPr>
          </a:p>
        </p:txBody>
      </p:sp>
      <p:sp>
        <p:nvSpPr>
          <p:cNvPr id="10" name="Prostokąt zaokrąglony 19"/>
          <p:cNvSpPr/>
          <p:nvPr/>
        </p:nvSpPr>
        <p:spPr>
          <a:xfrm>
            <a:off x="4260732" y="2956782"/>
            <a:ext cx="3649898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szczęśliwy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4366614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 smtClean="0">
                <a:latin typeface="Open Sans"/>
                <a:cs typeface="Open Sans"/>
              </a:rPr>
              <a:t>Jaka to część mowy?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18282535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8" name="Prostokąt 17"/>
          <p:cNvSpPr/>
          <p:nvPr/>
        </p:nvSpPr>
        <p:spPr>
          <a:xfrm>
            <a:off x="1070287" y="1218145"/>
            <a:ext cx="19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Ćwiczenie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21" name="pole tekstowe 7"/>
          <p:cNvSpPr txBox="1"/>
          <p:nvPr/>
        </p:nvSpPr>
        <p:spPr>
          <a:xfrm>
            <a:off x="1426775" y="2080413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>
                <a:latin typeface="Open Sans"/>
                <a:cs typeface="Open Sans"/>
              </a:rPr>
              <a:t>Jak napiszecie „nie” z wyrazem</a:t>
            </a:r>
            <a:r>
              <a:rPr lang="pl-PL" sz="2000" dirty="0" smtClean="0">
                <a:latin typeface="Open Sans"/>
                <a:cs typeface="Open Sans"/>
              </a:rPr>
              <a:t>…</a:t>
            </a:r>
            <a:endParaRPr lang="pl-PL" sz="2000" dirty="0">
              <a:latin typeface="Open Sans"/>
              <a:cs typeface="Open Sans"/>
            </a:endParaRPr>
          </a:p>
        </p:txBody>
      </p:sp>
      <p:sp>
        <p:nvSpPr>
          <p:cNvPr id="10" name="Prostokąt zaokrąglony 19"/>
          <p:cNvSpPr/>
          <p:nvPr/>
        </p:nvSpPr>
        <p:spPr>
          <a:xfrm>
            <a:off x="4260732" y="2956782"/>
            <a:ext cx="3649898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przyjdę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4366614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 smtClean="0">
                <a:latin typeface="Open Sans"/>
                <a:cs typeface="Open Sans"/>
              </a:rPr>
              <a:t>Jaka to część mowy?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36266630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8" name="Prostokąt 17"/>
          <p:cNvSpPr/>
          <p:nvPr/>
        </p:nvSpPr>
        <p:spPr>
          <a:xfrm>
            <a:off x="1070287" y="1218145"/>
            <a:ext cx="19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Ćwiczenie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21" name="pole tekstowe 7"/>
          <p:cNvSpPr txBox="1"/>
          <p:nvPr/>
        </p:nvSpPr>
        <p:spPr>
          <a:xfrm>
            <a:off x="1426775" y="2080413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>
                <a:latin typeface="Open Sans"/>
                <a:cs typeface="Open Sans"/>
              </a:rPr>
              <a:t>Jak napiszecie „nie” z wyrazem</a:t>
            </a:r>
            <a:r>
              <a:rPr lang="pl-PL" sz="2000" dirty="0" smtClean="0">
                <a:latin typeface="Open Sans"/>
                <a:cs typeface="Open Sans"/>
              </a:rPr>
              <a:t>…</a:t>
            </a:r>
            <a:endParaRPr lang="pl-PL" sz="2000" dirty="0">
              <a:latin typeface="Open Sans"/>
              <a:cs typeface="Open Sans"/>
            </a:endParaRPr>
          </a:p>
        </p:txBody>
      </p:sp>
      <p:sp>
        <p:nvSpPr>
          <p:cNvPr id="10" name="Prostokąt zaokrąglony 19"/>
          <p:cNvSpPr/>
          <p:nvPr/>
        </p:nvSpPr>
        <p:spPr>
          <a:xfrm>
            <a:off x="4260732" y="2956782"/>
            <a:ext cx="3649898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ostrożny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4366614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 smtClean="0">
                <a:latin typeface="Open Sans"/>
                <a:cs typeface="Open Sans"/>
              </a:rPr>
              <a:t>Jaka to część mowy?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7240937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8" name="Prostokąt 17"/>
          <p:cNvSpPr/>
          <p:nvPr/>
        </p:nvSpPr>
        <p:spPr>
          <a:xfrm>
            <a:off x="1070287" y="1218145"/>
            <a:ext cx="19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Ćwiczenie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21" name="pole tekstowe 7"/>
          <p:cNvSpPr txBox="1"/>
          <p:nvPr/>
        </p:nvSpPr>
        <p:spPr>
          <a:xfrm>
            <a:off x="1426775" y="2080413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>
                <a:latin typeface="Open Sans"/>
                <a:cs typeface="Open Sans"/>
              </a:rPr>
              <a:t>Jak napiszecie „nie” z wyrazem</a:t>
            </a:r>
            <a:r>
              <a:rPr lang="pl-PL" sz="2000" dirty="0" smtClean="0">
                <a:latin typeface="Open Sans"/>
                <a:cs typeface="Open Sans"/>
              </a:rPr>
              <a:t>…</a:t>
            </a:r>
            <a:endParaRPr lang="pl-PL" sz="2000" dirty="0">
              <a:latin typeface="Open Sans"/>
              <a:cs typeface="Open Sans"/>
            </a:endParaRPr>
          </a:p>
        </p:txBody>
      </p:sp>
      <p:sp>
        <p:nvSpPr>
          <p:cNvPr id="10" name="Prostokąt zaokrąglony 19"/>
          <p:cNvSpPr/>
          <p:nvPr/>
        </p:nvSpPr>
        <p:spPr>
          <a:xfrm>
            <a:off x="4260732" y="2956782"/>
            <a:ext cx="3649898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równy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4366614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 smtClean="0">
                <a:latin typeface="Open Sans"/>
                <a:cs typeface="Open Sans"/>
              </a:rPr>
              <a:t>Jaka to część mowy?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58441425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8" name="Prostokąt 17"/>
          <p:cNvSpPr/>
          <p:nvPr/>
        </p:nvSpPr>
        <p:spPr>
          <a:xfrm>
            <a:off x="1070287" y="1218145"/>
            <a:ext cx="19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Ćwiczenie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21" name="pole tekstowe 7"/>
          <p:cNvSpPr txBox="1"/>
          <p:nvPr/>
        </p:nvSpPr>
        <p:spPr>
          <a:xfrm>
            <a:off x="1426775" y="2080413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>
                <a:latin typeface="Open Sans"/>
                <a:cs typeface="Open Sans"/>
              </a:rPr>
              <a:t>Jak napiszecie „nie” z wyrazem</a:t>
            </a:r>
            <a:r>
              <a:rPr lang="pl-PL" sz="2000" dirty="0" smtClean="0">
                <a:latin typeface="Open Sans"/>
                <a:cs typeface="Open Sans"/>
              </a:rPr>
              <a:t>…</a:t>
            </a:r>
            <a:endParaRPr lang="pl-PL" sz="2000" dirty="0">
              <a:latin typeface="Open Sans"/>
              <a:cs typeface="Open Sans"/>
            </a:endParaRPr>
          </a:p>
        </p:txBody>
      </p:sp>
      <p:sp>
        <p:nvSpPr>
          <p:cNvPr id="10" name="Prostokąt zaokrąglony 19"/>
          <p:cNvSpPr/>
          <p:nvPr/>
        </p:nvSpPr>
        <p:spPr>
          <a:xfrm>
            <a:off x="4260732" y="2956782"/>
            <a:ext cx="3649898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wolno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4366614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 smtClean="0">
                <a:latin typeface="Open Sans"/>
                <a:cs typeface="Open Sans"/>
              </a:rPr>
              <a:t>Jaka to część mowy?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82969896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8" name="Prostokąt 17"/>
          <p:cNvSpPr/>
          <p:nvPr/>
        </p:nvSpPr>
        <p:spPr>
          <a:xfrm>
            <a:off x="1070287" y="1218145"/>
            <a:ext cx="19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Ćwiczenie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21" name="pole tekstowe 7"/>
          <p:cNvSpPr txBox="1"/>
          <p:nvPr/>
        </p:nvSpPr>
        <p:spPr>
          <a:xfrm>
            <a:off x="1426775" y="2080413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>
                <a:latin typeface="Open Sans"/>
                <a:cs typeface="Open Sans"/>
              </a:rPr>
              <a:t>Jak napiszecie „nie” z wyrazem</a:t>
            </a:r>
            <a:r>
              <a:rPr lang="pl-PL" sz="2000" dirty="0" smtClean="0">
                <a:latin typeface="Open Sans"/>
                <a:cs typeface="Open Sans"/>
              </a:rPr>
              <a:t>…</a:t>
            </a:r>
            <a:endParaRPr lang="pl-PL" sz="2000" dirty="0">
              <a:latin typeface="Open Sans"/>
              <a:cs typeface="Open Sans"/>
            </a:endParaRPr>
          </a:p>
        </p:txBody>
      </p:sp>
      <p:sp>
        <p:nvSpPr>
          <p:cNvPr id="10" name="Prostokąt zaokrąglony 19"/>
          <p:cNvSpPr/>
          <p:nvPr/>
        </p:nvSpPr>
        <p:spPr>
          <a:xfrm>
            <a:off x="4260732" y="2956782"/>
            <a:ext cx="3649898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trzeba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4366614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 smtClean="0">
                <a:latin typeface="Open Sans"/>
                <a:cs typeface="Open Sans"/>
              </a:rPr>
              <a:t>Jaka to część mowy?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7798220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8" name="Prostokąt 17"/>
          <p:cNvSpPr/>
          <p:nvPr/>
        </p:nvSpPr>
        <p:spPr>
          <a:xfrm>
            <a:off x="1070287" y="1218145"/>
            <a:ext cx="19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Ćwiczenie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21" name="pole tekstowe 7"/>
          <p:cNvSpPr txBox="1"/>
          <p:nvPr/>
        </p:nvSpPr>
        <p:spPr>
          <a:xfrm>
            <a:off x="1426775" y="2080413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>
                <a:latin typeface="Open Sans"/>
                <a:cs typeface="Open Sans"/>
              </a:rPr>
              <a:t>Jak napiszecie „nie” z wyrazem</a:t>
            </a:r>
            <a:r>
              <a:rPr lang="pl-PL" sz="2000" dirty="0" smtClean="0">
                <a:latin typeface="Open Sans"/>
                <a:cs typeface="Open Sans"/>
              </a:rPr>
              <a:t>…</a:t>
            </a:r>
            <a:endParaRPr lang="pl-PL" sz="2000" dirty="0">
              <a:latin typeface="Open Sans"/>
              <a:cs typeface="Open Sans"/>
            </a:endParaRPr>
          </a:p>
        </p:txBody>
      </p:sp>
      <p:sp>
        <p:nvSpPr>
          <p:cNvPr id="10" name="Prostokąt zaokrąglony 19"/>
          <p:cNvSpPr/>
          <p:nvPr/>
        </p:nvSpPr>
        <p:spPr>
          <a:xfrm>
            <a:off x="4260732" y="2956782"/>
            <a:ext cx="3649898" cy="9335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191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ruszać</a:t>
            </a:r>
            <a:endParaRPr lang="pl-PL" sz="3191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4366614"/>
            <a:ext cx="8382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 smtClean="0">
                <a:latin typeface="Open Sans"/>
                <a:cs typeface="Open Sans"/>
              </a:rPr>
              <a:t>Jaka to część mowy?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9403726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9887</TotalTime>
  <Words>410</Words>
  <Application>Microsoft Macintosh PowerPoint</Application>
  <PresentationFormat>Niestandardowy</PresentationFormat>
  <Paragraphs>107</Paragraphs>
  <Slides>18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19" baseType="lpstr">
      <vt:lpstr>Motyw pakietu Office</vt:lpstr>
      <vt:lpstr>  MULTIMEDIALNY SCENARIUSZ ZAJĘĆ</vt:lpstr>
      <vt:lpstr>Edukacja: Poziom: Temat: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135</cp:revision>
  <dcterms:created xsi:type="dcterms:W3CDTF">2014-12-16T09:11:28Z</dcterms:created>
  <dcterms:modified xsi:type="dcterms:W3CDTF">2015-05-19T14:02:02Z</dcterms:modified>
</cp:coreProperties>
</file>