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5" r:id="rId9"/>
    <p:sldId id="262" r:id="rId10"/>
    <p:sldId id="269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0B07384-455F-4580-9154-B122D1E5AD89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891E82C-CDC5-42AC-A423-4CF08C0A1D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247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8DCD0E1C-727E-4186-96CC-49FDB2184733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3F241AF-AE51-4CFD-B350-94296B2F1BC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5853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7275B-EA98-4D8B-9797-0F78ED27B2DE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00E84-AEDD-448E-8763-131687FF2B3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402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D78AC-2513-49D5-9D29-E2397267525F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79479-F23E-4FDD-A616-00A03FFAB21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535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C286C-4F0E-49AF-8897-488024AF3C78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48DA-D77B-4661-BDB1-FD65FDBA684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5902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1DA2C-B4EC-477B-86D9-2302C973837E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952B-EDF0-426E-828A-22833A1C145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9651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6BA88-808C-4B15-899E-EECA1C126FAE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DC00F-5262-4584-8D20-338D5256C66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000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3788C-8EB0-4B7D-A656-7E858BEBF13E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BCFCA-FA2D-4A0A-B999-2D6D032C87E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038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BA07F-8DD9-48E1-8D72-7796BD04125E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E1F86-0F4A-4F3B-8460-6E06161A39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928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4CF0A-B7B4-4746-A029-2C595CF3B124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D9CD6-FEA6-4CE1-A9EF-26AD970D3A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1882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FB8FD-64D3-4033-A811-01F99ACDFC65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5DE0D-253A-416B-8D5F-10955A5A6D9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2556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FCDEC-D9EE-42A6-A386-8637429E0446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2BCEA-F695-4C71-9E87-9398DA66980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5718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408438-2544-4D59-9C22-DD16A1009E2E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7D21CB-6ECB-4F0F-8BCD-66712E11EDF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900" r:id="rId8"/>
    <p:sldLayoutId id="2147483901" r:id="rId9"/>
    <p:sldLayoutId id="2147483897" r:id="rId10"/>
    <p:sldLayoutId id="21474838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59338" y="2420938"/>
            <a:ext cx="3025775" cy="31686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Stężenie procentowe </a:t>
            </a:r>
            <a:br>
              <a:rPr lang="pl-PL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lekcjach matematyki</a:t>
            </a:r>
            <a:endParaRPr lang="pl-PL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024687" cy="1143000"/>
          </a:xfrm>
        </p:spPr>
        <p:txBody>
          <a:bodyPr/>
          <a:lstStyle/>
          <a:p>
            <a:r>
              <a:rPr lang="pl-PL" dirty="0"/>
              <a:t>Stężanie roztworu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042988" y="2060848"/>
                <a:ext cx="6777037" cy="4248472"/>
              </a:xfrm>
            </p:spPr>
            <p:txBody>
              <a:bodyPr/>
              <a:lstStyle/>
              <a:p>
                <a:pPr marL="69850" indent="0">
                  <a:buNone/>
                </a:pPr>
                <a:r>
                  <a:rPr lang="pl-PL" dirty="0" smtClean="0"/>
                  <a:t>Zatem</a:t>
                </a:r>
              </a:p>
              <a:p>
                <a:pPr marL="69850" indent="0">
                  <a:buNone/>
                </a:pPr>
                <a:r>
                  <a:rPr lang="pl-PL" dirty="0" smtClean="0"/>
                  <a:t>	4% </a:t>
                </a:r>
                <a:r>
                  <a:rPr lang="pl-PL" dirty="0" smtClean="0">
                    <a:sym typeface="Symbol"/>
                  </a:rPr>
                  <a:t> 3 = 5%(3 –x)</a:t>
                </a:r>
              </a:p>
              <a:p>
                <a:pPr marL="69850" indent="0">
                  <a:buNone/>
                </a:pPr>
                <a:r>
                  <a:rPr lang="pl-PL" dirty="0">
                    <a:sym typeface="Symbol"/>
                  </a:rPr>
                  <a:t>	</a:t>
                </a:r>
                <a:r>
                  <a:rPr lang="pl-PL" dirty="0" smtClean="0">
                    <a:sym typeface="Symbol"/>
                  </a:rPr>
                  <a:t>0,04 </a:t>
                </a:r>
                <a:r>
                  <a:rPr lang="pl-PL" dirty="0">
                    <a:sym typeface="Symbol"/>
                  </a:rPr>
                  <a:t> </a:t>
                </a:r>
                <a:r>
                  <a:rPr lang="pl-PL" dirty="0" smtClean="0">
                    <a:sym typeface="Symbol"/>
                  </a:rPr>
                  <a:t>3 = 0,05 (3 – x)	/100</a:t>
                </a:r>
              </a:p>
              <a:p>
                <a:pPr marL="69850" indent="0">
                  <a:buNone/>
                </a:pPr>
                <a:r>
                  <a:rPr lang="pl-PL" dirty="0">
                    <a:sym typeface="Symbol"/>
                  </a:rPr>
                  <a:t>	</a:t>
                </a:r>
                <a:r>
                  <a:rPr lang="pl-PL" dirty="0" smtClean="0">
                    <a:sym typeface="Symbol"/>
                  </a:rPr>
                  <a:t>12 = 15 – 5x</a:t>
                </a:r>
              </a:p>
              <a:p>
                <a:pPr marL="69850" indent="0">
                  <a:buNone/>
                </a:pPr>
                <a:r>
                  <a:rPr lang="pl-PL" dirty="0">
                    <a:sym typeface="Symbol"/>
                  </a:rPr>
                  <a:t>	</a:t>
                </a:r>
                <a:r>
                  <a:rPr lang="pl-PL" dirty="0" smtClean="0">
                    <a:sym typeface="Symbol"/>
                  </a:rPr>
                  <a:t>5x = 3</a:t>
                </a:r>
              </a:p>
              <a:p>
                <a:pPr marL="69850" indent="0">
                  <a:buNone/>
                </a:pPr>
                <a:r>
                  <a:rPr lang="pl-PL" dirty="0">
                    <a:sym typeface="Symbol"/>
                  </a:rPr>
                  <a:t>	</a:t>
                </a:r>
                <a:r>
                  <a:rPr lang="pl-PL" dirty="0" smtClean="0">
                    <a:sym typeface="Symbol"/>
                  </a:rPr>
                  <a:t>x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  <a:sym typeface="Symbol"/>
                          </a:rPr>
                          <m:t>3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  <a:sym typeface="Symbol"/>
                          </a:rPr>
                          <m:t>5</m:t>
                        </m:r>
                      </m:den>
                    </m:f>
                  </m:oMath>
                </a14:m>
                <a:endParaRPr lang="pl-PL" dirty="0" smtClean="0">
                  <a:sym typeface="Symbol"/>
                </a:endParaRPr>
              </a:p>
              <a:p>
                <a:pPr marL="69850" indent="0">
                  <a:buNone/>
                </a:pPr>
                <a:r>
                  <a:rPr lang="pl-PL" dirty="0">
                    <a:sym typeface="Symbol"/>
                  </a:rPr>
                  <a:t>	</a:t>
                </a:r>
                <a:r>
                  <a:rPr lang="pl-PL" dirty="0" smtClean="0">
                    <a:sym typeface="Symbol"/>
                  </a:rPr>
                  <a:t>x = 0,6 kg</a:t>
                </a:r>
              </a:p>
              <a:p>
                <a:pPr marL="69850" indent="0">
                  <a:buNone/>
                </a:pPr>
                <a:r>
                  <a:rPr lang="pl-PL" dirty="0" smtClean="0">
                    <a:sym typeface="Symbol"/>
                  </a:rPr>
                  <a:t>Odp. Z solanki odparowano 0,6 kg wody.</a:t>
                </a:r>
              </a:p>
              <a:p>
                <a:pPr marL="69850" indent="0">
                  <a:buNone/>
                </a:pPr>
                <a:r>
                  <a:rPr lang="pl-PL" dirty="0">
                    <a:sym typeface="Symbol"/>
                  </a:rPr>
                  <a:t>	</a:t>
                </a: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2988" y="2060848"/>
                <a:ext cx="6777037" cy="4248472"/>
              </a:xfrm>
              <a:blipFill rotWithShape="1">
                <a:blip r:embed="rId2"/>
                <a:stretch>
                  <a:fillRect l="-360" t="-114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296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>
          <a:xfrm>
            <a:off x="1116013" y="692150"/>
            <a:ext cx="7024687" cy="1143000"/>
          </a:xfrm>
        </p:spPr>
        <p:txBody>
          <a:bodyPr/>
          <a:lstStyle/>
          <a:p>
            <a:r>
              <a:rPr lang="pl-PL" smtClean="0"/>
              <a:t>Zadania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42988" y="1844675"/>
            <a:ext cx="7632700" cy="3987800"/>
          </a:xfrm>
        </p:spPr>
        <p:txBody>
          <a:bodyPr rtlCol="0">
            <a:normAutofit/>
          </a:bodyPr>
          <a:lstStyle/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b="1" dirty="0" smtClean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b="1" dirty="0" smtClean="0"/>
              <a:t>Zadanie 1.</a:t>
            </a:r>
            <a:r>
              <a:rPr lang="pl-PL" dirty="0" smtClean="0"/>
              <a:t> Oblicz </a:t>
            </a:r>
            <a:r>
              <a:rPr lang="pl-PL" dirty="0"/>
              <a:t>jaką objętość wody należy dodać do 150 g cukru, aby otrzymać </a:t>
            </a:r>
            <a:r>
              <a:rPr lang="pl-PL" dirty="0" smtClean="0"/>
              <a:t>roztwór piętnastoprocentowy. </a:t>
            </a:r>
            <a:endParaRPr lang="pl-PL" dirty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 smtClean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b="1" i="1" dirty="0" smtClean="0"/>
              <a:t>Zadanie 2. </a:t>
            </a:r>
            <a:r>
              <a:rPr lang="pl-PL" dirty="0" smtClean="0"/>
              <a:t>Do </a:t>
            </a:r>
            <a:r>
              <a:rPr lang="pl-PL" dirty="0"/>
              <a:t>wybielania firanek przygotowuje się roztwór 0,4% substancji wybielającej. Ile trzeba substancji i wody, aby sporządzić 4 kg takiego roztworu? 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/>
          </a:p>
          <a:p>
            <a:pPr indent="-274320" fontAlgn="auto">
              <a:spcAft>
                <a:spcPts val="0"/>
              </a:spcAft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ytuł 1"/>
          <p:cNvSpPr>
            <a:spLocks noGrp="1"/>
          </p:cNvSpPr>
          <p:nvPr>
            <p:ph type="title"/>
          </p:nvPr>
        </p:nvSpPr>
        <p:spPr>
          <a:xfrm>
            <a:off x="1042988" y="620713"/>
            <a:ext cx="7024687" cy="1143000"/>
          </a:xfrm>
        </p:spPr>
        <p:txBody>
          <a:bodyPr/>
          <a:lstStyle/>
          <a:p>
            <a:r>
              <a:rPr lang="pl-PL" smtClean="0"/>
              <a:t>Zadania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42988" y="1916113"/>
            <a:ext cx="7632700" cy="4465637"/>
          </a:xfrm>
        </p:spPr>
        <p:txBody>
          <a:bodyPr/>
          <a:lstStyle/>
          <a:p>
            <a:pPr marL="114300" indent="0">
              <a:buFont typeface="Wingdings 2" pitchFamily="18" charset="2"/>
              <a:buNone/>
            </a:pPr>
            <a:r>
              <a:rPr lang="pl-PL" b="1" i="1" smtClean="0"/>
              <a:t>Zadanie 3.</a:t>
            </a:r>
            <a:r>
              <a:rPr lang="pl-PL" smtClean="0"/>
              <a:t> Ile soli należy dosypać do  6 kg solanki dwuprocentowej, aby otrzymać solankę pięcioprocentową?</a:t>
            </a:r>
          </a:p>
          <a:p>
            <a:pPr marL="114300" indent="0">
              <a:buFont typeface="Wingdings 2" pitchFamily="18" charset="2"/>
              <a:buNone/>
            </a:pPr>
            <a:endParaRPr lang="pl-PL" b="1" i="1" smtClean="0"/>
          </a:p>
          <a:p>
            <a:pPr marL="114300" indent="0">
              <a:buFont typeface="Wingdings 2" pitchFamily="18" charset="2"/>
              <a:buNone/>
            </a:pPr>
            <a:r>
              <a:rPr lang="pl-PL" b="1" i="1" smtClean="0"/>
              <a:t>Zadanie 4. </a:t>
            </a:r>
            <a:r>
              <a:rPr lang="pl-PL" smtClean="0"/>
              <a:t>Ile wody trzeba odparować z 6 kg solanki dwuprocentowej, aby otrzymać solankę pięcioprocentową?</a:t>
            </a:r>
          </a:p>
          <a:p>
            <a:pPr marL="114300" indent="0">
              <a:buFont typeface="Wingdings 2" pitchFamily="18" charset="2"/>
              <a:buNone/>
            </a:pPr>
            <a:endParaRPr lang="pl-PL" smtClean="0"/>
          </a:p>
          <a:p>
            <a:pPr marL="114300" indent="0">
              <a:buFont typeface="Wingdings 2" pitchFamily="18" charset="2"/>
              <a:buNone/>
            </a:pPr>
            <a:r>
              <a:rPr lang="pl-PL" b="1" i="1" smtClean="0"/>
              <a:t>Zadanie 5. </a:t>
            </a:r>
            <a:r>
              <a:rPr lang="pl-PL" smtClean="0"/>
              <a:t>Do 220 gramów 56% roztworu dolano wody i otrzymano roztwór 36%. Oblicz masę dolanej wody. </a:t>
            </a:r>
          </a:p>
          <a:p>
            <a:pPr marL="114300" indent="0">
              <a:buFont typeface="Wingdings 2" pitchFamily="18" charset="2"/>
              <a:buNone/>
            </a:pPr>
            <a:endParaRPr lang="pl-PL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Bibliografia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pl-PL" dirty="0" smtClean="0"/>
              <a:t>Matematyka </a:t>
            </a:r>
            <a:r>
              <a:rPr lang="pl-PL" dirty="0"/>
              <a:t>z plusem </a:t>
            </a:r>
            <a:r>
              <a:rPr lang="pl-PL" dirty="0" smtClean="0"/>
              <a:t>1; </a:t>
            </a:r>
            <a:r>
              <a:rPr lang="pl-PL" dirty="0"/>
              <a:t>wyd. </a:t>
            </a:r>
            <a:r>
              <a:rPr lang="pl-PL" dirty="0" err="1"/>
              <a:t>GWO</a:t>
            </a:r>
            <a:r>
              <a:rPr lang="pl-PL" dirty="0"/>
              <a:t>; Gdańsk </a:t>
            </a:r>
            <a:r>
              <a:rPr lang="pl-PL" dirty="0" smtClean="0"/>
              <a:t>2009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pl-PL" smtClean="0"/>
              <a:t>Zeszyt </a:t>
            </a:r>
            <a:r>
              <a:rPr lang="pl-PL" smtClean="0"/>
              <a:t>ćwiczeń </a:t>
            </a:r>
            <a:r>
              <a:rPr lang="pl-PL" smtClean="0"/>
              <a:t>1; </a:t>
            </a:r>
            <a:r>
              <a:rPr lang="pl-PL" dirty="0"/>
              <a:t>wyd. </a:t>
            </a:r>
            <a:r>
              <a:rPr lang="pl-PL" dirty="0" err="1"/>
              <a:t>GWO</a:t>
            </a:r>
            <a:r>
              <a:rPr lang="pl-PL" dirty="0"/>
              <a:t>; Gdańsk 2009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pl-PL" i="1" dirty="0" smtClean="0"/>
              <a:t>www.chemia_gimnazjum.republika.pl</a:t>
            </a:r>
            <a:endParaRPr lang="pl-PL" dirty="0"/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 smtClean="0"/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Opracowała: Anna Jąkalska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>
          <a:xfrm>
            <a:off x="971550" y="692150"/>
            <a:ext cx="7024688" cy="1143000"/>
          </a:xfrm>
        </p:spPr>
        <p:txBody>
          <a:bodyPr/>
          <a:lstStyle/>
          <a:p>
            <a:r>
              <a:rPr lang="pl-PL" smtClean="0"/>
              <a:t>Definicja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4000" b="1" dirty="0" smtClean="0"/>
              <a:t>Stężenie </a:t>
            </a:r>
            <a:r>
              <a:rPr lang="pl-PL" sz="4000" b="1" dirty="0"/>
              <a:t>procentowe roztworu </a:t>
            </a:r>
            <a:r>
              <a:rPr lang="pl-PL" sz="4000" dirty="0"/>
              <a:t>to liczba gramów związku chemicznego, jaka jest obecna w 100 g roztworu.</a:t>
            </a:r>
            <a:br>
              <a:rPr lang="pl-PL" sz="4000" dirty="0"/>
            </a:br>
            <a:r>
              <a:rPr lang="pl-PL" sz="4000" dirty="0"/>
              <a:t/>
            </a:r>
            <a:br>
              <a:rPr lang="pl-PL" sz="4000" dirty="0"/>
            </a:br>
            <a:endParaRPr lang="pl-PL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36562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1"/>
          <p:cNvSpPr>
            <a:spLocks noGrp="1"/>
          </p:cNvSpPr>
          <p:nvPr>
            <p:ph type="title"/>
          </p:nvPr>
        </p:nvSpPr>
        <p:spPr>
          <a:xfrm>
            <a:off x="1042988" y="692150"/>
            <a:ext cx="7024687" cy="1143000"/>
          </a:xfrm>
        </p:spPr>
        <p:txBody>
          <a:bodyPr/>
          <a:lstStyle/>
          <a:p>
            <a:r>
              <a:rPr lang="pl-PL" smtClean="0"/>
              <a:t>Definicja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42988" y="2324100"/>
            <a:ext cx="7200900" cy="3508375"/>
          </a:xfrm>
        </p:spPr>
        <p:txBody>
          <a:bodyPr rtlCol="0">
            <a:normAutofit lnSpcReduction="10000"/>
          </a:bodyPr>
          <a:lstStyle/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2800" b="1" dirty="0"/>
              <a:t>Roztwór</a:t>
            </a:r>
            <a:r>
              <a:rPr lang="pl-PL" sz="2800" dirty="0"/>
              <a:t> otrzymujemy rozpuszczając jakąś substancję w wodzie</a:t>
            </a:r>
            <a:r>
              <a:rPr lang="pl-PL" sz="2800" dirty="0" smtClean="0"/>
              <a:t>.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2800" dirty="0" smtClean="0"/>
              <a:t>Mówimy, że </a:t>
            </a:r>
            <a:r>
              <a:rPr lang="pl-PL" sz="2800" b="1" dirty="0" smtClean="0"/>
              <a:t>roztwór jest p-procentowy</a:t>
            </a:r>
            <a:r>
              <a:rPr lang="pl-PL" sz="2800" dirty="0" smtClean="0"/>
              <a:t>, gdy masa rozpuszczonej substancji stanowi p% masy roztworu.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2800" dirty="0" smtClean="0"/>
              <a:t>	s = p% </a:t>
            </a:r>
            <a:r>
              <a:rPr lang="pl-PL" sz="2800" dirty="0" smtClean="0">
                <a:sym typeface="Symbol"/>
              </a:rPr>
              <a:t> r    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2800" dirty="0" smtClean="0">
                <a:sym typeface="Symbol"/>
              </a:rPr>
              <a:t>s – masa rozpuszczonej substancji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2800" dirty="0" smtClean="0">
                <a:sym typeface="Symbol"/>
              </a:rPr>
              <a:t>r – masa roztworu</a:t>
            </a:r>
            <a:endParaRPr lang="pl-PL" sz="2800" dirty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>
          <a:xfrm>
            <a:off x="1116013" y="692150"/>
            <a:ext cx="7024687" cy="1143000"/>
          </a:xfrm>
        </p:spPr>
        <p:txBody>
          <a:bodyPr/>
          <a:lstStyle/>
          <a:p>
            <a:r>
              <a:rPr lang="pl-PL" smtClean="0"/>
              <a:t>Przykład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42988" y="2324100"/>
            <a:ext cx="7416800" cy="3508375"/>
          </a:xfrm>
        </p:spPr>
        <p:txBody>
          <a:bodyPr rtlCol="0">
            <a:normAutofit fontScale="92500" lnSpcReduction="20000"/>
          </a:bodyPr>
          <a:lstStyle/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3600" b="1" dirty="0"/>
              <a:t>Przykład: </a:t>
            </a:r>
            <a:r>
              <a:rPr lang="pl-PL" sz="3600" dirty="0"/>
              <a:t/>
            </a:r>
            <a:br>
              <a:rPr lang="pl-PL" sz="3600" dirty="0"/>
            </a:br>
            <a:r>
              <a:rPr lang="pl-PL" sz="3600" i="1" dirty="0"/>
              <a:t>– roztwór o stężeniu 15% jest to roztwór zawierający 15 g substancji rozpuszczonej w 100 g roztworu</a:t>
            </a:r>
            <a:r>
              <a:rPr lang="pl-PL" sz="3600" i="1" dirty="0" smtClean="0"/>
              <a:t>,</a:t>
            </a:r>
            <a:br>
              <a:rPr lang="pl-PL" sz="3600" i="1" dirty="0" smtClean="0"/>
            </a:br>
            <a:r>
              <a:rPr lang="pl-PL" sz="3600" i="1" dirty="0"/>
              <a:t/>
            </a:r>
            <a:br>
              <a:rPr lang="pl-PL" sz="3600" i="1" dirty="0"/>
            </a:br>
            <a:r>
              <a:rPr lang="pl-PL" sz="3600" i="1" dirty="0"/>
              <a:t>– </a:t>
            </a:r>
            <a:r>
              <a:rPr lang="pl-PL" sz="3600" i="1" dirty="0" smtClean="0"/>
              <a:t>taki </a:t>
            </a:r>
            <a:r>
              <a:rPr lang="pl-PL" sz="3600" i="1" dirty="0"/>
              <a:t>roztwór możemy otrzymać </a:t>
            </a:r>
            <a:r>
              <a:rPr lang="pl-PL" sz="3600" i="1" dirty="0" smtClean="0"/>
              <a:t/>
            </a:r>
            <a:br>
              <a:rPr lang="pl-PL" sz="3600" i="1" dirty="0" smtClean="0"/>
            </a:br>
            <a:r>
              <a:rPr lang="pl-PL" sz="3600" i="1" dirty="0" smtClean="0"/>
              <a:t>w </a:t>
            </a:r>
            <a:r>
              <a:rPr lang="pl-PL" sz="3600" i="1" dirty="0"/>
              <a:t>wyniku zmieszania 15 g substancji z 85 g rozpuszczalnika. </a:t>
            </a:r>
            <a:endParaRPr lang="pl-PL" sz="3600" dirty="0"/>
          </a:p>
          <a:p>
            <a:pPr indent="-274320" fontAlgn="auto">
              <a:spcAft>
                <a:spcPts val="0"/>
              </a:spcAft>
              <a:defRPr/>
            </a:pPr>
            <a:endParaRPr lang="pl-PL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ytuł 1"/>
          <p:cNvSpPr>
            <a:spLocks noGrp="1"/>
          </p:cNvSpPr>
          <p:nvPr>
            <p:ph type="title"/>
          </p:nvPr>
        </p:nvSpPr>
        <p:spPr>
          <a:xfrm>
            <a:off x="1116013" y="620713"/>
            <a:ext cx="7024687" cy="720725"/>
          </a:xfrm>
        </p:spPr>
        <p:txBody>
          <a:bodyPr/>
          <a:lstStyle/>
          <a:p>
            <a:r>
              <a:rPr lang="pl-PL" smtClean="0"/>
              <a:t>Stężenie roztworu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8313" y="1752600"/>
            <a:ext cx="8218487" cy="4373563"/>
          </a:xfrm>
        </p:spPr>
        <p:txBody>
          <a:bodyPr rtlCol="0">
            <a:normAutofit/>
          </a:bodyPr>
          <a:lstStyle/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Przykład 1.</a:t>
            </a:r>
            <a:r>
              <a:rPr lang="pl-PL" dirty="0" smtClean="0"/>
              <a:t> </a:t>
            </a:r>
            <a:r>
              <a:rPr lang="pl-PL" dirty="0"/>
              <a:t>Ile wody należy dodać do 3 g kwasku cytrynowego, aby otrzymać 1% poncz do nasączania ciast biszkoptowych? </a:t>
            </a:r>
            <a:endParaRPr lang="pl-PL" dirty="0" smtClean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Rozwiązanie: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 smtClean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	        kwasek	       woda	</a:t>
            </a:r>
            <a:r>
              <a:rPr lang="pl-PL" dirty="0"/>
              <a:t> </a:t>
            </a:r>
            <a:r>
              <a:rPr lang="pl-PL" dirty="0" smtClean="0"/>
              <a:t>         roztwór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	  		  +		  =</a:t>
            </a:r>
          </a:p>
          <a:p>
            <a:pPr marL="114300" indent="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1200" dirty="0" smtClean="0"/>
              <a:t>    </a:t>
            </a:r>
            <a:r>
              <a:rPr lang="pl-PL" sz="1400" dirty="0" smtClean="0"/>
              <a:t>masa substancji </a:t>
            </a:r>
          </a:p>
          <a:p>
            <a:pPr marL="114300" indent="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1400" dirty="0" smtClean="0"/>
              <a:t>    rozpuszczonej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 smtClean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/>
          </a:p>
        </p:txBody>
      </p:sp>
      <p:graphicFrame>
        <p:nvGraphicFramePr>
          <p:cNvPr id="34" name="Tabela 33"/>
          <p:cNvGraphicFramePr>
            <a:graphicFrameLocks noGrp="1"/>
          </p:cNvGraphicFramePr>
          <p:nvPr/>
        </p:nvGraphicFramePr>
        <p:xfrm>
          <a:off x="3924300" y="4724400"/>
          <a:ext cx="958850" cy="74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8850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x</a:t>
                      </a:r>
                      <a:endParaRPr lang="pl-PL" sz="1800" dirty="0"/>
                    </a:p>
                  </a:txBody>
                  <a:tcPr marL="91353" marR="91353" marT="45798" marB="45798"/>
                </a:tc>
              </a:tr>
              <a:tr h="371475">
                <a:tc>
                  <a:txBody>
                    <a:bodyPr/>
                    <a:lstStyle/>
                    <a:p>
                      <a:pPr algn="ctr"/>
                      <a:endParaRPr lang="pl-PL" sz="1800" dirty="0"/>
                    </a:p>
                  </a:txBody>
                  <a:tcPr marL="91353" marR="91353" marT="45798" marB="45798"/>
                </a:tc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/>
        </p:nvGraphicFramePr>
        <p:xfrm>
          <a:off x="2339975" y="4724400"/>
          <a:ext cx="887413" cy="74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413"/>
              </a:tblGrid>
              <a:tr h="371475">
                <a:tc>
                  <a:txBody>
                    <a:bodyPr/>
                    <a:lstStyle/>
                    <a:p>
                      <a:pPr algn="ctr"/>
                      <a:endParaRPr lang="pl-PL" sz="1800" dirty="0"/>
                    </a:p>
                  </a:txBody>
                  <a:tcPr marL="91404" marR="91404" marT="45798" marB="45798"/>
                </a:tc>
              </a:tr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3g</a:t>
                      </a:r>
                      <a:endParaRPr lang="pl-PL" sz="1800" dirty="0"/>
                    </a:p>
                  </a:txBody>
                  <a:tcPr marL="91404" marR="91404" marT="45798" marB="45798"/>
                </a:tc>
              </a:tr>
            </a:tbl>
          </a:graphicData>
        </a:graphic>
      </p:graphicFrame>
      <p:graphicFrame>
        <p:nvGraphicFramePr>
          <p:cNvPr id="36" name="Tabela 35"/>
          <p:cNvGraphicFramePr>
            <a:graphicFrameLocks noGrp="1"/>
          </p:cNvGraphicFramePr>
          <p:nvPr/>
        </p:nvGraphicFramePr>
        <p:xfrm>
          <a:off x="6011863" y="4724400"/>
          <a:ext cx="1152525" cy="74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525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3+x</a:t>
                      </a:r>
                      <a:endParaRPr lang="pl-PL" sz="1800" dirty="0"/>
                    </a:p>
                  </a:txBody>
                  <a:tcPr marL="91472" marR="91472" marT="45798" marB="45798"/>
                </a:tc>
              </a:tr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1%(3+x)</a:t>
                      </a:r>
                      <a:endParaRPr lang="pl-PL" sz="1800" dirty="0"/>
                    </a:p>
                  </a:txBody>
                  <a:tcPr marL="91472" marR="91472" marT="45798" marB="4579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ytuł 1"/>
          <p:cNvSpPr>
            <a:spLocks noGrp="1"/>
          </p:cNvSpPr>
          <p:nvPr>
            <p:ph type="title"/>
          </p:nvPr>
        </p:nvSpPr>
        <p:spPr>
          <a:xfrm>
            <a:off x="1258888" y="765175"/>
            <a:ext cx="7026275" cy="863600"/>
          </a:xfrm>
        </p:spPr>
        <p:txBody>
          <a:bodyPr/>
          <a:lstStyle/>
          <a:p>
            <a:r>
              <a:rPr lang="pl-PL" smtClean="0"/>
              <a:t>Stężenie roztworu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42988" y="1916113"/>
            <a:ext cx="7129462" cy="4105275"/>
          </a:xfrm>
        </p:spPr>
        <p:txBody>
          <a:bodyPr rtlCol="0">
            <a:normAutofit fontScale="92500" lnSpcReduction="10000"/>
          </a:bodyPr>
          <a:lstStyle/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Masa substancji rozpuszczonej w roztworze, </a:t>
            </a:r>
            <a:br>
              <a:rPr lang="pl-PL" dirty="0" smtClean="0"/>
            </a:br>
            <a:r>
              <a:rPr lang="pl-PL" dirty="0" smtClean="0"/>
              <a:t>to masa kwasku cytrynowego rozpuszczonego </a:t>
            </a:r>
            <a:br>
              <a:rPr lang="pl-PL" dirty="0" smtClean="0"/>
            </a:br>
            <a:r>
              <a:rPr lang="pl-PL" dirty="0" smtClean="0"/>
              <a:t>w wodzie.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Zatem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3 = 1%(3 + x)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3 = 0,01(3 + x)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3 = 0,03 + 0,01x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0,01x = 3 – 0,03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0,01x = 2,97     /</a:t>
            </a:r>
            <a:r>
              <a:rPr lang="pl-PL" dirty="0" smtClean="0">
                <a:sym typeface="Symbol"/>
              </a:rPr>
              <a:t>100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>
                <a:sym typeface="Symbol"/>
              </a:rPr>
              <a:t>	</a:t>
            </a:r>
            <a:r>
              <a:rPr lang="pl-PL" dirty="0" smtClean="0">
                <a:sym typeface="Symbol"/>
              </a:rPr>
              <a:t>x = 297 g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>
                <a:sym typeface="Symbol"/>
              </a:rPr>
              <a:t>Odp. Należy dodać 297 g wody.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/>
          </p:cNvSpPr>
          <p:nvPr>
            <p:ph type="title"/>
          </p:nvPr>
        </p:nvSpPr>
        <p:spPr>
          <a:xfrm>
            <a:off x="1116013" y="692150"/>
            <a:ext cx="7024687" cy="1143000"/>
          </a:xfrm>
        </p:spPr>
        <p:txBody>
          <a:bodyPr/>
          <a:lstStyle/>
          <a:p>
            <a:r>
              <a:rPr lang="pl-PL" smtClean="0"/>
              <a:t>Rozcieńczanie roztworu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42988" y="1916113"/>
            <a:ext cx="7200900" cy="4176712"/>
          </a:xfrm>
        </p:spPr>
        <p:txBody>
          <a:bodyPr rtlCol="0">
            <a:normAutofit fontScale="92500" lnSpcReduction="10000"/>
          </a:bodyPr>
          <a:lstStyle/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Przykład </a:t>
            </a:r>
            <a:r>
              <a:rPr lang="pl-PL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pl-PL" dirty="0"/>
              <a:t> </a:t>
            </a:r>
            <a:r>
              <a:rPr lang="pl-PL" dirty="0" smtClean="0"/>
              <a:t>Ile </a:t>
            </a:r>
            <a:r>
              <a:rPr lang="pl-PL" dirty="0"/>
              <a:t>wody należy </a:t>
            </a:r>
            <a:r>
              <a:rPr lang="pl-PL" dirty="0" smtClean="0"/>
              <a:t>dodać </a:t>
            </a:r>
            <a:r>
              <a:rPr lang="pl-PL" dirty="0"/>
              <a:t>do 600 g 10% roztworu octu, aby </a:t>
            </a:r>
            <a:r>
              <a:rPr lang="pl-PL" dirty="0" smtClean="0"/>
              <a:t>otrzymać </a:t>
            </a:r>
            <a:r>
              <a:rPr lang="pl-PL" dirty="0"/>
              <a:t>ocet 6%? </a:t>
            </a:r>
            <a:endParaRPr lang="pl-PL" dirty="0" smtClean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Rozwiązanie: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	ocet		woda		   ocet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			   +</a:t>
            </a:r>
            <a:r>
              <a:rPr lang="pl-PL" dirty="0"/>
              <a:t>	</a:t>
            </a:r>
            <a:r>
              <a:rPr lang="pl-PL" dirty="0" smtClean="0"/>
              <a:t>	     =	</a:t>
            </a:r>
          </a:p>
          <a:p>
            <a:pPr marL="114300" indent="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pl-PL" sz="1200" dirty="0" smtClean="0"/>
          </a:p>
          <a:p>
            <a:pPr marL="114300" indent="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1500" dirty="0" smtClean="0"/>
              <a:t>masa </a:t>
            </a:r>
            <a:r>
              <a:rPr lang="pl-PL" sz="1500" dirty="0"/>
              <a:t>substancji </a:t>
            </a:r>
          </a:p>
          <a:p>
            <a:pPr marL="114300" indent="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sz="1500" dirty="0"/>
              <a:t>rozpuszczonej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 smtClean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Zawartość substancji rozpuszczonej w obu roztworach jest taka sama. Zmianie uległo stężenie procentowe.</a:t>
            </a: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2700338" y="3716338"/>
          <a:ext cx="1150937" cy="74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0937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600g</a:t>
                      </a:r>
                      <a:endParaRPr lang="pl-PL" sz="1800" dirty="0"/>
                    </a:p>
                  </a:txBody>
                  <a:tcPr marL="91345" marR="91345" marT="45798" marB="45798"/>
                </a:tc>
              </a:tr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10%</a:t>
                      </a:r>
                      <a:r>
                        <a:rPr lang="pl-PL" sz="1800" dirty="0" smtClean="0">
                          <a:sym typeface="Symbol"/>
                        </a:rPr>
                        <a:t>600</a:t>
                      </a:r>
                      <a:endParaRPr lang="pl-PL" sz="1800" dirty="0"/>
                    </a:p>
                  </a:txBody>
                  <a:tcPr marL="91345" marR="91345" marT="45798" marB="45798"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588125" y="3716338"/>
          <a:ext cx="1368425" cy="74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425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600 +x</a:t>
                      </a:r>
                      <a:endParaRPr lang="pl-PL" sz="1800" dirty="0"/>
                    </a:p>
                  </a:txBody>
                  <a:tcPr marL="91458" marR="91458" marT="45798" marB="45798"/>
                </a:tc>
              </a:tr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6%</a:t>
                      </a:r>
                      <a:r>
                        <a:rPr lang="pl-PL" sz="1800" dirty="0" smtClean="0">
                          <a:sym typeface="Symbol"/>
                        </a:rPr>
                        <a:t>(600+x)</a:t>
                      </a:r>
                      <a:endParaRPr lang="pl-PL" sz="1800" dirty="0"/>
                    </a:p>
                  </a:txBody>
                  <a:tcPr marL="91458" marR="91458" marT="45798" marB="45798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4643438" y="3716338"/>
          <a:ext cx="1031875" cy="74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875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x</a:t>
                      </a:r>
                      <a:endParaRPr lang="pl-PL" sz="1800" dirty="0"/>
                    </a:p>
                  </a:txBody>
                  <a:tcPr marL="91449" marR="91449" marT="45798" marB="45798"/>
                </a:tc>
              </a:tr>
              <a:tr h="371475">
                <a:tc>
                  <a:txBody>
                    <a:bodyPr/>
                    <a:lstStyle/>
                    <a:p>
                      <a:pPr algn="ctr"/>
                      <a:endParaRPr lang="pl-PL" sz="1800" dirty="0"/>
                    </a:p>
                  </a:txBody>
                  <a:tcPr marL="91449" marR="91449" marT="45798" marB="4579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ytuł 1"/>
          <p:cNvSpPr>
            <a:spLocks noGrp="1"/>
          </p:cNvSpPr>
          <p:nvPr>
            <p:ph type="title"/>
          </p:nvPr>
        </p:nvSpPr>
        <p:spPr>
          <a:xfrm>
            <a:off x="1258888" y="620713"/>
            <a:ext cx="7026275" cy="1143000"/>
          </a:xfrm>
        </p:spPr>
        <p:txBody>
          <a:bodyPr/>
          <a:lstStyle/>
          <a:p>
            <a:r>
              <a:rPr lang="pl-PL" smtClean="0"/>
              <a:t>Rozcieńczanie roztworu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1916113"/>
            <a:ext cx="8064500" cy="4321175"/>
          </a:xfrm>
        </p:spPr>
        <p:txBody>
          <a:bodyPr/>
          <a:lstStyle/>
          <a:p>
            <a:pPr marL="114300" indent="0">
              <a:buFont typeface="Wingdings 2" pitchFamily="18" charset="2"/>
              <a:buNone/>
            </a:pPr>
            <a:r>
              <a:rPr lang="pl-PL" smtClean="0"/>
              <a:t>Zatem</a:t>
            </a:r>
          </a:p>
          <a:p>
            <a:pPr marL="114300" indent="0">
              <a:buFont typeface="Wingdings 2" pitchFamily="18" charset="2"/>
              <a:buNone/>
            </a:pPr>
            <a:r>
              <a:rPr lang="pl-PL" smtClean="0"/>
              <a:t>	10% </a:t>
            </a:r>
            <a:r>
              <a:rPr lang="pl-PL" smtClean="0">
                <a:sym typeface="Symbol" pitchFamily="18" charset="2"/>
              </a:rPr>
              <a:t> 600 = 6%  (600+x)</a:t>
            </a:r>
          </a:p>
          <a:p>
            <a:pPr marL="114300" indent="0">
              <a:buFont typeface="Wingdings 2" pitchFamily="18" charset="2"/>
              <a:buNone/>
            </a:pPr>
            <a:r>
              <a:rPr lang="pl-PL" smtClean="0">
                <a:sym typeface="Symbol" pitchFamily="18" charset="2"/>
              </a:rPr>
              <a:t>	0,10  600 = 0,06  (600+x)	    /100</a:t>
            </a:r>
          </a:p>
          <a:p>
            <a:pPr marL="114300" indent="0">
              <a:buFont typeface="Wingdings 2" pitchFamily="18" charset="2"/>
              <a:buNone/>
            </a:pPr>
            <a:r>
              <a:rPr lang="pl-PL" smtClean="0"/>
              <a:t>	6000 = 6 </a:t>
            </a:r>
            <a:r>
              <a:rPr lang="pl-PL" smtClean="0">
                <a:sym typeface="Symbol" pitchFamily="18" charset="2"/>
              </a:rPr>
              <a:t> 600 + 6x</a:t>
            </a:r>
          </a:p>
          <a:p>
            <a:pPr marL="114300" indent="0">
              <a:buFont typeface="Wingdings 2" pitchFamily="18" charset="2"/>
              <a:buNone/>
            </a:pPr>
            <a:r>
              <a:rPr lang="pl-PL" smtClean="0">
                <a:sym typeface="Symbol" pitchFamily="18" charset="2"/>
              </a:rPr>
              <a:t>	6x = 6000 – 3600</a:t>
            </a:r>
          </a:p>
          <a:p>
            <a:pPr marL="114300" indent="0">
              <a:buFont typeface="Wingdings 2" pitchFamily="18" charset="2"/>
              <a:buNone/>
            </a:pPr>
            <a:r>
              <a:rPr lang="pl-PL" smtClean="0">
                <a:sym typeface="Symbol" pitchFamily="18" charset="2"/>
              </a:rPr>
              <a:t>	6x = 2400	/:6</a:t>
            </a:r>
          </a:p>
          <a:p>
            <a:pPr marL="114300" indent="0">
              <a:buFont typeface="Wingdings 2" pitchFamily="18" charset="2"/>
              <a:buNone/>
            </a:pPr>
            <a:r>
              <a:rPr lang="pl-PL" smtClean="0">
                <a:sym typeface="Symbol" pitchFamily="18" charset="2"/>
              </a:rPr>
              <a:t>	x = 400 g</a:t>
            </a:r>
          </a:p>
          <a:p>
            <a:pPr marL="114300" indent="0">
              <a:buFont typeface="Wingdings 2" pitchFamily="18" charset="2"/>
              <a:buNone/>
            </a:pPr>
            <a:endParaRPr lang="pl-PL" smtClean="0">
              <a:sym typeface="Symbol" pitchFamily="18" charset="2"/>
            </a:endParaRPr>
          </a:p>
          <a:p>
            <a:pPr marL="114300" indent="0">
              <a:buFont typeface="Wingdings 2" pitchFamily="18" charset="2"/>
              <a:buNone/>
            </a:pPr>
            <a:r>
              <a:rPr lang="pl-PL" smtClean="0">
                <a:sym typeface="Symbol" pitchFamily="18" charset="2"/>
              </a:rPr>
              <a:t>Odp. Należy dolać 400g wody.</a:t>
            </a:r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>
          <a:xfrm>
            <a:off x="1116013" y="692150"/>
            <a:ext cx="7024687" cy="1143000"/>
          </a:xfrm>
        </p:spPr>
        <p:txBody>
          <a:bodyPr/>
          <a:lstStyle/>
          <a:p>
            <a:r>
              <a:rPr lang="pl-PL" dirty="0" smtClean="0"/>
              <a:t>Stężanie roztworu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2060575"/>
            <a:ext cx="8064500" cy="4321175"/>
          </a:xfrm>
        </p:spPr>
        <p:txBody>
          <a:bodyPr rtlCol="0">
            <a:normAutofit/>
          </a:bodyPr>
          <a:lstStyle/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Przykład 3.</a:t>
            </a:r>
            <a:r>
              <a:rPr lang="pl-PL" dirty="0"/>
              <a:t> </a:t>
            </a:r>
            <a:r>
              <a:rPr lang="pl-PL" dirty="0" smtClean="0"/>
              <a:t>Z 3 kg czteroprocentowego roztworu soli kuchennej odparowano wodę i otrzymano solankę pięcioprocentową. Ile wody odparowano?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 smtClean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Rozwiązanie:    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/>
              <a:t>	 </a:t>
            </a:r>
            <a:r>
              <a:rPr lang="pl-PL" dirty="0" smtClean="0"/>
              <a:t>        solanka I	 woda	 solanka II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		      -    	      =</a:t>
            </a:r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pl-PL" dirty="0"/>
          </a:p>
          <a:p>
            <a:pPr marL="11430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Masa substancji rozpuszczonej nie zmieniła się. Zmianie uległo stężenie solanki i masa wody.</a:t>
            </a: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2411413" y="4518025"/>
          <a:ext cx="1152525" cy="741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525"/>
              </a:tblGrid>
              <a:tr h="37068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3kg</a:t>
                      </a:r>
                      <a:endParaRPr lang="pl-PL" sz="1800" dirty="0"/>
                    </a:p>
                  </a:txBody>
                  <a:tcPr marL="91472" marR="91472" marT="45700" marB="45700"/>
                </a:tc>
              </a:tr>
              <a:tr h="37068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4%</a:t>
                      </a:r>
                      <a:r>
                        <a:rPr lang="pl-PL" sz="1800" dirty="0" smtClean="0">
                          <a:sym typeface="Symbol"/>
                        </a:rPr>
                        <a:t>3kg</a:t>
                      </a:r>
                      <a:endParaRPr lang="pl-PL" sz="1800" dirty="0"/>
                    </a:p>
                  </a:txBody>
                  <a:tcPr marL="91472" marR="91472" marT="45700" marB="45700"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4356100" y="4518025"/>
          <a:ext cx="1152525" cy="741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525"/>
              </a:tblGrid>
              <a:tr h="37068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x kg</a:t>
                      </a:r>
                      <a:endParaRPr lang="pl-PL" sz="1800" dirty="0"/>
                    </a:p>
                  </a:txBody>
                  <a:tcPr marL="91472" marR="91472" marT="45700" marB="45700"/>
                </a:tc>
              </a:tr>
              <a:tr h="370682">
                <a:tc>
                  <a:txBody>
                    <a:bodyPr/>
                    <a:lstStyle/>
                    <a:p>
                      <a:pPr algn="ctr"/>
                      <a:endParaRPr lang="pl-PL" sz="1800" dirty="0"/>
                    </a:p>
                  </a:txBody>
                  <a:tcPr marL="91472" marR="91472" marT="45700" marB="45700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6300788" y="4518025"/>
          <a:ext cx="1295400" cy="741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</a:tblGrid>
              <a:tr h="37068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(3-x)kg</a:t>
                      </a:r>
                      <a:endParaRPr lang="pl-PL" sz="1800" dirty="0"/>
                    </a:p>
                  </a:txBody>
                  <a:tcPr marL="91388" marR="91388" marT="45700" marB="45700"/>
                </a:tc>
              </a:tr>
              <a:tr h="37068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5%</a:t>
                      </a:r>
                      <a:r>
                        <a:rPr lang="pl-PL" sz="1800" dirty="0" smtClean="0">
                          <a:sym typeface="Symbol"/>
                        </a:rPr>
                        <a:t>(3-x)kg</a:t>
                      </a:r>
                      <a:endParaRPr lang="pl-PL" sz="1800" dirty="0"/>
                    </a:p>
                  </a:txBody>
                  <a:tcPr marL="91388" marR="91388" marT="45700" marB="45700"/>
                </a:tc>
              </a:tr>
            </a:tbl>
          </a:graphicData>
        </a:graphic>
      </p:graphicFrame>
      <p:sp>
        <p:nvSpPr>
          <p:cNvPr id="7" name="Prostokąt 6"/>
          <p:cNvSpPr>
            <a:spLocks noChangeArrowheads="1"/>
          </p:cNvSpPr>
          <p:nvPr/>
        </p:nvSpPr>
        <p:spPr bwMode="auto">
          <a:xfrm>
            <a:off x="539750" y="4887913"/>
            <a:ext cx="21605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14300"/>
            <a:r>
              <a:rPr lang="pl-PL" sz="1400"/>
              <a:t>masa substancji </a:t>
            </a:r>
          </a:p>
          <a:p>
            <a:pPr marL="114300"/>
            <a:r>
              <a:rPr lang="pl-PL" sz="1400"/>
              <a:t>rozpuszczonej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432</TotalTime>
  <Words>306</Words>
  <Application>Microsoft Office PowerPoint</Application>
  <PresentationFormat>Pokaz na ekranie (4:3)</PresentationFormat>
  <Paragraphs>102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Austin</vt:lpstr>
      <vt:lpstr>     Stężenie procentowe  na lekcjach matematyki</vt:lpstr>
      <vt:lpstr>Definicja</vt:lpstr>
      <vt:lpstr>Definicja</vt:lpstr>
      <vt:lpstr>Przykład</vt:lpstr>
      <vt:lpstr>Stężenie roztworu</vt:lpstr>
      <vt:lpstr>Stężenie roztworu</vt:lpstr>
      <vt:lpstr>Rozcieńczanie roztworu</vt:lpstr>
      <vt:lpstr>Rozcieńczanie roztworu</vt:lpstr>
      <vt:lpstr>Stężanie roztworu</vt:lpstr>
      <vt:lpstr>Stężanie roztworu</vt:lpstr>
      <vt:lpstr>Zadania</vt:lpstr>
      <vt:lpstr>Zadania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Ania</dc:creator>
  <cp:lastModifiedBy>Ania</cp:lastModifiedBy>
  <cp:revision>92</cp:revision>
  <dcterms:created xsi:type="dcterms:W3CDTF">2013-05-31T15:08:23Z</dcterms:created>
  <dcterms:modified xsi:type="dcterms:W3CDTF">2013-06-11T17:59:17Z</dcterms:modified>
</cp:coreProperties>
</file>