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0" r:id="rId5"/>
    <p:sldId id="261" r:id="rId6"/>
    <p:sldId id="262" r:id="rId7"/>
    <p:sldId id="258" r:id="rId8"/>
    <p:sldId id="265" r:id="rId9"/>
    <p:sldId id="266" r:id="rId10"/>
    <p:sldId id="267" r:id="rId11"/>
    <p:sldId id="270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D17FA3B-C404-4317-B0BC-953931111309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/>
              <a:t>ROZWIĄZYWANIE RÓWNAŃ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6875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24078" indent="-514350">
              <a:lnSpc>
                <a:spcPct val="150000"/>
              </a:lnSpc>
              <a:buFont typeface="Wingdings 3"/>
              <a:buAutoNum type="alphaLcParenR"/>
            </a:pPr>
            <a:r>
              <a:rPr lang="pl-PL" dirty="0" smtClean="0"/>
              <a:t>3x=2x-3	</a:t>
            </a:r>
            <a:r>
              <a:rPr lang="pl-PL" sz="1900" dirty="0" smtClean="0"/>
              <a:t>(</a:t>
            </a:r>
            <a:r>
              <a:rPr lang="pl-PL" sz="1900" dirty="0"/>
              <a:t>przenosimy wyrażenie </a:t>
            </a:r>
            <a:r>
              <a:rPr lang="pl-PL" sz="1900" dirty="0" smtClean="0"/>
              <a:t>2x </a:t>
            </a:r>
            <a:r>
              <a:rPr lang="pl-PL" sz="1900" dirty="0"/>
              <a:t>na lewą stronę </a:t>
            </a:r>
            <a:r>
              <a:rPr lang="pl-PL" sz="1900" dirty="0" smtClean="0"/>
              <a:t>				równania zmieniając znak na przeciwny)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     3x-2x=-3	</a:t>
            </a:r>
            <a:r>
              <a:rPr lang="pl-PL" sz="1800" dirty="0" smtClean="0"/>
              <a:t>(</a:t>
            </a:r>
            <a:r>
              <a:rPr lang="pl-PL" sz="1800" dirty="0"/>
              <a:t>redukujemy jednomiany podobne</a:t>
            </a:r>
            <a:r>
              <a:rPr lang="pl-PL" sz="1800" dirty="0" smtClean="0"/>
              <a:t>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       x=-3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Sprawdzenie: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L=3x=3</a:t>
            </a:r>
            <a:r>
              <a:rPr lang="pl-PL" dirty="0" smtClean="0">
                <a:sym typeface="Symbol"/>
              </a:rPr>
              <a:t>(-3)=-9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>
                <a:sym typeface="Symbol"/>
              </a:rPr>
              <a:t>P=2x-3=2(-3)-3=-6-3=-9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>
                <a:sym typeface="Symbol"/>
              </a:rPr>
              <a:t>L=P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Rozwiązaniem </a:t>
            </a:r>
            <a:r>
              <a:rPr lang="pl-PL" dirty="0"/>
              <a:t>równania jest liczba -3.</a:t>
            </a:r>
          </a:p>
          <a:p>
            <a:pPr marL="109728" indent="0">
              <a:lnSpc>
                <a:spcPct val="150000"/>
              </a:lnSpc>
              <a:buNone/>
            </a:pPr>
            <a:endParaRPr lang="pl-PL" dirty="0" smtClean="0">
              <a:sym typeface="Symbol"/>
            </a:endParaRPr>
          </a:p>
          <a:p>
            <a:pPr marL="109728" indent="0">
              <a:lnSpc>
                <a:spcPct val="150000"/>
              </a:lnSpc>
              <a:buNone/>
            </a:pPr>
            <a:endParaRPr lang="pl-PL" dirty="0"/>
          </a:p>
          <a:p>
            <a:pPr marL="109728" indent="0">
              <a:lnSpc>
                <a:spcPct val="150000"/>
              </a:lnSpc>
              <a:buNone/>
            </a:pPr>
            <a:endParaRPr lang="pl-PL" dirty="0" smtClean="0"/>
          </a:p>
          <a:p>
            <a:pPr marL="109728" indent="0">
              <a:lnSpc>
                <a:spcPct val="150000"/>
              </a:lnSpc>
              <a:buNone/>
            </a:pPr>
            <a:endParaRPr lang="pl-PL" dirty="0"/>
          </a:p>
          <a:p>
            <a:pPr marL="624078" indent="-514350">
              <a:lnSpc>
                <a:spcPct val="150000"/>
              </a:lnSpc>
              <a:buAutoNum type="alphaLcParenR"/>
            </a:pPr>
            <a:endParaRPr lang="pl-PL" dirty="0"/>
          </a:p>
          <a:p>
            <a:pPr marL="109728" indent="0">
              <a:buNone/>
            </a:pP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Rozwiązania równań z zadania 1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76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lnSpc>
                <a:spcPct val="150000"/>
              </a:lnSpc>
              <a:buFont typeface="+mj-lt"/>
              <a:buAutoNum type="alphaLcParenR" startAt="2"/>
            </a:pPr>
            <a:r>
              <a:rPr lang="pl-PL" dirty="0"/>
              <a:t>5x+4=3x+8	</a:t>
            </a:r>
            <a:r>
              <a:rPr lang="pl-PL" sz="2100" dirty="0" smtClean="0"/>
              <a:t>(</a:t>
            </a:r>
            <a:r>
              <a:rPr lang="pl-PL" sz="2100" dirty="0"/>
              <a:t>przenosimy wyrażenie 3x na lewą stronę </a:t>
            </a:r>
            <a:endParaRPr lang="pl-PL" sz="21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pl-PL" sz="2100" dirty="0"/>
              <a:t>	</a:t>
            </a:r>
            <a:r>
              <a:rPr lang="pl-PL" sz="2100" dirty="0" smtClean="0"/>
              <a:t>		równania</a:t>
            </a:r>
            <a:r>
              <a:rPr lang="pl-PL" sz="2100" dirty="0"/>
              <a:t>, a </a:t>
            </a:r>
            <a:r>
              <a:rPr lang="pl-PL" sz="2100" dirty="0" smtClean="0"/>
              <a:t>liczbę </a:t>
            </a:r>
            <a:r>
              <a:rPr lang="pl-PL" sz="2100" dirty="0"/>
              <a:t>4 z lewej strony na </a:t>
            </a:r>
            <a:r>
              <a:rPr lang="pl-PL" sz="2100" dirty="0" smtClean="0"/>
              <a:t>prawą </a:t>
            </a:r>
            <a:br>
              <a:rPr lang="pl-PL" sz="2100" dirty="0" smtClean="0"/>
            </a:br>
            <a:r>
              <a:rPr lang="pl-PL" sz="2100" dirty="0" smtClean="0"/>
              <a:t>			– zmieniając znaki na przeciwne)</a:t>
            </a:r>
            <a:endParaRPr lang="pl-PL" sz="2100" dirty="0"/>
          </a:p>
          <a:p>
            <a:pPr marL="109728" indent="0">
              <a:lnSpc>
                <a:spcPct val="150000"/>
              </a:lnSpc>
              <a:buNone/>
            </a:pPr>
            <a:r>
              <a:rPr lang="pl-PL" dirty="0"/>
              <a:t>  </a:t>
            </a:r>
            <a:r>
              <a:rPr lang="pl-PL" dirty="0" smtClean="0"/>
              <a:t>    5x-3x=8-4</a:t>
            </a:r>
            <a:r>
              <a:rPr lang="pl-PL" dirty="0"/>
              <a:t>	</a:t>
            </a:r>
            <a:r>
              <a:rPr lang="pl-PL" sz="2100" dirty="0" smtClean="0"/>
              <a:t>(</a:t>
            </a:r>
            <a:r>
              <a:rPr lang="pl-PL" sz="2100" dirty="0"/>
              <a:t>redukujemy jednomiany podobne)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/>
              <a:t>    </a:t>
            </a:r>
            <a:r>
              <a:rPr lang="pl-PL" dirty="0" smtClean="0"/>
              <a:t>  2x=4</a:t>
            </a:r>
            <a:r>
              <a:rPr lang="pl-PL" dirty="0"/>
              <a:t>	/:2	</a:t>
            </a:r>
            <a:r>
              <a:rPr lang="pl-PL" sz="2100" dirty="0"/>
              <a:t>(obie strony równania dzielimy przez 2)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/>
              <a:t>     </a:t>
            </a:r>
            <a:r>
              <a:rPr lang="pl-PL" dirty="0" smtClean="0"/>
              <a:t>  x=2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Sprawdzenie: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L=5x+4=5</a:t>
            </a:r>
            <a:r>
              <a:rPr lang="pl-PL" dirty="0" smtClean="0">
                <a:sym typeface="Symbol"/>
              </a:rPr>
              <a:t>2+4=10+4=14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>
                <a:sym typeface="Symbol"/>
              </a:rPr>
              <a:t>P=3x+8=32+8=6+8=14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>
                <a:sym typeface="Symbol"/>
              </a:rPr>
              <a:t>L=P</a:t>
            </a:r>
            <a:endParaRPr lang="pl-PL" dirty="0"/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Rozwiązaniem równania jest liczba 2.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Rozwiązania równań z zadania 1</a:t>
            </a:r>
          </a:p>
        </p:txBody>
      </p:sp>
    </p:spTree>
    <p:extLst>
      <p:ext uri="{BB962C8B-B14F-4D97-AF65-F5344CB8AC3E}">
        <p14:creationId xmlns:p14="http://schemas.microsoft.com/office/powerpoint/2010/main" val="58234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1481328"/>
            <a:ext cx="8964488" cy="4525963"/>
          </a:xfrm>
        </p:spPr>
        <p:txBody>
          <a:bodyPr>
            <a:normAutofit/>
          </a:bodyPr>
          <a:lstStyle/>
          <a:p>
            <a:pPr marL="624078" indent="-514350">
              <a:lnSpc>
                <a:spcPct val="150000"/>
              </a:lnSpc>
              <a:buFont typeface="+mj-lt"/>
              <a:buAutoNum type="alphaLcParenR" startAt="3"/>
            </a:pPr>
            <a:r>
              <a:rPr lang="pl-PL" dirty="0"/>
              <a:t>2(x+1)-</a:t>
            </a:r>
            <a:r>
              <a:rPr lang="pl-PL" dirty="0" smtClean="0"/>
              <a:t>x=x+2	</a:t>
            </a:r>
            <a:r>
              <a:rPr lang="pl-PL" sz="1800" dirty="0" smtClean="0"/>
              <a:t>(przekształcamy lewą stronę równania)</a:t>
            </a:r>
          </a:p>
          <a:p>
            <a:pPr marL="109728" indent="0">
              <a:buNone/>
            </a:pPr>
            <a:r>
              <a:rPr lang="pl-PL" dirty="0" smtClean="0"/>
              <a:t>     2x+2-x=x+2	</a:t>
            </a:r>
            <a:r>
              <a:rPr lang="pl-PL" sz="2800" dirty="0" smtClean="0"/>
              <a:t>(</a:t>
            </a:r>
            <a:r>
              <a:rPr lang="pl-PL" sz="1800" dirty="0" smtClean="0"/>
              <a:t>przenosimy wyrażenie x na </a:t>
            </a:r>
            <a:r>
              <a:rPr lang="pl-PL" sz="1800" dirty="0"/>
              <a:t>lewą </a:t>
            </a:r>
            <a:r>
              <a:rPr lang="pl-PL" sz="1800" dirty="0" smtClean="0"/>
              <a:t>stronę 					równania, a liczbę 2 z lewej strony na prawą</a:t>
            </a:r>
            <a:r>
              <a:rPr lang="pl-PL" sz="1800" dirty="0"/>
              <a:t>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				– </a:t>
            </a:r>
            <a:r>
              <a:rPr lang="pl-PL" sz="1800" dirty="0"/>
              <a:t>zmieniając znaki na przeciwne</a:t>
            </a:r>
            <a:r>
              <a:rPr lang="pl-PL" sz="1800" dirty="0" smtClean="0"/>
              <a:t>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/>
              <a:t> </a:t>
            </a:r>
            <a:r>
              <a:rPr lang="pl-PL" dirty="0" smtClean="0"/>
              <a:t>    2x-x-x=2-2	</a:t>
            </a:r>
            <a:r>
              <a:rPr lang="pl-PL" sz="1800" dirty="0" smtClean="0"/>
              <a:t>(redukujemy jednomiany podobne)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sz="1800" dirty="0"/>
              <a:t> </a:t>
            </a:r>
            <a:r>
              <a:rPr lang="pl-PL" sz="1800" dirty="0" smtClean="0"/>
              <a:t>       </a:t>
            </a:r>
            <a:r>
              <a:rPr lang="pl-PL" dirty="0" smtClean="0"/>
              <a:t>0=0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Równanie ma nieskończenie wiele rozwiązań. Jest to równanie tożsamościowe.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Rozwiązania równań z zadania 1</a:t>
            </a:r>
          </a:p>
        </p:txBody>
      </p:sp>
    </p:spTree>
    <p:extLst>
      <p:ext uri="{BB962C8B-B14F-4D97-AF65-F5344CB8AC3E}">
        <p14:creationId xmlns:p14="http://schemas.microsoft.com/office/powerpoint/2010/main" val="1369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79512" y="1481328"/>
            <a:ext cx="8856984" cy="4525963"/>
          </a:xfrm>
        </p:spPr>
        <p:txBody>
          <a:bodyPr/>
          <a:lstStyle/>
          <a:p>
            <a:pPr marL="624078" indent="-514350">
              <a:buFont typeface="+mj-lt"/>
              <a:buAutoNum type="alphaLcParenR" startAt="4"/>
            </a:pPr>
            <a:r>
              <a:rPr lang="pl-PL" dirty="0"/>
              <a:t>2x-(x+1)=x+3	</a:t>
            </a:r>
            <a:r>
              <a:rPr lang="pl-PL" sz="1800" dirty="0"/>
              <a:t>(opuszczamy nawias zmieniając znaki na 				przeciwne)</a:t>
            </a:r>
          </a:p>
          <a:p>
            <a:pPr marL="109728" indent="0">
              <a:buNone/>
            </a:pPr>
            <a:r>
              <a:rPr lang="pl-PL" sz="2800" dirty="0"/>
              <a:t>     </a:t>
            </a:r>
            <a:r>
              <a:rPr lang="pl-PL" dirty="0" smtClean="0"/>
              <a:t>2x-x-1=x+3	</a:t>
            </a:r>
            <a:r>
              <a:rPr lang="pl-PL" sz="1800" dirty="0"/>
              <a:t>(przenosimy wyrażenie x na lewą stronę 					równania, a </a:t>
            </a:r>
            <a:r>
              <a:rPr lang="pl-PL" sz="1800" dirty="0" smtClean="0"/>
              <a:t>liczbę -1 </a:t>
            </a:r>
            <a:r>
              <a:rPr lang="pl-PL" sz="1800" dirty="0"/>
              <a:t>z lewej strony na </a:t>
            </a:r>
            <a:r>
              <a:rPr lang="pl-PL" sz="1800" dirty="0" smtClean="0"/>
              <a:t>					prawą – </a:t>
            </a:r>
            <a:r>
              <a:rPr lang="pl-PL" sz="1800" dirty="0"/>
              <a:t>zmieniając znaki na przeciwne)</a:t>
            </a:r>
          </a:p>
          <a:p>
            <a:pPr marL="109728" indent="0">
              <a:buNone/>
            </a:pPr>
            <a:r>
              <a:rPr lang="pl-PL" dirty="0" smtClean="0"/>
              <a:t>     2x-x-x=3+1	</a:t>
            </a:r>
            <a:r>
              <a:rPr lang="pl-PL" sz="1800" dirty="0"/>
              <a:t>(redukujemy jednomiany podobne</a:t>
            </a:r>
            <a:r>
              <a:rPr lang="pl-PL" sz="1800" dirty="0" smtClean="0"/>
              <a:t>)</a:t>
            </a:r>
            <a:endParaRPr lang="pl-PL" dirty="0" smtClean="0"/>
          </a:p>
          <a:p>
            <a:pPr marL="109728" indent="0">
              <a:buNone/>
            </a:pPr>
            <a:r>
              <a:rPr lang="pl-PL" dirty="0"/>
              <a:t> </a:t>
            </a:r>
            <a:r>
              <a:rPr lang="pl-PL" dirty="0" smtClean="0"/>
              <a:t>    0=4		sprzeczność!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r>
              <a:rPr lang="pl-PL" dirty="0"/>
              <a:t>Równanie nie ma </a:t>
            </a:r>
            <a:r>
              <a:rPr lang="pl-PL" dirty="0" smtClean="0"/>
              <a:t>rozwiązań. Jest to równanie sprzeczne</a:t>
            </a:r>
            <a:r>
              <a:rPr lang="pl-PL" dirty="0"/>
              <a:t>.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Rozwiązania równań z zadania 1</a:t>
            </a:r>
          </a:p>
        </p:txBody>
      </p:sp>
    </p:spTree>
    <p:extLst>
      <p:ext uri="{BB962C8B-B14F-4D97-AF65-F5344CB8AC3E}">
        <p14:creationId xmlns:p14="http://schemas.microsoft.com/office/powerpoint/2010/main" val="24772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Matematyka </a:t>
            </a:r>
            <a:r>
              <a:rPr lang="pl-PL" dirty="0"/>
              <a:t>z </a:t>
            </a:r>
            <a:r>
              <a:rPr lang="pl-PL"/>
              <a:t>plusem </a:t>
            </a:r>
            <a:r>
              <a:rPr lang="pl-PL" dirty="0"/>
              <a:t>1</a:t>
            </a:r>
            <a:r>
              <a:rPr lang="pl-PL" smtClean="0"/>
              <a:t>; </a:t>
            </a:r>
            <a:r>
              <a:rPr lang="pl-PL" dirty="0"/>
              <a:t>wyd. </a:t>
            </a:r>
            <a:r>
              <a:rPr lang="pl-PL" dirty="0" err="1"/>
              <a:t>GWO</a:t>
            </a:r>
            <a:r>
              <a:rPr lang="pl-PL" dirty="0"/>
              <a:t>; Gdańsk 2009</a:t>
            </a:r>
          </a:p>
          <a:p>
            <a:r>
              <a:rPr lang="pl-PL" dirty="0" smtClean="0"/>
              <a:t>Przed </a:t>
            </a:r>
            <a:r>
              <a:rPr lang="pl-PL" dirty="0"/>
              <a:t>egzaminem gimnazjalnym </a:t>
            </a:r>
            <a:br>
              <a:rPr lang="pl-PL" dirty="0"/>
            </a:br>
            <a:r>
              <a:rPr lang="pl-PL" dirty="0"/>
              <a:t>z matematyki od roku </a:t>
            </a:r>
            <a:r>
              <a:rPr lang="pl-PL" dirty="0" smtClean="0"/>
              <a:t>2012; </a:t>
            </a:r>
            <a:r>
              <a:rPr lang="pl-PL" dirty="0"/>
              <a:t>wyd. Podkowa; Gdańsk 2011</a:t>
            </a:r>
          </a:p>
          <a:p>
            <a:r>
              <a:rPr lang="pl-PL" dirty="0" smtClean="0"/>
              <a:t>Klucz gimnazjalisty; </a:t>
            </a:r>
            <a:r>
              <a:rPr lang="pl-PL" dirty="0"/>
              <a:t>wyd. </a:t>
            </a:r>
            <a:r>
              <a:rPr lang="pl-PL" dirty="0" err="1"/>
              <a:t>Croma</a:t>
            </a:r>
            <a:r>
              <a:rPr lang="pl-PL" dirty="0"/>
              <a:t>; Wrocław 2002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r>
              <a:rPr lang="pl-PL" dirty="0" smtClean="0"/>
              <a:t>Opracowała: Anna Jąkalska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Bibliografia: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65869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/>
          <a:lstStyle/>
          <a:p>
            <a:pPr marL="109728" indent="0">
              <a:buNone/>
            </a:pPr>
            <a:r>
              <a:rPr lang="pl-PL" dirty="0" smtClean="0"/>
              <a:t>Rozwiązać równanie to znaczy znaleźć wszystkie liczby, które podstawione w miejsce niewiadomej dadzą równość arytmetyczną prawdziwą (czyli takie liczby, które spełniają to równanie) lub wykazać, że takich liczb nie ma. 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r>
              <a:rPr lang="pl-PL" i="1" dirty="0" smtClean="0"/>
              <a:t>Przypomnijmy, że </a:t>
            </a:r>
            <a:r>
              <a:rPr lang="pl-PL" sz="2800" i="1" dirty="0" smtClean="0"/>
              <a:t>liczby</a:t>
            </a:r>
            <a:r>
              <a:rPr lang="pl-PL" sz="2800" i="1" dirty="0"/>
              <a:t>, które spełniają równanie nazywamy rozwiązaniem równania lub pierwiastkami </a:t>
            </a:r>
            <a:r>
              <a:rPr lang="pl-PL" sz="2800" i="1" dirty="0" smtClean="0"/>
              <a:t>równania</a:t>
            </a:r>
            <a:r>
              <a:rPr lang="pl-PL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901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Przyjrzyj się poniższym parom równań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 algn="ctr">
              <a:buNone/>
            </a:pPr>
            <a:r>
              <a:rPr lang="pl-PL" sz="1800" dirty="0" smtClean="0"/>
              <a:t>do obu stron równania </a:t>
            </a:r>
          </a:p>
          <a:p>
            <a:pPr marL="109728" indent="0" algn="ctr">
              <a:buNone/>
            </a:pPr>
            <a:r>
              <a:rPr lang="pl-PL" sz="1800" dirty="0" smtClean="0"/>
              <a:t>dodajemy </a:t>
            </a:r>
            <a:r>
              <a:rPr lang="pl-PL" sz="1800" dirty="0"/>
              <a:t>5</a:t>
            </a:r>
          </a:p>
          <a:p>
            <a:pPr marL="109728" indent="0">
              <a:buNone/>
            </a:pPr>
            <a:r>
              <a:rPr lang="pl-PL" dirty="0" smtClean="0"/>
              <a:t>a) 2x – 5 = 11		  		2x = 16</a:t>
            </a:r>
          </a:p>
          <a:p>
            <a:pPr marL="109728" indent="0">
              <a:buNone/>
            </a:pPr>
            <a:endParaRPr lang="pl-PL" dirty="0"/>
          </a:p>
          <a:p>
            <a:pPr marL="624078" indent="-514350">
              <a:buAutoNum type="arabicPeriod"/>
            </a:pPr>
            <a:r>
              <a:rPr lang="pl-PL" sz="2500" dirty="0" smtClean="0"/>
              <a:t>Zgadnij, jaka liczba spełnia drugie równanie.</a:t>
            </a:r>
          </a:p>
          <a:p>
            <a:pPr marL="624078" indent="-514350">
              <a:buFont typeface="Wingdings 3"/>
              <a:buAutoNum type="arabicPeriod"/>
            </a:pPr>
            <a:r>
              <a:rPr lang="pl-PL" sz="2500" dirty="0" smtClean="0"/>
              <a:t>Sprawdź, czy ta sama liczba spełnia także pierwsze równanie.</a:t>
            </a:r>
            <a:r>
              <a:rPr lang="pl-PL" sz="2500" dirty="0"/>
              <a:t> </a:t>
            </a:r>
            <a:endParaRPr lang="pl-PL" sz="2500" dirty="0" smtClean="0"/>
          </a:p>
          <a:p>
            <a:pPr marL="624078" indent="-514350">
              <a:buFont typeface="Wingdings 3"/>
              <a:buAutoNum type="arabicPeriod"/>
            </a:pPr>
            <a:r>
              <a:rPr lang="pl-PL" sz="2500" dirty="0"/>
              <a:t>D</a:t>
            </a:r>
            <a:r>
              <a:rPr lang="pl-PL" sz="2500" dirty="0" smtClean="0"/>
              <a:t>rugie </a:t>
            </a:r>
            <a:r>
              <a:rPr lang="pl-PL" sz="2500" dirty="0"/>
              <a:t>równanie powstało </a:t>
            </a:r>
            <a:r>
              <a:rPr lang="pl-PL" sz="2500" dirty="0" smtClean="0"/>
              <a:t>z </a:t>
            </a:r>
            <a:r>
              <a:rPr lang="pl-PL" sz="2500" dirty="0"/>
              <a:t>pierwszego </a:t>
            </a:r>
            <a:r>
              <a:rPr lang="pl-PL" sz="2500" dirty="0" smtClean="0"/>
              <a:t/>
            </a:r>
            <a:br>
              <a:rPr lang="pl-PL" sz="2500" dirty="0" smtClean="0"/>
            </a:br>
            <a:r>
              <a:rPr lang="pl-PL" sz="2500" dirty="0" smtClean="0"/>
              <a:t>w </a:t>
            </a:r>
            <a:r>
              <a:rPr lang="pl-PL" sz="2500" dirty="0"/>
              <a:t>wyniku pewnego przekształcenia</a:t>
            </a:r>
            <a:r>
              <a:rPr lang="pl-PL" sz="2500" dirty="0" smtClean="0"/>
              <a:t>. Podaj jakie to przekształcenie. </a:t>
            </a:r>
            <a:endParaRPr lang="pl-PL" sz="2500" dirty="0"/>
          </a:p>
        </p:txBody>
      </p:sp>
      <p:cxnSp>
        <p:nvCxnSpPr>
          <p:cNvPr id="10" name="Łącznik prosty ze strzałką 9"/>
          <p:cNvCxnSpPr/>
          <p:nvPr/>
        </p:nvCxnSpPr>
        <p:spPr>
          <a:xfrm>
            <a:off x="3563888" y="234888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07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pl-P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Przyjrzyj się poniższym parom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równań</a:t>
            </a:r>
            <a:endParaRPr lang="pl-P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9728" indent="0" algn="ctr">
              <a:buNone/>
            </a:pPr>
            <a:r>
              <a:rPr lang="pl-PL" sz="1800" dirty="0" smtClean="0"/>
              <a:t> </a:t>
            </a:r>
          </a:p>
          <a:p>
            <a:pPr marL="109728" indent="0" algn="ctr">
              <a:buNone/>
            </a:pPr>
            <a:r>
              <a:rPr lang="pl-PL" sz="1800" dirty="0" smtClean="0"/>
              <a:t>od </a:t>
            </a:r>
            <a:r>
              <a:rPr lang="pl-PL" sz="1800" dirty="0"/>
              <a:t>obu stron równania</a:t>
            </a:r>
          </a:p>
          <a:p>
            <a:pPr marL="109728" indent="0" algn="ctr">
              <a:buNone/>
            </a:pPr>
            <a:r>
              <a:rPr lang="pl-PL" sz="1800" dirty="0"/>
              <a:t>odejmujemy 4b</a:t>
            </a:r>
          </a:p>
          <a:p>
            <a:pPr marL="109728" indent="0">
              <a:buNone/>
            </a:pPr>
            <a:r>
              <a:rPr lang="pl-PL" dirty="0"/>
              <a:t>b) 6b = 4b +8				2b = </a:t>
            </a:r>
            <a:r>
              <a:rPr lang="pl-PL" dirty="0" smtClean="0"/>
              <a:t>8</a:t>
            </a:r>
          </a:p>
          <a:p>
            <a:pPr marL="109728" indent="0">
              <a:buNone/>
            </a:pPr>
            <a:endParaRPr lang="pl-PL" dirty="0"/>
          </a:p>
          <a:p>
            <a:pPr marL="624078" indent="-514350">
              <a:buAutoNum type="arabicPeriod"/>
            </a:pPr>
            <a:r>
              <a:rPr lang="pl-PL" dirty="0"/>
              <a:t>Zgadnij, jaka liczba spełnia drugie równanie.</a:t>
            </a:r>
          </a:p>
          <a:p>
            <a:pPr marL="624078" indent="-514350">
              <a:buFont typeface="Wingdings 3"/>
              <a:buAutoNum type="arabicPeriod"/>
            </a:pPr>
            <a:r>
              <a:rPr lang="pl-PL" dirty="0"/>
              <a:t>Sprawdź, czy ta sama liczba spełnia także pierwsze równanie. </a:t>
            </a:r>
          </a:p>
          <a:p>
            <a:pPr marL="624078" indent="-514350">
              <a:buFont typeface="Wingdings 3"/>
              <a:buAutoNum type="arabicPeriod"/>
            </a:pPr>
            <a:r>
              <a:rPr lang="pl-PL" dirty="0"/>
              <a:t>D</a:t>
            </a:r>
            <a:r>
              <a:rPr lang="pl-PL" dirty="0" smtClean="0"/>
              <a:t>rugie </a:t>
            </a:r>
            <a:r>
              <a:rPr lang="pl-PL" dirty="0"/>
              <a:t>równanie powstało z pierwszego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wyniku pewnego przekształcenia. Podaj jakie to </a:t>
            </a:r>
            <a:r>
              <a:rPr lang="pl-PL" dirty="0" smtClean="0"/>
              <a:t>przekształcenie. </a:t>
            </a:r>
            <a:endParaRPr lang="pl-PL" dirty="0"/>
          </a:p>
        </p:txBody>
      </p:sp>
      <p:cxnSp>
        <p:nvCxnSpPr>
          <p:cNvPr id="4" name="Łącznik prosty ze strzałką 3"/>
          <p:cNvCxnSpPr/>
          <p:nvPr/>
        </p:nvCxnSpPr>
        <p:spPr>
          <a:xfrm>
            <a:off x="3563888" y="227687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6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458611"/>
              </a:xfrm>
            </p:spPr>
            <p:txBody>
              <a:bodyPr>
                <a:normAutofit lnSpcReduction="10000"/>
              </a:bodyPr>
              <a:lstStyle/>
              <a:p>
                <a:pPr marL="109728" indent="0" algn="ctr">
                  <a:buNone/>
                </a:pPr>
                <a:r>
                  <a:rPr lang="pl-PL" sz="3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Przyjrzyj się poniższym parom równań</a:t>
                </a:r>
              </a:p>
              <a:p>
                <a:pPr marL="109728" indent="0" algn="ctr">
                  <a:buNone/>
                </a:pPr>
                <a:endParaRPr lang="pl-PL" sz="1800" dirty="0"/>
              </a:p>
              <a:p>
                <a:pPr marL="109728" indent="0" algn="ctr">
                  <a:buNone/>
                </a:pPr>
                <a:r>
                  <a:rPr lang="pl-PL" sz="1800" dirty="0" smtClean="0"/>
                  <a:t>obie </a:t>
                </a:r>
                <a:r>
                  <a:rPr lang="pl-PL" sz="1800" dirty="0"/>
                  <a:t>strony </a:t>
                </a:r>
                <a:r>
                  <a:rPr lang="pl-PL" sz="1800" dirty="0" smtClean="0"/>
                  <a:t>równania </a:t>
                </a:r>
                <a:endParaRPr lang="pl-PL" sz="1800" dirty="0"/>
              </a:p>
              <a:p>
                <a:pPr marL="109728" indent="0" algn="ctr">
                  <a:buNone/>
                </a:pPr>
                <a:r>
                  <a:rPr lang="pl-PL" sz="1800" dirty="0"/>
                  <a:t>mnożymy przez 2</a:t>
                </a:r>
              </a:p>
              <a:p>
                <a:pPr marL="109728" indent="0">
                  <a:buNone/>
                </a:pPr>
                <a:r>
                  <a:rPr lang="pl-PL" dirty="0" smtClean="0"/>
                  <a:t>c)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𝑧</m:t>
                        </m:r>
                        <m:r>
                          <a:rPr lang="pl-PL" b="0" i="1" smtClean="0">
                            <a:latin typeface="Cambria Math"/>
                          </a:rPr>
                          <m:t>+4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dirty="0" smtClean="0"/>
                  <a:t> = 3					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𝑧</m:t>
                    </m:r>
                    <m:r>
                      <a:rPr lang="pl-PL" i="1">
                        <a:latin typeface="Cambria Math"/>
                      </a:rPr>
                      <m:t>+4</m:t>
                    </m:r>
                    <m:r>
                      <a:rPr lang="pl-PL" b="0" i="0" smtClean="0">
                        <a:latin typeface="Cambria Math"/>
                      </a:rPr>
                      <m:t>=6</m:t>
                    </m:r>
                  </m:oMath>
                </a14:m>
                <a:endParaRPr lang="pl-PL" dirty="0" smtClean="0"/>
              </a:p>
              <a:p>
                <a:pPr marL="109728" indent="0">
                  <a:buNone/>
                </a:pPr>
                <a:endParaRPr lang="pl-PL" dirty="0"/>
              </a:p>
              <a:p>
                <a:pPr marL="624078" indent="-514350">
                  <a:buAutoNum type="arabicPeriod"/>
                </a:pPr>
                <a:r>
                  <a:rPr lang="pl-PL" dirty="0"/>
                  <a:t>Zgadnij, jaka liczba spełnia drugie równanie.</a:t>
                </a:r>
              </a:p>
              <a:p>
                <a:pPr marL="624078" indent="-514350">
                  <a:buFont typeface="Wingdings 3"/>
                  <a:buAutoNum type="arabicPeriod"/>
                </a:pPr>
                <a:r>
                  <a:rPr lang="pl-PL" dirty="0"/>
                  <a:t>Sprawdź, czy ta sama liczba spełnia także pierwsze równanie. </a:t>
                </a:r>
              </a:p>
              <a:p>
                <a:pPr marL="624078" indent="-514350">
                  <a:buFont typeface="Wingdings 3"/>
                  <a:buAutoNum type="arabicPeriod"/>
                </a:pPr>
                <a:r>
                  <a:rPr lang="pl-PL" dirty="0"/>
                  <a:t>D</a:t>
                </a:r>
                <a:r>
                  <a:rPr lang="pl-PL" dirty="0" smtClean="0"/>
                  <a:t>rugie </a:t>
                </a:r>
                <a:r>
                  <a:rPr lang="pl-PL" dirty="0"/>
                  <a:t>równanie powstało z pierwszego </a:t>
                </a:r>
                <a:r>
                  <a:rPr lang="pl-PL" dirty="0" smtClean="0"/>
                  <a:t/>
                </a:r>
                <a:br>
                  <a:rPr lang="pl-PL" dirty="0" smtClean="0"/>
                </a:br>
                <a:r>
                  <a:rPr lang="pl-PL" dirty="0" smtClean="0"/>
                  <a:t>w </a:t>
                </a:r>
                <a:r>
                  <a:rPr lang="pl-PL" dirty="0"/>
                  <a:t>wyniku pewnego przekształcenia. Podaj jakie to </a:t>
                </a:r>
                <a:r>
                  <a:rPr lang="pl-PL" dirty="0" smtClean="0"/>
                  <a:t>przekształcenie. </a:t>
                </a:r>
                <a:endParaRPr lang="pl-PL" dirty="0"/>
              </a:p>
              <a:p>
                <a:pPr marL="109728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458611"/>
              </a:xfrm>
              <a:blipFill rotWithShape="1">
                <a:blip r:embed="rId2"/>
                <a:stretch>
                  <a:fillRect t="-212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Łącznik prosty ze strzałką 3"/>
          <p:cNvCxnSpPr/>
          <p:nvPr/>
        </p:nvCxnSpPr>
        <p:spPr>
          <a:xfrm>
            <a:off x="3563888" y="220486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85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pl-PL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Przyjrzyj się poniższym parom równań</a:t>
            </a:r>
          </a:p>
          <a:p>
            <a:pPr marL="109728" indent="0" algn="ctr">
              <a:buNone/>
            </a:pPr>
            <a:endParaRPr lang="pl-PL" sz="1800" dirty="0" smtClean="0"/>
          </a:p>
          <a:p>
            <a:pPr marL="109728" indent="0" algn="ctr">
              <a:buNone/>
            </a:pPr>
            <a:r>
              <a:rPr lang="pl-PL" sz="1800" dirty="0" smtClean="0"/>
              <a:t>obie </a:t>
            </a:r>
            <a:r>
              <a:rPr lang="pl-PL" sz="1800" dirty="0"/>
              <a:t>strony równania </a:t>
            </a:r>
          </a:p>
          <a:p>
            <a:pPr marL="109728" indent="0" algn="ctr">
              <a:buNone/>
            </a:pPr>
            <a:r>
              <a:rPr lang="pl-PL" sz="1800" dirty="0" smtClean="0"/>
              <a:t>podzielimy </a:t>
            </a:r>
            <a:r>
              <a:rPr lang="pl-PL" sz="1800" dirty="0"/>
              <a:t>przez </a:t>
            </a:r>
            <a:r>
              <a:rPr lang="pl-PL" sz="1800" dirty="0" smtClean="0"/>
              <a:t>3</a:t>
            </a:r>
            <a:endParaRPr lang="pl-PL" sz="1800" dirty="0"/>
          </a:p>
          <a:p>
            <a:pPr marL="109728" indent="0">
              <a:buNone/>
            </a:pPr>
            <a:r>
              <a:rPr lang="pl-PL" dirty="0" smtClean="0"/>
              <a:t>d) 3(y + 2) = 6</a:t>
            </a:r>
            <a:r>
              <a:rPr lang="pl-PL" dirty="0"/>
              <a:t>				</a:t>
            </a:r>
            <a:r>
              <a:rPr lang="pl-PL" dirty="0" smtClean="0"/>
              <a:t>y + 2 = 2</a:t>
            </a:r>
            <a:endParaRPr lang="pl-PL" dirty="0"/>
          </a:p>
          <a:p>
            <a:pPr marL="109728" indent="0">
              <a:buNone/>
            </a:pPr>
            <a:endParaRPr lang="pl-PL" dirty="0"/>
          </a:p>
          <a:p>
            <a:pPr marL="624078" indent="-514350">
              <a:buAutoNum type="arabicPeriod"/>
            </a:pPr>
            <a:r>
              <a:rPr lang="pl-PL" sz="2500" dirty="0"/>
              <a:t>Zgadnij, jaka liczba spełnia drugie równanie.</a:t>
            </a:r>
          </a:p>
          <a:p>
            <a:pPr marL="624078" indent="-514350">
              <a:buFont typeface="Wingdings 3"/>
              <a:buAutoNum type="arabicPeriod"/>
            </a:pPr>
            <a:r>
              <a:rPr lang="pl-PL" sz="2500" dirty="0"/>
              <a:t>Sprawdź, czy ta sama liczba spełnia także pierwsze równanie. </a:t>
            </a:r>
          </a:p>
          <a:p>
            <a:pPr marL="624078" indent="-514350">
              <a:buFont typeface="Wingdings 3"/>
              <a:buAutoNum type="arabicPeriod"/>
            </a:pPr>
            <a:r>
              <a:rPr lang="pl-PL" sz="2500" dirty="0"/>
              <a:t>D</a:t>
            </a:r>
            <a:r>
              <a:rPr lang="pl-PL" sz="2500" dirty="0" smtClean="0"/>
              <a:t>rugie </a:t>
            </a:r>
            <a:r>
              <a:rPr lang="pl-PL" sz="2500" dirty="0"/>
              <a:t>równanie powstało z pierwszego </a:t>
            </a:r>
            <a:r>
              <a:rPr lang="pl-PL" sz="2500" dirty="0" smtClean="0"/>
              <a:t/>
            </a:r>
            <a:br>
              <a:rPr lang="pl-PL" sz="2500" dirty="0" smtClean="0"/>
            </a:br>
            <a:r>
              <a:rPr lang="pl-PL" sz="2500" dirty="0" smtClean="0"/>
              <a:t>w </a:t>
            </a:r>
            <a:r>
              <a:rPr lang="pl-PL" sz="2500" dirty="0"/>
              <a:t>wyniku pewnego przekształcenia. Podaj jakie to </a:t>
            </a:r>
            <a:r>
              <a:rPr lang="pl-PL" sz="2500" dirty="0" smtClean="0"/>
              <a:t>przekształcenie. </a:t>
            </a:r>
            <a:endParaRPr lang="pl-PL" sz="2500" dirty="0"/>
          </a:p>
          <a:p>
            <a:pPr marL="109728" indent="0">
              <a:buNone/>
            </a:pPr>
            <a:endParaRPr lang="pl-PL" dirty="0"/>
          </a:p>
        </p:txBody>
      </p:sp>
      <p:cxnSp>
        <p:nvCxnSpPr>
          <p:cNvPr id="4" name="Łącznik prosty ze strzałką 3"/>
          <p:cNvCxnSpPr/>
          <p:nvPr/>
        </p:nvCxnSpPr>
        <p:spPr>
          <a:xfrm>
            <a:off x="3563888" y="227687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9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pl-PL" dirty="0" smtClean="0"/>
              <a:t>Rozwiązując równania, staramy się zapisywać coraz prostsze równania równoważne danemu (czyli zapisujemy równania mające ten sam zbiór rozwiązań). W tym celu możemy:</a:t>
            </a:r>
          </a:p>
          <a:p>
            <a:r>
              <a:rPr lang="pl-PL" i="1" dirty="0"/>
              <a:t>d</a:t>
            </a:r>
            <a:r>
              <a:rPr lang="pl-PL" i="1" dirty="0" smtClean="0"/>
              <a:t>o obu stron równania dodać to samo wyrażenie,</a:t>
            </a:r>
          </a:p>
          <a:p>
            <a:r>
              <a:rPr lang="pl-PL" i="1" dirty="0" smtClean="0"/>
              <a:t>od </a:t>
            </a:r>
            <a:r>
              <a:rPr lang="pl-PL" i="1" dirty="0"/>
              <a:t>obu stron równania </a:t>
            </a:r>
            <a:r>
              <a:rPr lang="pl-PL" i="1" dirty="0" smtClean="0"/>
              <a:t>odjąć </a:t>
            </a:r>
            <a:r>
              <a:rPr lang="pl-PL" i="1" dirty="0"/>
              <a:t>to samo wyrażenie</a:t>
            </a:r>
            <a:r>
              <a:rPr lang="pl-PL" i="1" dirty="0" smtClean="0"/>
              <a:t>,</a:t>
            </a:r>
          </a:p>
          <a:p>
            <a:r>
              <a:rPr lang="pl-PL" i="1" dirty="0"/>
              <a:t>o</a:t>
            </a:r>
            <a:r>
              <a:rPr lang="pl-PL" i="1" dirty="0" smtClean="0"/>
              <a:t>bie strony równania pomnożyć przez tę samą liczbę różną od zera,</a:t>
            </a:r>
          </a:p>
          <a:p>
            <a:r>
              <a:rPr lang="pl-PL" i="1" dirty="0"/>
              <a:t>o</a:t>
            </a:r>
            <a:r>
              <a:rPr lang="pl-PL" i="1" dirty="0" smtClean="0"/>
              <a:t>bie </a:t>
            </a:r>
            <a:r>
              <a:rPr lang="pl-PL" i="1" dirty="0"/>
              <a:t>strony równania </a:t>
            </a:r>
            <a:r>
              <a:rPr lang="pl-PL" i="1" dirty="0" smtClean="0"/>
              <a:t>podzielić </a:t>
            </a:r>
            <a:r>
              <a:rPr lang="pl-PL" i="1" dirty="0"/>
              <a:t>przez tę samą liczbę różną od </a:t>
            </a:r>
            <a:r>
              <a:rPr lang="pl-PL" i="1" dirty="0" smtClean="0"/>
              <a:t>zera.</a:t>
            </a:r>
          </a:p>
          <a:p>
            <a:pPr marL="109728" indent="0">
              <a:buNone/>
            </a:pPr>
            <a:endParaRPr lang="pl-PL" dirty="0"/>
          </a:p>
          <a:p>
            <a:pPr marL="109728" indent="0">
              <a:buNone/>
            </a:pPr>
            <a:r>
              <a:rPr lang="pl-PL" dirty="0" smtClean="0"/>
              <a:t>Taką metodę rozwiązywania równań nazywamy </a:t>
            </a:r>
            <a:r>
              <a:rPr lang="pl-P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metodą równań równoważnych.</a:t>
            </a:r>
            <a:endParaRPr lang="pl-P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6154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/>
          <a:lstStyle/>
          <a:p>
            <a:pPr marL="109728" indent="0">
              <a:buNone/>
            </a:pPr>
            <a:r>
              <a:rPr lang="pl-PL" dirty="0" smtClean="0"/>
              <a:t>Dodanie do obu stron równania tego samego wyrażenia (lub odjęcie od obu stron) można interpretować jako przenoszenie tego wyrażenia na drugą stronę równania ze znakiem zmienionym na przeciwny.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r>
              <a:rPr lang="pl-PL" dirty="0" smtClean="0"/>
              <a:t>Zatem rozwiązywanie równań można opisać na dwa sposoby.</a:t>
            </a:r>
          </a:p>
          <a:p>
            <a:pPr marL="109728" indent="0">
              <a:buNone/>
            </a:pP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sposób	</a:t>
            </a:r>
            <a:r>
              <a:rPr lang="pl-PL" dirty="0" smtClean="0"/>
              <a:t>			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sposób</a:t>
            </a:r>
          </a:p>
          <a:p>
            <a:pPr marL="109728" indent="0">
              <a:buNone/>
            </a:pPr>
            <a:r>
              <a:rPr lang="pl-PL" dirty="0" smtClean="0"/>
              <a:t>4x-2=3x+3  /-3x		4x-2=3x+3</a:t>
            </a:r>
          </a:p>
          <a:p>
            <a:pPr marL="109728" indent="0">
              <a:buNone/>
            </a:pPr>
            <a:r>
              <a:rPr lang="pl-PL" dirty="0"/>
              <a:t>x</a:t>
            </a:r>
            <a:r>
              <a:rPr lang="pl-PL" dirty="0" smtClean="0"/>
              <a:t>-2=3	     /+2		4x-3x=3+2</a:t>
            </a:r>
          </a:p>
          <a:p>
            <a:pPr marL="109728" indent="0">
              <a:buNone/>
            </a:pPr>
            <a:r>
              <a:rPr lang="pl-PL" dirty="0" smtClean="0"/>
              <a:t>x=5					x=5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5202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/>
          <a:lstStyle/>
          <a:p>
            <a:pPr marL="109728" indent="0">
              <a:buNone/>
            </a:pPr>
            <a:endParaRPr lang="pl-PL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pl-PL" dirty="0" smtClean="0"/>
              <a:t>Zadanie 1. Rozwiąż podane równania.</a:t>
            </a:r>
          </a:p>
          <a:p>
            <a:pPr marL="624078" indent="-514350">
              <a:lnSpc>
                <a:spcPct val="150000"/>
              </a:lnSpc>
              <a:buAutoNum type="alphaLcParenR"/>
            </a:pPr>
            <a:r>
              <a:rPr lang="pl-PL" dirty="0" smtClean="0"/>
              <a:t>3x=2x-3</a:t>
            </a:r>
          </a:p>
          <a:p>
            <a:pPr marL="624078" indent="-514350">
              <a:lnSpc>
                <a:spcPct val="150000"/>
              </a:lnSpc>
              <a:buAutoNum type="alphaLcParenR"/>
            </a:pPr>
            <a:r>
              <a:rPr lang="pl-PL" dirty="0" smtClean="0"/>
              <a:t>5x+4=3x+8</a:t>
            </a:r>
          </a:p>
          <a:p>
            <a:pPr marL="624078" indent="-514350">
              <a:lnSpc>
                <a:spcPct val="150000"/>
              </a:lnSpc>
              <a:buAutoNum type="alphaLcParenR"/>
            </a:pPr>
            <a:r>
              <a:rPr lang="pl-PL" dirty="0" smtClean="0"/>
              <a:t>2(x+1)-x=x+2</a:t>
            </a:r>
          </a:p>
          <a:p>
            <a:pPr marL="624078" indent="-514350">
              <a:lnSpc>
                <a:spcPct val="150000"/>
              </a:lnSpc>
              <a:buAutoNum type="alphaLcParenR"/>
            </a:pPr>
            <a:r>
              <a:rPr lang="pl-PL" dirty="0" smtClean="0"/>
              <a:t>2x-(x+1)=x+3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6498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237</TotalTime>
  <Words>313</Words>
  <Application>Microsoft Office PowerPoint</Application>
  <PresentationFormat>Pokaz na ekranie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Hol</vt:lpstr>
      <vt:lpstr>ROZWIĄZYWANIE RÓWNAŃ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Rozwiązania równań z zadania 1</vt:lpstr>
      <vt:lpstr>Rozwiązania równań z zadania 1</vt:lpstr>
      <vt:lpstr>Rozwiązania równań z zadania 1</vt:lpstr>
      <vt:lpstr>Rozwiązania równań z zadania 1</vt:lpstr>
      <vt:lpstr>Bibliografia: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ROZWIĄZYWANIE RÓWNAŃ</dc:title>
  <dc:creator>Ania</dc:creator>
  <cp:lastModifiedBy>Ania</cp:lastModifiedBy>
  <cp:revision>86</cp:revision>
  <dcterms:created xsi:type="dcterms:W3CDTF">2013-04-29T20:23:23Z</dcterms:created>
  <dcterms:modified xsi:type="dcterms:W3CDTF">2013-06-11T17:57:17Z</dcterms:modified>
</cp:coreProperties>
</file>