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10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rójkąt prostokątny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ytuł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17" name="Podtytuł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pl-PL" smtClean="0"/>
              <a:t>Kliknij, aby edytować styl wzorca podtytułu</a:t>
            </a:r>
            <a:endParaRPr kumimoji="0" lang="en-US"/>
          </a:p>
        </p:txBody>
      </p:sp>
      <p:grpSp>
        <p:nvGrpSpPr>
          <p:cNvPr id="2" name="Grupa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Dowolny kształt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Dowolny kształt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Dowolny kształt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Łącznik prosty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Symbol zastępczy daty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E97530A-AF7E-40CC-B3BA-4A7109BD9DC7}" type="datetimeFigureOut">
              <a:rPr lang="pl-PL" smtClean="0"/>
              <a:t>2014-02-18</a:t>
            </a:fld>
            <a:endParaRPr lang="pl-PL"/>
          </a:p>
        </p:txBody>
      </p:sp>
      <p:sp>
        <p:nvSpPr>
          <p:cNvPr id="19" name="Symbol zastępczy stopki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pl-PL"/>
          </a:p>
        </p:txBody>
      </p:sp>
      <p:sp>
        <p:nvSpPr>
          <p:cNvPr id="27" name="Symbol zastępczy numeru slajdu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E97BFED-2DA7-4AAE-85F4-93429B01802A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p:transition>
    <p:pull dir="l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97530A-AF7E-40CC-B3BA-4A7109BD9DC7}" type="datetimeFigureOut">
              <a:rPr lang="pl-PL" smtClean="0"/>
              <a:t>2014-02-18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97BFED-2DA7-4AAE-85F4-93429B01802A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p:transition>
    <p:pull dir="l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97530A-AF7E-40CC-B3BA-4A7109BD9DC7}" type="datetimeFigureOut">
              <a:rPr lang="pl-PL" smtClean="0"/>
              <a:t>2014-02-18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97BFED-2DA7-4AAE-85F4-93429B01802A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p:transition>
    <p:pull dir="l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97530A-AF7E-40CC-B3BA-4A7109BD9DC7}" type="datetimeFigureOut">
              <a:rPr lang="pl-PL" smtClean="0"/>
              <a:t>2014-02-18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97BFED-2DA7-4AAE-85F4-93429B01802A}" type="slidenum">
              <a:rPr lang="pl-PL" smtClean="0"/>
              <a:t>‹#›</a:t>
            </a:fld>
            <a:endParaRPr lang="pl-PL"/>
          </a:p>
        </p:txBody>
      </p:sp>
      <p:sp>
        <p:nvSpPr>
          <p:cNvPr id="7" name="Tytuł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</p:spTree>
  </p:cSld>
  <p:clrMapOvr>
    <a:masterClrMapping/>
  </p:clrMapOvr>
  <p:transition>
    <p:pull dir="l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97530A-AF7E-40CC-B3BA-4A7109BD9DC7}" type="datetimeFigureOut">
              <a:rPr lang="pl-PL" smtClean="0"/>
              <a:t>2014-02-18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97BFED-2DA7-4AAE-85F4-93429B01802A}" type="slidenum">
              <a:rPr lang="pl-PL" smtClean="0"/>
              <a:t>‹#›</a:t>
            </a:fld>
            <a:endParaRPr lang="pl-PL"/>
          </a:p>
        </p:txBody>
      </p:sp>
      <p:sp>
        <p:nvSpPr>
          <p:cNvPr id="7" name="Pag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Pag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ull dir="l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97530A-AF7E-40CC-B3BA-4A7109BD9DC7}" type="datetimeFigureOut">
              <a:rPr lang="pl-PL" smtClean="0"/>
              <a:t>2014-02-18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97BFED-2DA7-4AAE-85F4-93429B01802A}" type="slidenum">
              <a:rPr lang="pl-PL" smtClean="0"/>
              <a:t>‹#›</a:t>
            </a:fld>
            <a:endParaRPr lang="pl-PL"/>
          </a:p>
        </p:txBody>
      </p:sp>
      <p:sp>
        <p:nvSpPr>
          <p:cNvPr id="8" name="Tytuł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ull dir="l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ównani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5" name="Symbol zastępczy zawartości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97530A-AF7E-40CC-B3BA-4A7109BD9DC7}" type="datetimeFigureOut">
              <a:rPr lang="pl-PL" smtClean="0"/>
              <a:t>2014-02-18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97BFED-2DA7-4AAE-85F4-93429B01802A}" type="slidenum">
              <a:rPr lang="pl-PL" smtClean="0"/>
              <a:t>‹#›</a:t>
            </a:fld>
            <a:endParaRPr lang="pl-P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pull dir="l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97530A-AF7E-40CC-B3BA-4A7109BD9DC7}" type="datetimeFigureOut">
              <a:rPr lang="pl-PL" smtClean="0"/>
              <a:t>2014-02-18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97BFED-2DA7-4AAE-85F4-93429B01802A}" type="slidenum">
              <a:rPr lang="pl-PL" smtClean="0"/>
              <a:t>‹#›</a:t>
            </a:fld>
            <a:endParaRPr lang="pl-PL"/>
          </a:p>
        </p:txBody>
      </p:sp>
      <p:sp>
        <p:nvSpPr>
          <p:cNvPr id="6" name="Tytuł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ull dir="l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97530A-AF7E-40CC-B3BA-4A7109BD9DC7}" type="datetimeFigureOut">
              <a:rPr lang="pl-PL" smtClean="0"/>
              <a:t>2014-02-18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97BFED-2DA7-4AAE-85F4-93429B01802A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p:transition>
    <p:pull dir="l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E97530A-AF7E-40CC-B3BA-4A7109BD9DC7}" type="datetimeFigureOut">
              <a:rPr lang="pl-PL" smtClean="0"/>
              <a:t>2014-02-18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97BFED-2DA7-4AAE-85F4-93429B01802A}" type="slidenum">
              <a:rPr lang="pl-PL" smtClean="0"/>
              <a:t>‹#›</a:t>
            </a:fld>
            <a:endParaRPr lang="pl-P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pull dir="l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pl-PL" smtClean="0"/>
              <a:t>Kliknij ikonę, aby dodać obraz</a:t>
            </a:r>
            <a:endParaRPr kumimoji="0" lang="en-US" dirty="0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E97530A-AF7E-40CC-B3BA-4A7109BD9DC7}" type="datetimeFigureOut">
              <a:rPr lang="pl-PL" smtClean="0"/>
              <a:t>2014-02-18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E97BFED-2DA7-4AAE-85F4-93429B01802A}" type="slidenum">
              <a:rPr lang="pl-PL" smtClean="0"/>
              <a:t>‹#›</a:t>
            </a:fld>
            <a:endParaRPr lang="pl-PL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8" name="Dowolny kształt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Dowolny kształt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Trójkąt prostokątny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Łącznik prosty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Pag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Pag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ull dir="l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Dowolny kształt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Dowolny kształt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Trójkąt prostokątny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Łącznik prosty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ymbol zastępczy tytułu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0" name="Symbol zastępczy tekstu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  <a:p>
            <a:pPr lvl="1" eaLnBrk="1" latinLnBrk="0" hangingPunct="1"/>
            <a:r>
              <a:rPr kumimoji="0" lang="pl-PL" smtClean="0"/>
              <a:t>Drugi poziom</a:t>
            </a:r>
          </a:p>
          <a:p>
            <a:pPr lvl="2" eaLnBrk="1" latinLnBrk="0" hangingPunct="1"/>
            <a:r>
              <a:rPr kumimoji="0" lang="pl-PL" smtClean="0"/>
              <a:t>Trzeci poziom</a:t>
            </a:r>
          </a:p>
          <a:p>
            <a:pPr lvl="3" eaLnBrk="1" latinLnBrk="0" hangingPunct="1"/>
            <a:r>
              <a:rPr kumimoji="0" lang="pl-PL" smtClean="0"/>
              <a:t>Czwarty poziom</a:t>
            </a:r>
          </a:p>
          <a:p>
            <a:pPr lvl="4" eaLnBrk="1" latinLnBrk="0" hangingPunct="1"/>
            <a:r>
              <a:rPr kumimoji="0" lang="pl-PL" smtClean="0"/>
              <a:t>Piąty poziom</a:t>
            </a:r>
            <a:endParaRPr kumimoji="0" lang="en-US"/>
          </a:p>
        </p:txBody>
      </p:sp>
      <p:sp>
        <p:nvSpPr>
          <p:cNvPr id="10" name="Symbol zastępczy daty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E97530A-AF7E-40CC-B3BA-4A7109BD9DC7}" type="datetimeFigureOut">
              <a:rPr lang="pl-PL" smtClean="0"/>
              <a:t>2014-02-18</a:t>
            </a:fld>
            <a:endParaRPr lang="pl-PL"/>
          </a:p>
        </p:txBody>
      </p:sp>
      <p:sp>
        <p:nvSpPr>
          <p:cNvPr id="22" name="Symbol zastępczy stopki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pl-PL"/>
          </a:p>
        </p:txBody>
      </p:sp>
      <p:sp>
        <p:nvSpPr>
          <p:cNvPr id="18" name="Symbol zastępczy numeru slajdu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8E97BFED-2DA7-4AAE-85F4-93429B01802A}" type="slidenum">
              <a:rPr lang="pl-PL" smtClean="0"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pull dir="lu"/>
  </p:transition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2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4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6.w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5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7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9.w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8.w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dirty="0" smtClean="0"/>
              <a:t>Potęga o wykładniku całkowitym</a:t>
            </a:r>
            <a:endParaRPr lang="pl-PL" dirty="0"/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Dla liczby naturalnej</a:t>
            </a:r>
            <a:r>
              <a:rPr lang="pl-PL" i="1" dirty="0" smtClean="0"/>
              <a:t> n </a:t>
            </a:r>
            <a:r>
              <a:rPr lang="pl-PL" dirty="0" smtClean="0"/>
              <a:t>i dla dowolnej liczby </a:t>
            </a:r>
            <a:r>
              <a:rPr lang="pl-PL" i="1" dirty="0" smtClean="0"/>
              <a:t>a</a:t>
            </a:r>
            <a:r>
              <a:rPr lang="pl-PL" dirty="0" smtClean="0"/>
              <a:t> różnej od zera przyjmujemy, że:</a:t>
            </a:r>
          </a:p>
          <a:p>
            <a:endParaRPr lang="pl-PL" dirty="0" smtClean="0"/>
          </a:p>
          <a:p>
            <a:endParaRPr lang="pl-PL" dirty="0" smtClean="0"/>
          </a:p>
          <a:p>
            <a:endParaRPr lang="pl-PL" dirty="0" smtClean="0"/>
          </a:p>
          <a:p>
            <a:r>
              <a:rPr lang="pl-PL" dirty="0" smtClean="0"/>
              <a:t>Uwaga! Liczby </a:t>
            </a:r>
            <a:r>
              <a:rPr lang="pl-PL" i="1" dirty="0" smtClean="0"/>
              <a:t>a</a:t>
            </a:r>
            <a:r>
              <a:rPr lang="pl-PL" i="1" baseline="30000" dirty="0" smtClean="0"/>
              <a:t>1</a:t>
            </a:r>
            <a:r>
              <a:rPr lang="pl-PL" i="1" dirty="0" smtClean="0"/>
              <a:t> </a:t>
            </a:r>
            <a:r>
              <a:rPr lang="pl-PL" dirty="0" smtClean="0"/>
              <a:t>i</a:t>
            </a:r>
            <a:r>
              <a:rPr lang="pl-PL" i="1" dirty="0" smtClean="0"/>
              <a:t> a</a:t>
            </a:r>
            <a:r>
              <a:rPr lang="pl-PL" i="1" baseline="30000" dirty="0" smtClean="0"/>
              <a:t>-1</a:t>
            </a:r>
            <a:r>
              <a:rPr lang="pl-PL" i="1" dirty="0" smtClean="0"/>
              <a:t> </a:t>
            </a:r>
            <a:r>
              <a:rPr lang="pl-PL" dirty="0" smtClean="0"/>
              <a:t>to liczby odwrotne oraz liczby </a:t>
            </a:r>
            <a:r>
              <a:rPr lang="pl-PL" i="1" dirty="0" smtClean="0"/>
              <a:t>a</a:t>
            </a:r>
            <a:r>
              <a:rPr lang="pl-PL" i="1" baseline="30000" dirty="0" smtClean="0"/>
              <a:t>n</a:t>
            </a:r>
            <a:r>
              <a:rPr lang="pl-PL" i="1" dirty="0" smtClean="0"/>
              <a:t> </a:t>
            </a:r>
            <a:r>
              <a:rPr lang="pl-PL" dirty="0" smtClean="0"/>
              <a:t>i </a:t>
            </a:r>
            <a:r>
              <a:rPr lang="pl-PL" i="1" dirty="0" err="1" smtClean="0"/>
              <a:t>a</a:t>
            </a:r>
            <a:r>
              <a:rPr lang="pl-PL" i="1" baseline="30000" dirty="0" err="1" smtClean="0"/>
              <a:t>-n</a:t>
            </a:r>
            <a:r>
              <a:rPr lang="pl-PL" i="1" dirty="0" smtClean="0"/>
              <a:t> </a:t>
            </a:r>
            <a:r>
              <a:rPr lang="pl-PL" dirty="0" smtClean="0"/>
              <a:t>to liczby odwrotne, zatem możemy zapisać, że:</a:t>
            </a:r>
          </a:p>
          <a:p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l-PL" dirty="0" smtClean="0"/>
              <a:t>Potęga o wykładniku całkowitym</a:t>
            </a:r>
            <a:endParaRPr lang="pl-PL" dirty="0"/>
          </a:p>
        </p:txBody>
      </p:sp>
      <p:graphicFrame>
        <p:nvGraphicFramePr>
          <p:cNvPr id="4" name="Obiekt 3"/>
          <p:cNvGraphicFramePr>
            <a:graphicFrameLocks noChangeAspect="1"/>
          </p:cNvGraphicFramePr>
          <p:nvPr/>
        </p:nvGraphicFramePr>
        <p:xfrm>
          <a:off x="3347864" y="2492896"/>
          <a:ext cx="2448272" cy="12241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Równanie" r:id="rId3" imgW="533160" imgH="266400" progId="Equation.3">
                  <p:embed/>
                </p:oleObj>
              </mc:Choice>
              <mc:Fallback>
                <p:oleObj name="Równanie" r:id="rId3" imgW="533160" imgH="2664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47864" y="2492896"/>
                        <a:ext cx="2448272" cy="122413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iekt 4"/>
          <p:cNvGraphicFramePr>
            <a:graphicFrameLocks noChangeAspect="1"/>
          </p:cNvGraphicFramePr>
          <p:nvPr/>
        </p:nvGraphicFramePr>
        <p:xfrm>
          <a:off x="1475656" y="5013176"/>
          <a:ext cx="6231965" cy="11521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Równanie" r:id="rId5" imgW="1511280" imgH="279360" progId="Equation.3">
                  <p:embed/>
                </p:oleObj>
              </mc:Choice>
              <mc:Fallback>
                <p:oleObj name="Równanie" r:id="rId5" imgW="1511280" imgH="27936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5656" y="5013176"/>
                        <a:ext cx="6231965" cy="115212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040560"/>
          </a:xfrm>
        </p:spPr>
        <p:txBody>
          <a:bodyPr>
            <a:normAutofit/>
          </a:bodyPr>
          <a:lstStyle/>
          <a:p>
            <a:r>
              <a:rPr lang="pl-PL" dirty="0" smtClean="0"/>
              <a:t>Wykonując obliczenia na potęgach zamieniamy potęgi o wykładnikach ujemnych na odwrotności odpowiednich potęg o wykładnikach dodatnich.</a:t>
            </a:r>
          </a:p>
          <a:p>
            <a:endParaRPr lang="pl-PL" dirty="0" smtClean="0"/>
          </a:p>
          <a:p>
            <a:r>
              <a:rPr lang="pl-PL" dirty="0" smtClean="0"/>
              <a:t>Oblicz:</a:t>
            </a:r>
          </a:p>
          <a:p>
            <a:endParaRPr lang="pl-PL" dirty="0" smtClean="0"/>
          </a:p>
          <a:p>
            <a:endParaRPr lang="pl-PL" dirty="0" smtClean="0"/>
          </a:p>
          <a:p>
            <a:endParaRPr lang="pl-PL" dirty="0" smtClean="0"/>
          </a:p>
          <a:p>
            <a:endParaRPr lang="pl-PL" dirty="0" smtClean="0"/>
          </a:p>
          <a:p>
            <a:endParaRPr lang="pl-PL" dirty="0" smtClean="0"/>
          </a:p>
          <a:p>
            <a:endParaRPr lang="pl-PL" dirty="0" smtClean="0"/>
          </a:p>
          <a:p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 smtClean="0"/>
              <a:t>Przykłady</a:t>
            </a:r>
            <a:endParaRPr lang="pl-PL" dirty="0"/>
          </a:p>
        </p:txBody>
      </p:sp>
      <p:graphicFrame>
        <p:nvGraphicFramePr>
          <p:cNvPr id="4" name="Obiekt 3"/>
          <p:cNvGraphicFramePr>
            <a:graphicFrameLocks noChangeAspect="1"/>
          </p:cNvGraphicFramePr>
          <p:nvPr/>
        </p:nvGraphicFramePr>
        <p:xfrm>
          <a:off x="3563888" y="3356992"/>
          <a:ext cx="3281119" cy="30243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" name="Równanie" r:id="rId3" imgW="1460160" imgH="1346040" progId="Equation.3">
                  <p:embed/>
                </p:oleObj>
              </mc:Choice>
              <mc:Fallback>
                <p:oleObj name="Równanie" r:id="rId3" imgW="1460160" imgH="134604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63888" y="3356992"/>
                        <a:ext cx="3281119" cy="302433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Oblicz:</a:t>
            </a:r>
          </a:p>
          <a:p>
            <a:endParaRPr lang="pl-PL" dirty="0" smtClean="0"/>
          </a:p>
          <a:p>
            <a:endParaRPr lang="pl-PL" dirty="0" smtClean="0"/>
          </a:p>
          <a:p>
            <a:endParaRPr lang="pl-PL" dirty="0" smtClean="0"/>
          </a:p>
          <a:p>
            <a:endParaRPr lang="pl-PL" dirty="0" smtClean="0"/>
          </a:p>
          <a:p>
            <a:r>
              <a:rPr lang="pl-PL" dirty="0" smtClean="0"/>
              <a:t>Zapisz w postaci potęgi o wykładniku ujemnym:</a:t>
            </a:r>
          </a:p>
          <a:p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 smtClean="0"/>
              <a:t>Ćwiczenie 1</a:t>
            </a:r>
            <a:endParaRPr lang="pl-PL" dirty="0"/>
          </a:p>
        </p:txBody>
      </p:sp>
      <p:graphicFrame>
        <p:nvGraphicFramePr>
          <p:cNvPr id="4" name="Obiekt 3"/>
          <p:cNvGraphicFramePr>
            <a:graphicFrameLocks noChangeAspect="1"/>
          </p:cNvGraphicFramePr>
          <p:nvPr/>
        </p:nvGraphicFramePr>
        <p:xfrm>
          <a:off x="2267744" y="1412776"/>
          <a:ext cx="5137156" cy="21602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Równanie" r:id="rId3" imgW="2476440" imgH="1041120" progId="Equation.3">
                  <p:embed/>
                </p:oleObj>
              </mc:Choice>
              <mc:Fallback>
                <p:oleObj name="Równanie" r:id="rId3" imgW="2476440" imgH="104112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67744" y="1412776"/>
                        <a:ext cx="5137156" cy="216024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iekt 4"/>
          <p:cNvGraphicFramePr>
            <a:graphicFrameLocks noChangeAspect="1"/>
          </p:cNvGraphicFramePr>
          <p:nvPr/>
        </p:nvGraphicFramePr>
        <p:xfrm>
          <a:off x="3203848" y="4221089"/>
          <a:ext cx="1871622" cy="15841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Równanie" r:id="rId5" imgW="660240" imgH="558720" progId="Equation.3">
                  <p:embed/>
                </p:oleObj>
              </mc:Choice>
              <mc:Fallback>
                <p:oleObj name="Równanie" r:id="rId5" imgW="660240" imgH="55872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3848" y="4221089"/>
                        <a:ext cx="1871622" cy="158417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1515624"/>
          </a:xfrm>
        </p:spPr>
        <p:txBody>
          <a:bodyPr/>
          <a:lstStyle/>
          <a:p>
            <a:r>
              <a:rPr lang="pl-PL" dirty="0" smtClean="0"/>
              <a:t>Reguły działań na potęgach o wykładnikach naturalnych obowiązują także dla potęg o wykładnikach ujemnych.</a:t>
            </a:r>
          </a:p>
          <a:p>
            <a:pPr>
              <a:buNone/>
            </a:pPr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 smtClean="0"/>
              <a:t>Własności potęgowania</a:t>
            </a:r>
            <a:endParaRPr lang="pl-PL" dirty="0"/>
          </a:p>
        </p:txBody>
      </p:sp>
      <p:sp>
        <p:nvSpPr>
          <p:cNvPr id="4" name="Tytuł 2"/>
          <p:cNvSpPr txBox="1">
            <a:spLocks/>
          </p:cNvSpPr>
          <p:nvPr/>
        </p:nvSpPr>
        <p:spPr>
          <a:xfrm>
            <a:off x="539552" y="2996952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4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Przykłady</a:t>
            </a:r>
            <a:endParaRPr kumimoji="0" lang="pl-PL" sz="41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Symbol zastępczy zawartości 1"/>
          <p:cNvSpPr txBox="1">
            <a:spLocks/>
          </p:cNvSpPr>
          <p:nvPr/>
        </p:nvSpPr>
        <p:spPr>
          <a:xfrm>
            <a:off x="611560" y="3861048"/>
            <a:ext cx="8229600" cy="151562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pl-PL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Oblicz: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kumimoji="0" lang="pl-PL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endParaRPr kumimoji="0" lang="pl-PL" sz="27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6" name="Obiekt 5"/>
          <p:cNvGraphicFramePr>
            <a:graphicFrameLocks noChangeAspect="1"/>
          </p:cNvGraphicFramePr>
          <p:nvPr/>
        </p:nvGraphicFramePr>
        <p:xfrm>
          <a:off x="1043608" y="4365104"/>
          <a:ext cx="7397622" cy="16561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9" name="Równanie" r:id="rId3" imgW="3403440" imgH="761760" progId="Equation.3">
                  <p:embed/>
                </p:oleObj>
              </mc:Choice>
              <mc:Fallback>
                <p:oleObj name="Równanie" r:id="rId3" imgW="3403440" imgH="76176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3608" y="4365104"/>
                        <a:ext cx="7397622" cy="165618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3" grpId="0"/>
      <p:bldP spid="4" grpId="0" build="allAtOnce"/>
      <p:bldP spid="5" grpId="0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Oblicz:</a:t>
            </a:r>
          </a:p>
          <a:p>
            <a:endParaRPr lang="pl-PL" dirty="0" smtClean="0"/>
          </a:p>
          <a:p>
            <a:endParaRPr lang="pl-PL" dirty="0" smtClean="0"/>
          </a:p>
          <a:p>
            <a:endParaRPr lang="pl-PL" dirty="0" smtClean="0"/>
          </a:p>
          <a:p>
            <a:endParaRPr lang="pl-PL" dirty="0" smtClean="0"/>
          </a:p>
          <a:p>
            <a:r>
              <a:rPr lang="pl-PL" dirty="0" smtClean="0"/>
              <a:t>Która liczba większa, x czy y?</a:t>
            </a:r>
          </a:p>
          <a:p>
            <a:endParaRPr lang="pl-PL" dirty="0" smtClean="0"/>
          </a:p>
          <a:p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 smtClean="0"/>
              <a:t>Ćwiczenie 2</a:t>
            </a:r>
            <a:endParaRPr lang="pl-PL" dirty="0"/>
          </a:p>
        </p:txBody>
      </p:sp>
      <p:graphicFrame>
        <p:nvGraphicFramePr>
          <p:cNvPr id="4" name="Obiekt 3"/>
          <p:cNvGraphicFramePr>
            <a:graphicFrameLocks noChangeAspect="1"/>
          </p:cNvGraphicFramePr>
          <p:nvPr/>
        </p:nvGraphicFramePr>
        <p:xfrm>
          <a:off x="2627784" y="1412776"/>
          <a:ext cx="2215969" cy="25202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4" name="Równanie" r:id="rId3" imgW="723600" imgH="1193760" progId="Equation.3">
                  <p:embed/>
                </p:oleObj>
              </mc:Choice>
              <mc:Fallback>
                <p:oleObj name="Równanie" r:id="rId3" imgW="723600" imgH="119376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27784" y="1412776"/>
                        <a:ext cx="2215969" cy="252028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iekt 4"/>
          <p:cNvGraphicFramePr>
            <a:graphicFrameLocks noChangeAspect="1"/>
          </p:cNvGraphicFramePr>
          <p:nvPr/>
        </p:nvGraphicFramePr>
        <p:xfrm>
          <a:off x="4788024" y="4221088"/>
          <a:ext cx="2304256" cy="2076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5" name="Równanie" r:id="rId5" imgW="1155600" imgH="1041120" progId="Equation.3">
                  <p:embed/>
                </p:oleObj>
              </mc:Choice>
              <mc:Fallback>
                <p:oleObj name="Równanie" r:id="rId5" imgW="1155600" imgH="104112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88024" y="4221088"/>
                        <a:ext cx="2304256" cy="20763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Liczba 5</a:t>
            </a:r>
            <a:r>
              <a:rPr lang="pl-PL" baseline="30000" dirty="0" smtClean="0"/>
              <a:t>-14</a:t>
            </a:r>
            <a:r>
              <a:rPr lang="pl-PL" dirty="0" smtClean="0"/>
              <a:t> jest od liczby 5</a:t>
            </a:r>
            <a:r>
              <a:rPr lang="pl-PL" baseline="30000" dirty="0" smtClean="0"/>
              <a:t>-12</a:t>
            </a:r>
            <a:r>
              <a:rPr lang="pl-PL" dirty="0" smtClean="0"/>
              <a:t>:</a:t>
            </a:r>
          </a:p>
          <a:p>
            <a:endParaRPr lang="pl-PL" dirty="0" smtClean="0"/>
          </a:p>
          <a:p>
            <a:pPr>
              <a:buNone/>
            </a:pPr>
            <a:r>
              <a:rPr lang="pl-PL" dirty="0" smtClean="0"/>
              <a:t>	A. 9 razy większa              B.3 razy większa </a:t>
            </a:r>
          </a:p>
          <a:p>
            <a:pPr>
              <a:buNone/>
            </a:pPr>
            <a:r>
              <a:rPr lang="pl-PL" dirty="0" smtClean="0"/>
              <a:t>	C. 9 razy mniejsza             D. 3 razy mniejsza</a:t>
            </a:r>
          </a:p>
          <a:p>
            <a:pPr>
              <a:buNone/>
            </a:pPr>
            <a:endParaRPr lang="pl-PL" dirty="0" smtClean="0"/>
          </a:p>
          <a:p>
            <a:r>
              <a:rPr lang="pl-PL" dirty="0" smtClean="0"/>
              <a:t>Iloraz liczb a=(-60)</a:t>
            </a:r>
            <a:r>
              <a:rPr lang="pl-PL" baseline="30000" dirty="0" smtClean="0"/>
              <a:t>30</a:t>
            </a:r>
            <a:r>
              <a:rPr lang="pl-PL" dirty="0" smtClean="0"/>
              <a:t> i b=30</a:t>
            </a:r>
            <a:r>
              <a:rPr lang="pl-PL" baseline="30000" dirty="0" smtClean="0"/>
              <a:t>-30</a:t>
            </a:r>
            <a:r>
              <a:rPr lang="pl-PL" dirty="0" smtClean="0"/>
              <a:t> jest równy:</a:t>
            </a:r>
          </a:p>
          <a:p>
            <a:endParaRPr lang="pl-PL" dirty="0" smtClean="0"/>
          </a:p>
          <a:p>
            <a:pPr>
              <a:buNone/>
            </a:pPr>
            <a:r>
              <a:rPr lang="pl-PL" dirty="0" smtClean="0"/>
              <a:t>	A. (-2)</a:t>
            </a:r>
            <a:r>
              <a:rPr lang="pl-PL" baseline="30000" dirty="0" smtClean="0"/>
              <a:t>0</a:t>
            </a:r>
            <a:r>
              <a:rPr lang="pl-PL" dirty="0" smtClean="0"/>
              <a:t>  B.-2</a:t>
            </a:r>
            <a:r>
              <a:rPr lang="pl-PL" baseline="30000" dirty="0" smtClean="0"/>
              <a:t>30</a:t>
            </a:r>
            <a:r>
              <a:rPr lang="pl-PL" dirty="0" smtClean="0"/>
              <a:t>   C. (-2)</a:t>
            </a:r>
            <a:r>
              <a:rPr lang="pl-PL" baseline="30000" dirty="0" smtClean="0"/>
              <a:t> 30</a:t>
            </a:r>
            <a:r>
              <a:rPr lang="pl-PL" dirty="0" smtClean="0"/>
              <a:t>   D. (-2)</a:t>
            </a:r>
            <a:r>
              <a:rPr lang="pl-PL" baseline="30000" dirty="0" smtClean="0"/>
              <a:t>60</a:t>
            </a:r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 smtClean="0"/>
              <a:t>Sprawdź się!!!</a:t>
            </a:r>
            <a:endParaRPr lang="pl-PL" dirty="0"/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Matematyka w pigułce. Z. </a:t>
            </a:r>
            <a:r>
              <a:rPr lang="pl-PL" dirty="0" err="1" smtClean="0"/>
              <a:t>Kracewicz</a:t>
            </a:r>
            <a:r>
              <a:rPr lang="pl-PL" dirty="0" smtClean="0"/>
              <a:t>, B. Zasada</a:t>
            </a:r>
          </a:p>
          <a:p>
            <a:r>
              <a:rPr lang="pl-PL" dirty="0" smtClean="0"/>
              <a:t>Matematyka 1.Podręcznika dla zasadniczych szkół zawodowych. W. </a:t>
            </a:r>
            <a:r>
              <a:rPr lang="pl-PL" dirty="0" err="1" smtClean="0"/>
              <a:t>Babiański</a:t>
            </a:r>
            <a:r>
              <a:rPr lang="pl-PL" dirty="0" smtClean="0"/>
              <a:t>, K. </a:t>
            </a:r>
            <a:r>
              <a:rPr lang="pl-PL" dirty="0" err="1" smtClean="0"/>
              <a:t>Wej</a:t>
            </a:r>
            <a:endParaRPr lang="pl-PL" dirty="0" smtClean="0"/>
          </a:p>
          <a:p>
            <a:r>
              <a:rPr lang="pl-PL" dirty="0" smtClean="0"/>
              <a:t>Matematyka 1.Policzmy razem. J. Janowicz</a:t>
            </a:r>
          </a:p>
          <a:p>
            <a:r>
              <a:rPr lang="pl-PL" dirty="0" smtClean="0"/>
              <a:t>Matematyka 1.Matematyka wokół nas. A. Drążek, B. Grabowska, Z. Szadkowska</a:t>
            </a:r>
          </a:p>
          <a:p>
            <a:r>
              <a:rPr lang="pl-PL" dirty="0" smtClean="0"/>
              <a:t>Matematyka 2. Matematyka z plusem, pod red. M. Dobrowolskiej</a:t>
            </a:r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 smtClean="0"/>
              <a:t>Źródła</a:t>
            </a:r>
            <a:endParaRPr lang="pl-PL" dirty="0"/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ol">
  <a:themeElements>
    <a:clrScheme name="Hol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Hol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Hol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70</TotalTime>
  <Words>184</Words>
  <Application>Microsoft Office PowerPoint</Application>
  <PresentationFormat>Pokaz na ekranie (4:3)</PresentationFormat>
  <Paragraphs>49</Paragraphs>
  <Slides>8</Slides>
  <Notes>0</Notes>
  <HiddenSlides>0</HiddenSlides>
  <MMClips>0</MMClips>
  <ScaleCrop>false</ScaleCrop>
  <HeadingPairs>
    <vt:vector size="6" baseType="variant">
      <vt:variant>
        <vt:lpstr>Motyw</vt:lpstr>
      </vt:variant>
      <vt:variant>
        <vt:i4>1</vt:i4>
      </vt:variant>
      <vt:variant>
        <vt:lpstr>Osadzone serwery OLE</vt:lpstr>
      </vt:variant>
      <vt:variant>
        <vt:i4>1</vt:i4>
      </vt:variant>
      <vt:variant>
        <vt:lpstr>Tytuły slajdów</vt:lpstr>
      </vt:variant>
      <vt:variant>
        <vt:i4>8</vt:i4>
      </vt:variant>
    </vt:vector>
  </HeadingPairs>
  <TitlesOfParts>
    <vt:vector size="10" baseType="lpstr">
      <vt:lpstr>Hol</vt:lpstr>
      <vt:lpstr>Równanie</vt:lpstr>
      <vt:lpstr>Potęga o wykładniku całkowitym</vt:lpstr>
      <vt:lpstr>Potęga o wykładniku całkowitym</vt:lpstr>
      <vt:lpstr>Przykłady</vt:lpstr>
      <vt:lpstr>Ćwiczenie 1</vt:lpstr>
      <vt:lpstr>Własności potęgowania</vt:lpstr>
      <vt:lpstr>Ćwiczenie 2</vt:lpstr>
      <vt:lpstr>Sprawdź się!!!</vt:lpstr>
      <vt:lpstr>Źródła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Potęga o wykładniku całkowitym</dc:title>
  <dc:creator>temp</dc:creator>
  <cp:lastModifiedBy>Ania</cp:lastModifiedBy>
  <cp:revision>13</cp:revision>
  <dcterms:created xsi:type="dcterms:W3CDTF">2014-02-14T12:38:27Z</dcterms:created>
  <dcterms:modified xsi:type="dcterms:W3CDTF">2014-02-18T19:57:33Z</dcterms:modified>
</cp:coreProperties>
</file>