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5"/>
  </p:notes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3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02" autoAdjust="0"/>
  </p:normalViewPr>
  <p:slideViewPr>
    <p:cSldViewPr>
      <p:cViewPr varScale="1">
        <p:scale>
          <a:sx n="85" d="100"/>
          <a:sy n="85" d="100"/>
        </p:scale>
        <p:origin x="-10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B49476-495F-433B-BA9F-7A5EEA1E3791}" type="datetimeFigureOut">
              <a:rPr lang="pl-PL" smtClean="0"/>
              <a:pPr/>
              <a:t>2014-02-18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5D7EF5-337A-4446-A2DC-D555C2090A78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76292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D7EF5-337A-4446-A2DC-D555C2090A78}" type="slidenum">
              <a:rPr lang="pl-PL" smtClean="0"/>
              <a:pPr/>
              <a:t>1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Łącznik prosty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ytuł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16" name="Symbol zastępczy daty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ED6BE-DD11-49F5-97BA-04AAA4D779F2}" type="datetime1">
              <a:rPr lang="pl-PL" smtClean="0"/>
              <a:pPr/>
              <a:t>2014-02-18</a:t>
            </a:fld>
            <a:endParaRPr lang="pl-PL"/>
          </a:p>
        </p:txBody>
      </p:sp>
      <p:sp>
        <p:nvSpPr>
          <p:cNvPr id="2" name="Symbol zastępczy stopki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5" name="Symbol zastępczy numeru slajdu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D00A5D8-FC38-4043-A7FD-7B6C8A811BCB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BF8DE-FDC2-4304-AE5C-76F5CFF31122}" type="datetime1">
              <a:rPr lang="pl-PL" smtClean="0"/>
              <a:pPr/>
              <a:t>2014-02-18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A5D8-FC38-4043-A7FD-7B6C8A811BCB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38227-CFBB-4E6E-871B-FE48A0BEDEF3}" type="datetime1">
              <a:rPr lang="pl-PL" smtClean="0"/>
              <a:pPr/>
              <a:t>2014-02-18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A5D8-FC38-4043-A7FD-7B6C8A811BCB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ytuł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27" name="Symbol zastępczy zawartości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25" name="Symbol zastępczy daty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54DD9-61D4-4D86-83D5-E336B51938CC}" type="datetime1">
              <a:rPr lang="pl-PL" smtClean="0"/>
              <a:pPr/>
              <a:t>2014-02-18</a:t>
            </a:fld>
            <a:endParaRPr lang="pl-PL"/>
          </a:p>
        </p:txBody>
      </p:sp>
      <p:sp>
        <p:nvSpPr>
          <p:cNvPr id="19" name="Symbol zastępczy stopki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pl-PL"/>
          </a:p>
        </p:txBody>
      </p:sp>
      <p:sp>
        <p:nvSpPr>
          <p:cNvPr id="16" name="Symbol zastępczy numeru slajdu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D00A5D8-FC38-4043-A7FD-7B6C8A811BCB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Łącznik prosty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ymbol zastępczy tekstu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9" name="Symbol zastępczy daty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8C0AA-27C7-467A-957E-746C1A1F0B6A}" type="datetime1">
              <a:rPr lang="pl-PL" smtClean="0"/>
              <a:pPr/>
              <a:t>2014-02-18</a:t>
            </a:fld>
            <a:endParaRPr lang="pl-PL"/>
          </a:p>
        </p:txBody>
      </p:sp>
      <p:sp>
        <p:nvSpPr>
          <p:cNvPr id="11" name="Symbol zastępczy stopki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6" name="Symbol zastępczy numeru slajd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A5D8-FC38-4043-A7FD-7B6C8A811BCB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8" name="Tytuł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ytuł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4" name="Symbol zastępczy zawartości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3" name="Symbol zastępczy zawartości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21" name="Symbol zastępczy daty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616AB-AEBB-4EA9-BA9A-C023247EB546}" type="datetime1">
              <a:rPr lang="pl-PL" smtClean="0"/>
              <a:pPr/>
              <a:t>2014-02-18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1" name="Symbol zastępczy numeru slajd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A5D8-FC38-4043-A7FD-7B6C8A811BCB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ytuł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25" name="Symbol zastępczy tekstu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28" name="Symbol zastępczy zawartości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0" name="Symbol zastępczy daty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932DB-8D7C-4779-A938-E180AEA44CF3}" type="datetime1">
              <a:rPr lang="pl-PL" smtClean="0"/>
              <a:pPr/>
              <a:t>2014-02-18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D00A5D8-FC38-4043-A7FD-7B6C8A811BCB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1" name="Łącznik prosty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ytuł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2" name="Symbol zastępczy daty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417C1-4FD5-4DAF-B701-8BCA582D7578}" type="datetime1">
              <a:rPr lang="pl-PL" smtClean="0"/>
              <a:pPr/>
              <a:t>2014-02-18</a:t>
            </a:fld>
            <a:endParaRPr lang="pl-PL"/>
          </a:p>
        </p:txBody>
      </p:sp>
      <p:sp>
        <p:nvSpPr>
          <p:cNvPr id="21" name="Symbol zastępczy stopki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A5D8-FC38-4043-A7FD-7B6C8A811BCB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CD4CC-9B20-40D8-964B-CA98A9C6E722}" type="datetime1">
              <a:rPr lang="pl-PL" smtClean="0"/>
              <a:pPr/>
              <a:t>2014-02-18</a:t>
            </a:fld>
            <a:endParaRPr lang="pl-PL"/>
          </a:p>
        </p:txBody>
      </p:sp>
      <p:sp>
        <p:nvSpPr>
          <p:cNvPr id="24" name="Symbol zastępczy stopki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A5D8-FC38-4043-A7FD-7B6C8A811BCB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Łącznik prosty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ytuł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26" name="Symbol zastępczy tekstu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4" name="Symbol zastępczy zawartości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25" name="Symbol zastępczy daty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0CFF1-BBCF-4AF9-AE73-E0F7490F03A4}" type="datetime1">
              <a:rPr lang="pl-PL" smtClean="0"/>
              <a:pPr/>
              <a:t>2014-02-18</a:t>
            </a:fld>
            <a:endParaRPr lang="pl-PL"/>
          </a:p>
        </p:txBody>
      </p:sp>
      <p:sp>
        <p:nvSpPr>
          <p:cNvPr id="29" name="Symbol zastępczy stopki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A5D8-FC38-4043-A7FD-7B6C8A811BCB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ymbol zastępczy obrazu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F4F52-DCCE-4EAC-954F-0379A3DB1742}" type="datetime1">
              <a:rPr lang="pl-PL" smtClean="0"/>
              <a:pPr/>
              <a:t>2014-02-18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1" name="Symbol zastępczy numeru slajd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A5D8-FC38-4043-A7FD-7B6C8A811BCB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7" name="Tytuł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26" name="Symbol zastępczy tekstu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Łącznik prosty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Symbol zastępczy tekstu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1" name="Symbol zastępczy daty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8D515DA-1639-4147-AE5C-6F9E9B475AF7}" type="datetime1">
              <a:rPr lang="pl-PL" smtClean="0"/>
              <a:pPr/>
              <a:t>2014-02-18</a:t>
            </a:fld>
            <a:endParaRPr lang="pl-PL"/>
          </a:p>
        </p:txBody>
      </p:sp>
      <p:sp>
        <p:nvSpPr>
          <p:cNvPr id="28" name="Symbol zastępczy stopki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D00A5D8-FC38-4043-A7FD-7B6C8A811BCB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0" name="Symbol zastępczy tytułu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9" name="Łącznik prosty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Łącznik prosty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randomBar/>
  </p:transition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571472" y="428604"/>
            <a:ext cx="7772400" cy="1470025"/>
          </a:xfrm>
        </p:spPr>
        <p:txBody>
          <a:bodyPr>
            <a:normAutofit/>
          </a:bodyPr>
          <a:lstStyle/>
          <a:p>
            <a:r>
              <a:rPr lang="pl-PL" sz="6000" b="1" dirty="0" smtClean="0">
                <a:solidFill>
                  <a:srgbClr val="002060"/>
                </a:solidFill>
              </a:rPr>
              <a:t>DRAPIEŻNICTWO</a:t>
            </a:r>
            <a:endParaRPr lang="pl-PL" sz="6000" b="1" dirty="0">
              <a:solidFill>
                <a:srgbClr val="002060"/>
              </a:solidFill>
            </a:endParaRPr>
          </a:p>
        </p:txBody>
      </p:sp>
      <p:pic>
        <p:nvPicPr>
          <p:cNvPr id="12290" name="Picture 2" descr="http://foty.ifd.pl/sb.asp?w=520&amp;p=5/images2008/2008122516563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2214554"/>
            <a:ext cx="4448175" cy="401955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686800" cy="838200"/>
          </a:xfrm>
        </p:spPr>
        <p:txBody>
          <a:bodyPr/>
          <a:lstStyle/>
          <a:p>
            <a:r>
              <a:rPr lang="pl-PL" b="1" dirty="0" smtClean="0">
                <a:solidFill>
                  <a:srgbClr val="002060"/>
                </a:solidFill>
              </a:rPr>
              <a:t>Sposoby obrony ofiar</a:t>
            </a:r>
            <a:endParaRPr lang="pl-PL" b="1" dirty="0">
              <a:solidFill>
                <a:srgbClr val="00206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42844" y="1500174"/>
            <a:ext cx="8686800" cy="4525963"/>
          </a:xfrm>
        </p:spPr>
        <p:txBody>
          <a:bodyPr/>
          <a:lstStyle/>
          <a:p>
            <a:pPr lvl="0">
              <a:buFont typeface="Wingdings" pitchFamily="2" charset="2"/>
              <a:buChar char="v"/>
            </a:pPr>
            <a:r>
              <a:rPr lang="pl-PL" dirty="0" smtClean="0">
                <a:solidFill>
                  <a:srgbClr val="002060"/>
                </a:solidFill>
              </a:rPr>
              <a:t>Ucieczka, kryjówki</a:t>
            </a:r>
          </a:p>
          <a:p>
            <a:pPr lvl="0">
              <a:buFont typeface="Wingdings" pitchFamily="2" charset="2"/>
              <a:buChar char="v"/>
            </a:pPr>
            <a:r>
              <a:rPr lang="pl-PL" dirty="0" smtClean="0">
                <a:solidFill>
                  <a:srgbClr val="002060"/>
                </a:solidFill>
              </a:rPr>
              <a:t>Symulowanie śmierci</a:t>
            </a:r>
          </a:p>
          <a:p>
            <a:pPr lvl="0">
              <a:buFont typeface="Wingdings" pitchFamily="2" charset="2"/>
              <a:buChar char="v"/>
            </a:pPr>
            <a:r>
              <a:rPr lang="pl-PL" dirty="0" smtClean="0">
                <a:solidFill>
                  <a:srgbClr val="002060"/>
                </a:solidFill>
              </a:rPr>
              <a:t>Upodabnianie się do rośliny, groźnego zwierzęcia lub otoczenia</a:t>
            </a:r>
          </a:p>
          <a:p>
            <a:pPr lvl="0">
              <a:buFont typeface="Wingdings" pitchFamily="2" charset="2"/>
              <a:buChar char="v"/>
            </a:pPr>
            <a:r>
              <a:rPr lang="pl-PL" dirty="0" smtClean="0">
                <a:solidFill>
                  <a:srgbClr val="002060"/>
                </a:solidFill>
              </a:rPr>
              <a:t>Jaskrawe barwy ciała</a:t>
            </a:r>
          </a:p>
          <a:p>
            <a:pPr lvl="0">
              <a:buFont typeface="Wingdings" pitchFamily="2" charset="2"/>
              <a:buChar char="v"/>
            </a:pPr>
            <a:r>
              <a:rPr lang="pl-PL" dirty="0" smtClean="0">
                <a:solidFill>
                  <a:srgbClr val="002060"/>
                </a:solidFill>
              </a:rPr>
              <a:t>Gruczoły z substancjami toksycznymi</a:t>
            </a:r>
          </a:p>
          <a:p>
            <a:pPr lvl="0">
              <a:buFont typeface="Wingdings" pitchFamily="2" charset="2"/>
              <a:buChar char="v"/>
            </a:pPr>
            <a:r>
              <a:rPr lang="pl-PL" dirty="0" smtClean="0">
                <a:solidFill>
                  <a:srgbClr val="002060"/>
                </a:solidFill>
              </a:rPr>
              <a:t>Pokrycie ciała (pancerz, kolce, poroże)</a:t>
            </a:r>
          </a:p>
          <a:p>
            <a:pPr>
              <a:buFont typeface="Wingdings" pitchFamily="2" charset="2"/>
              <a:buChar char="v"/>
            </a:pP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A5D8-FC38-4043-A7FD-7B6C8A811BCB}" type="slidenum">
              <a:rPr lang="pl-PL" smtClean="0">
                <a:solidFill>
                  <a:srgbClr val="002060"/>
                </a:solidFill>
              </a:rPr>
              <a:pPr/>
              <a:t>10</a:t>
            </a:fld>
            <a:endParaRPr lang="pl-PL" dirty="0">
              <a:solidFill>
                <a:srgbClr val="002060"/>
              </a:solidFill>
            </a:endParaRPr>
          </a:p>
        </p:txBody>
      </p:sp>
      <p:pic>
        <p:nvPicPr>
          <p:cNvPr id="4098" name="Picture 2" descr="https://encrypted-tbn0.gstatic.com/images?q=tbn:ANd9GcQgYjgMCDupsbtVkIjM3-5ZTWLxZ4BTDHUHwrK2wJssoPP4zKm92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1142984"/>
            <a:ext cx="2071702" cy="1659012"/>
          </a:xfrm>
          <a:prstGeom prst="rect">
            <a:avLst/>
          </a:prstGeom>
          <a:noFill/>
        </p:spPr>
      </p:pic>
      <p:pic>
        <p:nvPicPr>
          <p:cNvPr id="4100" name="Picture 4" descr="https://encrypted-tbn1.gstatic.com/images?q=tbn:ANd9GcT8Hvx6W-vVWo0gQtHBVcrpCmVttXVQGVHHiq9N_GpXoqWOumODU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68" y="3214686"/>
            <a:ext cx="1856097" cy="1847849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686800" cy="838200"/>
          </a:xfrm>
        </p:spPr>
        <p:txBody>
          <a:bodyPr/>
          <a:lstStyle/>
          <a:p>
            <a:r>
              <a:rPr lang="pl-PL" b="1" dirty="0" smtClean="0">
                <a:solidFill>
                  <a:srgbClr val="002060"/>
                </a:solidFill>
              </a:rPr>
              <a:t>Drapieżnictwo wśród roślin</a:t>
            </a:r>
            <a:endParaRPr lang="pl-PL" b="1" dirty="0">
              <a:solidFill>
                <a:srgbClr val="00206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42844" y="1571612"/>
            <a:ext cx="8686800" cy="4525963"/>
          </a:xfrm>
        </p:spPr>
        <p:txBody>
          <a:bodyPr>
            <a:normAutofit/>
          </a:bodyPr>
          <a:lstStyle/>
          <a:p>
            <a:pPr lvl="0" algn="just">
              <a:buNone/>
            </a:pPr>
            <a:r>
              <a:rPr lang="pl-PL" b="1" dirty="0" smtClean="0">
                <a:solidFill>
                  <a:srgbClr val="002060"/>
                </a:solidFill>
              </a:rPr>
              <a:t>    </a:t>
            </a:r>
            <a:r>
              <a:rPr lang="pl-PL" b="1" u="sng" dirty="0" smtClean="0">
                <a:solidFill>
                  <a:srgbClr val="002060"/>
                </a:solidFill>
              </a:rPr>
              <a:t>Rośliny drapieżne</a:t>
            </a:r>
            <a:r>
              <a:rPr lang="pl-PL" b="1" dirty="0" smtClean="0">
                <a:solidFill>
                  <a:srgbClr val="002060"/>
                </a:solidFill>
              </a:rPr>
              <a:t> - </a:t>
            </a:r>
            <a:r>
              <a:rPr lang="pl-PL" dirty="0" smtClean="0">
                <a:solidFill>
                  <a:srgbClr val="002060"/>
                </a:solidFill>
              </a:rPr>
              <a:t>rośliny wabiące i chwytające zwierzęta za pomocą różnie przystosowanych w tym celu liści pułapkowych oraz odżywiające się pokarmem zwierzęcym. Ofiarami są najczęściej owady, pajęczaki niewielkie</a:t>
            </a:r>
            <a:br>
              <a:rPr lang="pl-PL" dirty="0" smtClean="0">
                <a:solidFill>
                  <a:srgbClr val="002060"/>
                </a:solidFill>
              </a:rPr>
            </a:br>
            <a:r>
              <a:rPr lang="pl-PL" dirty="0" smtClean="0">
                <a:solidFill>
                  <a:srgbClr val="002060"/>
                </a:solidFill>
              </a:rPr>
              <a:t>skorupiaki. </a:t>
            </a:r>
          </a:p>
          <a:p>
            <a:endParaRPr lang="pl-PL" dirty="0">
              <a:solidFill>
                <a:srgbClr val="002060"/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A5D8-FC38-4043-A7FD-7B6C8A811BCB}" type="slidenum">
              <a:rPr lang="pl-PL" smtClean="0">
                <a:solidFill>
                  <a:srgbClr val="002060"/>
                </a:solidFill>
              </a:rPr>
              <a:pPr/>
              <a:t>11</a:t>
            </a:fld>
            <a:endParaRPr lang="pl-PL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smtClean="0">
                <a:solidFill>
                  <a:srgbClr val="002060"/>
                </a:solidFill>
              </a:rPr>
              <a:t>Przykłady roślin drapieżnych</a:t>
            </a:r>
            <a:endParaRPr lang="pl-PL" b="1" dirty="0">
              <a:solidFill>
                <a:srgbClr val="00206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pl-PL" dirty="0" smtClean="0">
                <a:solidFill>
                  <a:srgbClr val="002060"/>
                </a:solidFill>
              </a:rPr>
              <a:t>Rosiczka</a:t>
            </a:r>
          </a:p>
          <a:p>
            <a:pPr>
              <a:buFont typeface="Wingdings" pitchFamily="2" charset="2"/>
              <a:buChar char="v"/>
            </a:pPr>
            <a:r>
              <a:rPr lang="pl-PL" dirty="0" smtClean="0">
                <a:solidFill>
                  <a:srgbClr val="002060"/>
                </a:solidFill>
              </a:rPr>
              <a:t>Dzbanecznik owłosiony</a:t>
            </a:r>
          </a:p>
          <a:p>
            <a:pPr>
              <a:buFont typeface="Wingdings" pitchFamily="2" charset="2"/>
              <a:buChar char="v"/>
            </a:pPr>
            <a:r>
              <a:rPr lang="pl-PL" dirty="0" smtClean="0">
                <a:solidFill>
                  <a:srgbClr val="002060"/>
                </a:solidFill>
              </a:rPr>
              <a:t>Pływacz zwyczajny</a:t>
            </a:r>
          </a:p>
          <a:p>
            <a:pPr>
              <a:buFont typeface="Wingdings" pitchFamily="2" charset="2"/>
              <a:buChar char="v"/>
            </a:pPr>
            <a:r>
              <a:rPr lang="pl-PL" dirty="0" err="1" smtClean="0">
                <a:solidFill>
                  <a:srgbClr val="002060"/>
                </a:solidFill>
              </a:rPr>
              <a:t>Brokinia</a:t>
            </a:r>
            <a:endParaRPr lang="pl-PL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pl-PL" dirty="0" smtClean="0">
                <a:solidFill>
                  <a:srgbClr val="002060"/>
                </a:solidFill>
              </a:rPr>
              <a:t>Kapturnica</a:t>
            </a:r>
          </a:p>
          <a:p>
            <a:pPr>
              <a:buFont typeface="Wingdings" pitchFamily="2" charset="2"/>
              <a:buChar char="v"/>
            </a:pPr>
            <a:r>
              <a:rPr lang="pl-PL" dirty="0" smtClean="0">
                <a:solidFill>
                  <a:srgbClr val="002060"/>
                </a:solidFill>
              </a:rPr>
              <a:t>Muchołówka</a:t>
            </a:r>
          </a:p>
          <a:p>
            <a:pPr>
              <a:buFont typeface="Wingdings" pitchFamily="2" charset="2"/>
              <a:buChar char="v"/>
            </a:pPr>
            <a:r>
              <a:rPr lang="pl-PL" dirty="0" smtClean="0">
                <a:solidFill>
                  <a:srgbClr val="002060"/>
                </a:solidFill>
              </a:rPr>
              <a:t>Tłustosz</a:t>
            </a:r>
            <a:endParaRPr lang="pl-PL" dirty="0">
              <a:solidFill>
                <a:srgbClr val="002060"/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A5D8-FC38-4043-A7FD-7B6C8A811BCB}" type="slidenum">
              <a:rPr lang="pl-PL" smtClean="0">
                <a:solidFill>
                  <a:srgbClr val="002060"/>
                </a:solidFill>
              </a:rPr>
              <a:pPr/>
              <a:t>12</a:t>
            </a:fld>
            <a:endParaRPr lang="pl-PL" dirty="0">
              <a:solidFill>
                <a:srgbClr val="002060"/>
              </a:solidFill>
            </a:endParaRPr>
          </a:p>
        </p:txBody>
      </p:sp>
      <p:pic>
        <p:nvPicPr>
          <p:cNvPr id="2050" name="Picture 2" descr="http://www.tenpieknyswiat.pl/fotki/albums/20080417_Kwiaty/rosiczka-okraglolist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2857496"/>
            <a:ext cx="4500594" cy="3445768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rgbClr val="002060"/>
                </a:solidFill>
              </a:rPr>
              <a:t>Zagrożenia ssaków drapieżnych</a:t>
            </a:r>
            <a:endParaRPr lang="pl-PL" dirty="0">
              <a:solidFill>
                <a:srgbClr val="00206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85720" y="1643050"/>
            <a:ext cx="8686800" cy="45259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pl-PL" dirty="0" smtClean="0">
                <a:solidFill>
                  <a:srgbClr val="002060"/>
                </a:solidFill>
              </a:rPr>
              <a:t>Niszczenie lub zmniejszenie powierzchni ich siedlisk</a:t>
            </a:r>
          </a:p>
          <a:p>
            <a:pPr>
              <a:buFont typeface="Wingdings" pitchFamily="2" charset="2"/>
              <a:buChar char="v"/>
            </a:pPr>
            <a:r>
              <a:rPr lang="pl-PL" dirty="0" smtClean="0">
                <a:solidFill>
                  <a:srgbClr val="002060"/>
                </a:solidFill>
              </a:rPr>
              <a:t>Wyczerpanie pożywienia i silna konkurencja</a:t>
            </a:r>
          </a:p>
          <a:p>
            <a:pPr>
              <a:buFont typeface="Wingdings" pitchFamily="2" charset="2"/>
              <a:buChar char="v"/>
            </a:pPr>
            <a:r>
              <a:rPr lang="pl-PL" dirty="0" smtClean="0">
                <a:solidFill>
                  <a:srgbClr val="002060"/>
                </a:solidFill>
              </a:rPr>
              <a:t>Kłusownictwo</a:t>
            </a:r>
            <a:endParaRPr lang="pl-PL" dirty="0">
              <a:solidFill>
                <a:srgbClr val="002060"/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A5D8-FC38-4043-A7FD-7B6C8A811BCB}" type="slidenum">
              <a:rPr lang="pl-PL" smtClean="0"/>
              <a:pPr/>
              <a:t>13</a:t>
            </a:fld>
            <a:endParaRPr lang="pl-PL"/>
          </a:p>
        </p:txBody>
      </p:sp>
      <p:pic>
        <p:nvPicPr>
          <p:cNvPr id="1028" name="Picture 4" descr="http://www.jezioro.com.pl/pics/las/wnyk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3714752"/>
            <a:ext cx="3571900" cy="2633002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/>
          <p:cNvSpPr txBox="1"/>
          <p:nvPr/>
        </p:nvSpPr>
        <p:spPr>
          <a:xfrm>
            <a:off x="357158" y="1357298"/>
            <a:ext cx="8358246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3200" b="1" dirty="0" smtClean="0">
                <a:solidFill>
                  <a:srgbClr val="002060"/>
                </a:solidFill>
              </a:rPr>
              <a:t>Drapieżnictwo</a:t>
            </a:r>
            <a:r>
              <a:rPr lang="pl-PL" sz="3200" dirty="0" smtClean="0">
                <a:solidFill>
                  <a:srgbClr val="002060"/>
                </a:solidFill>
              </a:rPr>
              <a:t> – sposób odżywiania się zwierząt, polegający na wykorzystaniu jako pokarm ciała innego zwierzęcia i  prowadzący do śmierci ofiary. Jest jedną z form  oddziaływań antagonistycznych, korzystną dla drapieżnika, a niekorzystną dla ofiary; może mieć charakter międzygatunkowy lub wewnątrzgatunkowy (kanibalizm).</a:t>
            </a:r>
          </a:p>
          <a:p>
            <a:endParaRPr lang="pl-PL" dirty="0">
              <a:solidFill>
                <a:srgbClr val="002060"/>
              </a:solidFill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A5D8-FC38-4043-A7FD-7B6C8A811BCB}" type="slidenum">
              <a:rPr lang="pl-PL" smtClean="0">
                <a:solidFill>
                  <a:srgbClr val="002060"/>
                </a:solidFill>
              </a:rPr>
              <a:pPr/>
              <a:t>2</a:t>
            </a:fld>
            <a:endParaRPr lang="pl-PL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686800" cy="838200"/>
          </a:xfrm>
        </p:spPr>
        <p:txBody>
          <a:bodyPr>
            <a:normAutofit/>
          </a:bodyPr>
          <a:lstStyle/>
          <a:p>
            <a:r>
              <a:rPr lang="pl-PL" sz="2800" b="1" dirty="0" err="1" smtClean="0">
                <a:solidFill>
                  <a:srgbClr val="002060"/>
                </a:solidFill>
              </a:rPr>
              <a:t>ReguLacja</a:t>
            </a:r>
            <a:r>
              <a:rPr lang="pl-PL" sz="2800" b="1" dirty="0" smtClean="0">
                <a:solidFill>
                  <a:srgbClr val="002060"/>
                </a:solidFill>
              </a:rPr>
              <a:t> </a:t>
            </a:r>
            <a:r>
              <a:rPr lang="pl-PL" sz="2800" b="1" dirty="0" err="1" smtClean="0">
                <a:solidFill>
                  <a:srgbClr val="002060"/>
                </a:solidFill>
              </a:rPr>
              <a:t>liczebnośći</a:t>
            </a:r>
            <a:r>
              <a:rPr lang="pl-PL" sz="2800" b="1" dirty="0" smtClean="0">
                <a:solidFill>
                  <a:srgbClr val="002060"/>
                </a:solidFill>
              </a:rPr>
              <a:t> zjadających i zjadanych</a:t>
            </a:r>
            <a:endParaRPr lang="pl-PL" sz="2800" b="1" dirty="0">
              <a:solidFill>
                <a:srgbClr val="002060"/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A5D8-FC38-4043-A7FD-7B6C8A811BCB}" type="slidenum">
              <a:rPr lang="pl-PL" smtClean="0">
                <a:solidFill>
                  <a:srgbClr val="002060"/>
                </a:solidFill>
              </a:rPr>
              <a:pPr/>
              <a:t>3</a:t>
            </a:fld>
            <a:endParaRPr lang="pl-PL" dirty="0">
              <a:solidFill>
                <a:srgbClr val="002060"/>
              </a:solidFill>
            </a:endParaRPr>
          </a:p>
        </p:txBody>
      </p:sp>
      <p:pic>
        <p:nvPicPr>
          <p:cNvPr id="18434" name="Picture 2" descr="Plik:Drapieżnictwo.sv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643050"/>
            <a:ext cx="7568360" cy="3943352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b="1" dirty="0" smtClean="0">
                <a:solidFill>
                  <a:srgbClr val="002060"/>
                </a:solidFill>
              </a:rPr>
              <a:t>Przykłady</a:t>
            </a:r>
            <a:endParaRPr lang="pl-PL" b="1" dirty="0">
              <a:solidFill>
                <a:srgbClr val="00206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42844" y="1285860"/>
            <a:ext cx="4500594" cy="6603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l-PL" sz="2800" b="1" dirty="0" smtClean="0">
                <a:solidFill>
                  <a:srgbClr val="002060"/>
                </a:solidFill>
              </a:rPr>
              <a:t>Lis polarny- Zając polarny</a:t>
            </a:r>
            <a:endParaRPr lang="pl-PL" sz="2800" b="1" dirty="0">
              <a:solidFill>
                <a:srgbClr val="002060"/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A5D8-FC38-4043-A7FD-7B6C8A811BCB}" type="slidenum">
              <a:rPr lang="pl-PL" smtClean="0">
                <a:solidFill>
                  <a:srgbClr val="002060"/>
                </a:solidFill>
              </a:rPr>
              <a:pPr/>
              <a:t>4</a:t>
            </a:fld>
            <a:endParaRPr lang="pl-PL" dirty="0">
              <a:solidFill>
                <a:srgbClr val="002060"/>
              </a:solidFill>
            </a:endParaRPr>
          </a:p>
        </p:txBody>
      </p:sp>
      <p:pic>
        <p:nvPicPr>
          <p:cNvPr id="17410" name="Picture 2" descr="https://encrypted-tbn3.gstatic.com/images?q=tbn:ANd9GcSZSSl4wAB1655dgyfEFexsyTWNeOJ8MCfn3OCp3aTFa0X8byj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000240"/>
            <a:ext cx="1676400" cy="2095501"/>
          </a:xfrm>
          <a:prstGeom prst="rect">
            <a:avLst/>
          </a:prstGeom>
          <a:noFill/>
        </p:spPr>
      </p:pic>
      <p:pic>
        <p:nvPicPr>
          <p:cNvPr id="17412" name="Picture 4" descr="http://www.blackbrother.cba.pl/zajac%20biela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2000240"/>
            <a:ext cx="2339902" cy="2144329"/>
          </a:xfrm>
          <a:prstGeom prst="rect">
            <a:avLst/>
          </a:prstGeom>
          <a:noFill/>
        </p:spPr>
      </p:pic>
      <p:pic>
        <p:nvPicPr>
          <p:cNvPr id="17414" name="Picture 6" descr="https://encrypted-tbn1.gstatic.com/images?q=tbn:ANd9GcRLcOQ0noIjZbh3OfXvcpj12QowiV8cbvUNSPcl4V2p5Qpv5WZz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4500570"/>
            <a:ext cx="2619375" cy="1743076"/>
          </a:xfrm>
          <a:prstGeom prst="rect">
            <a:avLst/>
          </a:prstGeom>
          <a:noFill/>
        </p:spPr>
      </p:pic>
      <p:pic>
        <p:nvPicPr>
          <p:cNvPr id="17416" name="Picture 8" descr="https://encrypted-tbn0.gstatic.com/images?q=tbn:ANd9GcRmLk0p-hVflx9NS6iTazedZ01Filu1Kqgr6PZauybr7ekOHPJC_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7950" y="4500570"/>
            <a:ext cx="2619375" cy="1743076"/>
          </a:xfrm>
          <a:prstGeom prst="rect">
            <a:avLst/>
          </a:prstGeom>
          <a:noFill/>
        </p:spPr>
      </p:pic>
      <p:sp>
        <p:nvSpPr>
          <p:cNvPr id="9" name="Symbol zastępczy zawartości 2"/>
          <p:cNvSpPr txBox="1">
            <a:spLocks/>
          </p:cNvSpPr>
          <p:nvPr/>
        </p:nvSpPr>
        <p:spPr>
          <a:xfrm>
            <a:off x="5214942" y="3857628"/>
            <a:ext cx="2357454" cy="66039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pl-PL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Sowa- Nornica</a:t>
            </a:r>
            <a:endParaRPr kumimoji="0" lang="pl-PL" sz="2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686800" cy="1500174"/>
          </a:xfrm>
        </p:spPr>
        <p:txBody>
          <a:bodyPr/>
          <a:lstStyle/>
          <a:p>
            <a:r>
              <a:rPr lang="pl-PL" b="1" dirty="0" smtClean="0">
                <a:solidFill>
                  <a:srgbClr val="002060"/>
                </a:solidFill>
              </a:rPr>
              <a:t>1) Przystosowania drapieżników</a:t>
            </a:r>
            <a:br>
              <a:rPr lang="pl-PL" b="1" dirty="0" smtClean="0">
                <a:solidFill>
                  <a:srgbClr val="002060"/>
                </a:solidFill>
              </a:rPr>
            </a:br>
            <a:r>
              <a:rPr lang="pl-PL" b="1" dirty="0" smtClean="0">
                <a:solidFill>
                  <a:srgbClr val="002060"/>
                </a:solidFill>
              </a:rPr>
              <a:t>                         </a:t>
            </a:r>
            <a:r>
              <a:rPr lang="pl-PL" sz="1800" b="1" dirty="0" smtClean="0">
                <a:solidFill>
                  <a:srgbClr val="002060"/>
                </a:solidFill>
              </a:rPr>
              <a:t>na przykładzie geparda</a:t>
            </a:r>
            <a:endParaRPr lang="pl-PL" sz="1800" b="1" dirty="0">
              <a:solidFill>
                <a:srgbClr val="00206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pl-PL" dirty="0" smtClean="0">
                <a:solidFill>
                  <a:srgbClr val="002060"/>
                </a:solidFill>
              </a:rPr>
              <a:t>Smukłe, rozciągliwe ciało</a:t>
            </a:r>
          </a:p>
          <a:p>
            <a:pPr>
              <a:buFont typeface="Wingdings" pitchFamily="2" charset="2"/>
              <a:buChar char="v"/>
            </a:pPr>
            <a:r>
              <a:rPr lang="pl-PL" dirty="0" smtClean="0">
                <a:solidFill>
                  <a:srgbClr val="002060"/>
                </a:solidFill>
              </a:rPr>
              <a:t>Bardzo dobry słuch</a:t>
            </a:r>
          </a:p>
          <a:p>
            <a:pPr>
              <a:buFont typeface="Wingdings" pitchFamily="2" charset="2"/>
              <a:buChar char="v"/>
            </a:pPr>
            <a:r>
              <a:rPr lang="pl-PL" dirty="0" smtClean="0">
                <a:solidFill>
                  <a:srgbClr val="002060"/>
                </a:solidFill>
              </a:rPr>
              <a:t>Wyostrzony wzrok</a:t>
            </a:r>
          </a:p>
          <a:p>
            <a:pPr>
              <a:buFont typeface="Wingdings" pitchFamily="2" charset="2"/>
              <a:buChar char="v"/>
            </a:pPr>
            <a:r>
              <a:rPr lang="pl-PL" dirty="0" smtClean="0">
                <a:solidFill>
                  <a:srgbClr val="002060"/>
                </a:solidFill>
              </a:rPr>
              <a:t>Szerokie nozdrza</a:t>
            </a:r>
          </a:p>
          <a:p>
            <a:pPr>
              <a:buFont typeface="Wingdings" pitchFamily="2" charset="2"/>
              <a:buChar char="v"/>
            </a:pPr>
            <a:r>
              <a:rPr lang="pl-PL" dirty="0" smtClean="0">
                <a:solidFill>
                  <a:srgbClr val="002060"/>
                </a:solidFill>
              </a:rPr>
              <a:t>Ostre pazury i kły</a:t>
            </a:r>
          </a:p>
          <a:p>
            <a:pPr>
              <a:buFont typeface="Wingdings" pitchFamily="2" charset="2"/>
              <a:buChar char="v"/>
            </a:pPr>
            <a:r>
              <a:rPr lang="pl-PL" dirty="0" smtClean="0">
                <a:solidFill>
                  <a:srgbClr val="002060"/>
                </a:solidFill>
              </a:rPr>
              <a:t>Obszerna klatka piersiowa</a:t>
            </a:r>
          </a:p>
          <a:p>
            <a:pPr>
              <a:buFont typeface="Wingdings" pitchFamily="2" charset="2"/>
              <a:buChar char="v"/>
            </a:pPr>
            <a:r>
              <a:rPr lang="pl-PL" dirty="0" smtClean="0">
                <a:solidFill>
                  <a:srgbClr val="002060"/>
                </a:solidFill>
              </a:rPr>
              <a:t>Umięśnione tylne kończyny i długi ogon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A5D8-FC38-4043-A7FD-7B6C8A811BCB}" type="slidenum">
              <a:rPr lang="pl-PL" smtClean="0">
                <a:solidFill>
                  <a:srgbClr val="002060"/>
                </a:solidFill>
              </a:rPr>
              <a:pPr/>
              <a:t>5</a:t>
            </a:fld>
            <a:endParaRPr lang="pl-PL" dirty="0">
              <a:solidFill>
                <a:srgbClr val="002060"/>
              </a:solidFill>
            </a:endParaRPr>
          </a:p>
        </p:txBody>
      </p:sp>
      <p:pic>
        <p:nvPicPr>
          <p:cNvPr id="9218" name="Picture 2" descr="https://encrypted-tbn1.gstatic.com/images?q=tbn:ANd9GcSyMfjnKJ3q5ccMCf40jhEZRCU0AsgD-u5krstdPYIgWrhzOziMr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8653" y="1714488"/>
            <a:ext cx="3433441" cy="2571768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686800" cy="838200"/>
          </a:xfrm>
        </p:spPr>
        <p:txBody>
          <a:bodyPr/>
          <a:lstStyle/>
          <a:p>
            <a:r>
              <a:rPr lang="pl-PL" b="1" dirty="0" smtClean="0">
                <a:solidFill>
                  <a:srgbClr val="002060"/>
                </a:solidFill>
              </a:rPr>
              <a:t>Ciekawostki</a:t>
            </a:r>
            <a:endParaRPr lang="pl-PL" b="1" dirty="0">
              <a:solidFill>
                <a:srgbClr val="00206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pl-PL" dirty="0" smtClean="0">
                <a:solidFill>
                  <a:srgbClr val="002060"/>
                </a:solidFill>
              </a:rPr>
              <a:t>Ostre zakrzywione dzioby (orzeł, myszołów)</a:t>
            </a:r>
          </a:p>
          <a:p>
            <a:pPr>
              <a:buFont typeface="Wingdings" pitchFamily="2" charset="2"/>
              <a:buChar char="v"/>
            </a:pPr>
            <a:r>
              <a:rPr lang="pl-PL" dirty="0" smtClean="0">
                <a:solidFill>
                  <a:srgbClr val="002060"/>
                </a:solidFill>
              </a:rPr>
              <a:t>Świecący wyrostek zwabiający ofiarę (ryba głębinowa, żabnica )</a:t>
            </a:r>
          </a:p>
          <a:p>
            <a:pPr>
              <a:buFont typeface="Wingdings" pitchFamily="2" charset="2"/>
              <a:buChar char="v"/>
            </a:pPr>
            <a:r>
              <a:rPr lang="pl-PL" dirty="0" smtClean="0">
                <a:solidFill>
                  <a:srgbClr val="002060"/>
                </a:solidFill>
              </a:rPr>
              <a:t>Wytwarzanie jadu (skorpion, żmija)</a:t>
            </a:r>
          </a:p>
          <a:p>
            <a:pPr>
              <a:buFont typeface="Wingdings" pitchFamily="2" charset="2"/>
              <a:buChar char="v"/>
            </a:pPr>
            <a:r>
              <a:rPr lang="pl-PL" dirty="0" smtClean="0">
                <a:solidFill>
                  <a:srgbClr val="002060"/>
                </a:solidFill>
              </a:rPr>
              <a:t>Obezwładnienie za pomocą języka (żaba, kameleon)</a:t>
            </a:r>
          </a:p>
          <a:p>
            <a:pPr>
              <a:buFont typeface="Wingdings" pitchFamily="2" charset="2"/>
              <a:buChar char="v"/>
            </a:pPr>
            <a:r>
              <a:rPr lang="pl-PL" dirty="0" smtClean="0">
                <a:solidFill>
                  <a:srgbClr val="002060"/>
                </a:solidFill>
              </a:rPr>
              <a:t>Obezwładnianie za pomocą parzydełek (parzydełkowce)</a:t>
            </a:r>
          </a:p>
          <a:p>
            <a:pPr>
              <a:buFont typeface="Wingdings" pitchFamily="2" charset="2"/>
              <a:buChar char="v"/>
            </a:pPr>
            <a:r>
              <a:rPr lang="pl-PL" dirty="0" smtClean="0">
                <a:solidFill>
                  <a:srgbClr val="002060"/>
                </a:solidFill>
              </a:rPr>
              <a:t>Budowanie pułapek (pająki, larwy </a:t>
            </a:r>
            <a:r>
              <a:rPr lang="pl-PL" dirty="0" err="1" smtClean="0">
                <a:solidFill>
                  <a:srgbClr val="002060"/>
                </a:solidFill>
              </a:rPr>
              <a:t>mrówkolwowate</a:t>
            </a:r>
            <a:r>
              <a:rPr lang="pl-PL" dirty="0" smtClean="0">
                <a:solidFill>
                  <a:srgbClr val="002060"/>
                </a:solidFill>
              </a:rPr>
              <a:t>)</a:t>
            </a: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A5D8-FC38-4043-A7FD-7B6C8A811BCB}" type="slidenum">
              <a:rPr lang="pl-PL" smtClean="0">
                <a:solidFill>
                  <a:srgbClr val="002060"/>
                </a:solidFill>
              </a:rPr>
              <a:pPr/>
              <a:t>6</a:t>
            </a:fld>
            <a:endParaRPr lang="pl-PL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pl-PL" sz="4000" b="1" dirty="0" smtClean="0">
                <a:solidFill>
                  <a:srgbClr val="002060"/>
                </a:solidFill>
              </a:rPr>
              <a:t>2) Przystosowania ofiar</a:t>
            </a:r>
            <a:br>
              <a:rPr lang="pl-PL" sz="4000" b="1" dirty="0" smtClean="0">
                <a:solidFill>
                  <a:srgbClr val="002060"/>
                </a:solidFill>
              </a:rPr>
            </a:br>
            <a:r>
              <a:rPr lang="pl-PL" sz="4000" b="1" dirty="0" smtClean="0">
                <a:solidFill>
                  <a:srgbClr val="002060"/>
                </a:solidFill>
              </a:rPr>
              <a:t>                  </a:t>
            </a:r>
            <a:r>
              <a:rPr lang="pl-PL" sz="2000" b="1" dirty="0" smtClean="0">
                <a:solidFill>
                  <a:srgbClr val="002060"/>
                </a:solidFill>
              </a:rPr>
              <a:t>na przykładzie gazeli</a:t>
            </a:r>
            <a:endParaRPr lang="pl-PL" sz="20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pl-PL" dirty="0" smtClean="0">
                <a:solidFill>
                  <a:srgbClr val="002060"/>
                </a:solidFill>
              </a:rPr>
              <a:t>Duże, ruchome małżowiny uszne</a:t>
            </a:r>
          </a:p>
          <a:p>
            <a:pPr>
              <a:buFont typeface="Wingdings" pitchFamily="2" charset="2"/>
              <a:buChar char="v"/>
            </a:pPr>
            <a:r>
              <a:rPr lang="pl-PL" dirty="0" smtClean="0">
                <a:solidFill>
                  <a:srgbClr val="002060"/>
                </a:solidFill>
              </a:rPr>
              <a:t>Oczy położone po bokach głowy</a:t>
            </a:r>
          </a:p>
          <a:p>
            <a:pPr>
              <a:buFont typeface="Wingdings" pitchFamily="2" charset="2"/>
              <a:buChar char="v"/>
            </a:pPr>
            <a:r>
              <a:rPr lang="pl-PL" dirty="0" smtClean="0">
                <a:solidFill>
                  <a:srgbClr val="002060"/>
                </a:solidFill>
              </a:rPr>
              <a:t>Doskonały węch</a:t>
            </a:r>
          </a:p>
          <a:p>
            <a:pPr>
              <a:buFont typeface="Wingdings" pitchFamily="2" charset="2"/>
              <a:buChar char="v"/>
            </a:pPr>
            <a:r>
              <a:rPr lang="pl-PL" dirty="0" smtClean="0">
                <a:solidFill>
                  <a:srgbClr val="002060"/>
                </a:solidFill>
              </a:rPr>
              <a:t>Smukła sylwetka</a:t>
            </a:r>
          </a:p>
          <a:p>
            <a:pPr>
              <a:buFont typeface="Wingdings" pitchFamily="2" charset="2"/>
              <a:buChar char="v"/>
            </a:pPr>
            <a:r>
              <a:rPr lang="pl-PL" dirty="0" smtClean="0">
                <a:solidFill>
                  <a:srgbClr val="002060"/>
                </a:solidFill>
              </a:rPr>
              <a:t>Zwinne, umięśnione nogi</a:t>
            </a:r>
          </a:p>
          <a:p>
            <a:pPr>
              <a:buFont typeface="Wingdings" pitchFamily="2" charset="2"/>
              <a:buChar char="v"/>
            </a:pPr>
            <a:r>
              <a:rPr lang="pl-PL" dirty="0" smtClean="0">
                <a:solidFill>
                  <a:srgbClr val="002060"/>
                </a:solidFill>
              </a:rPr>
              <a:t>Kontrastowe umaszczenie</a:t>
            </a:r>
          </a:p>
          <a:p>
            <a:pPr>
              <a:buFont typeface="Wingdings" pitchFamily="2" charset="2"/>
              <a:buChar char="v"/>
            </a:pPr>
            <a:endParaRPr lang="pl-PL" dirty="0" smtClean="0">
              <a:solidFill>
                <a:srgbClr val="002060"/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A5D8-FC38-4043-A7FD-7B6C8A811BCB}" type="slidenum">
              <a:rPr lang="pl-PL" smtClean="0">
                <a:solidFill>
                  <a:srgbClr val="002060"/>
                </a:solidFill>
              </a:rPr>
              <a:pPr/>
              <a:t>7</a:t>
            </a:fld>
            <a:endParaRPr lang="pl-PL" dirty="0">
              <a:solidFill>
                <a:srgbClr val="002060"/>
              </a:solidFill>
            </a:endParaRPr>
          </a:p>
        </p:txBody>
      </p:sp>
      <p:pic>
        <p:nvPicPr>
          <p:cNvPr id="7170" name="Picture 2" descr="http://www.koszatniczka.org/files/gazela_65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3548644"/>
            <a:ext cx="2928958" cy="2709286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86800" cy="838200"/>
          </a:xfrm>
        </p:spPr>
        <p:txBody>
          <a:bodyPr/>
          <a:lstStyle/>
          <a:p>
            <a:r>
              <a:rPr lang="pl-PL" b="1" dirty="0" smtClean="0">
                <a:solidFill>
                  <a:srgbClr val="002060"/>
                </a:solidFill>
              </a:rPr>
              <a:t>ciekawostki</a:t>
            </a:r>
            <a:endParaRPr lang="pl-PL" b="1" dirty="0">
              <a:solidFill>
                <a:srgbClr val="00206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pl-PL" dirty="0" smtClean="0">
                <a:solidFill>
                  <a:srgbClr val="002060"/>
                </a:solidFill>
              </a:rPr>
              <a:t>Wytwarzanie substancji chemicznych(skunks, tchórz, błonkówka)</a:t>
            </a:r>
          </a:p>
          <a:p>
            <a:pPr>
              <a:buFont typeface="Wingdings" pitchFamily="2" charset="2"/>
              <a:buChar char="v"/>
            </a:pPr>
            <a:r>
              <a:rPr lang="pl-PL" dirty="0" smtClean="0">
                <a:solidFill>
                  <a:srgbClr val="002060"/>
                </a:solidFill>
              </a:rPr>
              <a:t>Wytwarzanie pancerzy ochronnych (żółwie, ślimaki)</a:t>
            </a:r>
          </a:p>
          <a:p>
            <a:pPr>
              <a:buFont typeface="Wingdings" pitchFamily="2" charset="2"/>
              <a:buChar char="v"/>
            </a:pPr>
            <a:r>
              <a:rPr lang="pl-PL" dirty="0" smtClean="0">
                <a:solidFill>
                  <a:srgbClr val="002060"/>
                </a:solidFill>
              </a:rPr>
              <a:t>Upodabnianie sie do elementów środowiska- </a:t>
            </a:r>
            <a:r>
              <a:rPr lang="pl-PL" u="sng" dirty="0" smtClean="0">
                <a:solidFill>
                  <a:srgbClr val="002060"/>
                </a:solidFill>
              </a:rPr>
              <a:t>mimetyzm</a:t>
            </a:r>
            <a:r>
              <a:rPr lang="pl-PL" dirty="0" smtClean="0">
                <a:solidFill>
                  <a:srgbClr val="002060"/>
                </a:solidFill>
              </a:rPr>
              <a:t> (patyczaki)</a:t>
            </a:r>
          </a:p>
          <a:p>
            <a:pPr>
              <a:buFont typeface="Wingdings" pitchFamily="2" charset="2"/>
              <a:buChar char="v"/>
            </a:pPr>
            <a:r>
              <a:rPr lang="pl-PL" dirty="0" smtClean="0">
                <a:solidFill>
                  <a:srgbClr val="002060"/>
                </a:solidFill>
              </a:rPr>
              <a:t>Informacja o toksycznej substancji, zawartej w krzykliwej barwie ciała (salamandra plamista)</a:t>
            </a:r>
          </a:p>
          <a:p>
            <a:pPr>
              <a:buFont typeface="Wingdings" pitchFamily="2" charset="2"/>
              <a:buChar char="v"/>
            </a:pPr>
            <a:r>
              <a:rPr lang="pl-PL" dirty="0" smtClean="0">
                <a:solidFill>
                  <a:srgbClr val="002060"/>
                </a:solidFill>
              </a:rPr>
              <a:t>Szybka ucieczka (gazela, antylopa)</a:t>
            </a:r>
          </a:p>
          <a:p>
            <a:pPr>
              <a:buFont typeface="Wingdings" pitchFamily="2" charset="2"/>
              <a:buChar char="v"/>
            </a:pPr>
            <a:r>
              <a:rPr lang="pl-PL" dirty="0" smtClean="0">
                <a:solidFill>
                  <a:srgbClr val="002060"/>
                </a:solidFill>
              </a:rPr>
              <a:t>Odpadanie ogonów(jaszczurka)</a:t>
            </a:r>
          </a:p>
          <a:p>
            <a:pPr>
              <a:buFont typeface="Wingdings" pitchFamily="2" charset="2"/>
              <a:buChar char="v"/>
            </a:pPr>
            <a:r>
              <a:rPr lang="pl-PL" dirty="0" smtClean="0">
                <a:solidFill>
                  <a:srgbClr val="002060"/>
                </a:solidFill>
              </a:rPr>
              <a:t>Symulowanie śmierci</a:t>
            </a:r>
            <a:endParaRPr lang="pl-PL" dirty="0">
              <a:solidFill>
                <a:srgbClr val="002060"/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A5D8-FC38-4043-A7FD-7B6C8A811BCB}" type="slidenum">
              <a:rPr lang="pl-PL" smtClean="0">
                <a:solidFill>
                  <a:srgbClr val="002060"/>
                </a:solidFill>
              </a:rPr>
              <a:pPr/>
              <a:t>8</a:t>
            </a:fld>
            <a:endParaRPr lang="pl-PL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686800" cy="838200"/>
          </a:xfrm>
        </p:spPr>
        <p:txBody>
          <a:bodyPr/>
          <a:lstStyle/>
          <a:p>
            <a:r>
              <a:rPr lang="pl-PL" b="1" dirty="0" smtClean="0">
                <a:solidFill>
                  <a:srgbClr val="002060"/>
                </a:solidFill>
              </a:rPr>
              <a:t>Sposoby polowania</a:t>
            </a:r>
            <a:endParaRPr lang="pl-PL" b="1" dirty="0">
              <a:solidFill>
                <a:srgbClr val="00206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buFont typeface="Wingdings" pitchFamily="2" charset="2"/>
              <a:buChar char="v"/>
            </a:pPr>
            <a:r>
              <a:rPr lang="pl-PL" dirty="0" smtClean="0">
                <a:solidFill>
                  <a:srgbClr val="002060"/>
                </a:solidFill>
              </a:rPr>
              <a:t>Upodabnianie się do podłoża</a:t>
            </a:r>
          </a:p>
          <a:p>
            <a:pPr lvl="0">
              <a:buFont typeface="Wingdings" pitchFamily="2" charset="2"/>
              <a:buChar char="v"/>
            </a:pPr>
            <a:r>
              <a:rPr lang="pl-PL" dirty="0" smtClean="0">
                <a:solidFill>
                  <a:srgbClr val="002060"/>
                </a:solidFill>
              </a:rPr>
              <a:t>Tworzenie pułapek</a:t>
            </a:r>
          </a:p>
          <a:p>
            <a:pPr lvl="0">
              <a:buFont typeface="Wingdings" pitchFamily="2" charset="2"/>
              <a:buChar char="v"/>
            </a:pPr>
            <a:r>
              <a:rPr lang="pl-PL" dirty="0" smtClean="0">
                <a:solidFill>
                  <a:srgbClr val="002060"/>
                </a:solidFill>
              </a:rPr>
              <a:t>Udawanie rośliny</a:t>
            </a:r>
          </a:p>
          <a:p>
            <a:pPr lvl="0">
              <a:buFont typeface="Wingdings" pitchFamily="2" charset="2"/>
              <a:buChar char="v"/>
            </a:pPr>
            <a:r>
              <a:rPr lang="pl-PL" dirty="0" smtClean="0">
                <a:solidFill>
                  <a:srgbClr val="002060"/>
                </a:solidFill>
              </a:rPr>
              <a:t>Paraliżowanie ofiary</a:t>
            </a:r>
          </a:p>
          <a:p>
            <a:pPr lvl="0">
              <a:buFont typeface="Wingdings" pitchFamily="2" charset="2"/>
              <a:buChar char="v"/>
            </a:pPr>
            <a:r>
              <a:rPr lang="pl-PL" dirty="0" smtClean="0">
                <a:solidFill>
                  <a:srgbClr val="002060"/>
                </a:solidFill>
              </a:rPr>
              <a:t>Wabienie przynętą</a:t>
            </a:r>
          </a:p>
          <a:p>
            <a:pPr lvl="0">
              <a:buFont typeface="Wingdings" pitchFamily="2" charset="2"/>
              <a:buChar char="v"/>
            </a:pPr>
            <a:r>
              <a:rPr lang="pl-PL" dirty="0" smtClean="0">
                <a:solidFill>
                  <a:srgbClr val="002060"/>
                </a:solidFill>
              </a:rPr>
              <a:t>Wzbudzanie zainteresowania</a:t>
            </a:r>
          </a:p>
          <a:p>
            <a:pPr lvl="0">
              <a:buFont typeface="Wingdings" pitchFamily="2" charset="2"/>
              <a:buChar char="v"/>
            </a:pPr>
            <a:r>
              <a:rPr lang="pl-PL" dirty="0" smtClean="0">
                <a:solidFill>
                  <a:srgbClr val="002060"/>
                </a:solidFill>
              </a:rPr>
              <a:t>Skradanie się</a:t>
            </a:r>
          </a:p>
          <a:p>
            <a:pPr lvl="0">
              <a:buFont typeface="Wingdings" pitchFamily="2" charset="2"/>
              <a:buChar char="v"/>
            </a:pPr>
            <a:r>
              <a:rPr lang="pl-PL" dirty="0" smtClean="0">
                <a:solidFill>
                  <a:srgbClr val="002060"/>
                </a:solidFill>
              </a:rPr>
              <a:t>Atakowanie z ukrycia</a:t>
            </a:r>
          </a:p>
          <a:p>
            <a:pPr>
              <a:buFont typeface="Wingdings" pitchFamily="2" charset="2"/>
              <a:buChar char="v"/>
            </a:pP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A5D8-FC38-4043-A7FD-7B6C8A811BCB}" type="slidenum">
              <a:rPr lang="pl-PL" smtClean="0">
                <a:solidFill>
                  <a:srgbClr val="002060"/>
                </a:solidFill>
              </a:rPr>
              <a:pPr/>
              <a:t>9</a:t>
            </a:fld>
            <a:endParaRPr lang="pl-PL" dirty="0">
              <a:solidFill>
                <a:srgbClr val="002060"/>
              </a:solidFill>
            </a:endParaRPr>
          </a:p>
        </p:txBody>
      </p:sp>
      <p:pic>
        <p:nvPicPr>
          <p:cNvPr id="5122" name="Picture 2" descr="https://encrypted-tbn3.gstatic.com/images?q=tbn:ANd9GcTkq4P6cKCato0xEad6F_XkJZq52M8EMBrGsxqGTSvIgPyS8qQ5u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1500174"/>
            <a:ext cx="2466975" cy="1847851"/>
          </a:xfrm>
          <a:prstGeom prst="rect">
            <a:avLst/>
          </a:prstGeom>
          <a:noFill/>
        </p:spPr>
      </p:pic>
      <p:pic>
        <p:nvPicPr>
          <p:cNvPr id="5124" name="Picture 4" descr="https://encrypted-tbn3.gstatic.com/images?q=tbn:ANd9GcS5liBoKt4vN98HNXZv6RZrGobzPaja3t9N6YtBUsCyq5EhwEH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3786190"/>
            <a:ext cx="1876425" cy="24384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ędrówka">
  <a:themeElements>
    <a:clrScheme name="Wędrówk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Wędrówka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Wędrówka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414</TotalTime>
  <Words>273</Words>
  <Application>Microsoft Office PowerPoint</Application>
  <PresentationFormat>Pokaz na ekranie (4:3)</PresentationFormat>
  <Paragraphs>79</Paragraphs>
  <Slides>13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13</vt:i4>
      </vt:variant>
    </vt:vector>
  </HeadingPairs>
  <TitlesOfParts>
    <vt:vector size="14" baseType="lpstr">
      <vt:lpstr>Wędrówka</vt:lpstr>
      <vt:lpstr>DRAPIEŻNICTWO</vt:lpstr>
      <vt:lpstr>Prezentacja programu PowerPoint</vt:lpstr>
      <vt:lpstr>ReguLacja liczebnośći zjadających i zjadanych</vt:lpstr>
      <vt:lpstr>Przykłady</vt:lpstr>
      <vt:lpstr>1) Przystosowania drapieżników                          na przykładzie geparda</vt:lpstr>
      <vt:lpstr>Ciekawostki</vt:lpstr>
      <vt:lpstr>2) Przystosowania ofiar                   na przykładzie gazeli</vt:lpstr>
      <vt:lpstr>ciekawostki</vt:lpstr>
      <vt:lpstr>Sposoby polowania</vt:lpstr>
      <vt:lpstr>Sposoby obrony ofiar</vt:lpstr>
      <vt:lpstr>Drapieżnictwo wśród roślin</vt:lpstr>
      <vt:lpstr>Przykłady roślin drapieżnych</vt:lpstr>
      <vt:lpstr>Zagrożenia ssaków drapieżnych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Win XP pro</dc:creator>
  <cp:lastModifiedBy>Ania</cp:lastModifiedBy>
  <cp:revision>28</cp:revision>
  <dcterms:created xsi:type="dcterms:W3CDTF">2013-03-06T15:37:03Z</dcterms:created>
  <dcterms:modified xsi:type="dcterms:W3CDTF">2014-02-18T19:45:32Z</dcterms:modified>
</cp:coreProperties>
</file>