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86DA7-F6BF-4729-87B4-F37ED05531BE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89AFD-5722-4706-BBC5-E5060175240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686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889AFD-5722-4706-BBC5-E5060175240A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777BE8B-AC6F-4565-83B3-937F82EB7666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975A27-7844-464E-AD4B-AF3F271DC24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77BE8B-AC6F-4565-83B3-937F82EB7666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75A27-7844-464E-AD4B-AF3F271DC24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77BE8B-AC6F-4565-83B3-937F82EB7666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75A27-7844-464E-AD4B-AF3F271DC24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77BE8B-AC6F-4565-83B3-937F82EB7666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75A27-7844-464E-AD4B-AF3F271DC24D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  <p:transition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77BE8B-AC6F-4565-83B3-937F82EB7666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75A27-7844-464E-AD4B-AF3F271DC24D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77BE8B-AC6F-4565-83B3-937F82EB7666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75A27-7844-464E-AD4B-AF3F271DC24D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77BE8B-AC6F-4565-83B3-937F82EB7666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75A27-7844-464E-AD4B-AF3F271DC24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77BE8B-AC6F-4565-83B3-937F82EB7666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75A27-7844-464E-AD4B-AF3F271DC24D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77BE8B-AC6F-4565-83B3-937F82EB7666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75A27-7844-464E-AD4B-AF3F271DC24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777BE8B-AC6F-4565-83B3-937F82EB7666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975A27-7844-464E-AD4B-AF3F271DC24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777BE8B-AC6F-4565-83B3-937F82EB7666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975A27-7844-464E-AD4B-AF3F271DC24D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777BE8B-AC6F-4565-83B3-937F82EB7666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975A27-7844-464E-AD4B-AF3F271DC24D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ull dir="lu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5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829761"/>
          </a:xfrm>
        </p:spPr>
        <p:txBody>
          <a:bodyPr anchor="ctr"/>
          <a:lstStyle/>
          <a:p>
            <a:pPr algn="ctr"/>
            <a:r>
              <a:rPr lang="pl-PL" dirty="0" smtClean="0"/>
              <a:t>Potęgi</a:t>
            </a:r>
            <a:endParaRPr lang="pl-PL" dirty="0"/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772400" cy="151216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pl-PL" dirty="0" smtClean="0"/>
              <a:t> Potęga o wykładniku naturalnym</a:t>
            </a:r>
          </a:p>
          <a:p>
            <a:pPr algn="l">
              <a:buFont typeface="Wingdings" pitchFamily="2" charset="2"/>
              <a:buChar char="ü"/>
            </a:pPr>
            <a:r>
              <a:rPr lang="pl-PL" dirty="0" smtClean="0"/>
              <a:t> Własności potęgowania</a:t>
            </a:r>
          </a:p>
          <a:p>
            <a:pPr algn="l">
              <a:buFont typeface="Wingdings" pitchFamily="2" charset="2"/>
              <a:buChar char="ü"/>
            </a:pPr>
            <a:r>
              <a:rPr lang="pl-PL" dirty="0" smtClean="0"/>
              <a:t>Potęga o wykładniku całkowitym</a:t>
            </a:r>
          </a:p>
          <a:p>
            <a:pPr algn="l"/>
            <a:endParaRPr lang="pl-PL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/>
          <a:lstStyle/>
          <a:p>
            <a:pPr algn="ctr">
              <a:buNone/>
            </a:pPr>
            <a:r>
              <a:rPr lang="pl-PL" b="1" dirty="0" smtClean="0"/>
              <a:t>Uwaga!</a:t>
            </a:r>
          </a:p>
          <a:p>
            <a:r>
              <a:rPr lang="pl-PL" dirty="0" smtClean="0"/>
              <a:t>Jeżeli w wyrażeniu potęgowanie występuje z innymi działaniami ( *, /, +, -), to potęgowanie wykonujemy przed tymi działaniami.</a:t>
            </a:r>
          </a:p>
          <a:p>
            <a:endParaRPr lang="pl-PL" b="1" dirty="0" smtClean="0"/>
          </a:p>
          <a:p>
            <a:pPr algn="ctr">
              <a:buNone/>
            </a:pPr>
            <a:r>
              <a:rPr lang="pl-PL" b="1" dirty="0" smtClean="0"/>
              <a:t>Przykład 4</a:t>
            </a:r>
          </a:p>
          <a:p>
            <a:pPr>
              <a:buNone/>
            </a:pPr>
            <a:r>
              <a:rPr lang="pl-PL" dirty="0" smtClean="0"/>
              <a:t>	Oblicz wartość wyrażenia: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1475656" y="4077072"/>
          <a:ext cx="6054756" cy="1057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Równanie" r:id="rId3" imgW="2857320" imgH="482400" progId="Equation.3">
                  <p:embed/>
                </p:oleObj>
              </mc:Choice>
              <mc:Fallback>
                <p:oleObj name="Równanie" r:id="rId3" imgW="2857320" imgH="482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4077072"/>
                        <a:ext cx="6054756" cy="105789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813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b="1" dirty="0" smtClean="0"/>
              <a:t>Ćwiczenie 4</a:t>
            </a:r>
          </a:p>
          <a:p>
            <a:pPr>
              <a:buNone/>
            </a:pPr>
            <a:r>
              <a:rPr lang="pl-PL" dirty="0" smtClean="0"/>
              <a:t>Oblicz wartość wyrażenia:</a:t>
            </a:r>
          </a:p>
          <a:p>
            <a:pPr>
              <a:buNone/>
            </a:pPr>
            <a:r>
              <a:rPr lang="pl-PL" dirty="0" smtClean="0"/>
              <a:t> 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pPr algn="ctr">
              <a:buNone/>
            </a:pPr>
            <a:r>
              <a:rPr lang="pl-PL" b="1" dirty="0" smtClean="0"/>
              <a:t>Sprawdź się!!!</a:t>
            </a:r>
          </a:p>
          <a:p>
            <a:r>
              <a:rPr lang="pl-PL" dirty="0" smtClean="0"/>
              <a:t>Który zapis przedstawia potęgę 3</a:t>
            </a:r>
            <a:r>
              <a:rPr lang="pl-PL" baseline="30000" dirty="0" smtClean="0"/>
              <a:t>5</a:t>
            </a:r>
            <a:r>
              <a:rPr lang="pl-PL" dirty="0" smtClean="0"/>
              <a:t>? </a:t>
            </a:r>
          </a:p>
          <a:p>
            <a:pPr>
              <a:buNone/>
            </a:pPr>
            <a:r>
              <a:rPr lang="pl-PL" dirty="0" smtClean="0"/>
              <a:t>			A.5*3             C.3*3*3*3*3  </a:t>
            </a:r>
          </a:p>
          <a:p>
            <a:pPr>
              <a:buNone/>
            </a:pPr>
            <a:r>
              <a:rPr lang="pl-PL" dirty="0" smtClean="0"/>
              <a:t>			B.5*5*5          D.3+3+3+3+3</a:t>
            </a:r>
          </a:p>
          <a:p>
            <a:r>
              <a:rPr lang="pl-PL" dirty="0" smtClean="0"/>
              <a:t>Wartość pewnej potęgi o wykładniku 113 wynosi -1. Ile wynosi podstawa te potęgi?</a:t>
            </a:r>
          </a:p>
          <a:p>
            <a:pPr>
              <a:buNone/>
            </a:pPr>
            <a:r>
              <a:rPr lang="pl-PL" dirty="0" smtClean="0"/>
              <a:t>			A. -1     B.1     C. 113     D.-113</a:t>
            </a: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1907704" y="1340768"/>
          <a:ext cx="1656184" cy="14161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Równanie" r:id="rId3" imgW="876240" imgH="749160" progId="Equation.3">
                  <p:embed/>
                </p:oleObj>
              </mc:Choice>
              <mc:Fallback>
                <p:oleObj name="Równanie" r:id="rId3" imgW="876240" imgH="7491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1340768"/>
                        <a:ext cx="1656184" cy="14161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5076056" y="1268760"/>
          <a:ext cx="2616200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Równanie" r:id="rId5" imgW="1384200" imgH="799920" progId="Equation.3">
                  <p:embed/>
                </p:oleObj>
              </mc:Choice>
              <mc:Fallback>
                <p:oleObj name="Równanie" r:id="rId5" imgW="1384200" imgH="7999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1268760"/>
                        <a:ext cx="2616200" cy="151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Matematyka w pigułce. Z. </a:t>
            </a:r>
            <a:r>
              <a:rPr lang="pl-PL" dirty="0" err="1" smtClean="0"/>
              <a:t>Kracewicz</a:t>
            </a:r>
            <a:r>
              <a:rPr lang="pl-PL" dirty="0" smtClean="0"/>
              <a:t>, B. Zasada</a:t>
            </a:r>
          </a:p>
          <a:p>
            <a:r>
              <a:rPr lang="pl-PL" dirty="0" smtClean="0"/>
              <a:t>Matematyka 1.Podręcznika dla zasadniczych szkół zawodowych. W. </a:t>
            </a:r>
            <a:r>
              <a:rPr lang="pl-PL" dirty="0" err="1" smtClean="0"/>
              <a:t>Babiański</a:t>
            </a:r>
            <a:r>
              <a:rPr lang="pl-PL" dirty="0" smtClean="0"/>
              <a:t>, K. </a:t>
            </a:r>
            <a:r>
              <a:rPr lang="pl-PL" dirty="0" err="1" smtClean="0"/>
              <a:t>Wej</a:t>
            </a:r>
            <a:endParaRPr lang="pl-PL" dirty="0" smtClean="0"/>
          </a:p>
          <a:p>
            <a:r>
              <a:rPr lang="pl-PL" dirty="0" smtClean="0"/>
              <a:t>Matematyka 1.Policzmy razem. J. Janowicz</a:t>
            </a:r>
          </a:p>
          <a:p>
            <a:r>
              <a:rPr lang="pl-PL" dirty="0" smtClean="0"/>
              <a:t>Matematyka 1.Matematyka wokół nas. A. Drążek, B. Grabowska, Z. Szadkowska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Źródła</a:t>
            </a:r>
            <a:endParaRPr lang="pl-PL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dirty="0" smtClean="0"/>
              <a:t>Potęga o wykładniku naturalnym</a:t>
            </a:r>
            <a:endParaRPr lang="pl-PL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481328"/>
            <a:ext cx="8219256" cy="4972008"/>
          </a:xfrm>
        </p:spPr>
        <p:txBody>
          <a:bodyPr/>
          <a:lstStyle/>
          <a:p>
            <a:r>
              <a:rPr lang="pl-PL" b="1" dirty="0" smtClean="0"/>
              <a:t>Definicja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Jeżeli</a:t>
            </a:r>
            <a:r>
              <a:rPr lang="pl-PL" i="1" dirty="0" smtClean="0"/>
              <a:t> n </a:t>
            </a:r>
            <a:r>
              <a:rPr lang="pl-PL" dirty="0" smtClean="0"/>
              <a:t>jest liczbą naturalną większą niż 1 , to wyrażenia: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	nazywamy </a:t>
            </a:r>
            <a:r>
              <a:rPr lang="pl-PL" i="1" dirty="0" err="1" smtClean="0"/>
              <a:t>n-tą</a:t>
            </a:r>
            <a:r>
              <a:rPr lang="pl-PL" i="1" dirty="0" smtClean="0"/>
              <a:t> potęgą liczby a</a:t>
            </a:r>
            <a:r>
              <a:rPr lang="pl-PL" dirty="0" smtClean="0"/>
              <a:t>. Liczbą </a:t>
            </a:r>
            <a:r>
              <a:rPr lang="pl-PL" i="1" dirty="0" smtClean="0"/>
              <a:t>a</a:t>
            </a:r>
            <a:r>
              <a:rPr lang="pl-PL" dirty="0" smtClean="0"/>
              <a:t> w wyrażeniu        nazywamy </a:t>
            </a:r>
            <a:r>
              <a:rPr lang="pl-PL" i="1" dirty="0" smtClean="0"/>
              <a:t>podstawą potęgi</a:t>
            </a:r>
            <a:r>
              <a:rPr lang="pl-PL" dirty="0" smtClean="0"/>
              <a:t>, natomiast </a:t>
            </a:r>
            <a:r>
              <a:rPr lang="pl-PL" i="1" dirty="0" smtClean="0"/>
              <a:t>n</a:t>
            </a:r>
            <a:r>
              <a:rPr lang="pl-PL" dirty="0" smtClean="0"/>
              <a:t> to </a:t>
            </a:r>
            <a:r>
              <a:rPr lang="pl-PL" i="1" dirty="0" smtClean="0"/>
              <a:t>wykładnik potęgi</a:t>
            </a:r>
            <a:r>
              <a:rPr lang="pl-PL" dirty="0" smtClean="0"/>
              <a:t>. Ponadto przyjmujemy, że:</a:t>
            </a:r>
          </a:p>
          <a:p>
            <a:pPr>
              <a:buNone/>
            </a:pPr>
            <a:r>
              <a:rPr lang="pl-PL" dirty="0" smtClean="0"/>
              <a:t>						  dla   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 Potęga o wykładniku naturalnym</a:t>
            </a: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3275856" y="2708920"/>
          <a:ext cx="2376264" cy="990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Równanie" r:id="rId3" imgW="914400" imgH="380880" progId="Equation.3">
                  <p:embed/>
                </p:oleObj>
              </mc:Choice>
              <mc:Fallback>
                <p:oleObj name="Równanie" r:id="rId3" imgW="914400" imgH="380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708920"/>
                        <a:ext cx="2376264" cy="9901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/>
        </p:nvGraphicFramePr>
        <p:xfrm>
          <a:off x="2771800" y="4005064"/>
          <a:ext cx="432048" cy="493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Równanie" r:id="rId5" imgW="177480" imgH="203040" progId="Equation.3">
                  <p:embed/>
                </p:oleObj>
              </mc:Choice>
              <mc:Fallback>
                <p:oleObj name="Równanie" r:id="rId5" imgW="177480" imgH="203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005064"/>
                        <a:ext cx="432048" cy="4937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iekt 8"/>
          <p:cNvGraphicFramePr>
            <a:graphicFrameLocks noChangeAspect="1"/>
          </p:cNvGraphicFramePr>
          <p:nvPr/>
        </p:nvGraphicFramePr>
        <p:xfrm>
          <a:off x="4067944" y="5301208"/>
          <a:ext cx="1008112" cy="1134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Równanie" r:id="rId7" imgW="406080" imgH="457200" progId="Equation.3">
                  <p:embed/>
                </p:oleObj>
              </mc:Choice>
              <mc:Fallback>
                <p:oleObj name="Równanie" r:id="rId7" imgW="406080" imgH="457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5301208"/>
                        <a:ext cx="1008112" cy="11341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iekt 9"/>
          <p:cNvGraphicFramePr>
            <a:graphicFrameLocks noChangeAspect="1"/>
          </p:cNvGraphicFramePr>
          <p:nvPr/>
        </p:nvGraphicFramePr>
        <p:xfrm>
          <a:off x="6012160" y="5373216"/>
          <a:ext cx="792088" cy="468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Równanie" r:id="rId9" imgW="355320" imgH="177480" progId="Equation.3">
                  <p:embed/>
                </p:oleObj>
              </mc:Choice>
              <mc:Fallback>
                <p:oleObj name="Równanie" r:id="rId9" imgW="35532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5373216"/>
                        <a:ext cx="792088" cy="4680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5976664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buNone/>
            </a:pPr>
            <a:r>
              <a:rPr lang="pl-PL" b="1" dirty="0" smtClean="0"/>
              <a:t>Przykład 1</a:t>
            </a:r>
          </a:p>
          <a:p>
            <a:pPr>
              <a:lnSpc>
                <a:spcPct val="120000"/>
              </a:lnSpc>
              <a:buNone/>
            </a:pPr>
            <a:r>
              <a:rPr lang="pl-PL" dirty="0" smtClean="0"/>
              <a:t>	Oblicz:</a:t>
            </a:r>
          </a:p>
          <a:p>
            <a:pPr>
              <a:lnSpc>
                <a:spcPct val="120000"/>
              </a:lnSpc>
              <a:buNone/>
            </a:pPr>
            <a:endParaRPr lang="pl-PL" dirty="0" smtClean="0"/>
          </a:p>
          <a:p>
            <a:pPr>
              <a:lnSpc>
                <a:spcPct val="120000"/>
              </a:lnSpc>
              <a:buNone/>
            </a:pPr>
            <a:endParaRPr lang="pl-PL" dirty="0" smtClean="0"/>
          </a:p>
          <a:p>
            <a:pPr>
              <a:lnSpc>
                <a:spcPct val="120000"/>
              </a:lnSpc>
              <a:buNone/>
            </a:pPr>
            <a:endParaRPr lang="pl-PL" dirty="0" smtClean="0"/>
          </a:p>
          <a:p>
            <a:pPr>
              <a:lnSpc>
                <a:spcPct val="120000"/>
              </a:lnSpc>
              <a:buNone/>
            </a:pPr>
            <a:endParaRPr lang="pl-PL" dirty="0" smtClean="0"/>
          </a:p>
          <a:p>
            <a:pPr>
              <a:lnSpc>
                <a:spcPct val="120000"/>
              </a:lnSpc>
              <a:buNone/>
            </a:pPr>
            <a:endParaRPr lang="pl-PL" dirty="0" smtClean="0"/>
          </a:p>
          <a:p>
            <a:pPr algn="ctr">
              <a:lnSpc>
                <a:spcPct val="120000"/>
              </a:lnSpc>
              <a:buNone/>
            </a:pPr>
            <a:r>
              <a:rPr lang="pl-PL" b="1" dirty="0" smtClean="0"/>
              <a:t>Uwaga! </a:t>
            </a:r>
          </a:p>
          <a:p>
            <a:pPr>
              <a:lnSpc>
                <a:spcPct val="120000"/>
              </a:lnSpc>
              <a:buNone/>
            </a:pPr>
            <a:r>
              <a:rPr lang="pl-PL" dirty="0" smtClean="0"/>
              <a:t>	Zapis 0</a:t>
            </a:r>
            <a:r>
              <a:rPr lang="pl-PL" baseline="30000" dirty="0" smtClean="0"/>
              <a:t>0</a:t>
            </a:r>
            <a:r>
              <a:rPr lang="pl-PL" dirty="0" smtClean="0"/>
              <a:t> jest wyjątkiem i nie ma sensu matematycznego.</a:t>
            </a:r>
          </a:p>
          <a:p>
            <a:pPr>
              <a:buNone/>
            </a:pP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2915816" y="1124744"/>
          <a:ext cx="1790469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Równanie" r:id="rId3" imgW="838080" imgH="1523880" progId="Equation.3">
                  <p:embed/>
                </p:oleObj>
              </mc:Choice>
              <mc:Fallback>
                <p:oleObj name="Równanie" r:id="rId3" imgW="838080" imgH="1523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1124744"/>
                        <a:ext cx="1790469" cy="28803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5580112" y="1628800"/>
          <a:ext cx="1176131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Równanie" r:id="rId5" imgW="622080" imgH="990360" progId="Equation.3">
                  <p:embed/>
                </p:oleObj>
              </mc:Choice>
              <mc:Fallback>
                <p:oleObj name="Równanie" r:id="rId5" imgW="622080" imgH="9903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1628800"/>
                        <a:ext cx="1176131" cy="18722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endParaRPr lang="pl-PL" dirty="0" smtClean="0"/>
          </a:p>
          <a:p>
            <a:pPr algn="ctr">
              <a:buNone/>
            </a:pPr>
            <a:r>
              <a:rPr lang="pl-PL" b="1" dirty="0" smtClean="0"/>
              <a:t>Przykład 2</a:t>
            </a:r>
          </a:p>
          <a:p>
            <a:endParaRPr lang="pl-PL" dirty="0" smtClean="0"/>
          </a:p>
          <a:p>
            <a:r>
              <a:rPr lang="pl-PL" dirty="0" smtClean="0"/>
              <a:t>Zapisz potęgę o podstawie równej       i wykładniku 3, a następnie oblicz jej wartość.</a:t>
            </a:r>
          </a:p>
          <a:p>
            <a:pPr>
              <a:buNone/>
            </a:pPr>
            <a:endParaRPr lang="pl-PL" dirty="0" smtClean="0"/>
          </a:p>
          <a:p>
            <a:r>
              <a:rPr lang="pl-PL" dirty="0" smtClean="0"/>
              <a:t>Rozwiązanie:</a:t>
            </a:r>
          </a:p>
          <a:p>
            <a:pPr>
              <a:buNone/>
            </a:pPr>
            <a:r>
              <a:rPr lang="pl-PL" dirty="0" smtClean="0"/>
              <a:t>	Potęga to iloczyn takich samych czynników we wskazanej przez wykładnik ilości, zatem mamy:</a:t>
            </a:r>
          </a:p>
          <a:p>
            <a:pPr>
              <a:buNone/>
            </a:pPr>
            <a:r>
              <a:rPr lang="pl-PL" dirty="0" smtClean="0"/>
              <a:t>	</a:t>
            </a:r>
          </a:p>
          <a:p>
            <a:pPr>
              <a:buNone/>
            </a:pPr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6732240" y="1556792"/>
          <a:ext cx="432048" cy="555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Równanie" r:id="rId3" imgW="177480" imgH="228600" progId="Equation.3">
                  <p:embed/>
                </p:oleObj>
              </mc:Choice>
              <mc:Fallback>
                <p:oleObj name="Równanie" r:id="rId3" imgW="17748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1556792"/>
                        <a:ext cx="432048" cy="5554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2195735" y="4509120"/>
          <a:ext cx="424847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Równanie" r:id="rId5" imgW="1498320" imgH="253800" progId="Equation.3">
                  <p:embed/>
                </p:oleObj>
              </mc:Choice>
              <mc:Fallback>
                <p:oleObj name="Równanie" r:id="rId5" imgW="1498320" imgH="253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5" y="4509120"/>
                        <a:ext cx="4248473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67544" y="692696"/>
            <a:ext cx="8424936" cy="5544616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pl-PL" sz="3700" b="1" dirty="0" smtClean="0"/>
              <a:t>Uwaga!</a:t>
            </a:r>
          </a:p>
          <a:p>
            <a:pPr>
              <a:lnSpc>
                <a:spcPct val="120000"/>
              </a:lnSpc>
            </a:pPr>
            <a:endParaRPr lang="pl-PL" sz="2800" b="1" dirty="0" smtClean="0"/>
          </a:p>
          <a:p>
            <a:pPr>
              <a:lnSpc>
                <a:spcPct val="120000"/>
              </a:lnSpc>
            </a:pPr>
            <a:r>
              <a:rPr lang="pl-PL" sz="2800" b="1" dirty="0" smtClean="0"/>
              <a:t>Drugą potęgę liczby </a:t>
            </a:r>
            <a:r>
              <a:rPr lang="pl-PL" sz="2800" b="1" i="1" dirty="0" smtClean="0"/>
              <a:t>a</a:t>
            </a:r>
            <a:r>
              <a:rPr lang="pl-PL" sz="2800" b="1" dirty="0" smtClean="0"/>
              <a:t> nazywamy </a:t>
            </a:r>
            <a:r>
              <a:rPr lang="pl-PL" sz="2800" b="1" i="1" dirty="0" smtClean="0"/>
              <a:t>kwadratem liczby a.</a:t>
            </a:r>
          </a:p>
          <a:p>
            <a:pPr>
              <a:lnSpc>
                <a:spcPct val="120000"/>
              </a:lnSpc>
            </a:pPr>
            <a:endParaRPr lang="pl-PL" sz="2800" b="1" i="1" dirty="0" smtClean="0"/>
          </a:p>
          <a:p>
            <a:pPr>
              <a:lnSpc>
                <a:spcPct val="120000"/>
              </a:lnSpc>
            </a:pPr>
            <a:r>
              <a:rPr lang="pl-PL" sz="2800" b="1" dirty="0" smtClean="0"/>
              <a:t>Trzecią potęgę liczby </a:t>
            </a:r>
            <a:r>
              <a:rPr lang="pl-PL" sz="2800" b="1" i="1" dirty="0" smtClean="0"/>
              <a:t>a</a:t>
            </a:r>
            <a:r>
              <a:rPr lang="pl-PL" sz="2800" b="1" dirty="0" smtClean="0"/>
              <a:t> nazywamy </a:t>
            </a:r>
            <a:r>
              <a:rPr lang="pl-PL" sz="2800" b="1" i="1" dirty="0" smtClean="0"/>
              <a:t>sześcianem liczby a.</a:t>
            </a:r>
          </a:p>
          <a:p>
            <a:pPr>
              <a:lnSpc>
                <a:spcPct val="120000"/>
              </a:lnSpc>
              <a:buNone/>
            </a:pPr>
            <a:endParaRPr lang="pl-PL" i="1" dirty="0" smtClean="0"/>
          </a:p>
          <a:p>
            <a:pPr algn="ctr">
              <a:lnSpc>
                <a:spcPct val="120000"/>
              </a:lnSpc>
              <a:buNone/>
            </a:pPr>
            <a:r>
              <a:rPr lang="pl-PL" sz="3800" b="1" dirty="0" smtClean="0"/>
              <a:t>Ćwiczenie 1</a:t>
            </a:r>
          </a:p>
          <a:p>
            <a:pPr>
              <a:lnSpc>
                <a:spcPct val="120000"/>
              </a:lnSpc>
            </a:pPr>
            <a:endParaRPr lang="pl-PL" sz="3100" b="1" dirty="0" smtClean="0"/>
          </a:p>
          <a:p>
            <a:pPr>
              <a:lnSpc>
                <a:spcPct val="120000"/>
              </a:lnSpc>
            </a:pPr>
            <a:r>
              <a:rPr lang="pl-PL" sz="3100" dirty="0" smtClean="0"/>
              <a:t>Oblicz drugie potęgi (kwadraty) liczb: 0, 1, 5, -2, ½.</a:t>
            </a:r>
          </a:p>
          <a:p>
            <a:pPr>
              <a:lnSpc>
                <a:spcPct val="120000"/>
              </a:lnSpc>
            </a:pPr>
            <a:endParaRPr lang="pl-PL" sz="3100" dirty="0" smtClean="0"/>
          </a:p>
          <a:p>
            <a:pPr>
              <a:lnSpc>
                <a:spcPct val="120000"/>
              </a:lnSpc>
            </a:pPr>
            <a:r>
              <a:rPr lang="pl-PL" sz="3100" dirty="0" smtClean="0"/>
              <a:t>Oblicz trzecie potęgi (sześciany) liczb: 0, 2, 4, -1, ½</a:t>
            </a:r>
            <a:r>
              <a:rPr lang="pl-PL" dirty="0" smtClean="0"/>
              <a:t>.</a:t>
            </a:r>
            <a:endParaRPr lang="pl-PL" sz="3100" dirty="0" smtClean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832648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	Wiemy, że :</a:t>
            </a:r>
          </a:p>
          <a:p>
            <a:r>
              <a:rPr lang="pl-PL" dirty="0" smtClean="0"/>
              <a:t>iloczyn liczb wymiernych jest dodatni, jeżeli liczba czynników ujemnych jest parzysta, </a:t>
            </a:r>
          </a:p>
          <a:p>
            <a:r>
              <a:rPr lang="pl-PL" dirty="0" smtClean="0"/>
              <a:t>iloczyn jest ujemny, gdy liczba czynników jest nieparzysta.</a:t>
            </a:r>
          </a:p>
          <a:p>
            <a:pPr algn="ctr">
              <a:buNone/>
            </a:pPr>
            <a:endParaRPr lang="pl-PL" b="1" dirty="0" smtClean="0"/>
          </a:p>
          <a:p>
            <a:pPr algn="ctr">
              <a:buNone/>
            </a:pPr>
            <a:r>
              <a:rPr lang="pl-PL" b="1" dirty="0" smtClean="0"/>
              <a:t>Przykład 3</a:t>
            </a:r>
          </a:p>
          <a:p>
            <a:pPr algn="ctr">
              <a:buNone/>
            </a:pPr>
            <a:endParaRPr lang="pl-PL" b="1" dirty="0" smtClean="0"/>
          </a:p>
          <a:p>
            <a:pPr>
              <a:buNone/>
            </a:pPr>
            <a:r>
              <a:rPr lang="pl-PL" dirty="0" smtClean="0"/>
              <a:t>						                 , stąd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						                   , stąd	</a:t>
            </a: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2843809" y="4077072"/>
          <a:ext cx="3888432" cy="2141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Równanie" r:id="rId3" imgW="1752480" imgH="965160" progId="Equation.3">
                  <p:embed/>
                </p:oleObj>
              </mc:Choice>
              <mc:Fallback>
                <p:oleObj name="Równanie" r:id="rId3" imgW="1752480" imgH="9651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9" y="4077072"/>
                        <a:ext cx="3888432" cy="21414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pl-PL" b="1" dirty="0" smtClean="0"/>
              <a:t>Uwaga!</a:t>
            </a:r>
          </a:p>
          <a:p>
            <a:r>
              <a:rPr lang="pl-PL" dirty="0" smtClean="0"/>
              <a:t>Potęga liczby ujemnej jest liczbą dodatnią, jeśli wykładnik potęgi jest liczbą parzystą.</a:t>
            </a:r>
          </a:p>
          <a:p>
            <a:r>
              <a:rPr lang="pl-PL" dirty="0" smtClean="0"/>
              <a:t>Potęga liczby ujemnej jest liczbą ujemną, jeśli wykładnik jest liczbą nieparzystą.</a:t>
            </a:r>
          </a:p>
          <a:p>
            <a:pPr>
              <a:buNone/>
            </a:pPr>
            <a:endParaRPr lang="pl-PL" dirty="0" smtClean="0"/>
          </a:p>
          <a:p>
            <a:pPr algn="ctr">
              <a:buNone/>
            </a:pPr>
            <a:r>
              <a:rPr lang="pl-PL" b="1" dirty="0" smtClean="0"/>
              <a:t>Ćwiczenie 2</a:t>
            </a:r>
          </a:p>
          <a:p>
            <a:pPr>
              <a:buNone/>
            </a:pPr>
            <a:r>
              <a:rPr lang="pl-PL" dirty="0" smtClean="0"/>
              <a:t>	Zapisz iloczyn w postaci potęgi i określ jego znak.</a:t>
            </a:r>
          </a:p>
          <a:p>
            <a:pPr lvl="8">
              <a:lnSpc>
                <a:spcPct val="160000"/>
              </a:lnSpc>
              <a:buClr>
                <a:schemeClr val="accent1"/>
              </a:buClr>
              <a:buFont typeface="Wingdings" pitchFamily="2" charset="2"/>
              <a:buChar char="ü"/>
            </a:pPr>
            <a:r>
              <a:rPr lang="pl-PL" sz="2000" dirty="0" smtClean="0"/>
              <a:t>(-5)*(-</a:t>
            </a:r>
            <a:r>
              <a:rPr lang="pl-PL" sz="2000" dirty="0" err="1" smtClean="0"/>
              <a:t>5</a:t>
            </a:r>
            <a:r>
              <a:rPr lang="pl-PL" sz="2000" dirty="0" smtClean="0"/>
              <a:t>)*(-</a:t>
            </a:r>
            <a:r>
              <a:rPr lang="pl-PL" sz="2000" dirty="0" err="1" smtClean="0"/>
              <a:t>5</a:t>
            </a:r>
            <a:r>
              <a:rPr lang="pl-PL" sz="2000" dirty="0" smtClean="0"/>
              <a:t>)</a:t>
            </a:r>
          </a:p>
          <a:p>
            <a:pPr lvl="8">
              <a:lnSpc>
                <a:spcPct val="160000"/>
              </a:lnSpc>
              <a:buClr>
                <a:schemeClr val="accent1"/>
              </a:buClr>
              <a:buFont typeface="Wingdings" pitchFamily="2" charset="2"/>
              <a:buChar char="ü"/>
            </a:pPr>
            <a:r>
              <a:rPr lang="pl-PL" sz="2000" dirty="0" smtClean="0"/>
              <a:t>8,2*8,2*8,2*8,2</a:t>
            </a:r>
          </a:p>
          <a:p>
            <a:pPr lvl="8">
              <a:lnSpc>
                <a:spcPct val="160000"/>
              </a:lnSpc>
              <a:buClr>
                <a:schemeClr val="accent1"/>
              </a:buClr>
              <a:buFont typeface="Wingdings" pitchFamily="2" charset="2"/>
              <a:buChar char="ü"/>
            </a:pPr>
            <a:r>
              <a:rPr lang="pl-PL" sz="2000" dirty="0" smtClean="0"/>
              <a:t>7*7*7*7*7*7*7</a:t>
            </a:r>
          </a:p>
          <a:p>
            <a:pPr lvl="8">
              <a:lnSpc>
                <a:spcPct val="160000"/>
              </a:lnSpc>
              <a:buClr>
                <a:schemeClr val="accent1"/>
              </a:buClr>
              <a:buFont typeface="Wingdings" pitchFamily="2" charset="2"/>
              <a:buChar char="ü"/>
            </a:pPr>
            <a:r>
              <a:rPr lang="pl-PL" sz="2000" dirty="0" smtClean="0"/>
              <a:t>(-1)*(-</a:t>
            </a:r>
            <a:r>
              <a:rPr lang="pl-PL" sz="2000" dirty="0" err="1" smtClean="0"/>
              <a:t>1</a:t>
            </a:r>
            <a:r>
              <a:rPr lang="pl-PL" sz="2000" dirty="0" smtClean="0"/>
              <a:t>)*(-</a:t>
            </a:r>
            <a:r>
              <a:rPr lang="pl-PL" sz="2000" dirty="0" err="1" smtClean="0"/>
              <a:t>1</a:t>
            </a:r>
            <a:r>
              <a:rPr lang="pl-PL" sz="2000" dirty="0" smtClean="0"/>
              <a:t>)*(-</a:t>
            </a:r>
            <a:r>
              <a:rPr lang="pl-PL" sz="2000" dirty="0" err="1" smtClean="0"/>
              <a:t>1</a:t>
            </a:r>
            <a:r>
              <a:rPr lang="pl-PL" sz="2000" dirty="0" smtClean="0"/>
              <a:t>)</a:t>
            </a:r>
          </a:p>
          <a:p>
            <a:pPr lvl="8">
              <a:lnSpc>
                <a:spcPct val="160000"/>
              </a:lnSpc>
              <a:buClr>
                <a:schemeClr val="accent1"/>
              </a:buClr>
              <a:buFont typeface="Wingdings" pitchFamily="2" charset="2"/>
              <a:buChar char="ü"/>
            </a:pPr>
            <a:r>
              <a:rPr lang="pl-PL" sz="2000" dirty="0" smtClean="0"/>
              <a:t>(-1,5)*(-</a:t>
            </a:r>
            <a:r>
              <a:rPr lang="pl-PL" sz="2000" dirty="0" err="1" smtClean="0"/>
              <a:t>1,5</a:t>
            </a:r>
            <a:r>
              <a:rPr lang="pl-PL" sz="2000" dirty="0" smtClean="0"/>
              <a:t>)*(-</a:t>
            </a:r>
            <a:r>
              <a:rPr lang="pl-PL" sz="2000" dirty="0" err="1" smtClean="0"/>
              <a:t>1,5</a:t>
            </a:r>
            <a:r>
              <a:rPr lang="pl-PL" sz="2000" dirty="0" smtClean="0"/>
              <a:t>)*(-</a:t>
            </a:r>
            <a:r>
              <a:rPr lang="pl-PL" sz="2000" dirty="0" err="1" smtClean="0"/>
              <a:t>1,5</a:t>
            </a:r>
            <a:r>
              <a:rPr lang="pl-PL" sz="2000" dirty="0" smtClean="0"/>
              <a:t>)*(-</a:t>
            </a:r>
            <a:r>
              <a:rPr lang="pl-PL" sz="2000" dirty="0" err="1" smtClean="0"/>
              <a:t>1,5</a:t>
            </a:r>
            <a:r>
              <a:rPr lang="pl-PL" sz="2000" dirty="0" smtClean="0"/>
              <a:t>)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/>
          <a:lstStyle/>
          <a:p>
            <a:pPr algn="ctr">
              <a:buNone/>
            </a:pPr>
            <a:r>
              <a:rPr lang="pl-PL" b="1" dirty="0" smtClean="0"/>
              <a:t>Ćwiczenie 3</a:t>
            </a:r>
          </a:p>
          <a:p>
            <a:pPr>
              <a:buNone/>
            </a:pPr>
            <a:r>
              <a:rPr lang="pl-PL" dirty="0" smtClean="0"/>
              <a:t>Oblicz:</a:t>
            </a:r>
          </a:p>
          <a:p>
            <a:pPr>
              <a:buNone/>
            </a:pPr>
            <a:r>
              <a:rPr lang="pl-PL" dirty="0" smtClean="0"/>
              <a:t> 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 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 </a:t>
            </a: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2555776" y="1556792"/>
          <a:ext cx="4056063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Równanie" r:id="rId3" imgW="1307880" imgH="507960" progId="Equation.3">
                  <p:embed/>
                </p:oleObj>
              </mc:Choice>
              <mc:Fallback>
                <p:oleObj name="Równanie" r:id="rId3" imgW="1307880" imgH="5079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1556792"/>
                        <a:ext cx="4056063" cy="1212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2555776" y="2852936"/>
          <a:ext cx="4029075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Równanie" r:id="rId5" imgW="1726920" imgH="533160" progId="Equation.3">
                  <p:embed/>
                </p:oleObj>
              </mc:Choice>
              <mc:Fallback>
                <p:oleObj name="Równanie" r:id="rId5" imgW="1726920" imgH="5331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852936"/>
                        <a:ext cx="4029075" cy="151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/>
        </p:nvGraphicFramePr>
        <p:xfrm>
          <a:off x="2771800" y="4437112"/>
          <a:ext cx="3546475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Równanie" r:id="rId7" imgW="1485720" imgH="507960" progId="Equation.3">
                  <p:embed/>
                </p:oleObj>
              </mc:Choice>
              <mc:Fallback>
                <p:oleObj name="Równanie" r:id="rId7" imgW="1485720" imgH="5079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437112"/>
                        <a:ext cx="3546475" cy="1212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207</TotalTime>
  <Words>230</Words>
  <Application>Microsoft Office PowerPoint</Application>
  <PresentationFormat>Pokaz na ekranie (4:3)</PresentationFormat>
  <Paragraphs>98</Paragraphs>
  <Slides>12</Slides>
  <Notes>1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4" baseType="lpstr">
      <vt:lpstr>Hol</vt:lpstr>
      <vt:lpstr>Równanie</vt:lpstr>
      <vt:lpstr>Potęgi</vt:lpstr>
      <vt:lpstr>Potęga o wykładniku naturalnym</vt:lpstr>
      <vt:lpstr> Potęga o wykładniku naturalnym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Źródła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Potęgi</dc:title>
  <dc:creator>temp</dc:creator>
  <cp:lastModifiedBy>Ania</cp:lastModifiedBy>
  <cp:revision>28</cp:revision>
  <dcterms:created xsi:type="dcterms:W3CDTF">2014-02-12T21:19:51Z</dcterms:created>
  <dcterms:modified xsi:type="dcterms:W3CDTF">2014-02-18T19:57:56Z</dcterms:modified>
</cp:coreProperties>
</file>