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76" r:id="rId4"/>
    <p:sldId id="260" r:id="rId5"/>
    <p:sldId id="275" r:id="rId6"/>
    <p:sldId id="257" r:id="rId7"/>
    <p:sldId id="261" r:id="rId8"/>
    <p:sldId id="274" r:id="rId9"/>
    <p:sldId id="262" r:id="rId10"/>
    <p:sldId id="263" r:id="rId11"/>
    <p:sldId id="265" r:id="rId12"/>
    <p:sldId id="264" r:id="rId13"/>
    <p:sldId id="267" r:id="rId14"/>
    <p:sldId id="268" r:id="rId15"/>
    <p:sldId id="266" r:id="rId16"/>
    <p:sldId id="273" r:id="rId17"/>
    <p:sldId id="269" r:id="rId18"/>
    <p:sldId id="270" r:id="rId19"/>
    <p:sldId id="271" r:id="rId20"/>
    <p:sldId id="279" r:id="rId21"/>
    <p:sldId id="272" r:id="rId22"/>
    <p:sldId id="278" r:id="rId23"/>
    <p:sldId id="280" r:id="rId2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2E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71" autoAdjust="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6D4D7-C526-4628-BB8A-576E2B8DCABA}" type="datetimeFigureOut">
              <a:rPr lang="pl-PL" smtClean="0"/>
              <a:pPr/>
              <a:t>2013-05-19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E03F65-9A21-48D7-BC28-8BD040910D6B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76117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C439E-F8CF-481C-8767-8835F6029D2B}" type="slidenum">
              <a:rPr lang="pl-PL" smtClean="0"/>
              <a:pPr/>
              <a:t>2</a:t>
            </a:fld>
            <a:endParaRPr lang="pl-P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7CDC-1E98-4961-9F22-CD094708D2F5}" type="datetimeFigureOut">
              <a:rPr lang="pl-PL" smtClean="0"/>
              <a:pPr/>
              <a:t>2013-05-19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47DC-AEB2-4B68-B12B-6CB45BB448A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7CDC-1E98-4961-9F22-CD094708D2F5}" type="datetimeFigureOut">
              <a:rPr lang="pl-PL" smtClean="0"/>
              <a:pPr/>
              <a:t>2013-05-19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47DC-AEB2-4B68-B12B-6CB45BB448A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7CDC-1E98-4961-9F22-CD094708D2F5}" type="datetimeFigureOut">
              <a:rPr lang="pl-PL" smtClean="0"/>
              <a:pPr/>
              <a:t>2013-05-19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47DC-AEB2-4B68-B12B-6CB45BB448A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7CDC-1E98-4961-9F22-CD094708D2F5}" type="datetimeFigureOut">
              <a:rPr lang="pl-PL" smtClean="0"/>
              <a:pPr/>
              <a:t>2013-05-19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47DC-AEB2-4B68-B12B-6CB45BB448A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7CDC-1E98-4961-9F22-CD094708D2F5}" type="datetimeFigureOut">
              <a:rPr lang="pl-PL" smtClean="0"/>
              <a:pPr/>
              <a:t>2013-05-19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47DC-AEB2-4B68-B12B-6CB45BB448A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7CDC-1E98-4961-9F22-CD094708D2F5}" type="datetimeFigureOut">
              <a:rPr lang="pl-PL" smtClean="0"/>
              <a:pPr/>
              <a:t>2013-05-19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47DC-AEB2-4B68-B12B-6CB45BB448A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7CDC-1E98-4961-9F22-CD094708D2F5}" type="datetimeFigureOut">
              <a:rPr lang="pl-PL" smtClean="0"/>
              <a:pPr/>
              <a:t>2013-05-19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47DC-AEB2-4B68-B12B-6CB45BB448A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7CDC-1E98-4961-9F22-CD094708D2F5}" type="datetimeFigureOut">
              <a:rPr lang="pl-PL" smtClean="0"/>
              <a:pPr/>
              <a:t>2013-05-19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47DC-AEB2-4B68-B12B-6CB45BB448A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7CDC-1E98-4961-9F22-CD094708D2F5}" type="datetimeFigureOut">
              <a:rPr lang="pl-PL" smtClean="0"/>
              <a:pPr/>
              <a:t>2013-05-19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47DC-AEB2-4B68-B12B-6CB45BB448A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7CDC-1E98-4961-9F22-CD094708D2F5}" type="datetimeFigureOut">
              <a:rPr lang="pl-PL" smtClean="0"/>
              <a:pPr/>
              <a:t>2013-05-19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47DC-AEB2-4B68-B12B-6CB45BB448A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7CDC-1E98-4961-9F22-CD094708D2F5}" type="datetimeFigureOut">
              <a:rPr lang="pl-PL" smtClean="0"/>
              <a:pPr/>
              <a:t>2013-05-19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47DC-AEB2-4B68-B12B-6CB45BB448A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02E7A">
                <a:alpha val="89020"/>
              </a:srgb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97CDC-1E98-4961-9F22-CD094708D2F5}" type="datetimeFigureOut">
              <a:rPr lang="pl-PL" smtClean="0"/>
              <a:pPr/>
              <a:t>2013-05-19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D47DC-AEB2-4B68-B12B-6CB45BB448A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20252400">
            <a:off x="2130806" y="2810471"/>
            <a:ext cx="3856122" cy="3441460"/>
          </a:xfrm>
          <a:prstGeom prst="rect">
            <a:avLst/>
          </a:prstGeom>
          <a:solidFill>
            <a:schemeClr val="tx2">
              <a:lumMod val="60000"/>
              <a:lumOff val="40000"/>
              <a:alpha val="61000"/>
            </a:schemeClr>
          </a:solidFill>
          <a:ln>
            <a:noFill/>
          </a:ln>
        </p:spPr>
      </p:pic>
      <p:sp>
        <p:nvSpPr>
          <p:cNvPr id="5" name="pole tekstowe 4"/>
          <p:cNvSpPr txBox="1"/>
          <p:nvPr/>
        </p:nvSpPr>
        <p:spPr>
          <a:xfrm>
            <a:off x="0" y="428604"/>
            <a:ext cx="8858280" cy="830997"/>
          </a:xfrm>
          <a:prstGeom prst="rect">
            <a:avLst/>
          </a:prstGeom>
          <a:noFill/>
          <a:effectLst>
            <a:reflection blurRad="6350" stA="50000" endA="295" endPos="92000" dist="101600" dir="5400000" sy="-100000" algn="bl" rotWithShape="0"/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pl-PL" sz="48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  </a:t>
            </a:r>
            <a:r>
              <a:rPr lang="pl-PL" sz="48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SYMETRIA  OSIOWA</a:t>
            </a:r>
            <a:endParaRPr lang="pl-PL" sz="4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itchFamily="18" charset="0"/>
            </a:endParaRPr>
          </a:p>
        </p:txBody>
      </p:sp>
      <p:cxnSp>
        <p:nvCxnSpPr>
          <p:cNvPr id="7" name="Łącznik prosty 6"/>
          <p:cNvCxnSpPr/>
          <p:nvPr/>
        </p:nvCxnSpPr>
        <p:spPr>
          <a:xfrm>
            <a:off x="0" y="1285860"/>
            <a:ext cx="885828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/>
          </p:cNvSpPr>
          <p:nvPr/>
        </p:nvSpPr>
        <p:spPr>
          <a:xfrm>
            <a:off x="838200" y="357188"/>
            <a:ext cx="7467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odoni MT Black" pitchFamily="18" charset="0"/>
                <a:ea typeface="+mj-ea"/>
                <a:cs typeface="+mj-cs"/>
              </a:rPr>
              <a:t>Przykłady symetrii na markach samochodów</a:t>
            </a:r>
            <a:endParaRPr kumimoji="0" lang="pl-PL" sz="36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Bodoni MT Black" pitchFamily="18" charset="0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67517"/>
            <a:ext cx="1973263" cy="1958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 r="1785" b="21249"/>
          <a:stretch>
            <a:fillRect/>
          </a:stretch>
        </p:blipFill>
        <p:spPr bwMode="auto">
          <a:xfrm>
            <a:off x="2357422" y="4143380"/>
            <a:ext cx="2736304" cy="17804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5" name="Łącznik prosty 4"/>
          <p:cNvCxnSpPr/>
          <p:nvPr/>
        </p:nvCxnSpPr>
        <p:spPr>
          <a:xfrm rot="10800000" flipH="1" flipV="1">
            <a:off x="2909546" y="7154313"/>
            <a:ext cx="1475656" cy="191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ole tekstowe 5"/>
          <p:cNvSpPr txBox="1"/>
          <p:nvPr/>
        </p:nvSpPr>
        <p:spPr>
          <a:xfrm>
            <a:off x="899592" y="3645024"/>
            <a:ext cx="195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chemeClr val="bg2">
                    <a:lumMod val="10000"/>
                  </a:schemeClr>
                </a:solidFill>
                <a:latin typeface="Bodoni MT Black" pitchFamily="18" charset="0"/>
              </a:rPr>
              <a:t>MERCEDES</a:t>
            </a:r>
            <a:endParaRPr lang="pl-PL" b="1" dirty="0">
              <a:solidFill>
                <a:schemeClr val="bg2">
                  <a:lumMod val="10000"/>
                </a:schemeClr>
              </a:solidFill>
              <a:latin typeface="Bodoni MT Black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3143240" y="628652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chemeClr val="bg2">
                    <a:lumMod val="10000"/>
                  </a:schemeClr>
                </a:solidFill>
                <a:latin typeface="Bodoni MT Black" pitchFamily="18" charset="0"/>
              </a:rPr>
              <a:t>TOYOTA</a:t>
            </a:r>
            <a:endParaRPr lang="pl-PL" b="1" dirty="0">
              <a:solidFill>
                <a:schemeClr val="bg2">
                  <a:lumMod val="10000"/>
                </a:schemeClr>
              </a:solidFill>
              <a:latin typeface="Bodoni MT Black" pitchFamily="18" charset="0"/>
            </a:endParaRPr>
          </a:p>
        </p:txBody>
      </p:sp>
      <p:grpSp>
        <p:nvGrpSpPr>
          <p:cNvPr id="8" name="Grupa 30"/>
          <p:cNvGrpSpPr/>
          <p:nvPr/>
        </p:nvGrpSpPr>
        <p:grpSpPr>
          <a:xfrm>
            <a:off x="4211960" y="1700806"/>
            <a:ext cx="4176464" cy="2085384"/>
            <a:chOff x="2123728" y="4221088"/>
            <a:chExt cx="4392488" cy="2438145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23728" y="4221088"/>
              <a:ext cx="4392488" cy="1961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pole tekstowe 9"/>
            <p:cNvSpPr txBox="1"/>
            <p:nvPr/>
          </p:nvSpPr>
          <p:spPr>
            <a:xfrm>
              <a:off x="3851920" y="6237315"/>
              <a:ext cx="1008112" cy="421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 smtClean="0">
                  <a:solidFill>
                    <a:schemeClr val="bg2">
                      <a:lumMod val="10000"/>
                    </a:schemeClr>
                  </a:solidFill>
                  <a:latin typeface="Bodoni MT Black" pitchFamily="18" charset="0"/>
                </a:rPr>
                <a:t>AUDI</a:t>
              </a:r>
              <a:endParaRPr lang="pl-PL" b="1" dirty="0">
                <a:solidFill>
                  <a:schemeClr val="bg2">
                    <a:lumMod val="10000"/>
                  </a:schemeClr>
                </a:solidFill>
                <a:latin typeface="Bodoni MT Black" pitchFamily="18" charset="0"/>
              </a:endParaRPr>
            </a:p>
          </p:txBody>
        </p:sp>
      </p:grpSp>
      <p:cxnSp>
        <p:nvCxnSpPr>
          <p:cNvPr id="14" name="Łącznik prosty 13"/>
          <p:cNvCxnSpPr/>
          <p:nvPr/>
        </p:nvCxnSpPr>
        <p:spPr>
          <a:xfrm rot="5400000">
            <a:off x="428596" y="2428868"/>
            <a:ext cx="242889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Łącznik prosty 15"/>
          <p:cNvCxnSpPr/>
          <p:nvPr/>
        </p:nvCxnSpPr>
        <p:spPr>
          <a:xfrm rot="10800000">
            <a:off x="500034" y="1857364"/>
            <a:ext cx="2143140" cy="128588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Łącznik prosty 17"/>
          <p:cNvCxnSpPr/>
          <p:nvPr/>
        </p:nvCxnSpPr>
        <p:spPr>
          <a:xfrm flipV="1">
            <a:off x="357158" y="1928802"/>
            <a:ext cx="2143140" cy="142876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Łącznik prosty 22"/>
          <p:cNvCxnSpPr/>
          <p:nvPr/>
        </p:nvCxnSpPr>
        <p:spPr>
          <a:xfrm>
            <a:off x="3857620" y="2571744"/>
            <a:ext cx="492922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Łącznik prosty 24"/>
          <p:cNvCxnSpPr/>
          <p:nvPr/>
        </p:nvCxnSpPr>
        <p:spPr>
          <a:xfrm rot="5400000">
            <a:off x="2469994" y="4959502"/>
            <a:ext cx="2357454" cy="1083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ZS Grzeska\Desktop\PROJEKT materiały\witraż z kolegiaty pw. Św. Piotra i Pawła z Zawierciu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2"/>
            <a:ext cx="3183933" cy="2810920"/>
          </a:xfrm>
          <a:prstGeom prst="rect">
            <a:avLst/>
          </a:prstGeom>
          <a:noFill/>
        </p:spPr>
      </p:pic>
      <p:sp>
        <p:nvSpPr>
          <p:cNvPr id="3" name="pole tekstowe 2"/>
          <p:cNvSpPr txBox="1"/>
          <p:nvPr/>
        </p:nvSpPr>
        <p:spPr>
          <a:xfrm>
            <a:off x="428596" y="4071942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Witraż z kolegiaty Św. Piotra </a:t>
            </a:r>
            <a:br>
              <a:rPr lang="pl-PL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i Pawła w Zawierciu</a:t>
            </a:r>
            <a:endParaRPr lang="pl-PL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ZS Grzeska\Desktop\PROJEKT materiały\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357298"/>
            <a:ext cx="3658471" cy="2520280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5364088" y="3855531"/>
            <a:ext cx="23762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Kolczyki z XVII w.</a:t>
            </a:r>
            <a:endParaRPr lang="pl-PL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7358082" y="4869160"/>
            <a:ext cx="178591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Szydełkowe</a:t>
            </a:r>
            <a:br>
              <a:rPr lang="pl-PL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płatki śniegu</a:t>
            </a:r>
            <a:endParaRPr lang="pl-PL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1000100" y="285728"/>
            <a:ext cx="742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Przykłady symetrii w sztuce</a:t>
            </a:r>
            <a:endParaRPr lang="pl-PL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Bi&amp;zdot;uteria Imperial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786322"/>
            <a:ext cx="1724025" cy="1571626"/>
          </a:xfrm>
          <a:prstGeom prst="rect">
            <a:avLst/>
          </a:prstGeom>
          <a:noFill/>
        </p:spPr>
      </p:pic>
      <p:sp>
        <p:nvSpPr>
          <p:cNvPr id="10" name="pole tekstowe 9"/>
          <p:cNvSpPr txBox="1"/>
          <p:nvPr/>
        </p:nvSpPr>
        <p:spPr>
          <a:xfrm>
            <a:off x="2214546" y="5286388"/>
            <a:ext cx="1928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Zabytkowa brosza </a:t>
            </a:r>
            <a:r>
              <a:rPr lang="pl-PL" sz="1600" b="1" smtClean="0">
                <a:latin typeface="Times New Roman" pitchFamily="18" charset="0"/>
                <a:cs typeface="Times New Roman" pitchFamily="18" charset="0"/>
              </a:rPr>
              <a:t>francuska </a:t>
            </a:r>
            <a:endParaRPr lang="pl-PL" sz="1600" b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1600" b="1" smtClean="0">
                <a:latin typeface="Times New Roman" pitchFamily="18" charset="0"/>
                <a:cs typeface="Times New Roman" pitchFamily="18" charset="0"/>
              </a:rPr>
              <a:t>wiek </a:t>
            </a:r>
            <a:r>
              <a:rPr lang="pl-PL" sz="1600" b="1" dirty="0" smtClean="0">
                <a:latin typeface="Times New Roman" pitchFamily="18" charset="0"/>
                <a:cs typeface="Times New Roman" pitchFamily="18" charset="0"/>
              </a:rPr>
              <a:t>XIX</a:t>
            </a:r>
            <a:endParaRPr lang="pl-PL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https://encrypted-tbn0.gstatic.com/images?q=tbn:ANd9GcR_g5V0Za6WdSMJ0z0ylS3mnGlotpOPMMyeitgG3CLwT6s5CSrd"/>
          <p:cNvPicPr>
            <a:picLocks noChangeAspect="1" noChangeArrowheads="1"/>
          </p:cNvPicPr>
          <p:nvPr/>
        </p:nvPicPr>
        <p:blipFill>
          <a:blip r:embed="rId5" cstate="print">
            <a:biLevel thresh="50000"/>
            <a:lum contrast="40000"/>
          </a:blip>
          <a:srcRect/>
          <a:stretch>
            <a:fillRect/>
          </a:stretch>
        </p:blipFill>
        <p:spPr bwMode="auto">
          <a:xfrm>
            <a:off x="4214234" y="4389123"/>
            <a:ext cx="3000972" cy="20402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build="p"/>
      <p:bldP spid="7" grpId="0" build="p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ZS Grzeska\Desktop\PROJEKT materiały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34905">
            <a:off x="5004048" y="1196752"/>
            <a:ext cx="3846576" cy="2232248"/>
          </a:xfrm>
          <a:prstGeom prst="rect">
            <a:avLst/>
          </a:prstGeom>
          <a:noFill/>
        </p:spPr>
      </p:pic>
      <p:sp>
        <p:nvSpPr>
          <p:cNvPr id="3" name="pole tekstowe 2"/>
          <p:cNvSpPr txBox="1"/>
          <p:nvPr/>
        </p:nvSpPr>
        <p:spPr>
          <a:xfrm>
            <a:off x="1835696" y="548680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spc="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Wycinanki</a:t>
            </a:r>
            <a:endParaRPr lang="pl-PL" sz="3600" b="1" spc="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itchFamily="82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01332">
            <a:off x="251520" y="1844824"/>
            <a:ext cx="468052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906837">
            <a:off x="5715008" y="4071942"/>
            <a:ext cx="2661695" cy="2571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714488"/>
            <a:ext cx="2857520" cy="3597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428736"/>
            <a:ext cx="3215124" cy="2098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ole tekstowe 3"/>
          <p:cNvSpPr txBox="1"/>
          <p:nvPr/>
        </p:nvSpPr>
        <p:spPr>
          <a:xfrm>
            <a:off x="1428728" y="571480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Przykłady symetrii w przyrodzie</a:t>
            </a:r>
            <a:endParaRPr lang="pl-PL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Symmetr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3857628"/>
            <a:ext cx="2057404" cy="2822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3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76598">
            <a:off x="3223027" y="2571745"/>
            <a:ext cx="256796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428736"/>
            <a:ext cx="268432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00881">
            <a:off x="428596" y="1571612"/>
            <a:ext cx="237774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31954">
            <a:off x="6429388" y="4786322"/>
            <a:ext cx="21431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965533">
            <a:off x="2714612" y="4929198"/>
            <a:ext cx="21431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73896">
            <a:off x="285720" y="4071942"/>
            <a:ext cx="21431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ytuł 10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772400" cy="1470025"/>
          </a:xfrm>
        </p:spPr>
        <p:txBody>
          <a:bodyPr/>
          <a:lstStyle/>
          <a:p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MOTYLE</a:t>
            </a:r>
            <a:endParaRPr lang="pl-P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4176464" cy="3803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C:\Documents and Settings\kamil.KAMIL-TVHPQKF0T\Pulpit\symetria w przyrodzie\obrazyy\IMG_1144-2_7d336efd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356992"/>
            <a:ext cx="2777244" cy="3210687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4797152"/>
            <a:ext cx="18097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Łącznik prosty 9"/>
          <p:cNvCxnSpPr/>
          <p:nvPr/>
        </p:nvCxnSpPr>
        <p:spPr>
          <a:xfrm rot="16200000" flipH="1">
            <a:off x="1000100" y="1428736"/>
            <a:ext cx="2428892" cy="200026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Łącznik prosty 11"/>
          <p:cNvCxnSpPr/>
          <p:nvPr/>
        </p:nvCxnSpPr>
        <p:spPr>
          <a:xfrm rot="5400000">
            <a:off x="892943" y="2321711"/>
            <a:ext cx="2714644" cy="3571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Łącznik prosty 13"/>
          <p:cNvCxnSpPr/>
          <p:nvPr/>
        </p:nvCxnSpPr>
        <p:spPr>
          <a:xfrm flipV="1">
            <a:off x="1000100" y="1714488"/>
            <a:ext cx="2500330" cy="15716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Łącznik prosty 15"/>
          <p:cNvCxnSpPr/>
          <p:nvPr/>
        </p:nvCxnSpPr>
        <p:spPr>
          <a:xfrm>
            <a:off x="1142976" y="2214554"/>
            <a:ext cx="2357454" cy="5715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Łącznik prosty 18"/>
          <p:cNvCxnSpPr>
            <a:stCxn id="4" idx="0"/>
          </p:cNvCxnSpPr>
          <p:nvPr/>
        </p:nvCxnSpPr>
        <p:spPr>
          <a:xfrm rot="16200000" flipH="1" flipV="1">
            <a:off x="1588859" y="5637153"/>
            <a:ext cx="1703682" cy="236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Łącznik prosty 20"/>
          <p:cNvCxnSpPr>
            <a:stCxn id="4" idx="1"/>
            <a:endCxn id="4" idx="3"/>
          </p:cNvCxnSpPr>
          <p:nvPr/>
        </p:nvCxnSpPr>
        <p:spPr>
          <a:xfrm rot="10800000" flipH="1">
            <a:off x="1547664" y="5597252"/>
            <a:ext cx="180975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Łącznik prosty 22"/>
          <p:cNvCxnSpPr/>
          <p:nvPr/>
        </p:nvCxnSpPr>
        <p:spPr>
          <a:xfrm rot="16200000" flipV="1">
            <a:off x="5572132" y="4643446"/>
            <a:ext cx="2357454" cy="714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https://encrypted-tbn1.gstatic.com/images?q=tbn:ANd9GcQIcyu2WlPao1Ve2VSKZVv20kIhw4X5s6Iv0yyY3gfGcSJ4GxEi0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1000108"/>
            <a:ext cx="2752725" cy="1657351"/>
          </a:xfrm>
          <a:prstGeom prst="rect">
            <a:avLst/>
          </a:prstGeom>
          <a:noFill/>
        </p:spPr>
      </p:pic>
      <p:cxnSp>
        <p:nvCxnSpPr>
          <p:cNvPr id="27" name="Łącznik prosty 26"/>
          <p:cNvCxnSpPr>
            <a:stCxn id="8194" idx="0"/>
            <a:endCxn id="8194" idx="2"/>
          </p:cNvCxnSpPr>
          <p:nvPr/>
        </p:nvCxnSpPr>
        <p:spPr>
          <a:xfrm rot="16200000" flipH="1">
            <a:off x="6048381" y="1828783"/>
            <a:ext cx="1657351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ymbol zastępczy zawartości 3" descr="partenon w Atena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1357298"/>
            <a:ext cx="5641975" cy="3511550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1835696" y="5013176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Partenon w Atenach</a:t>
            </a:r>
            <a:endParaRPr lang="pl-PL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836613" y="142875"/>
            <a:ext cx="74707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0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Przykłady symetrii w architekturze</a:t>
            </a:r>
            <a:endParaRPr kumimoji="0" lang="pl-PL" sz="40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3816424" cy="5315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764704"/>
            <a:ext cx="36957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rostokąt 3"/>
          <p:cNvSpPr/>
          <p:nvPr/>
        </p:nvSpPr>
        <p:spPr>
          <a:xfrm>
            <a:off x="4429124" y="5157192"/>
            <a:ext cx="45708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Tempietto kaplica na dziedzińcu kościoła </a:t>
            </a:r>
            <a:r>
              <a:rPr lang="pl-PL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San Pietro</a:t>
            </a:r>
            <a:r>
              <a:rPr lang="pl-P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w Rzymie</a:t>
            </a:r>
            <a:endParaRPr lang="pl-PL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Łącznik prosty 5"/>
          <p:cNvCxnSpPr>
            <a:stCxn id="3" idx="0"/>
          </p:cNvCxnSpPr>
          <p:nvPr/>
        </p:nvCxnSpPr>
        <p:spPr>
          <a:xfrm rot="16200000" flipH="1" flipV="1">
            <a:off x="4771855" y="2565113"/>
            <a:ext cx="3664428" cy="636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Łącznik prosty 7"/>
          <p:cNvCxnSpPr/>
          <p:nvPr/>
        </p:nvCxnSpPr>
        <p:spPr>
          <a:xfrm rot="10800000" flipH="1">
            <a:off x="4786314" y="2643182"/>
            <a:ext cx="36957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Łącznik prosty 11"/>
          <p:cNvCxnSpPr/>
          <p:nvPr/>
        </p:nvCxnSpPr>
        <p:spPr>
          <a:xfrm rot="16200000" flipH="1">
            <a:off x="4786314" y="857232"/>
            <a:ext cx="3643338" cy="364333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Łącznik prosty 13"/>
          <p:cNvCxnSpPr/>
          <p:nvPr/>
        </p:nvCxnSpPr>
        <p:spPr>
          <a:xfrm rot="5400000" flipH="1" flipV="1">
            <a:off x="4679157" y="892951"/>
            <a:ext cx="3786214" cy="35719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ZS Grzeska\Desktop\PROJEKT materiały\Belweder w Warszaw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660" y="692696"/>
            <a:ext cx="6120680" cy="4590510"/>
          </a:xfrm>
          <a:prstGeom prst="rect">
            <a:avLst/>
          </a:prstGeom>
          <a:noFill/>
        </p:spPr>
      </p:pic>
      <p:sp>
        <p:nvSpPr>
          <p:cNvPr id="3" name="pole tekstowe 2"/>
          <p:cNvSpPr txBox="1"/>
          <p:nvPr/>
        </p:nvSpPr>
        <p:spPr>
          <a:xfrm>
            <a:off x="1511660" y="5877272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Belweder w Warszawie</a:t>
            </a:r>
            <a:endParaRPr lang="pl-PL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ZS Grzeska\Desktop\d06i0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537542"/>
            <a:ext cx="6768752" cy="4713602"/>
          </a:xfrm>
          <a:prstGeom prst="rect">
            <a:avLst/>
          </a:prstGeom>
          <a:noFill/>
        </p:spPr>
      </p:pic>
      <p:sp>
        <p:nvSpPr>
          <p:cNvPr id="3" name="pole tekstowe 2"/>
          <p:cNvSpPr txBox="1"/>
          <p:nvPr/>
        </p:nvSpPr>
        <p:spPr>
          <a:xfrm>
            <a:off x="1619672" y="5589240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Tadż Mahal w Agrze, </a:t>
            </a:r>
            <a:br>
              <a:rPr lang="pl-P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pl-P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 zachodniej części Niziny Gangesu</a:t>
            </a:r>
            <a:endParaRPr lang="pl-P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10"/>
          <p:cNvGrpSpPr/>
          <p:nvPr/>
        </p:nvGrpSpPr>
        <p:grpSpPr>
          <a:xfrm rot="842543">
            <a:off x="2071671" y="3462820"/>
            <a:ext cx="5286411" cy="2680823"/>
            <a:chOff x="1285852" y="3643314"/>
            <a:chExt cx="5500726" cy="2733677"/>
          </a:xfrm>
        </p:grpSpPr>
        <p:pic>
          <p:nvPicPr>
            <p:cNvPr id="26626" name="Picture 2" descr="http://img.search.com/thumb/7/7f/Mickey_Mouse.svg/250px-Mickey_Mouse.svg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85852" y="3643314"/>
              <a:ext cx="2381250" cy="2733676"/>
            </a:xfrm>
            <a:prstGeom prst="rect">
              <a:avLst/>
            </a:prstGeom>
          </p:spPr>
          <p:style>
            <a:lnRef idx="3">
              <a:schemeClr val="lt1"/>
            </a:lnRef>
            <a:fillRef idx="1003">
              <a:schemeClr val="lt1"/>
            </a:fillRef>
            <a:effectRef idx="1">
              <a:schemeClr val="accent3"/>
            </a:effectRef>
            <a:fontRef idx="minor">
              <a:schemeClr val="lt1"/>
            </a:fontRef>
          </p:style>
        </p:pic>
        <p:pic>
          <p:nvPicPr>
            <p:cNvPr id="26628" name="Picture 4" descr="http://img.search.com/thumb/7/7f/Mickey_Mouse.svg/250px-Mickey_Mouse.svg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4643438" y="3643315"/>
              <a:ext cx="2143140" cy="2733676"/>
            </a:xfrm>
            <a:prstGeom prst="rect">
              <a:avLst/>
            </a:prstGeom>
          </p:spPr>
          <p:style>
            <a:lnRef idx="3">
              <a:schemeClr val="lt1"/>
            </a:lnRef>
            <a:fillRef idx="1003">
              <a:schemeClr val="lt1"/>
            </a:fillRef>
            <a:effectRef idx="1">
              <a:schemeClr val="accent3"/>
            </a:effectRef>
            <a:fontRef idx="minor">
              <a:schemeClr val="lt1"/>
            </a:fontRef>
          </p:style>
        </p:pic>
      </p:grpSp>
      <p:sp>
        <p:nvSpPr>
          <p:cNvPr id="2" name="Tytuł 1"/>
          <p:cNvSpPr>
            <a:spLocks noGrp="1"/>
          </p:cNvSpPr>
          <p:nvPr>
            <p:ph type="title" idx="4294967295"/>
          </p:nvPr>
        </p:nvSpPr>
        <p:spPr>
          <a:xfrm>
            <a:off x="428596" y="428604"/>
            <a:ext cx="8429684" cy="2428871"/>
          </a:xfrm>
        </p:spPr>
        <p:txBody>
          <a:bodyPr anchor="ctr" anchorCtr="0">
            <a:noAutofit/>
            <a:scene3d>
              <a:camera prst="orthographicFront"/>
              <a:lightRig rig="threePt" dir="t">
                <a:rot lat="0" lon="0" rev="1800000"/>
              </a:lightRig>
            </a:scene3d>
            <a:sp3d prstMaterial="matte"/>
          </a:bodyPr>
          <a:lstStyle/>
          <a:p>
            <a:pPr algn="ctr"/>
            <a:r>
              <a:rPr lang="pl-PL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Symetria osiowa, czyli symetria względem prostej często zwana też lustrzanym odbiciem</a:t>
            </a:r>
            <a:endParaRPr lang="pl-PL" sz="4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encrypted-tbn0.gstatic.com/images?q=tbn:ANd9GcRKGT6uaQAbggVsoa2i7WH_WQFCgh5QF7f9ikgv6rjgK2wo-es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785794"/>
            <a:ext cx="6279511" cy="4643470"/>
          </a:xfrm>
          <a:prstGeom prst="rect">
            <a:avLst/>
          </a:prstGeom>
          <a:noFill/>
        </p:spPr>
      </p:pic>
      <p:sp>
        <p:nvSpPr>
          <p:cNvPr id="4" name="pole tekstowe 3"/>
          <p:cNvSpPr txBox="1"/>
          <p:nvPr/>
        </p:nvSpPr>
        <p:spPr>
          <a:xfrm>
            <a:off x="1000100" y="5643578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Zamek Królewski w Warszawie</a:t>
            </a:r>
            <a:endParaRPr lang="pl-PL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0.gstatic.com/images?q=tbn:ANd9GcQl2KFLkpVkGY9sO6GP6fLTqitc0uMF-Wv1dcyZdkxU-Vk1ahO4x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9" y="676923"/>
            <a:ext cx="6072230" cy="4337309"/>
          </a:xfrm>
          <a:prstGeom prst="rect">
            <a:avLst/>
          </a:prstGeom>
          <a:noFill/>
        </p:spPr>
      </p:pic>
      <p:sp>
        <p:nvSpPr>
          <p:cNvPr id="6" name="pole tekstowe 5"/>
          <p:cNvSpPr txBox="1"/>
          <p:nvPr/>
        </p:nvSpPr>
        <p:spPr>
          <a:xfrm>
            <a:off x="1214414" y="5286388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Bazylika </a:t>
            </a:r>
            <a:r>
              <a:rPr lang="pl-PL" sz="2400" b="1" dirty="0" err="1" smtClean="0">
                <a:latin typeface="Times New Roman" pitchFamily="18" charset="0"/>
                <a:cs typeface="Times New Roman" pitchFamily="18" charset="0"/>
              </a:rPr>
              <a:t>Sacré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400" b="1" dirty="0" err="1" smtClean="0">
                <a:latin typeface="Times New Roman" pitchFamily="18" charset="0"/>
                <a:cs typeface="Times New Roman" pitchFamily="18" charset="0"/>
              </a:rPr>
              <a:t>Coeur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 w Paryżu</a:t>
            </a:r>
            <a:br>
              <a:rPr lang="pl-PL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pl-PL" sz="2400" b="1" i="1" dirty="0" smtClean="0">
                <a:latin typeface="Times New Roman" pitchFamily="18" charset="0"/>
                <a:cs typeface="Times New Roman" pitchFamily="18" charset="0"/>
              </a:rPr>
              <a:t>Bazylika Najświętszego Serca</a:t>
            </a:r>
            <a:endParaRPr lang="pl-PL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/>
          </p:cNvSpPr>
          <p:nvPr/>
        </p:nvSpPr>
        <p:spPr>
          <a:xfrm>
            <a:off x="857224" y="142852"/>
            <a:ext cx="74707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prstTxWarp prst="textInflate">
              <a:avLst>
                <a:gd name="adj" fmla="val 15168"/>
              </a:avLst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0" i="0" u="none" strike="noStrike" kern="1200" cap="none" spc="11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114300">
                    <a:prstClr val="black"/>
                  </a:innerShdw>
                </a:effectLst>
                <a:uLnTx/>
                <a:uFillTx/>
                <a:latin typeface="Bodoni MT Black" pitchFamily="18" charset="0"/>
                <a:ea typeface="+mj-ea"/>
                <a:cs typeface="+mj-cs"/>
              </a:rPr>
              <a:t>Lewa</a:t>
            </a:r>
            <a:r>
              <a:rPr kumimoji="0" lang="pl-PL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114300">
                    <a:prstClr val="black"/>
                  </a:innerShdw>
                </a:effectLst>
                <a:uLnTx/>
                <a:uFillTx/>
                <a:latin typeface="Bodoni MT Black" pitchFamily="18" charset="0"/>
                <a:ea typeface="+mj-ea"/>
                <a:cs typeface="+mj-cs"/>
              </a:rPr>
              <a:t> i prawa strona ludzkiej twarzy odbita symetrycznie</a:t>
            </a:r>
            <a:endParaRPr kumimoji="0" lang="pl-PL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innerShdw blurRad="114300">
                  <a:prstClr val="black"/>
                </a:innerShdw>
              </a:effectLst>
              <a:uLnTx/>
              <a:uFillTx/>
              <a:latin typeface="Bodoni MT Black" pitchFamily="18" charset="0"/>
              <a:ea typeface="+mj-ea"/>
              <a:cs typeface="+mj-cs"/>
            </a:endParaRPr>
          </a:p>
        </p:txBody>
      </p:sp>
      <p:graphicFrame>
        <p:nvGraphicFramePr>
          <p:cNvPr id="16" name="Tabela 15"/>
          <p:cNvGraphicFramePr>
            <a:graphicFrameLocks noGrp="1"/>
          </p:cNvGraphicFramePr>
          <p:nvPr/>
        </p:nvGraphicFramePr>
        <p:xfrm>
          <a:off x="0" y="1571587"/>
          <a:ext cx="9144000" cy="52864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  <a:gridCol w="3048000"/>
              </a:tblGrid>
              <a:tr h="919931"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Odbicie lustrzane lewej strony</a:t>
                      </a:r>
                      <a:endParaRPr lang="pl-PL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Oryginalne zdjęcie</a:t>
                      </a:r>
                      <a:endParaRPr lang="pl-PL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Odbicie lustrzane prawej strony twarz</a:t>
                      </a:r>
                    </a:p>
                  </a:txBody>
                  <a:tcPr/>
                </a:tc>
              </a:tr>
              <a:tr h="1660496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       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352993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352993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4286256"/>
            <a:ext cx="14954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256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4214818"/>
            <a:ext cx="14954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2214554"/>
            <a:ext cx="1257302" cy="197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2285992"/>
            <a:ext cx="1247777" cy="191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2214554"/>
            <a:ext cx="1228727" cy="191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3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3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3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928662" y="1214422"/>
            <a:ext cx="72152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 prezentacji wykorzystano wiadomości z podręcznika ,, Matematyka z plusem klasa I gimnazjum” oraz obrazy z różnych stron internetowych jak również </a:t>
            </a:r>
            <a:r>
              <a:rPr lang="pl-PL" dirty="0" err="1" smtClean="0"/>
              <a:t>cliparty</a:t>
            </a:r>
            <a:r>
              <a:rPr lang="pl-PL" dirty="0" smtClean="0"/>
              <a:t> programu Office.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5"/>
          <p:cNvSpPr txBox="1">
            <a:spLocks/>
          </p:cNvSpPr>
          <p:nvPr/>
        </p:nvSpPr>
        <p:spPr>
          <a:xfrm>
            <a:off x="428596" y="285729"/>
            <a:ext cx="8001056" cy="1285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Symetria osiowa - definicja</a:t>
            </a:r>
            <a:endParaRPr kumimoji="0" lang="pl-PL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Symbol zastępczy zawartości 7"/>
          <p:cNvSpPr txBox="1">
            <a:spLocks/>
          </p:cNvSpPr>
          <p:nvPr/>
        </p:nvSpPr>
        <p:spPr>
          <a:xfrm>
            <a:off x="285720" y="1357298"/>
            <a:ext cx="7848600" cy="27146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Symetrią osiową względem prostej k nazywamy przekształcenie płaszczyzny, w którym każdemu punktowi A przyporządkowany jest punkt A' leżący: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na prostej prostopadłej do tej prostej  k i przechodzącej przez punkt  A 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 tej samej odległości od prostej k co punkt A,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po przeciwnej stronie prostej k niż punkt 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4643438" y="4572008"/>
            <a:ext cx="4286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Przyjmujemy, że jeżeli punkt leży na prostej k to jest symetryczny sam do siebie względem tej prostej. </a:t>
            </a:r>
          </a:p>
          <a:p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B = </a:t>
            </a:r>
            <a:r>
              <a:rPr lang="pl-PL" sz="2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’</a:t>
            </a:r>
            <a:endParaRPr lang="pl-PL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571472" y="4000504"/>
            <a:ext cx="3429024" cy="261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258888" y="2060575"/>
            <a:ext cx="6913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682625" y="609600"/>
            <a:ext cx="8080375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Baskerville Old Face" pitchFamily="18" charset="0"/>
                <a:ea typeface="+mj-ea"/>
                <a:cs typeface="+mj-cs"/>
              </a:rPr>
              <a:t>FIGURY SYMETRYCZNE</a:t>
            </a:r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682625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pl-PL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są przystające;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pl-PL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leżą po przeciwnych stronach osi symetrii;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pl-PL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leżą w tej samej odległości od osi symetrii.</a:t>
            </a:r>
            <a:endParaRPr kumimoji="0" lang="pl-PL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WordArt 10"/>
          <p:cNvSpPr>
            <a:spLocks noChangeArrowheads="1" noChangeShapeType="1" noTextEdit="1"/>
          </p:cNvSpPr>
          <p:nvPr/>
        </p:nvSpPr>
        <p:spPr bwMode="auto">
          <a:xfrm>
            <a:off x="5003800" y="5157788"/>
            <a:ext cx="3019425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l-PL" sz="3600" b="1" i="1" kern="10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/>
              </a:rPr>
              <a:t>Sprawdź lusterkiem</a:t>
            </a:r>
          </a:p>
        </p:txBody>
      </p:sp>
      <p:sp>
        <p:nvSpPr>
          <p:cNvPr id="8" name="WordArt 11"/>
          <p:cNvSpPr>
            <a:spLocks noChangeArrowheads="1" noChangeShapeType="1" noTextEdit="1"/>
          </p:cNvSpPr>
          <p:nvPr/>
        </p:nvSpPr>
        <p:spPr bwMode="auto">
          <a:xfrm flipV="1">
            <a:off x="5003800" y="5661025"/>
            <a:ext cx="3019425" cy="390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l-PL" sz="3600" b="1" i="1" kern="10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/>
              </a:rPr>
              <a:t>Sprawdź lusterkiem</a:t>
            </a:r>
            <a:endParaRPr lang="pl-PL" sz="3600" i="1" kern="10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 Black"/>
            </a:endParaRPr>
          </a:p>
        </p:txBody>
      </p: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1116013" y="3741738"/>
            <a:ext cx="1379537" cy="2095500"/>
            <a:chOff x="1777" y="6637"/>
            <a:chExt cx="2172" cy="3301"/>
          </a:xfrm>
        </p:grpSpPr>
        <p:sp>
          <p:nvSpPr>
            <p:cNvPr id="10" name="AutoShape 14"/>
            <p:cNvSpPr>
              <a:spLocks noChangeArrowheads="1"/>
            </p:cNvSpPr>
            <p:nvPr/>
          </p:nvSpPr>
          <p:spPr bwMode="auto">
            <a:xfrm rot="10800000">
              <a:off x="2624" y="8434"/>
              <a:ext cx="604" cy="1504"/>
            </a:xfrm>
            <a:prstGeom prst="diamond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AutoShape 15"/>
            <p:cNvSpPr>
              <a:spLocks noChangeArrowheads="1"/>
            </p:cNvSpPr>
            <p:nvPr/>
          </p:nvSpPr>
          <p:spPr bwMode="auto">
            <a:xfrm rot="10106241">
              <a:off x="2501" y="7929"/>
              <a:ext cx="603" cy="810"/>
            </a:xfrm>
            <a:prstGeom prst="diamond">
              <a:avLst/>
            </a:prstGeom>
            <a:gradFill rotWithShape="1">
              <a:gsLst>
                <a:gs pos="0">
                  <a:srgbClr val="E6005D"/>
                </a:gs>
                <a:gs pos="50000">
                  <a:srgbClr val="FF99CC"/>
                </a:gs>
                <a:gs pos="100000">
                  <a:srgbClr val="E6005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AutoShape 16"/>
            <p:cNvSpPr>
              <a:spLocks noChangeArrowheads="1"/>
            </p:cNvSpPr>
            <p:nvPr/>
          </p:nvSpPr>
          <p:spPr bwMode="auto">
            <a:xfrm rot="7910875">
              <a:off x="2817" y="7577"/>
              <a:ext cx="612" cy="892"/>
            </a:xfrm>
            <a:prstGeom prst="diamond">
              <a:avLst/>
            </a:prstGeom>
            <a:gradFill rotWithShape="1">
              <a:gsLst>
                <a:gs pos="0">
                  <a:srgbClr val="E6005D"/>
                </a:gs>
                <a:gs pos="50000">
                  <a:srgbClr val="FF99CC"/>
                </a:gs>
                <a:gs pos="100000">
                  <a:srgbClr val="E6005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AutoShape 17"/>
            <p:cNvSpPr>
              <a:spLocks noChangeArrowheads="1"/>
            </p:cNvSpPr>
            <p:nvPr/>
          </p:nvSpPr>
          <p:spPr bwMode="auto">
            <a:xfrm rot="-4988804">
              <a:off x="1911" y="7217"/>
              <a:ext cx="578" cy="845"/>
            </a:xfrm>
            <a:prstGeom prst="diamond">
              <a:avLst/>
            </a:prstGeom>
            <a:gradFill rotWithShape="1">
              <a:gsLst>
                <a:gs pos="0">
                  <a:srgbClr val="E6005D"/>
                </a:gs>
                <a:gs pos="50000">
                  <a:srgbClr val="FF99CC"/>
                </a:gs>
                <a:gs pos="100000">
                  <a:srgbClr val="E6005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AutoShape 18"/>
            <p:cNvSpPr>
              <a:spLocks noChangeArrowheads="1"/>
            </p:cNvSpPr>
            <p:nvPr/>
          </p:nvSpPr>
          <p:spPr bwMode="auto">
            <a:xfrm rot="-2889125">
              <a:off x="2097" y="6857"/>
              <a:ext cx="612" cy="892"/>
            </a:xfrm>
            <a:prstGeom prst="diamond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AutoShape 19"/>
            <p:cNvSpPr>
              <a:spLocks noChangeArrowheads="1"/>
            </p:cNvSpPr>
            <p:nvPr/>
          </p:nvSpPr>
          <p:spPr bwMode="auto">
            <a:xfrm>
              <a:off x="2497" y="6637"/>
              <a:ext cx="604" cy="990"/>
            </a:xfrm>
            <a:prstGeom prst="diamond">
              <a:avLst/>
            </a:prstGeom>
            <a:gradFill rotWithShape="1">
              <a:gsLst>
                <a:gs pos="0">
                  <a:srgbClr val="E6005D"/>
                </a:gs>
                <a:gs pos="50000">
                  <a:srgbClr val="FF99CC"/>
                </a:gs>
                <a:gs pos="100000">
                  <a:srgbClr val="E6005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" name="AutoShape 20"/>
            <p:cNvSpPr>
              <a:spLocks noChangeArrowheads="1"/>
            </p:cNvSpPr>
            <p:nvPr/>
          </p:nvSpPr>
          <p:spPr bwMode="auto">
            <a:xfrm rot="-4988804">
              <a:off x="3116" y="7334"/>
              <a:ext cx="579" cy="845"/>
            </a:xfrm>
            <a:prstGeom prst="diamond">
              <a:avLst/>
            </a:prstGeom>
            <a:gradFill rotWithShape="1">
              <a:gsLst>
                <a:gs pos="0">
                  <a:srgbClr val="E6005D"/>
                </a:gs>
                <a:gs pos="50000">
                  <a:srgbClr val="FF99CC"/>
                </a:gs>
                <a:gs pos="100000">
                  <a:srgbClr val="E6005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AutoShape 21"/>
            <p:cNvSpPr>
              <a:spLocks noChangeArrowheads="1"/>
            </p:cNvSpPr>
            <p:nvPr/>
          </p:nvSpPr>
          <p:spPr bwMode="auto">
            <a:xfrm rot="-7963586">
              <a:off x="3116" y="8486"/>
              <a:ext cx="579" cy="1086"/>
            </a:xfrm>
            <a:prstGeom prst="diamond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" name="AutoShape 22"/>
            <p:cNvSpPr>
              <a:spLocks noChangeArrowheads="1"/>
            </p:cNvSpPr>
            <p:nvPr/>
          </p:nvSpPr>
          <p:spPr bwMode="auto">
            <a:xfrm rot="-7877930">
              <a:off x="2049" y="7719"/>
              <a:ext cx="610" cy="895"/>
            </a:xfrm>
            <a:prstGeom prst="diamond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9" name="AutoShape 23"/>
            <p:cNvSpPr>
              <a:spLocks noChangeArrowheads="1"/>
            </p:cNvSpPr>
            <p:nvPr/>
          </p:nvSpPr>
          <p:spPr bwMode="auto">
            <a:xfrm rot="-3105399">
              <a:off x="2446" y="7408"/>
              <a:ext cx="612" cy="509"/>
            </a:xfrm>
            <a:prstGeom prst="parallelogram">
              <a:avLst>
                <a:gd name="adj" fmla="val 24431"/>
              </a:avLst>
            </a:prstGeom>
            <a:solidFill>
              <a:schemeClr val="accent6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AutoShape 24"/>
            <p:cNvSpPr>
              <a:spLocks noChangeArrowheads="1"/>
            </p:cNvSpPr>
            <p:nvPr/>
          </p:nvSpPr>
          <p:spPr bwMode="auto">
            <a:xfrm rot="-7877930">
              <a:off x="2995" y="6889"/>
              <a:ext cx="611" cy="895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AutoShape 25"/>
            <p:cNvSpPr>
              <a:spLocks noChangeArrowheads="1"/>
            </p:cNvSpPr>
            <p:nvPr/>
          </p:nvSpPr>
          <p:spPr bwMode="auto">
            <a:xfrm rot="1542598">
              <a:off x="2277" y="9576"/>
              <a:ext cx="667" cy="232"/>
            </a:xfrm>
            <a:prstGeom prst="diamond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8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AutoShape 26"/>
            <p:cNvSpPr>
              <a:spLocks noChangeArrowheads="1"/>
            </p:cNvSpPr>
            <p:nvPr/>
          </p:nvSpPr>
          <p:spPr bwMode="auto">
            <a:xfrm rot="775069">
              <a:off x="1777" y="9411"/>
              <a:ext cx="669" cy="200"/>
            </a:xfrm>
            <a:prstGeom prst="diamond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80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AutoShape 27"/>
            <p:cNvSpPr>
              <a:spLocks noChangeArrowheads="1"/>
            </p:cNvSpPr>
            <p:nvPr/>
          </p:nvSpPr>
          <p:spPr bwMode="auto">
            <a:xfrm rot="-2624488">
              <a:off x="2779" y="9573"/>
              <a:ext cx="501" cy="161"/>
            </a:xfrm>
            <a:prstGeom prst="diamond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AutoShape 28"/>
            <p:cNvSpPr>
              <a:spLocks noChangeArrowheads="1"/>
            </p:cNvSpPr>
            <p:nvPr/>
          </p:nvSpPr>
          <p:spPr bwMode="auto">
            <a:xfrm>
              <a:off x="3113" y="9411"/>
              <a:ext cx="502" cy="162"/>
            </a:xfrm>
            <a:prstGeom prst="diamond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25" name="Group 29"/>
          <p:cNvGrpSpPr>
            <a:grpSpLocks/>
          </p:cNvGrpSpPr>
          <p:nvPr/>
        </p:nvGrpSpPr>
        <p:grpSpPr bwMode="auto">
          <a:xfrm flipH="1">
            <a:off x="2830513" y="3741738"/>
            <a:ext cx="1379537" cy="2095500"/>
            <a:chOff x="1777" y="6637"/>
            <a:chExt cx="2172" cy="3301"/>
          </a:xfrm>
        </p:grpSpPr>
        <p:sp>
          <p:nvSpPr>
            <p:cNvPr id="26" name="AutoShape 30"/>
            <p:cNvSpPr>
              <a:spLocks noChangeArrowheads="1"/>
            </p:cNvSpPr>
            <p:nvPr/>
          </p:nvSpPr>
          <p:spPr bwMode="auto">
            <a:xfrm rot="10800000">
              <a:off x="2624" y="8434"/>
              <a:ext cx="604" cy="1504"/>
            </a:xfrm>
            <a:prstGeom prst="diamond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AutoShape 31"/>
            <p:cNvSpPr>
              <a:spLocks noChangeArrowheads="1"/>
            </p:cNvSpPr>
            <p:nvPr/>
          </p:nvSpPr>
          <p:spPr bwMode="auto">
            <a:xfrm rot="10106241">
              <a:off x="2501" y="7929"/>
              <a:ext cx="603" cy="810"/>
            </a:xfrm>
            <a:prstGeom prst="diamond">
              <a:avLst/>
            </a:prstGeom>
            <a:gradFill rotWithShape="1">
              <a:gsLst>
                <a:gs pos="0">
                  <a:srgbClr val="E6005D"/>
                </a:gs>
                <a:gs pos="50000">
                  <a:srgbClr val="FF99CC"/>
                </a:gs>
                <a:gs pos="100000">
                  <a:srgbClr val="E6005D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AutoShape 32"/>
            <p:cNvSpPr>
              <a:spLocks noChangeArrowheads="1"/>
            </p:cNvSpPr>
            <p:nvPr/>
          </p:nvSpPr>
          <p:spPr bwMode="auto">
            <a:xfrm rot="7910875">
              <a:off x="2817" y="7577"/>
              <a:ext cx="612" cy="892"/>
            </a:xfrm>
            <a:prstGeom prst="diamond">
              <a:avLst/>
            </a:prstGeom>
            <a:gradFill rotWithShape="1">
              <a:gsLst>
                <a:gs pos="0">
                  <a:srgbClr val="E6005D"/>
                </a:gs>
                <a:gs pos="50000">
                  <a:srgbClr val="FF99CC"/>
                </a:gs>
                <a:gs pos="100000">
                  <a:srgbClr val="E6005D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AutoShape 33"/>
            <p:cNvSpPr>
              <a:spLocks noChangeArrowheads="1"/>
            </p:cNvSpPr>
            <p:nvPr/>
          </p:nvSpPr>
          <p:spPr bwMode="auto">
            <a:xfrm rot="-4988804">
              <a:off x="1911" y="7217"/>
              <a:ext cx="578" cy="845"/>
            </a:xfrm>
            <a:prstGeom prst="diamond">
              <a:avLst/>
            </a:prstGeom>
            <a:gradFill rotWithShape="1">
              <a:gsLst>
                <a:gs pos="0">
                  <a:srgbClr val="E6005D"/>
                </a:gs>
                <a:gs pos="50000">
                  <a:srgbClr val="FF99CC"/>
                </a:gs>
                <a:gs pos="100000">
                  <a:srgbClr val="E6005D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AutoShape 34"/>
            <p:cNvSpPr>
              <a:spLocks noChangeArrowheads="1"/>
            </p:cNvSpPr>
            <p:nvPr/>
          </p:nvSpPr>
          <p:spPr bwMode="auto">
            <a:xfrm rot="-2889125">
              <a:off x="2097" y="6857"/>
              <a:ext cx="612" cy="892"/>
            </a:xfrm>
            <a:prstGeom prst="diamond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AutoShape 35"/>
            <p:cNvSpPr>
              <a:spLocks noChangeArrowheads="1"/>
            </p:cNvSpPr>
            <p:nvPr/>
          </p:nvSpPr>
          <p:spPr bwMode="auto">
            <a:xfrm>
              <a:off x="2497" y="6637"/>
              <a:ext cx="604" cy="990"/>
            </a:xfrm>
            <a:prstGeom prst="diamond">
              <a:avLst/>
            </a:prstGeom>
            <a:gradFill rotWithShape="1">
              <a:gsLst>
                <a:gs pos="0">
                  <a:srgbClr val="E6005D"/>
                </a:gs>
                <a:gs pos="50000">
                  <a:srgbClr val="FF99CC"/>
                </a:gs>
                <a:gs pos="100000">
                  <a:srgbClr val="E6005D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AutoShape 36"/>
            <p:cNvSpPr>
              <a:spLocks noChangeArrowheads="1"/>
            </p:cNvSpPr>
            <p:nvPr/>
          </p:nvSpPr>
          <p:spPr bwMode="auto">
            <a:xfrm rot="-4988804">
              <a:off x="3116" y="7334"/>
              <a:ext cx="579" cy="845"/>
            </a:xfrm>
            <a:prstGeom prst="diamond">
              <a:avLst/>
            </a:prstGeom>
            <a:gradFill rotWithShape="1">
              <a:gsLst>
                <a:gs pos="0">
                  <a:srgbClr val="E6005D"/>
                </a:gs>
                <a:gs pos="50000">
                  <a:srgbClr val="FF99CC"/>
                </a:gs>
                <a:gs pos="100000">
                  <a:srgbClr val="E6005D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AutoShape 37"/>
            <p:cNvSpPr>
              <a:spLocks noChangeArrowheads="1"/>
            </p:cNvSpPr>
            <p:nvPr/>
          </p:nvSpPr>
          <p:spPr bwMode="auto">
            <a:xfrm rot="-7963586">
              <a:off x="3116" y="8486"/>
              <a:ext cx="579" cy="1086"/>
            </a:xfrm>
            <a:prstGeom prst="diamond">
              <a:avLst/>
            </a:prstGeom>
            <a:solidFill>
              <a:schemeClr val="accent3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" name="AutoShape 38"/>
            <p:cNvSpPr>
              <a:spLocks noChangeArrowheads="1"/>
            </p:cNvSpPr>
            <p:nvPr/>
          </p:nvSpPr>
          <p:spPr bwMode="auto">
            <a:xfrm rot="-7877930">
              <a:off x="2049" y="7719"/>
              <a:ext cx="610" cy="895"/>
            </a:xfrm>
            <a:prstGeom prst="diamond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35" name="AutoShape 39"/>
            <p:cNvSpPr>
              <a:spLocks noChangeArrowheads="1"/>
            </p:cNvSpPr>
            <p:nvPr/>
          </p:nvSpPr>
          <p:spPr bwMode="auto">
            <a:xfrm rot="-3105399">
              <a:off x="2446" y="7408"/>
              <a:ext cx="612" cy="509"/>
            </a:xfrm>
            <a:prstGeom prst="parallelogram">
              <a:avLst>
                <a:gd name="adj" fmla="val 24431"/>
              </a:avLst>
            </a:prstGeom>
            <a:solidFill>
              <a:schemeClr val="accent6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AutoShape 40"/>
            <p:cNvSpPr>
              <a:spLocks noChangeArrowheads="1"/>
            </p:cNvSpPr>
            <p:nvPr/>
          </p:nvSpPr>
          <p:spPr bwMode="auto">
            <a:xfrm rot="-7877930">
              <a:off x="2995" y="6889"/>
              <a:ext cx="611" cy="895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AutoShape 41"/>
            <p:cNvSpPr>
              <a:spLocks noChangeArrowheads="1"/>
            </p:cNvSpPr>
            <p:nvPr/>
          </p:nvSpPr>
          <p:spPr bwMode="auto">
            <a:xfrm rot="1542598">
              <a:off x="2277" y="9576"/>
              <a:ext cx="667" cy="232"/>
            </a:xfrm>
            <a:prstGeom prst="diamond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8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AutoShape 42"/>
            <p:cNvSpPr>
              <a:spLocks noChangeArrowheads="1"/>
            </p:cNvSpPr>
            <p:nvPr/>
          </p:nvSpPr>
          <p:spPr bwMode="auto">
            <a:xfrm rot="775069">
              <a:off x="1777" y="9411"/>
              <a:ext cx="669" cy="200"/>
            </a:xfrm>
            <a:prstGeom prst="diamond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8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" name="AutoShape 43"/>
            <p:cNvSpPr>
              <a:spLocks noChangeArrowheads="1"/>
            </p:cNvSpPr>
            <p:nvPr/>
          </p:nvSpPr>
          <p:spPr bwMode="auto">
            <a:xfrm rot="-2624488">
              <a:off x="2779" y="9573"/>
              <a:ext cx="501" cy="161"/>
            </a:xfrm>
            <a:prstGeom prst="diamond">
              <a:avLst/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AutoShape 44"/>
            <p:cNvSpPr>
              <a:spLocks noChangeArrowheads="1"/>
            </p:cNvSpPr>
            <p:nvPr/>
          </p:nvSpPr>
          <p:spPr bwMode="auto">
            <a:xfrm>
              <a:off x="3113" y="9411"/>
              <a:ext cx="502" cy="162"/>
            </a:xfrm>
            <a:prstGeom prst="diamond">
              <a:avLst/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41" name="Line 45"/>
          <p:cNvSpPr>
            <a:spLocks noChangeShapeType="1"/>
          </p:cNvSpPr>
          <p:nvPr/>
        </p:nvSpPr>
        <p:spPr bwMode="auto">
          <a:xfrm>
            <a:off x="2663825" y="3284538"/>
            <a:ext cx="0" cy="320040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4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000"/>
                            </p:stCondLst>
                            <p:childTnLst>
                              <p:par>
                                <p:cTn id="4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2"/>
          <p:cNvSpPr txBox="1">
            <a:spLocks/>
          </p:cNvSpPr>
          <p:nvPr/>
        </p:nvSpPr>
        <p:spPr>
          <a:xfrm>
            <a:off x="357158" y="214290"/>
            <a:ext cx="8286808" cy="17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Przykłady figur symetrycznych względem prostej</a:t>
            </a:r>
            <a:endParaRPr kumimoji="0" lang="pl-PL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 rot="19241034">
            <a:off x="467544" y="1988840"/>
            <a:ext cx="2736304" cy="2376264"/>
            <a:chOff x="2678" y="923"/>
            <a:chExt cx="3840" cy="1860"/>
          </a:xfrm>
        </p:grpSpPr>
        <p:sp>
          <p:nvSpPr>
            <p:cNvPr id="4" name="AutoShape 7"/>
            <p:cNvSpPr>
              <a:spLocks noChangeArrowheads="1"/>
            </p:cNvSpPr>
            <p:nvPr/>
          </p:nvSpPr>
          <p:spPr bwMode="auto">
            <a:xfrm>
              <a:off x="2678" y="1171"/>
              <a:ext cx="1605" cy="1612"/>
            </a:xfrm>
            <a:prstGeom prst="lightningBolt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" name="AutoShape 8"/>
            <p:cNvSpPr>
              <a:spLocks noChangeArrowheads="1"/>
            </p:cNvSpPr>
            <p:nvPr/>
          </p:nvSpPr>
          <p:spPr bwMode="auto">
            <a:xfrm flipH="1">
              <a:off x="4913" y="1171"/>
              <a:ext cx="1605" cy="1612"/>
            </a:xfrm>
            <a:prstGeom prst="lightningBolt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cxnSp>
          <p:nvCxnSpPr>
            <p:cNvPr id="6" name="AutoShape 9"/>
            <p:cNvCxnSpPr>
              <a:cxnSpLocks noChangeShapeType="1"/>
            </p:cNvCxnSpPr>
            <p:nvPr/>
          </p:nvCxnSpPr>
          <p:spPr bwMode="auto">
            <a:xfrm>
              <a:off x="4568" y="923"/>
              <a:ext cx="60" cy="186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 rot="17821388">
            <a:off x="6127337" y="1825570"/>
            <a:ext cx="2160240" cy="3069494"/>
            <a:chOff x="6289" y="-261"/>
            <a:chExt cx="2333" cy="3757"/>
          </a:xfrm>
        </p:grpSpPr>
        <p:sp>
          <p:nvSpPr>
            <p:cNvPr id="8" name="AutoShape 11"/>
            <p:cNvSpPr>
              <a:spLocks noChangeArrowheads="1"/>
            </p:cNvSpPr>
            <p:nvPr/>
          </p:nvSpPr>
          <p:spPr bwMode="auto">
            <a:xfrm rot="5400000">
              <a:off x="6607" y="62"/>
              <a:ext cx="1853" cy="1207"/>
            </a:xfrm>
            <a:prstGeom prst="notchedRightArrow">
              <a:avLst>
                <a:gd name="adj1" fmla="val 50000"/>
                <a:gd name="adj2" fmla="val 38380"/>
              </a:avLst>
            </a:prstGeom>
            <a:solidFill>
              <a:srgbClr val="FF0000"/>
            </a:solidFill>
            <a:ln>
              <a:noFill/>
              <a:headEnd/>
              <a:tailEnd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perspectiveFront" fov="3300000">
                <a:rot lat="486000" lon="19530000" rev="174000"/>
              </a:camera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9" name="AutoShape 12"/>
            <p:cNvSpPr>
              <a:spLocks noChangeArrowheads="1"/>
            </p:cNvSpPr>
            <p:nvPr/>
          </p:nvSpPr>
          <p:spPr bwMode="auto">
            <a:xfrm rot="16200000" flipV="1">
              <a:off x="6691" y="1947"/>
              <a:ext cx="1891" cy="1207"/>
            </a:xfrm>
            <a:prstGeom prst="notchedRightArrow">
              <a:avLst>
                <a:gd name="adj1" fmla="val 50000"/>
                <a:gd name="adj2" fmla="val 38380"/>
              </a:avLst>
            </a:prstGeom>
            <a:solidFill>
              <a:srgbClr val="FF0000"/>
            </a:solidFill>
            <a:ln>
              <a:noFill/>
              <a:headEnd/>
              <a:tailEnd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perspectiveFront" fov="3300000">
                <a:rot lat="486000" lon="19530000" rev="174000"/>
              </a:camera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cxnSp>
          <p:nvCxnSpPr>
            <p:cNvPr id="10" name="AutoShape 13"/>
            <p:cNvCxnSpPr>
              <a:cxnSpLocks noChangeShapeType="1"/>
            </p:cNvCxnSpPr>
            <p:nvPr/>
          </p:nvCxnSpPr>
          <p:spPr bwMode="auto">
            <a:xfrm>
              <a:off x="6289" y="1593"/>
              <a:ext cx="2333" cy="4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11" name="Grupa 10"/>
          <p:cNvGrpSpPr/>
          <p:nvPr/>
        </p:nvGrpSpPr>
        <p:grpSpPr>
          <a:xfrm rot="939901">
            <a:off x="2928926" y="3429000"/>
            <a:ext cx="3468216" cy="2952328"/>
            <a:chOff x="5292080" y="1700808"/>
            <a:chExt cx="3468216" cy="2952328"/>
          </a:xfrm>
        </p:grpSpPr>
        <p:pic>
          <p:nvPicPr>
            <p:cNvPr id="12" name="Obraz 11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92080" y="1988840"/>
              <a:ext cx="1524000" cy="2295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Obraz 12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7236296" y="1988840"/>
              <a:ext cx="1524000" cy="2295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4" name="Łącznik prosty 13"/>
            <p:cNvCxnSpPr/>
            <p:nvPr/>
          </p:nvCxnSpPr>
          <p:spPr>
            <a:xfrm rot="5400000">
              <a:off x="5544108" y="3176972"/>
              <a:ext cx="295232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wahoffmann.republika.pl/matma/symo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19" y="1000108"/>
            <a:ext cx="8754524" cy="4884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84213" y="404813"/>
            <a:ext cx="7772400" cy="15113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l-PL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pl-PL" sz="28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Figurę, która jest swoim lustrzanym odbiciem nazywa się figurą osiowo symetryczną lub mówi się, że figura  ma oś symetrii. </a:t>
            </a: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1331913" y="2212975"/>
            <a:ext cx="1727200" cy="3263900"/>
            <a:chOff x="839" y="1394"/>
            <a:chExt cx="1088" cy="2056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839" y="1397"/>
              <a:ext cx="907" cy="2058"/>
              <a:chOff x="2317" y="2857"/>
              <a:chExt cx="1800" cy="3960"/>
            </a:xfrm>
          </p:grpSpPr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 rot="-2170333">
                <a:off x="2317" y="4117"/>
                <a:ext cx="1080" cy="360"/>
              </a:xfrm>
              <a:prstGeom prst="rect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" name="AutoShape 9"/>
              <p:cNvSpPr>
                <a:spLocks noChangeArrowheads="1"/>
              </p:cNvSpPr>
              <p:nvPr/>
            </p:nvSpPr>
            <p:spPr bwMode="auto">
              <a:xfrm rot="10800000">
                <a:off x="2857" y="5377"/>
                <a:ext cx="540" cy="1440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" name="AutoShape 10"/>
              <p:cNvSpPr>
                <a:spLocks noChangeArrowheads="1"/>
              </p:cNvSpPr>
              <p:nvPr/>
            </p:nvSpPr>
            <p:spPr bwMode="auto">
              <a:xfrm>
                <a:off x="2677" y="3217"/>
                <a:ext cx="1440" cy="2340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2947" y="2857"/>
                <a:ext cx="900" cy="900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 flipH="1">
              <a:off x="1020" y="1397"/>
              <a:ext cx="907" cy="2058"/>
              <a:chOff x="2317" y="2857"/>
              <a:chExt cx="1800" cy="3960"/>
            </a:xfrm>
          </p:grpSpPr>
          <p:sp>
            <p:nvSpPr>
              <p:cNvPr id="6" name="Rectangle 13"/>
              <p:cNvSpPr>
                <a:spLocks noChangeArrowheads="1"/>
              </p:cNvSpPr>
              <p:nvPr/>
            </p:nvSpPr>
            <p:spPr bwMode="auto">
              <a:xfrm rot="-2170333">
                <a:off x="2317" y="4117"/>
                <a:ext cx="1080" cy="360"/>
              </a:xfrm>
              <a:prstGeom prst="rect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" name="AutoShape 14"/>
              <p:cNvSpPr>
                <a:spLocks noChangeArrowheads="1"/>
              </p:cNvSpPr>
              <p:nvPr/>
            </p:nvSpPr>
            <p:spPr bwMode="auto">
              <a:xfrm rot="10800000">
                <a:off x="2857" y="5377"/>
                <a:ext cx="540" cy="1440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" name="AutoShape 15"/>
              <p:cNvSpPr>
                <a:spLocks noChangeArrowheads="1"/>
              </p:cNvSpPr>
              <p:nvPr/>
            </p:nvSpPr>
            <p:spPr bwMode="auto">
              <a:xfrm>
                <a:off x="2677" y="3217"/>
                <a:ext cx="1440" cy="2340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" name="Oval 16"/>
              <p:cNvSpPr>
                <a:spLocks noChangeArrowheads="1"/>
              </p:cNvSpPr>
              <p:nvPr/>
            </p:nvSpPr>
            <p:spPr bwMode="auto">
              <a:xfrm>
                <a:off x="2947" y="2857"/>
                <a:ext cx="900" cy="900"/>
              </a:xfrm>
              <a:prstGeom prst="ellipse">
                <a:avLst/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/>
              <a:lstStyle/>
              <a:p>
                <a:endParaRPr lang="pl-PL"/>
              </a:p>
            </p:txBody>
          </p:sp>
        </p:grpSp>
      </p:grpSp>
      <p:sp>
        <p:nvSpPr>
          <p:cNvPr id="14" name="Line 17"/>
          <p:cNvSpPr>
            <a:spLocks noChangeShapeType="1"/>
          </p:cNvSpPr>
          <p:nvPr/>
        </p:nvSpPr>
        <p:spPr bwMode="auto">
          <a:xfrm>
            <a:off x="2195513" y="1916113"/>
            <a:ext cx="0" cy="374491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3492500" y="2133600"/>
            <a:ext cx="1223963" cy="2211388"/>
            <a:chOff x="6997" y="2317"/>
            <a:chExt cx="1440" cy="3060"/>
          </a:xfrm>
          <a:effectLst>
            <a:reflection blurRad="6350" stA="50000" endA="295" endPos="92000" dist="101600" dir="5400000" sy="-100000" algn="bl" rotWithShape="0"/>
          </a:effectLst>
        </p:grpSpPr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7537" y="4477"/>
              <a:ext cx="360" cy="900"/>
            </a:xfrm>
            <a:prstGeom prst="rect">
              <a:avLst/>
            </a:prstGeom>
            <a:gradFill rotWithShape="1">
              <a:gsLst>
                <a:gs pos="0">
                  <a:srgbClr val="D5AB96"/>
                </a:gs>
                <a:gs pos="100000">
                  <a:srgbClr val="993300"/>
                </a:gs>
              </a:gsLst>
              <a:lin ang="5400000" scaled="1"/>
            </a:gradFill>
            <a:ln w="2857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AutoShape 20"/>
            <p:cNvSpPr>
              <a:spLocks noChangeArrowheads="1"/>
            </p:cNvSpPr>
            <p:nvPr/>
          </p:nvSpPr>
          <p:spPr bwMode="auto">
            <a:xfrm>
              <a:off x="6997" y="4297"/>
              <a:ext cx="1440" cy="72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5400000" scaled="1"/>
            </a:gradFill>
            <a:ln w="2857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/>
            <a:lstStyle/>
            <a:p>
              <a:endParaRPr lang="pl-PL"/>
            </a:p>
          </p:txBody>
        </p:sp>
        <p:sp>
          <p:nvSpPr>
            <p:cNvPr id="18" name="AutoShape 21"/>
            <p:cNvSpPr>
              <a:spLocks noChangeArrowheads="1"/>
            </p:cNvSpPr>
            <p:nvPr/>
          </p:nvSpPr>
          <p:spPr bwMode="auto">
            <a:xfrm>
              <a:off x="6997" y="3577"/>
              <a:ext cx="1440" cy="108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5400000" scaled="1"/>
            </a:gradFill>
            <a:ln w="2857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AutoShape 22"/>
            <p:cNvSpPr>
              <a:spLocks noChangeArrowheads="1"/>
            </p:cNvSpPr>
            <p:nvPr/>
          </p:nvSpPr>
          <p:spPr bwMode="auto">
            <a:xfrm>
              <a:off x="7132" y="3217"/>
              <a:ext cx="1170" cy="90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5400000" scaled="1"/>
            </a:gradFill>
            <a:ln w="2857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AutoShape 23"/>
            <p:cNvSpPr>
              <a:spLocks noChangeArrowheads="1"/>
            </p:cNvSpPr>
            <p:nvPr/>
          </p:nvSpPr>
          <p:spPr bwMode="auto">
            <a:xfrm>
              <a:off x="7312" y="2674"/>
              <a:ext cx="810" cy="90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9900"/>
                </a:gs>
              </a:gsLst>
              <a:lin ang="5400000" scaled="1"/>
            </a:gradFill>
            <a:ln w="2857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AutoShape 24"/>
            <p:cNvSpPr>
              <a:spLocks noChangeArrowheads="1"/>
            </p:cNvSpPr>
            <p:nvPr/>
          </p:nvSpPr>
          <p:spPr bwMode="auto">
            <a:xfrm>
              <a:off x="7447" y="2317"/>
              <a:ext cx="540" cy="514"/>
            </a:xfrm>
            <a:prstGeom prst="star5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22" name="Line 25"/>
          <p:cNvSpPr>
            <a:spLocks noChangeShapeType="1"/>
          </p:cNvSpPr>
          <p:nvPr/>
        </p:nvSpPr>
        <p:spPr bwMode="auto">
          <a:xfrm flipH="1">
            <a:off x="4067944" y="1773238"/>
            <a:ext cx="35744" cy="489612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3" name="AutoShape 29"/>
          <p:cNvSpPr>
            <a:spLocks noChangeArrowheads="1"/>
          </p:cNvSpPr>
          <p:nvPr/>
        </p:nvSpPr>
        <p:spPr bwMode="auto">
          <a:xfrm rot="2002491">
            <a:off x="4778375" y="4754563"/>
            <a:ext cx="2628900" cy="1028700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gradFill rotWithShape="1">
            <a:gsLst>
              <a:gs pos="0">
                <a:srgbClr val="FF0000"/>
              </a:gs>
              <a:gs pos="50000">
                <a:srgbClr val="FFCCFF"/>
              </a:gs>
              <a:gs pos="100000">
                <a:srgbClr val="FF0000"/>
              </a:gs>
            </a:gsLst>
            <a:lin ang="0" scaled="1"/>
          </a:gradFill>
          <a:ln w="9525">
            <a:solidFill>
              <a:srgbClr val="000000"/>
            </a:solidFill>
            <a:round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txBody>
          <a:bodyPr/>
          <a:lstStyle/>
          <a:p>
            <a:endParaRPr lang="pl-PL"/>
          </a:p>
        </p:txBody>
      </p:sp>
      <p:sp>
        <p:nvSpPr>
          <p:cNvPr id="24" name="Line 30"/>
          <p:cNvSpPr>
            <a:spLocks noChangeShapeType="1"/>
          </p:cNvSpPr>
          <p:nvPr/>
        </p:nvSpPr>
        <p:spPr bwMode="auto">
          <a:xfrm rot="2002491">
            <a:off x="6030913" y="4508500"/>
            <a:ext cx="0" cy="17145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5" name="AutoShape 31"/>
          <p:cNvSpPr>
            <a:spLocks noChangeArrowheads="1"/>
          </p:cNvSpPr>
          <p:nvPr/>
        </p:nvSpPr>
        <p:spPr bwMode="auto">
          <a:xfrm>
            <a:off x="5724525" y="3078163"/>
            <a:ext cx="865188" cy="92868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anchor="ctr"/>
          <a:lstStyle/>
          <a:p>
            <a:endParaRPr lang="pl-PL"/>
          </a:p>
        </p:txBody>
      </p:sp>
      <p:sp>
        <p:nvSpPr>
          <p:cNvPr id="26" name="Line 32"/>
          <p:cNvSpPr>
            <a:spLocks noChangeShapeType="1"/>
          </p:cNvSpPr>
          <p:nvPr/>
        </p:nvSpPr>
        <p:spPr bwMode="auto">
          <a:xfrm>
            <a:off x="6156325" y="2636838"/>
            <a:ext cx="0" cy="15128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3"/>
          <p:cNvSpPr txBox="1">
            <a:spLocks/>
          </p:cNvSpPr>
          <p:nvPr/>
        </p:nvSpPr>
        <p:spPr>
          <a:xfrm>
            <a:off x="467544" y="6206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Przykłady figur osiowosymetrycznych</a:t>
            </a:r>
            <a:endParaRPr kumimoji="0" lang="pl-PL" sz="36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 rot="19482355">
            <a:off x="395536" y="3356992"/>
            <a:ext cx="2952328" cy="2808312"/>
            <a:chOff x="2933" y="4733"/>
            <a:chExt cx="2871" cy="2790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3083" y="4928"/>
              <a:ext cx="2662" cy="2332"/>
            </a:xfrm>
            <a:custGeom>
              <a:avLst/>
              <a:gdLst>
                <a:gd name="G0" fmla="+- 5400 0 0"/>
                <a:gd name="G1" fmla="+- 8100 0 0"/>
                <a:gd name="G2" fmla="+- 2700 0 0"/>
                <a:gd name="G3" fmla="+- 9450 0 0"/>
                <a:gd name="G4" fmla="+- 21600 0 8100"/>
                <a:gd name="G5" fmla="+- 21600 0 9450"/>
                <a:gd name="G6" fmla="+- 5400 21600 0"/>
                <a:gd name="G7" fmla="*/ G6 1 2"/>
                <a:gd name="G8" fmla="+- 21600 0 5400"/>
                <a:gd name="G9" fmla="+- 21600 0 2700"/>
                <a:gd name="T0" fmla="*/ G0 w 21600"/>
                <a:gd name="T1" fmla="*/ G0 h 21600"/>
                <a:gd name="T2" fmla="*/ G8 w 21600"/>
                <a:gd name="T3" fmla="*/ G8 h 2160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T0" t="T1" r="T2" b="T3"/>
              <a:pathLst>
                <a:path w="21600" h="21600">
                  <a:moveTo>
                    <a:pt x="5400" y="5400"/>
                  </a:moveTo>
                  <a:lnTo>
                    <a:pt x="9450" y="5400"/>
                  </a:lnTo>
                  <a:lnTo>
                    <a:pt x="9450" y="2700"/>
                  </a:lnTo>
                  <a:lnTo>
                    <a:pt x="8100" y="2700"/>
                  </a:lnTo>
                  <a:lnTo>
                    <a:pt x="10800" y="0"/>
                  </a:lnTo>
                  <a:lnTo>
                    <a:pt x="13500" y="2700"/>
                  </a:lnTo>
                  <a:lnTo>
                    <a:pt x="12150" y="2700"/>
                  </a:lnTo>
                  <a:lnTo>
                    <a:pt x="12150" y="5400"/>
                  </a:lnTo>
                  <a:lnTo>
                    <a:pt x="16200" y="5400"/>
                  </a:lnTo>
                  <a:lnTo>
                    <a:pt x="16200" y="9450"/>
                  </a:lnTo>
                  <a:lnTo>
                    <a:pt x="18900" y="9450"/>
                  </a:lnTo>
                  <a:lnTo>
                    <a:pt x="18900" y="8100"/>
                  </a:lnTo>
                  <a:lnTo>
                    <a:pt x="21600" y="10800"/>
                  </a:lnTo>
                  <a:lnTo>
                    <a:pt x="18900" y="13500"/>
                  </a:lnTo>
                  <a:lnTo>
                    <a:pt x="18900" y="12150"/>
                  </a:lnTo>
                  <a:lnTo>
                    <a:pt x="16200" y="12150"/>
                  </a:lnTo>
                  <a:lnTo>
                    <a:pt x="16200" y="16200"/>
                  </a:lnTo>
                  <a:lnTo>
                    <a:pt x="12150" y="16200"/>
                  </a:lnTo>
                  <a:lnTo>
                    <a:pt x="12150" y="18900"/>
                  </a:lnTo>
                  <a:lnTo>
                    <a:pt x="13500" y="18900"/>
                  </a:lnTo>
                  <a:lnTo>
                    <a:pt x="10800" y="21600"/>
                  </a:lnTo>
                  <a:lnTo>
                    <a:pt x="8100" y="18900"/>
                  </a:lnTo>
                  <a:lnTo>
                    <a:pt x="9450" y="18900"/>
                  </a:lnTo>
                  <a:lnTo>
                    <a:pt x="9450" y="16200"/>
                  </a:lnTo>
                  <a:lnTo>
                    <a:pt x="5400" y="16200"/>
                  </a:lnTo>
                  <a:lnTo>
                    <a:pt x="5400" y="12150"/>
                  </a:lnTo>
                  <a:lnTo>
                    <a:pt x="2700" y="12150"/>
                  </a:lnTo>
                  <a:lnTo>
                    <a:pt x="2700" y="13500"/>
                  </a:lnTo>
                  <a:lnTo>
                    <a:pt x="0" y="10800"/>
                  </a:lnTo>
                  <a:lnTo>
                    <a:pt x="2700" y="8100"/>
                  </a:lnTo>
                  <a:lnTo>
                    <a:pt x="2700" y="9450"/>
                  </a:lnTo>
                  <a:lnTo>
                    <a:pt x="5400" y="9450"/>
                  </a:lnTo>
                  <a:close/>
                </a:path>
              </a:pathLst>
            </a:custGeom>
            <a:gradFill rotWithShape="0">
              <a:gsLst>
                <a:gs pos="0">
                  <a:srgbClr val="C2D69B"/>
                </a:gs>
                <a:gs pos="50000">
                  <a:srgbClr val="9BBB59"/>
                </a:gs>
                <a:gs pos="100000">
                  <a:srgbClr val="C2D69B"/>
                </a:gs>
              </a:gsLst>
              <a:lin ang="5400000" scaled="1"/>
            </a:gradFill>
            <a:ln w="12700">
              <a:solidFill>
                <a:srgbClr val="9BBB59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cxnSp>
          <p:nvCxnSpPr>
            <p:cNvPr id="5" name="AutoShape 4"/>
            <p:cNvCxnSpPr>
              <a:cxnSpLocks noChangeShapeType="1"/>
            </p:cNvCxnSpPr>
            <p:nvPr/>
          </p:nvCxnSpPr>
          <p:spPr bwMode="auto">
            <a:xfrm>
              <a:off x="4418" y="4733"/>
              <a:ext cx="0" cy="279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6" name="AutoShape 5"/>
            <p:cNvCxnSpPr>
              <a:cxnSpLocks noChangeShapeType="1"/>
            </p:cNvCxnSpPr>
            <p:nvPr/>
          </p:nvCxnSpPr>
          <p:spPr bwMode="auto">
            <a:xfrm flipH="1" flipV="1">
              <a:off x="3510" y="5318"/>
              <a:ext cx="1718" cy="1485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7" name="AutoShape 6"/>
            <p:cNvCxnSpPr>
              <a:cxnSpLocks noChangeShapeType="1"/>
            </p:cNvCxnSpPr>
            <p:nvPr/>
          </p:nvCxnSpPr>
          <p:spPr bwMode="auto">
            <a:xfrm flipH="1">
              <a:off x="3608" y="5370"/>
              <a:ext cx="1620" cy="1433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8" name="AutoShape 7"/>
            <p:cNvCxnSpPr>
              <a:cxnSpLocks noChangeShapeType="1"/>
            </p:cNvCxnSpPr>
            <p:nvPr/>
          </p:nvCxnSpPr>
          <p:spPr bwMode="auto">
            <a:xfrm>
              <a:off x="2933" y="6090"/>
              <a:ext cx="2871" cy="8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</p:grpSp>
      <p:grpSp>
        <p:nvGrpSpPr>
          <p:cNvPr id="9" name="Group 7"/>
          <p:cNvGrpSpPr>
            <a:grpSpLocks/>
          </p:cNvGrpSpPr>
          <p:nvPr/>
        </p:nvGrpSpPr>
        <p:grpSpPr bwMode="auto">
          <a:xfrm rot="1306269">
            <a:off x="3707904" y="2060848"/>
            <a:ext cx="2016224" cy="2664296"/>
            <a:chOff x="4718" y="11071"/>
            <a:chExt cx="2338" cy="3082"/>
          </a:xfrm>
        </p:grpSpPr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4934" y="11304"/>
              <a:ext cx="1905" cy="2617"/>
            </a:xfrm>
            <a:prstGeom prst="hexagon">
              <a:avLst>
                <a:gd name="adj" fmla="val 25000"/>
                <a:gd name="vf" fmla="val 115470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cxnSp>
          <p:nvCxnSpPr>
            <p:cNvPr id="11" name="AutoShape 9"/>
            <p:cNvCxnSpPr>
              <a:cxnSpLocks noChangeShapeType="1"/>
            </p:cNvCxnSpPr>
            <p:nvPr/>
          </p:nvCxnSpPr>
          <p:spPr bwMode="auto">
            <a:xfrm>
              <a:off x="4718" y="12631"/>
              <a:ext cx="2338" cy="1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AutoShape 10"/>
            <p:cNvCxnSpPr>
              <a:cxnSpLocks noChangeShapeType="1"/>
            </p:cNvCxnSpPr>
            <p:nvPr/>
          </p:nvCxnSpPr>
          <p:spPr bwMode="auto">
            <a:xfrm>
              <a:off x="5860" y="11071"/>
              <a:ext cx="52" cy="3082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20674109">
            <a:off x="6202188" y="2235447"/>
            <a:ext cx="2232248" cy="3427301"/>
            <a:chOff x="8325" y="11201"/>
            <a:chExt cx="1853" cy="2188"/>
          </a:xfrm>
        </p:grpSpPr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8325" y="11625"/>
              <a:ext cx="1853" cy="1523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cxnSp>
          <p:nvCxnSpPr>
            <p:cNvPr id="15" name="AutoShape 13"/>
            <p:cNvCxnSpPr>
              <a:cxnSpLocks noChangeShapeType="1"/>
            </p:cNvCxnSpPr>
            <p:nvPr/>
          </p:nvCxnSpPr>
          <p:spPr bwMode="auto">
            <a:xfrm rot="5400000">
              <a:off x="8160" y="12288"/>
              <a:ext cx="2188" cy="13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9750" y="476250"/>
            <a:ext cx="8424863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Figury mogą mieć więcej niż jedną oś symetrii</a:t>
            </a:r>
          </a:p>
        </p:txBody>
      </p:sp>
      <p:grpSp>
        <p:nvGrpSpPr>
          <p:cNvPr id="3" name="Group 36"/>
          <p:cNvGrpSpPr>
            <a:grpSpLocks/>
          </p:cNvGrpSpPr>
          <p:nvPr/>
        </p:nvGrpSpPr>
        <p:grpSpPr bwMode="auto">
          <a:xfrm rot="1046807">
            <a:off x="1000100" y="3643314"/>
            <a:ext cx="2176462" cy="2176462"/>
            <a:chOff x="657" y="2341"/>
            <a:chExt cx="1371" cy="1371"/>
          </a:xfrm>
        </p:grpSpPr>
        <p:sp>
          <p:nvSpPr>
            <p:cNvPr id="4" name="AutoShape 5"/>
            <p:cNvSpPr>
              <a:spLocks noChangeArrowheads="1"/>
            </p:cNvSpPr>
            <p:nvPr/>
          </p:nvSpPr>
          <p:spPr bwMode="auto">
            <a:xfrm rot="-1184994">
              <a:off x="868" y="2616"/>
              <a:ext cx="949" cy="821"/>
            </a:xfrm>
            <a:prstGeom prst="hexagon">
              <a:avLst>
                <a:gd name="adj" fmla="val 28898"/>
                <a:gd name="vf" fmla="val 11547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66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 rot="-1184994">
              <a:off x="972" y="2394"/>
              <a:ext cx="738" cy="126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Line 7"/>
            <p:cNvSpPr>
              <a:spLocks noChangeShapeType="1"/>
            </p:cNvSpPr>
            <p:nvPr/>
          </p:nvSpPr>
          <p:spPr bwMode="auto">
            <a:xfrm rot="-1184994">
              <a:off x="657" y="3027"/>
              <a:ext cx="1371" cy="0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 rot="20415006" flipH="1">
              <a:off x="971" y="2386"/>
              <a:ext cx="738" cy="126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rot="20415006" flipH="1">
              <a:off x="1343" y="2341"/>
              <a:ext cx="0" cy="1371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 rot="-1184994">
              <a:off x="657" y="2605"/>
              <a:ext cx="1371" cy="844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rot="20415006" flipH="1">
              <a:off x="710" y="2657"/>
              <a:ext cx="1265" cy="73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11" name="Group 12"/>
          <p:cNvGrpSpPr>
            <a:grpSpLocks/>
          </p:cNvGrpSpPr>
          <p:nvPr/>
        </p:nvGrpSpPr>
        <p:grpSpPr bwMode="auto">
          <a:xfrm rot="1564499">
            <a:off x="2987675" y="1557338"/>
            <a:ext cx="2160588" cy="2232025"/>
            <a:chOff x="1957" y="1597"/>
            <a:chExt cx="2520" cy="2700"/>
          </a:xfrm>
        </p:grpSpPr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2587" y="2317"/>
              <a:ext cx="1260" cy="126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>
              <a:off x="2227" y="1957"/>
              <a:ext cx="1980" cy="1980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 flipH="1">
              <a:off x="2317" y="2047"/>
              <a:ext cx="1800" cy="1800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Line 16"/>
            <p:cNvSpPr>
              <a:spLocks noChangeShapeType="1"/>
            </p:cNvSpPr>
            <p:nvPr/>
          </p:nvSpPr>
          <p:spPr bwMode="auto">
            <a:xfrm>
              <a:off x="3214" y="1597"/>
              <a:ext cx="0" cy="2700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>
              <a:off x="1957" y="2947"/>
              <a:ext cx="2520" cy="0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17" name="Group 18"/>
          <p:cNvGrpSpPr>
            <a:grpSpLocks/>
          </p:cNvGrpSpPr>
          <p:nvPr/>
        </p:nvGrpSpPr>
        <p:grpSpPr bwMode="auto">
          <a:xfrm rot="20751508">
            <a:off x="5940425" y="1844675"/>
            <a:ext cx="2228850" cy="2305050"/>
            <a:chOff x="7717" y="1597"/>
            <a:chExt cx="2610" cy="2700"/>
          </a:xfrm>
        </p:grpSpPr>
        <p:sp>
          <p:nvSpPr>
            <p:cNvPr id="18" name="AutoShape 19"/>
            <p:cNvSpPr>
              <a:spLocks noChangeArrowheads="1"/>
            </p:cNvSpPr>
            <p:nvPr/>
          </p:nvSpPr>
          <p:spPr bwMode="auto">
            <a:xfrm>
              <a:off x="8077" y="2137"/>
              <a:ext cx="1800" cy="1557"/>
            </a:xfrm>
            <a:prstGeom prst="triangle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>
              <a:off x="8977" y="1597"/>
              <a:ext cx="0" cy="2700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21"/>
            <p:cNvSpPr>
              <a:spLocks noChangeShapeType="1"/>
            </p:cNvSpPr>
            <p:nvPr/>
          </p:nvSpPr>
          <p:spPr bwMode="auto">
            <a:xfrm flipV="1">
              <a:off x="7717" y="2317"/>
              <a:ext cx="2610" cy="1620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Line 22"/>
            <p:cNvSpPr>
              <a:spLocks noChangeShapeType="1"/>
            </p:cNvSpPr>
            <p:nvPr/>
          </p:nvSpPr>
          <p:spPr bwMode="auto">
            <a:xfrm flipH="1" flipV="1">
              <a:off x="7717" y="2317"/>
              <a:ext cx="2520" cy="1620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22" name="Group 23"/>
          <p:cNvGrpSpPr>
            <a:grpSpLocks/>
          </p:cNvGrpSpPr>
          <p:nvPr/>
        </p:nvGrpSpPr>
        <p:grpSpPr bwMode="auto">
          <a:xfrm>
            <a:off x="4067175" y="3500438"/>
            <a:ext cx="1958975" cy="2447925"/>
            <a:chOff x="5197" y="3577"/>
            <a:chExt cx="2160" cy="2700"/>
          </a:xfrm>
        </p:grpSpPr>
        <p:sp>
          <p:nvSpPr>
            <p:cNvPr id="23" name="Oval 24"/>
            <p:cNvSpPr>
              <a:spLocks noChangeArrowheads="1"/>
            </p:cNvSpPr>
            <p:nvPr/>
          </p:nvSpPr>
          <p:spPr bwMode="auto">
            <a:xfrm>
              <a:off x="5467" y="4117"/>
              <a:ext cx="1620" cy="1620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innerShdw blurRad="114300">
                <a:prstClr val="black"/>
              </a:innerShdw>
            </a:effectLst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Line 25"/>
            <p:cNvSpPr>
              <a:spLocks noChangeShapeType="1"/>
            </p:cNvSpPr>
            <p:nvPr/>
          </p:nvSpPr>
          <p:spPr bwMode="auto">
            <a:xfrm>
              <a:off x="5557" y="3757"/>
              <a:ext cx="1440" cy="2340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>
              <a:off x="6277" y="3577"/>
              <a:ext cx="0" cy="2700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Line 27"/>
            <p:cNvSpPr>
              <a:spLocks noChangeShapeType="1"/>
            </p:cNvSpPr>
            <p:nvPr/>
          </p:nvSpPr>
          <p:spPr bwMode="auto">
            <a:xfrm flipV="1">
              <a:off x="5290" y="4207"/>
              <a:ext cx="1980" cy="1440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Line 28"/>
            <p:cNvSpPr>
              <a:spLocks noChangeShapeType="1"/>
            </p:cNvSpPr>
            <p:nvPr/>
          </p:nvSpPr>
          <p:spPr bwMode="auto">
            <a:xfrm>
              <a:off x="5197" y="4570"/>
              <a:ext cx="2160" cy="720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29"/>
            <p:cNvSpPr>
              <a:spLocks noChangeShapeType="1"/>
            </p:cNvSpPr>
            <p:nvPr/>
          </p:nvSpPr>
          <p:spPr bwMode="auto">
            <a:xfrm flipH="1">
              <a:off x="5737" y="3847"/>
              <a:ext cx="1080" cy="2160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29" name="Group 37"/>
          <p:cNvGrpSpPr>
            <a:grpSpLocks/>
          </p:cNvGrpSpPr>
          <p:nvPr/>
        </p:nvGrpSpPr>
        <p:grpSpPr bwMode="auto">
          <a:xfrm rot="642148">
            <a:off x="468313" y="1536700"/>
            <a:ext cx="2411412" cy="1992313"/>
            <a:chOff x="295" y="968"/>
            <a:chExt cx="1519" cy="1255"/>
          </a:xfrm>
        </p:grpSpPr>
        <p:sp>
          <p:nvSpPr>
            <p:cNvPr id="30" name="AutoShape 31"/>
            <p:cNvSpPr>
              <a:spLocks noChangeArrowheads="1"/>
            </p:cNvSpPr>
            <p:nvPr/>
          </p:nvSpPr>
          <p:spPr bwMode="auto">
            <a:xfrm rot="-4086523">
              <a:off x="660" y="1133"/>
              <a:ext cx="727" cy="925"/>
            </a:xfrm>
            <a:prstGeom prst="upDownArrow">
              <a:avLst>
                <a:gd name="adj1" fmla="val 51519"/>
                <a:gd name="adj2" fmla="val 42865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0"/>
                    <a:invGamma/>
                  </a:schemeClr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31" name="Line 32"/>
            <p:cNvSpPr>
              <a:spLocks noChangeShapeType="1"/>
            </p:cNvSpPr>
            <p:nvPr/>
          </p:nvSpPr>
          <p:spPr bwMode="auto">
            <a:xfrm rot="-4086523">
              <a:off x="1055" y="848"/>
              <a:ext cx="0" cy="1519"/>
            </a:xfrm>
            <a:prstGeom prst="line">
              <a:avLst/>
            </a:prstGeom>
            <a:noFill/>
            <a:ln w="15875">
              <a:solidFill>
                <a:srgbClr val="FF00FF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 rot="-4086523">
              <a:off x="395" y="1596"/>
              <a:ext cx="1255" cy="0"/>
            </a:xfrm>
            <a:prstGeom prst="line">
              <a:avLst/>
            </a:prstGeom>
            <a:noFill/>
            <a:ln w="15875">
              <a:solidFill>
                <a:srgbClr val="FF00FF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4140200" y="5949950"/>
            <a:ext cx="5003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400" b="1" dirty="0"/>
              <a:t>Koło ma nieskończenie wiele osi symetrii.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3" grpId="0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Symetria osiowa</Template>
  <TotalTime>536</TotalTime>
  <Words>282</Words>
  <Application>Microsoft Office PowerPoint</Application>
  <PresentationFormat>Pokaz na ekranie (4:3)</PresentationFormat>
  <Paragraphs>47</Paragraphs>
  <Slides>23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23</vt:i4>
      </vt:variant>
    </vt:vector>
  </HeadingPairs>
  <TitlesOfParts>
    <vt:vector size="24" baseType="lpstr">
      <vt:lpstr>Motyw pakietu Office</vt:lpstr>
      <vt:lpstr>Prezentacja programu PowerPoint</vt:lpstr>
      <vt:lpstr>Symetria osiowa, czyli symetria względem prostej często zwana też lustrzanym odbiciem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MOTYLE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x</dc:creator>
  <cp:lastModifiedBy>Ania</cp:lastModifiedBy>
  <cp:revision>62</cp:revision>
  <dcterms:created xsi:type="dcterms:W3CDTF">2013-04-04T11:25:50Z</dcterms:created>
  <dcterms:modified xsi:type="dcterms:W3CDTF">2013-05-19T16:31:43Z</dcterms:modified>
</cp:coreProperties>
</file>