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0" r:id="rId2"/>
    <p:sldId id="262" r:id="rId3"/>
    <p:sldId id="264" r:id="rId4"/>
    <p:sldId id="269" r:id="rId5"/>
    <p:sldId id="259" r:id="rId6"/>
    <p:sldId id="276" r:id="rId7"/>
    <p:sldId id="265" r:id="rId8"/>
    <p:sldId id="271" r:id="rId9"/>
    <p:sldId id="266" r:id="rId10"/>
    <p:sldId id="272" r:id="rId11"/>
    <p:sldId id="273" r:id="rId12"/>
    <p:sldId id="274" r:id="rId13"/>
    <p:sldId id="275" r:id="rId14"/>
    <p:sldId id="278" r:id="rId15"/>
    <p:sldId id="277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1" autoAdjust="0"/>
  </p:normalViewPr>
  <p:slideViewPr>
    <p:cSldViewPr>
      <p:cViewPr varScale="1">
        <p:scale>
          <a:sx n="85" d="100"/>
          <a:sy n="85" d="100"/>
        </p:scale>
        <p:origin x="-8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6B665-5D55-4AA2-948F-901365A82D69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C8425-89C5-4466-9758-E680F6AABF3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263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283874-C385-4433-9C7A-30E6860741C3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l-PL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1620C-24F4-4935-A3A7-FFDCECED4A36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l-PL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3D827-0763-4EE1-B55E-1812FABFC2E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l-PL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8218A-AEAC-4173-AE17-341E87228FE6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l-PL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065830-F274-474B-9381-7D39D0373E08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l-PL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1B8D50-8BDC-4186-9B72-29172E225669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l-PL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47C5EF-72D1-413E-B4D4-3233A12ADF7F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l-PL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C89-5AB9-485D-85DA-3F609822E5DD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FA17-07A8-42AB-8E60-02EEB8D9948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43932" cy="5715040"/>
          </a:xfrm>
        </p:spPr>
        <p:txBody>
          <a:bodyPr>
            <a:noAutofit/>
          </a:bodyPr>
          <a:lstStyle/>
          <a:p>
            <a:r>
              <a:rPr lang="pl-PL" sz="72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Czy pszczoły znają geometrię, czyli o wielokątach foremnych</a:t>
            </a:r>
            <a:r>
              <a:rPr lang="pl-PL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endParaRPr lang="pl-PL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5813" y="914400"/>
            <a:ext cx="8358187" cy="5943600"/>
          </a:xfrm>
        </p:spPr>
        <p:txBody>
          <a:bodyPr/>
          <a:lstStyle/>
          <a:p>
            <a:pPr algn="ctr" eaLnBrk="1" hangingPunct="1">
              <a:buClr>
                <a:srgbClr val="CC0066"/>
              </a:buClr>
              <a:buSzPct val="150000"/>
              <a:buFont typeface="Arial" charset="0"/>
              <a:buNone/>
            </a:pPr>
            <a:endParaRPr lang="pl-PL" sz="3600" dirty="0" smtClean="0"/>
          </a:p>
          <a:p>
            <a:pPr algn="ctr" eaLnBrk="1" hangingPunct="1">
              <a:buClr>
                <a:srgbClr val="CC0066"/>
              </a:buClr>
              <a:buSzPct val="150000"/>
              <a:buFont typeface="Arial" charset="0"/>
              <a:buNone/>
            </a:pPr>
            <a:r>
              <a:rPr lang="pl-PL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Trójkąt równoboczny  i kwadrat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714620"/>
            <a:ext cx="3345074" cy="316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714620"/>
            <a:ext cx="3232600" cy="327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Wielokąty foremne w przyrodzie</a:t>
            </a:r>
            <a:endParaRPr lang="pl-PL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9" name="Łącznik prosty 8"/>
          <p:cNvCxnSpPr/>
          <p:nvPr/>
        </p:nvCxnSpPr>
        <p:spPr>
          <a:xfrm rot="10800000" flipV="1">
            <a:off x="1285852" y="2786058"/>
            <a:ext cx="2000264" cy="16430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rot="16200000" flipH="1">
            <a:off x="2214546" y="3857628"/>
            <a:ext cx="2571768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 rot="10800000">
            <a:off x="1285852" y="4429132"/>
            <a:ext cx="2428892" cy="928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 rot="16200000" flipH="1">
            <a:off x="678629" y="4321975"/>
            <a:ext cx="271464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22"/>
          <p:cNvCxnSpPr/>
          <p:nvPr/>
        </p:nvCxnSpPr>
        <p:spPr>
          <a:xfrm rot="10800000" flipV="1">
            <a:off x="5706578" y="3242818"/>
            <a:ext cx="1080000" cy="97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Łącznik prosty 24"/>
          <p:cNvCxnSpPr/>
          <p:nvPr/>
        </p:nvCxnSpPr>
        <p:spPr>
          <a:xfrm rot="16200000" flipH="1">
            <a:off x="6750859" y="3250405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Łącznik prosty 26"/>
          <p:cNvCxnSpPr/>
          <p:nvPr/>
        </p:nvCxnSpPr>
        <p:spPr>
          <a:xfrm rot="16200000" flipH="1">
            <a:off x="5679289" y="4250537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 rot="10800000" flipV="1">
            <a:off x="6715140" y="4286256"/>
            <a:ext cx="1071570" cy="928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214686"/>
            <a:ext cx="3113746" cy="324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857496"/>
            <a:ext cx="3857652" cy="35004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1000100" y="571480"/>
            <a:ext cx="72479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0066"/>
              </a:buClr>
              <a:buSzPct val="150000"/>
            </a:pPr>
            <a:r>
              <a:rPr lang="pl-PL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Sześciokąt i ośmiokąt foremny</a:t>
            </a:r>
          </a:p>
        </p:txBody>
      </p:sp>
      <p:cxnSp>
        <p:nvCxnSpPr>
          <p:cNvPr id="10" name="Łącznik prosty 9"/>
          <p:cNvCxnSpPr/>
          <p:nvPr/>
        </p:nvCxnSpPr>
        <p:spPr>
          <a:xfrm rot="10800000" flipV="1">
            <a:off x="1643042" y="3000372"/>
            <a:ext cx="1928826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Łącznik prosty 11"/>
          <p:cNvCxnSpPr/>
          <p:nvPr/>
        </p:nvCxnSpPr>
        <p:spPr>
          <a:xfrm rot="16200000" flipH="1">
            <a:off x="3357554" y="3071810"/>
            <a:ext cx="1428760" cy="1143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Łącznik prosty 19"/>
          <p:cNvCxnSpPr/>
          <p:nvPr/>
        </p:nvCxnSpPr>
        <p:spPr>
          <a:xfrm rot="5400000">
            <a:off x="607191" y="3750471"/>
            <a:ext cx="1571636" cy="5000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6200000" flipH="1">
            <a:off x="892943" y="5036355"/>
            <a:ext cx="1428760" cy="928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Łącznik prosty 23"/>
          <p:cNvCxnSpPr/>
          <p:nvPr/>
        </p:nvCxnSpPr>
        <p:spPr>
          <a:xfrm flipV="1">
            <a:off x="2071670" y="6000768"/>
            <a:ext cx="2000264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Łącznik prosty 25"/>
          <p:cNvCxnSpPr/>
          <p:nvPr/>
        </p:nvCxnSpPr>
        <p:spPr>
          <a:xfrm rot="5400000" flipH="1" flipV="1">
            <a:off x="3536149" y="4893479"/>
            <a:ext cx="1571636" cy="6429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Łącznik prosty 27"/>
          <p:cNvCxnSpPr/>
          <p:nvPr/>
        </p:nvCxnSpPr>
        <p:spPr>
          <a:xfrm rot="5400000">
            <a:off x="5500694" y="4000504"/>
            <a:ext cx="1000132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 flipV="1">
            <a:off x="6215074" y="3357562"/>
            <a:ext cx="1000132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Łącznik prosty 31"/>
          <p:cNvCxnSpPr/>
          <p:nvPr/>
        </p:nvCxnSpPr>
        <p:spPr>
          <a:xfrm>
            <a:off x="7215206" y="3357562"/>
            <a:ext cx="1071570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Łącznik prosty 33"/>
          <p:cNvCxnSpPr/>
          <p:nvPr/>
        </p:nvCxnSpPr>
        <p:spPr>
          <a:xfrm rot="16200000" flipH="1">
            <a:off x="7965305" y="4036223"/>
            <a:ext cx="1071570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Łącznik prosty 35"/>
          <p:cNvCxnSpPr/>
          <p:nvPr/>
        </p:nvCxnSpPr>
        <p:spPr>
          <a:xfrm rot="5400000">
            <a:off x="7929586" y="5072074"/>
            <a:ext cx="1071570" cy="5000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Łącznik prosty 37"/>
          <p:cNvCxnSpPr/>
          <p:nvPr/>
        </p:nvCxnSpPr>
        <p:spPr>
          <a:xfrm rot="10800000" flipV="1">
            <a:off x="7215206" y="5857892"/>
            <a:ext cx="1000132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Łącznik prosty 39"/>
          <p:cNvCxnSpPr/>
          <p:nvPr/>
        </p:nvCxnSpPr>
        <p:spPr>
          <a:xfrm rot="10800000">
            <a:off x="6143636" y="5786454"/>
            <a:ext cx="1071570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 rot="16200000" flipV="1">
            <a:off x="5429256" y="5072074"/>
            <a:ext cx="1071570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6" descr="zp_11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357563"/>
            <a:ext cx="45323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zp_26_m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670" y="2071678"/>
            <a:ext cx="2500330" cy="2500330"/>
          </a:xfrm>
          <a:prstGeom prst="roundRect">
            <a:avLst/>
          </a:prstGeom>
        </p:spPr>
      </p:pic>
      <p:pic>
        <p:nvPicPr>
          <p:cNvPr id="11" name="Obraz 10" descr="zp_4_m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714488"/>
            <a:ext cx="2643206" cy="2643206"/>
          </a:xfrm>
          <a:prstGeom prst="round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428860" y="928670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C0066"/>
              </a:buClr>
              <a:buSzPct val="150000"/>
            </a:pPr>
            <a:r>
              <a:rPr lang="pl-PL" sz="4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Pięciokąty foremne</a:t>
            </a:r>
          </a:p>
        </p:txBody>
      </p:sp>
      <p:cxnSp>
        <p:nvCxnSpPr>
          <p:cNvPr id="26" name="Łącznik prosty 25"/>
          <p:cNvCxnSpPr>
            <a:endCxn id="24" idx="1"/>
          </p:cNvCxnSpPr>
          <p:nvPr/>
        </p:nvCxnSpPr>
        <p:spPr>
          <a:xfrm rot="16200000" flipH="1" flipV="1">
            <a:off x="791469" y="1851682"/>
            <a:ext cx="845891" cy="10001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Łącznik prosty 27"/>
          <p:cNvCxnSpPr>
            <a:endCxn id="24" idx="5"/>
          </p:cNvCxnSpPr>
          <p:nvPr/>
        </p:nvCxnSpPr>
        <p:spPr>
          <a:xfrm rot="16200000" flipH="1">
            <a:off x="1791599" y="1851682"/>
            <a:ext cx="845891" cy="10001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Łącznik prosty 29"/>
          <p:cNvCxnSpPr>
            <a:endCxn id="24" idx="4"/>
          </p:cNvCxnSpPr>
          <p:nvPr/>
        </p:nvCxnSpPr>
        <p:spPr>
          <a:xfrm flipH="1">
            <a:off x="2332596" y="2774693"/>
            <a:ext cx="382014" cy="13686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Łącznik prosty 31"/>
          <p:cNvCxnSpPr/>
          <p:nvPr/>
        </p:nvCxnSpPr>
        <p:spPr>
          <a:xfrm rot="10800000" flipH="1" flipV="1">
            <a:off x="714350" y="2774692"/>
            <a:ext cx="428626" cy="13686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Łącznik prosty 33"/>
          <p:cNvCxnSpPr>
            <a:endCxn id="24" idx="4"/>
          </p:cNvCxnSpPr>
          <p:nvPr/>
        </p:nvCxnSpPr>
        <p:spPr>
          <a:xfrm rot="16200000" flipH="1">
            <a:off x="1714480" y="3525257"/>
            <a:ext cx="1588" cy="12362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Łącznik prosty 36"/>
          <p:cNvCxnSpPr/>
          <p:nvPr/>
        </p:nvCxnSpPr>
        <p:spPr>
          <a:xfrm rot="5400000">
            <a:off x="2823975" y="4256209"/>
            <a:ext cx="1575103" cy="635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Łącznik prosty 38"/>
          <p:cNvCxnSpPr>
            <a:endCxn id="35" idx="5"/>
          </p:cNvCxnSpPr>
          <p:nvPr/>
        </p:nvCxnSpPr>
        <p:spPr>
          <a:xfrm rot="16200000" flipH="1">
            <a:off x="4630259" y="3113635"/>
            <a:ext cx="289809" cy="166470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Łącznik prosty 40"/>
          <p:cNvCxnSpPr>
            <a:endCxn id="35" idx="4"/>
          </p:cNvCxnSpPr>
          <p:nvPr/>
        </p:nvCxnSpPr>
        <p:spPr>
          <a:xfrm>
            <a:off x="5607515" y="4090891"/>
            <a:ext cx="380027" cy="1739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Łącznik prosty 42"/>
          <p:cNvCxnSpPr>
            <a:endCxn id="35" idx="2"/>
          </p:cNvCxnSpPr>
          <p:nvPr/>
        </p:nvCxnSpPr>
        <p:spPr>
          <a:xfrm rot="10800000" flipH="1" flipV="1">
            <a:off x="3293994" y="5361292"/>
            <a:ext cx="1263708" cy="125407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Łącznik prosty 44"/>
          <p:cNvCxnSpPr>
            <a:endCxn id="35" idx="2"/>
          </p:cNvCxnSpPr>
          <p:nvPr/>
        </p:nvCxnSpPr>
        <p:spPr>
          <a:xfrm rot="5400000">
            <a:off x="4880045" y="5507868"/>
            <a:ext cx="785155" cy="14298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Łącznik prosty 47"/>
          <p:cNvCxnSpPr>
            <a:endCxn id="46" idx="1"/>
          </p:cNvCxnSpPr>
          <p:nvPr/>
        </p:nvCxnSpPr>
        <p:spPr>
          <a:xfrm rot="16200000" flipH="1" flipV="1">
            <a:off x="7418150" y="2330533"/>
            <a:ext cx="470182" cy="667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Łącznik prosty 49"/>
          <p:cNvCxnSpPr>
            <a:endCxn id="46" idx="5"/>
          </p:cNvCxnSpPr>
          <p:nvPr/>
        </p:nvCxnSpPr>
        <p:spPr>
          <a:xfrm rot="16200000" flipH="1">
            <a:off x="7949386" y="2466735"/>
            <a:ext cx="613647" cy="53850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Łącznik prosty 51"/>
          <p:cNvCxnSpPr>
            <a:endCxn id="46" idx="2"/>
          </p:cNvCxnSpPr>
          <p:nvPr/>
        </p:nvCxnSpPr>
        <p:spPr>
          <a:xfrm rot="10800000" flipH="1" flipV="1">
            <a:off x="7319521" y="2899343"/>
            <a:ext cx="126000" cy="9042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Łącznik prosty 53"/>
          <p:cNvCxnSpPr>
            <a:endCxn id="46" idx="4"/>
          </p:cNvCxnSpPr>
          <p:nvPr/>
        </p:nvCxnSpPr>
        <p:spPr>
          <a:xfrm rot="16200000" flipH="1">
            <a:off x="7773845" y="3475255"/>
            <a:ext cx="88667" cy="745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Łącznik prosty 55"/>
          <p:cNvCxnSpPr>
            <a:endCxn id="46" idx="4"/>
          </p:cNvCxnSpPr>
          <p:nvPr/>
        </p:nvCxnSpPr>
        <p:spPr>
          <a:xfrm flipH="1">
            <a:off x="8190835" y="3042809"/>
            <a:ext cx="334626" cy="8494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5813" y="914400"/>
            <a:ext cx="8358187" cy="5943600"/>
          </a:xfrm>
        </p:spPr>
        <p:txBody>
          <a:bodyPr/>
          <a:lstStyle/>
          <a:p>
            <a:pPr algn="ctr" eaLnBrk="1" hangingPunct="1">
              <a:buClr>
                <a:srgbClr val="CC0066"/>
              </a:buClr>
              <a:buSzPct val="150000"/>
              <a:buFont typeface="Arial" charset="0"/>
              <a:buNone/>
            </a:pPr>
            <a:endParaRPr lang="pl-PL" sz="3600" dirty="0" smtClean="0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1000125"/>
            <a:ext cx="75723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3786188"/>
            <a:ext cx="7572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1785918" y="357166"/>
            <a:ext cx="6330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Wielokąty foremne w budownictwie </a:t>
            </a:r>
            <a:endParaRPr lang="pl-PL" sz="2800" b="1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rereerre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 rot="20910386">
            <a:off x="5404742" y="290311"/>
            <a:ext cx="3239992" cy="32399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Obraz 3" descr="rret45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0" y="3429000"/>
            <a:ext cx="4847534" cy="28818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Obraz 4" descr="rgsgr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285720" y="285728"/>
            <a:ext cx="4959661" cy="33004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Obraz 6" descr="wertre.jpg"/>
          <p:cNvPicPr>
            <a:picLocks noChangeAspect="1"/>
          </p:cNvPicPr>
          <p:nvPr/>
        </p:nvPicPr>
        <p:blipFill>
          <a:blip r:embed="rId5" cstate="print">
            <a:lum contrast="30000"/>
          </a:blip>
          <a:stretch>
            <a:fillRect/>
          </a:stretch>
        </p:blipFill>
        <p:spPr>
          <a:xfrm rot="19225518">
            <a:off x="5933122" y="4280083"/>
            <a:ext cx="2405224" cy="1801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pl-PL" sz="11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Koniec. </a:t>
            </a:r>
            <a:endParaRPr lang="pl-PL" sz="8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Plaster miodu</a:t>
            </a:r>
            <a:endParaRPr lang="pl-PL" sz="6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Pulpit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2619375" cy="174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admin\Pulpit\plastra-miodu-plaster-miodu_19-1278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000108"/>
            <a:ext cx="4622519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2" name="Picture 4" descr="C:\Documents and Settings\admin\Pulpit\fototapeta-pszczoly-na-honeycells-plaster-miod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000504"/>
            <a:ext cx="3317720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honey-comb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714356"/>
            <a:ext cx="2132537" cy="2303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5" descr="honeyco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786190"/>
            <a:ext cx="2286016" cy="2449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 descr="honeycomb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785794"/>
            <a:ext cx="2071687" cy="2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oneycomb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857628"/>
            <a:ext cx="2519362" cy="2189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Wielokąty</a:t>
            </a:r>
            <a:r>
              <a:rPr lang="pl-PL" sz="5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lang="pl-PL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foremne</a:t>
            </a:r>
            <a:endParaRPr lang="pl-PL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286512" y="1571612"/>
            <a:ext cx="2234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C0066"/>
              </a:buClr>
              <a:buSzPct val="150000"/>
              <a:defRPr/>
            </a:pPr>
            <a:r>
              <a:rPr lang="pl-PL" sz="3200" b="1" u="sng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Przykłady: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072198" y="2214554"/>
            <a:ext cx="685800" cy="593725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669925" y="2357430"/>
            <a:ext cx="24740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Trójkąt równoboczny </a:t>
            </a:r>
            <a:endParaRPr lang="pl-PL" sz="2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072198" y="3000372"/>
            <a:ext cx="609600" cy="609600"/>
          </a:xfrm>
          <a:prstGeom prst="rect">
            <a:avLst/>
          </a:prstGeom>
          <a:solidFill>
            <a:schemeClr val="tx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7215206" y="2857496"/>
            <a:ext cx="112344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260000"/>
              </a:lnSpc>
              <a:spcBef>
                <a:spcPct val="50000"/>
              </a:spcBef>
              <a:spcAft>
                <a:spcPts val="0"/>
              </a:spcAft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pl-PL" sz="2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Kwadrat</a:t>
            </a:r>
            <a:r>
              <a:rPr lang="pl-PL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pl-PL" sz="2000" dirty="0">
              <a:solidFill>
                <a:sysClr val="windowText" lastClr="000000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000760" y="3857628"/>
            <a:ext cx="762000" cy="723900"/>
          </a:xfrm>
          <a:prstGeom prst="pentagon">
            <a:avLst/>
          </a:prstGeom>
          <a:solidFill>
            <a:schemeClr val="tx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6929454" y="4071942"/>
            <a:ext cx="2112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Pięciokąt foremny</a:t>
            </a:r>
            <a:endParaRPr lang="pl-PL" sz="2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6000760" y="4857760"/>
            <a:ext cx="838200" cy="725488"/>
          </a:xfrm>
          <a:prstGeom prst="hexagon">
            <a:avLst>
              <a:gd name="adj" fmla="val 28884"/>
              <a:gd name="vf" fmla="val 115470"/>
            </a:avLst>
          </a:prstGeom>
          <a:solidFill>
            <a:schemeClr val="tx2">
              <a:lumMod val="75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6929454" y="4714884"/>
            <a:ext cx="2235612" cy="760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260000"/>
              </a:lnSpc>
              <a:spcBef>
                <a:spcPts val="2400"/>
              </a:spcBef>
              <a:spcAft>
                <a:spcPts val="0"/>
              </a:spcAft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pl-PL" sz="2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Sześciokąt foremny</a:t>
            </a:r>
            <a:endParaRPr lang="pl-PL" sz="2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642910" y="171448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3600" b="1" u="sng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Wielokąt foremny</a:t>
            </a:r>
          </a:p>
          <a:p>
            <a:pPr marL="457200" indent="-4572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l-PL" sz="2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	 </a:t>
            </a:r>
            <a:r>
              <a:rPr lang="pl-PL" sz="3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Jest to wielokąt, który ma wszystkie boki równej długości i wszystkie kąty równe.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296974"/>
          </a:xfrm>
        </p:spPr>
        <p:txBody>
          <a:bodyPr>
            <a:normAutofit/>
          </a:bodyPr>
          <a:lstStyle/>
          <a:p>
            <a:r>
              <a:rPr lang="pl-PL" sz="6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Jan Brożek</a:t>
            </a:r>
            <a:endParaRPr lang="pl-PL" sz="6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admin\Pulpit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428736"/>
            <a:ext cx="3929090" cy="4786581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8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Kąt wewnętrzny wielokąta foremnego</a:t>
            </a:r>
            <a:endParaRPr lang="pl-PL" sz="48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71612"/>
            <a:ext cx="4214842" cy="458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rostokąt 4"/>
          <p:cNvSpPr/>
          <p:nvPr/>
        </p:nvSpPr>
        <p:spPr>
          <a:xfrm>
            <a:off x="4572000" y="2143116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Jeżeli n oznacza ilość kątów wielokąta foremnego, to miarę kąta tego wielokąta obliczamy </a:t>
            </a:r>
          </a:p>
          <a:p>
            <a:endParaRPr lang="pl-PL" dirty="0" smtClean="0">
              <a:ln>
                <a:solidFill>
                  <a:sysClr val="windowText" lastClr="000000"/>
                </a:solidFill>
              </a:ln>
            </a:endParaRPr>
          </a:p>
          <a:p>
            <a:r>
              <a:rPr lang="pl-PL" dirty="0" smtClean="0">
                <a:ln>
                  <a:solidFill>
                    <a:sysClr val="windowText" lastClr="000000"/>
                  </a:solidFill>
                </a:ln>
              </a:rPr>
              <a:t> </a:t>
            </a:r>
            <a:endParaRPr lang="pl-PL" dirty="0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5878126"/>
            <a:ext cx="4287236" cy="641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 descr="E:\53d776d99a51d98de7281ff0\bandicam 2013-03-14 16-35-16-3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143380"/>
            <a:ext cx="2857520" cy="1428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Papier z makulatury"/>
          <p:cNvSpPr>
            <a:spLocks noChangeArrowheads="1"/>
          </p:cNvSpPr>
          <p:nvPr/>
        </p:nvSpPr>
        <p:spPr bwMode="auto">
          <a:xfrm>
            <a:off x="2971800" y="914400"/>
            <a:ext cx="5867400" cy="52578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7827" name="Text Box 3" descr="Papier z makulatury"/>
          <p:cNvSpPr txBox="1">
            <a:spLocks noChangeArrowheads="1"/>
          </p:cNvSpPr>
          <p:nvPr/>
        </p:nvSpPr>
        <p:spPr bwMode="auto">
          <a:xfrm>
            <a:off x="457200" y="2209800"/>
            <a:ext cx="2519363" cy="3810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Rysujemy okrąg o(</a:t>
            </a:r>
            <a:r>
              <a:rPr lang="pl-PL" b="1" dirty="0" err="1">
                <a:solidFill>
                  <a:srgbClr val="003366"/>
                </a:solidFill>
              </a:rPr>
              <a:t>B,a</a:t>
            </a:r>
            <a:r>
              <a:rPr lang="pl-PL" b="1" dirty="0">
                <a:solidFill>
                  <a:srgbClr val="003366"/>
                </a:solidFill>
              </a:rPr>
              <a:t>) 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5257800" y="3556000"/>
            <a:ext cx="1727200" cy="0"/>
          </a:xfrm>
          <a:prstGeom prst="line">
            <a:avLst/>
          </a:prstGeom>
          <a:noFill/>
          <a:ln w="38100" cap="sq">
            <a:solidFill>
              <a:srgbClr val="003366"/>
            </a:solidFill>
            <a:round/>
            <a:headEnd type="oval" w="med" len="med"/>
            <a:tailEnd type="oval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3530600" y="1828800"/>
            <a:ext cx="3454400" cy="3454400"/>
          </a:xfrm>
          <a:prstGeom prst="ellipse">
            <a:avLst/>
          </a:prstGeom>
          <a:noFill/>
          <a:ln w="28575">
            <a:solidFill>
              <a:srgbClr val="003366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7831" name="Oval 7"/>
          <p:cNvSpPr>
            <a:spLocks noChangeArrowheads="1"/>
          </p:cNvSpPr>
          <p:nvPr/>
        </p:nvSpPr>
        <p:spPr bwMode="auto">
          <a:xfrm>
            <a:off x="5257800" y="1828800"/>
            <a:ext cx="3454400" cy="3454400"/>
          </a:xfrm>
          <a:prstGeom prst="ellipse">
            <a:avLst/>
          </a:prstGeom>
          <a:noFill/>
          <a:ln w="28575">
            <a:solidFill>
              <a:srgbClr val="003366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 flipV="1">
            <a:off x="5257800" y="2100263"/>
            <a:ext cx="817563" cy="1455737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6075363" y="2100263"/>
            <a:ext cx="909637" cy="1455737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894388" y="3465513"/>
            <a:ext cx="54451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3366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803775" y="3556000"/>
            <a:ext cx="454025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3366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985000" y="3556000"/>
            <a:ext cx="388938" cy="4587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3366"/>
                </a:solidFill>
                <a:latin typeface="Calibri" pitchFamily="34" charset="0"/>
              </a:rPr>
              <a:t>B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894388" y="1282700"/>
            <a:ext cx="306387" cy="909638"/>
            <a:chOff x="1056" y="1680"/>
            <a:chExt cx="162" cy="480"/>
          </a:xfrm>
        </p:grpSpPr>
        <p:sp>
          <p:nvSpPr>
            <p:cNvPr id="8220" name="Oval 14"/>
            <p:cNvSpPr>
              <a:spLocks noChangeArrowheads="1"/>
            </p:cNvSpPr>
            <p:nvPr/>
          </p:nvSpPr>
          <p:spPr bwMode="auto">
            <a:xfrm>
              <a:off x="1104" y="2064"/>
              <a:ext cx="96" cy="96"/>
            </a:xfrm>
            <a:prstGeom prst="ellipse">
              <a:avLst/>
            </a:prstGeom>
            <a:solidFill>
              <a:srgbClr val="CC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8221" name="Rectangle 15"/>
            <p:cNvSpPr>
              <a:spLocks noChangeArrowheads="1"/>
            </p:cNvSpPr>
            <p:nvPr/>
          </p:nvSpPr>
          <p:spPr bwMode="auto">
            <a:xfrm>
              <a:off x="1056" y="1680"/>
              <a:ext cx="162" cy="19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C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257800" y="2100263"/>
            <a:ext cx="1727200" cy="1455737"/>
            <a:chOff x="720" y="1440"/>
            <a:chExt cx="912" cy="768"/>
          </a:xfrm>
        </p:grpSpPr>
        <p:sp>
          <p:nvSpPr>
            <p:cNvPr id="8217" name="Freeform 17"/>
            <p:cNvSpPr>
              <a:spLocks/>
            </p:cNvSpPr>
            <p:nvPr/>
          </p:nvSpPr>
          <p:spPr bwMode="auto">
            <a:xfrm>
              <a:off x="720" y="1440"/>
              <a:ext cx="912" cy="768"/>
            </a:xfrm>
            <a:custGeom>
              <a:avLst/>
              <a:gdLst>
                <a:gd name="T0" fmla="*/ 0 w 912"/>
                <a:gd name="T1" fmla="*/ 768 h 768"/>
                <a:gd name="T2" fmla="*/ 432 w 912"/>
                <a:gd name="T3" fmla="*/ 0 h 768"/>
                <a:gd name="T4" fmla="*/ 912 w 912"/>
                <a:gd name="T5" fmla="*/ 768 h 768"/>
                <a:gd name="T6" fmla="*/ 0 w 912"/>
                <a:gd name="T7" fmla="*/ 768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12"/>
                <a:gd name="T13" fmla="*/ 0 h 768"/>
                <a:gd name="T14" fmla="*/ 912 w 912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12" h="768">
                  <a:moveTo>
                    <a:pt x="0" y="768"/>
                  </a:moveTo>
                  <a:lnTo>
                    <a:pt x="432" y="0"/>
                  </a:lnTo>
                  <a:lnTo>
                    <a:pt x="912" y="768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rgbClr val="CC3300"/>
            </a:solidFill>
            <a:ln w="12700" cap="sq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8218" name="Text Box 18"/>
            <p:cNvSpPr txBox="1">
              <a:spLocks noChangeArrowheads="1"/>
            </p:cNvSpPr>
            <p:nvPr/>
          </p:nvSpPr>
          <p:spPr bwMode="auto">
            <a:xfrm>
              <a:off x="1440" y="1632"/>
              <a:ext cx="158" cy="19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8219" name="Text Box 19"/>
            <p:cNvSpPr txBox="1">
              <a:spLocks noChangeArrowheads="1"/>
            </p:cNvSpPr>
            <p:nvPr/>
          </p:nvSpPr>
          <p:spPr bwMode="auto">
            <a:xfrm>
              <a:off x="768" y="1632"/>
              <a:ext cx="158" cy="19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</p:grpSp>
      <p:sp>
        <p:nvSpPr>
          <p:cNvPr id="8207" name="Text Box 20" descr="Papier z makulatury"/>
          <p:cNvSpPr txBox="1">
            <a:spLocks noChangeArrowheads="1"/>
          </p:cNvSpPr>
          <p:nvPr/>
        </p:nvSpPr>
        <p:spPr bwMode="auto">
          <a:xfrm>
            <a:off x="457200" y="914400"/>
            <a:ext cx="2519363" cy="609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sz="1600" b="1" dirty="0">
                <a:solidFill>
                  <a:srgbClr val="003366"/>
                </a:solidFill>
              </a:rPr>
              <a:t>Dany jest odcinek </a:t>
            </a:r>
            <a:r>
              <a:rPr lang="pl-PL" sz="1600" b="1" dirty="0" smtClean="0">
                <a:solidFill>
                  <a:srgbClr val="003366"/>
                </a:solidFill>
              </a:rPr>
              <a:t>AB </a:t>
            </a:r>
            <a:br>
              <a:rPr lang="pl-PL" sz="1600" b="1" dirty="0" smtClean="0">
                <a:solidFill>
                  <a:srgbClr val="003366"/>
                </a:solidFill>
              </a:rPr>
            </a:br>
            <a:r>
              <a:rPr lang="pl-PL" sz="1600" b="1" dirty="0" smtClean="0">
                <a:solidFill>
                  <a:srgbClr val="003366"/>
                </a:solidFill>
              </a:rPr>
              <a:t>o </a:t>
            </a:r>
            <a:r>
              <a:rPr lang="pl-PL" sz="1600" b="1" dirty="0">
                <a:solidFill>
                  <a:srgbClr val="003366"/>
                </a:solidFill>
              </a:rPr>
              <a:t>długości </a:t>
            </a:r>
            <a:r>
              <a:rPr lang="pl-PL" sz="1600" b="1" dirty="0" smtClean="0">
                <a:solidFill>
                  <a:srgbClr val="003366"/>
                </a:solidFill>
              </a:rPr>
              <a:t> a</a:t>
            </a:r>
            <a:r>
              <a:rPr lang="pl-PL" sz="1600" b="1" dirty="0">
                <a:solidFill>
                  <a:srgbClr val="003366"/>
                </a:solidFill>
              </a:rPr>
              <a:t>.</a:t>
            </a:r>
          </a:p>
        </p:txBody>
      </p:sp>
      <p:sp>
        <p:nvSpPr>
          <p:cNvPr id="77845" name="Text Box 21" descr="Pergamin"/>
          <p:cNvSpPr txBox="1">
            <a:spLocks noChangeArrowheads="1"/>
          </p:cNvSpPr>
          <p:nvPr/>
        </p:nvSpPr>
        <p:spPr bwMode="auto">
          <a:xfrm>
            <a:off x="457200" y="1676400"/>
            <a:ext cx="2519363" cy="3810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 smtClean="0">
                <a:solidFill>
                  <a:srgbClr val="003366"/>
                </a:solidFill>
              </a:rPr>
              <a:t>Rysujemy okrąg o(</a:t>
            </a:r>
            <a:r>
              <a:rPr lang="pl-PL" b="1" dirty="0" err="1" smtClean="0">
                <a:solidFill>
                  <a:srgbClr val="003366"/>
                </a:solidFill>
              </a:rPr>
              <a:t>A,a</a:t>
            </a:r>
            <a:r>
              <a:rPr lang="pl-PL" b="1" dirty="0" smtClean="0">
                <a:solidFill>
                  <a:srgbClr val="003366"/>
                </a:solidFill>
              </a:rPr>
              <a:t>). </a:t>
            </a:r>
            <a:endParaRPr lang="pl-PL" b="1" dirty="0">
              <a:solidFill>
                <a:srgbClr val="003366"/>
              </a:solidFill>
            </a:endParaRPr>
          </a:p>
        </p:txBody>
      </p:sp>
      <p:sp>
        <p:nvSpPr>
          <p:cNvPr id="77846" name="Text Box 22" descr="Pergamin"/>
          <p:cNvSpPr txBox="1">
            <a:spLocks noChangeArrowheads="1"/>
          </p:cNvSpPr>
          <p:nvPr/>
        </p:nvSpPr>
        <p:spPr bwMode="auto">
          <a:xfrm>
            <a:off x="457200" y="2819400"/>
            <a:ext cx="2519363" cy="6096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Otrzymujemy punkt C przecięcia tych okręgów</a:t>
            </a:r>
            <a:r>
              <a:rPr lang="pl-PL" dirty="0">
                <a:solidFill>
                  <a:srgbClr val="003366"/>
                </a:solidFill>
              </a:rPr>
              <a:t>. </a:t>
            </a:r>
          </a:p>
        </p:txBody>
      </p:sp>
      <p:sp>
        <p:nvSpPr>
          <p:cNvPr id="77847" name="Text Box 23" descr="Papier z makulatury"/>
          <p:cNvSpPr txBox="1">
            <a:spLocks noChangeArrowheads="1"/>
          </p:cNvSpPr>
          <p:nvPr/>
        </p:nvSpPr>
        <p:spPr bwMode="auto">
          <a:xfrm>
            <a:off x="457200" y="3581400"/>
            <a:ext cx="2519363" cy="6858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Punkt C jest trzecim wierzchołkiem trójkąta</a:t>
            </a:r>
            <a:r>
              <a:rPr lang="pl-PL" dirty="0">
                <a:solidFill>
                  <a:srgbClr val="003366"/>
                </a:solidFill>
              </a:rPr>
              <a:t>.</a:t>
            </a:r>
            <a:endParaRPr lang="pl-PL" b="1" dirty="0">
              <a:solidFill>
                <a:srgbClr val="003366"/>
              </a:solidFill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42938" y="3352800"/>
            <a:ext cx="5224462" cy="2474913"/>
            <a:chOff x="403" y="2256"/>
            <a:chExt cx="3245" cy="1413"/>
          </a:xfrm>
        </p:grpSpPr>
        <p:sp>
          <p:nvSpPr>
            <p:cNvPr id="30747" name="Text Box 27"/>
            <p:cNvSpPr txBox="1">
              <a:spLocks noChangeArrowheads="1"/>
            </p:cNvSpPr>
            <p:nvPr/>
          </p:nvSpPr>
          <p:spPr bwMode="auto">
            <a:xfrm>
              <a:off x="403" y="3237"/>
              <a:ext cx="1776" cy="432"/>
            </a:xfrm>
            <a:prstGeom prst="rect">
              <a:avLst/>
            </a:prstGeom>
            <a:gradFill rotWithShape="0">
              <a:gsLst>
                <a:gs pos="0">
                  <a:srgbClr val="C0C0C0"/>
                </a:gs>
                <a:gs pos="100000">
                  <a:schemeClr val="bg1"/>
                </a:gs>
              </a:gsLst>
              <a:path path="rect">
                <a:fillToRect t="100000" r="100000"/>
              </a:path>
            </a:gra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pl-PL" b="1" dirty="0">
                  <a:solidFill>
                    <a:schemeClr val="accent1">
                      <a:lumMod val="50000"/>
                    </a:schemeClr>
                  </a:solidFill>
                </a:rPr>
                <a:t>ABC jest szukanym trójkątem równobocznym</a:t>
              </a:r>
            </a:p>
          </p:txBody>
        </p:sp>
        <p:sp>
          <p:nvSpPr>
            <p:cNvPr id="8216" name="Line 28"/>
            <p:cNvSpPr>
              <a:spLocks noChangeShapeType="1"/>
            </p:cNvSpPr>
            <p:nvPr/>
          </p:nvSpPr>
          <p:spPr bwMode="auto">
            <a:xfrm flipV="1">
              <a:off x="1728" y="2256"/>
              <a:ext cx="1920" cy="115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prstDash val="sysDot"/>
              <a:round/>
              <a:headEnd type="none" w="sm" len="sm"/>
              <a:tailEnd type="triangle" w="lg" len="lg"/>
            </a:ln>
          </p:spPr>
          <p:txBody>
            <a:bodyPr wrap="none"/>
            <a:lstStyle/>
            <a:p>
              <a:endParaRPr lang="pl-PL"/>
            </a:p>
          </p:txBody>
        </p:sp>
      </p:grpSp>
      <p:sp>
        <p:nvSpPr>
          <p:cNvPr id="8214" name="Rectangle 29" descr="Amarantowa siateczka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blipFill dpi="0" rotWithShape="0">
            <a:blip r:embed="rId5" cstate="print">
              <a:alphaModFix amt="24000"/>
            </a:blip>
            <a:srcRect/>
            <a:tile tx="0" ty="0" sx="100000" sy="100000" flip="none" algn="tl"/>
          </a:blipFill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pl-PL" sz="36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Trójkąt równoboczny</a:t>
            </a:r>
            <a:r>
              <a:rPr lang="pl-PL" sz="36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 </a:t>
            </a:r>
            <a:r>
              <a:rPr lang="pl-PL" sz="28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o danym boku 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7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7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7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 autoUpdateAnimBg="0"/>
      <p:bldP spid="77830" grpId="0" animBg="1"/>
      <p:bldP spid="77831" grpId="0" animBg="1" autoUpdateAnimBg="0"/>
      <p:bldP spid="77832" grpId="0" animBg="1"/>
      <p:bldP spid="77833" grpId="0" animBg="1"/>
      <p:bldP spid="77845" grpId="0" animBg="1" autoUpdateAnimBg="0"/>
      <p:bldP spid="77846" grpId="0" animBg="1" autoUpdateAnimBg="0"/>
      <p:bldP spid="7784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Papier z makulatury"/>
          <p:cNvSpPr>
            <a:spLocks noChangeArrowheads="1"/>
          </p:cNvSpPr>
          <p:nvPr/>
        </p:nvSpPr>
        <p:spPr bwMode="auto">
          <a:xfrm>
            <a:off x="2971800" y="914400"/>
            <a:ext cx="5867400" cy="54864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9876" name="Text Box 4" descr="Papier z makulatury"/>
          <p:cNvSpPr txBox="1">
            <a:spLocks noChangeArrowheads="1"/>
          </p:cNvSpPr>
          <p:nvPr/>
        </p:nvSpPr>
        <p:spPr bwMode="auto">
          <a:xfrm>
            <a:off x="457200" y="2743200"/>
            <a:ext cx="2519363" cy="3810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Rysujemy okrąg o(</a:t>
            </a:r>
            <a:r>
              <a:rPr lang="pl-PL" b="1" dirty="0" err="1">
                <a:solidFill>
                  <a:srgbClr val="003366"/>
                </a:solidFill>
              </a:rPr>
              <a:t>A,a</a:t>
            </a:r>
            <a:r>
              <a:rPr lang="pl-PL" b="1" dirty="0">
                <a:solidFill>
                  <a:srgbClr val="003366"/>
                </a:solidFill>
              </a:rPr>
              <a:t>). </a:t>
            </a:r>
          </a:p>
        </p:txBody>
      </p:sp>
      <p:sp>
        <p:nvSpPr>
          <p:cNvPr id="9221" name="Text Box 5" descr="Papier z makulatury"/>
          <p:cNvSpPr txBox="1">
            <a:spLocks noChangeArrowheads="1"/>
          </p:cNvSpPr>
          <p:nvPr/>
        </p:nvSpPr>
        <p:spPr bwMode="auto">
          <a:xfrm>
            <a:off x="457200" y="914400"/>
            <a:ext cx="2519363" cy="609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chemeClr val="tx2"/>
                </a:solidFill>
              </a:rPr>
              <a:t>Dany jest odcinek AB o długości a.</a:t>
            </a:r>
          </a:p>
        </p:txBody>
      </p:sp>
      <p:sp>
        <p:nvSpPr>
          <p:cNvPr id="79878" name="Text Box 6" descr="Pergamin"/>
          <p:cNvSpPr txBox="1">
            <a:spLocks noChangeArrowheads="1"/>
          </p:cNvSpPr>
          <p:nvPr/>
        </p:nvSpPr>
        <p:spPr bwMode="auto">
          <a:xfrm>
            <a:off x="457200" y="1752600"/>
            <a:ext cx="2519363" cy="8382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Kreślimy prostą prostopadłą do AB przez punkt A.</a:t>
            </a:r>
          </a:p>
        </p:txBody>
      </p:sp>
      <p:sp>
        <p:nvSpPr>
          <p:cNvPr id="79879" name="Text Box 7" descr="Pergamin"/>
          <p:cNvSpPr txBox="1">
            <a:spLocks noChangeArrowheads="1"/>
          </p:cNvSpPr>
          <p:nvPr/>
        </p:nvSpPr>
        <p:spPr bwMode="auto">
          <a:xfrm>
            <a:off x="457200" y="3276600"/>
            <a:ext cx="2519363" cy="10668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Otrzymujemy punkt C przecięcia tego okręgu z prostą prostopadłą do AB. </a:t>
            </a:r>
          </a:p>
        </p:txBody>
      </p:sp>
      <p:sp>
        <p:nvSpPr>
          <p:cNvPr id="79880" name="Text Box 8" descr="Pergamin"/>
          <p:cNvSpPr txBox="1">
            <a:spLocks noChangeArrowheads="1"/>
          </p:cNvSpPr>
          <p:nvPr/>
        </p:nvSpPr>
        <p:spPr bwMode="auto">
          <a:xfrm>
            <a:off x="457200" y="5334000"/>
            <a:ext cx="2971792" cy="130971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Otrzymujemy punkt D przecięcia tych okręgów, który jest czwartym wierzchołkiem kwadratu.</a:t>
            </a:r>
          </a:p>
        </p:txBody>
      </p:sp>
      <p:sp>
        <p:nvSpPr>
          <p:cNvPr id="79881" name="Text Box 9" descr="Papier z makulatury"/>
          <p:cNvSpPr txBox="1">
            <a:spLocks noChangeArrowheads="1"/>
          </p:cNvSpPr>
          <p:nvPr/>
        </p:nvSpPr>
        <p:spPr bwMode="auto">
          <a:xfrm>
            <a:off x="457200" y="4572000"/>
            <a:ext cx="2519363" cy="609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Rysujemy okręgi  o(</a:t>
            </a:r>
            <a:r>
              <a:rPr lang="pl-PL" b="1" dirty="0" err="1">
                <a:solidFill>
                  <a:srgbClr val="003366"/>
                </a:solidFill>
              </a:rPr>
              <a:t>C,a</a:t>
            </a:r>
            <a:r>
              <a:rPr lang="pl-PL" b="1" dirty="0">
                <a:solidFill>
                  <a:srgbClr val="003366"/>
                </a:solidFill>
              </a:rPr>
              <a:t>) oraz o(</a:t>
            </a:r>
            <a:r>
              <a:rPr lang="pl-PL" b="1" dirty="0" err="1">
                <a:solidFill>
                  <a:srgbClr val="003366"/>
                </a:solidFill>
              </a:rPr>
              <a:t>B,a</a:t>
            </a:r>
            <a:r>
              <a:rPr lang="pl-PL" b="1" dirty="0">
                <a:solidFill>
                  <a:srgbClr val="003366"/>
                </a:solidFill>
              </a:rPr>
              <a:t>). </a:t>
            </a:r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>
            <a:off x="3429000" y="4419600"/>
            <a:ext cx="3810000" cy="0"/>
          </a:xfrm>
          <a:prstGeom prst="line">
            <a:avLst/>
          </a:prstGeom>
          <a:noFill/>
          <a:ln w="19050" cap="sq">
            <a:solidFill>
              <a:srgbClr val="003366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pl-PL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76800" y="2438400"/>
            <a:ext cx="381000" cy="3886200"/>
            <a:chOff x="3888" y="1440"/>
            <a:chExt cx="240" cy="2448"/>
          </a:xfrm>
        </p:grpSpPr>
        <p:sp>
          <p:nvSpPr>
            <p:cNvPr id="9261" name="Line 12"/>
            <p:cNvSpPr>
              <a:spLocks noChangeShapeType="1"/>
            </p:cNvSpPr>
            <p:nvPr/>
          </p:nvSpPr>
          <p:spPr bwMode="auto">
            <a:xfrm>
              <a:off x="4080" y="1440"/>
              <a:ext cx="0" cy="2448"/>
            </a:xfrm>
            <a:prstGeom prst="line">
              <a:avLst/>
            </a:prstGeom>
            <a:noFill/>
            <a:ln w="19050" cap="sq">
              <a:solidFill>
                <a:srgbClr val="003366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9262" name="Arc 13"/>
            <p:cNvSpPr>
              <a:spLocks/>
            </p:cNvSpPr>
            <p:nvPr/>
          </p:nvSpPr>
          <p:spPr bwMode="auto">
            <a:xfrm flipH="1">
              <a:off x="3888" y="2448"/>
              <a:ext cx="240" cy="235"/>
            </a:xfrm>
            <a:custGeom>
              <a:avLst/>
              <a:gdLst>
                <a:gd name="T0" fmla="*/ 0 w 21600"/>
                <a:gd name="T1" fmla="*/ 0 h 21156"/>
                <a:gd name="T2" fmla="*/ 0 w 21600"/>
                <a:gd name="T3" fmla="*/ 0 h 21156"/>
                <a:gd name="T4" fmla="*/ 0 w 21600"/>
                <a:gd name="T5" fmla="*/ 0 h 211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56"/>
                <a:gd name="T11" fmla="*/ 21600 w 21600"/>
                <a:gd name="T12" fmla="*/ 21156 h 211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56" fill="none" extrusionOk="0">
                  <a:moveTo>
                    <a:pt x="4357" y="0"/>
                  </a:moveTo>
                  <a:cubicBezTo>
                    <a:pt x="14396" y="2068"/>
                    <a:pt x="21600" y="10906"/>
                    <a:pt x="21600" y="21156"/>
                  </a:cubicBezTo>
                </a:path>
                <a:path w="21600" h="21156" stroke="0" extrusionOk="0">
                  <a:moveTo>
                    <a:pt x="4357" y="0"/>
                  </a:moveTo>
                  <a:cubicBezTo>
                    <a:pt x="14396" y="2068"/>
                    <a:pt x="21600" y="10906"/>
                    <a:pt x="21600" y="21156"/>
                  </a:cubicBezTo>
                  <a:lnTo>
                    <a:pt x="0" y="21156"/>
                  </a:lnTo>
                  <a:close/>
                </a:path>
              </a:pathLst>
            </a:custGeom>
            <a:noFill/>
            <a:ln w="19050" cap="sq">
              <a:solidFill>
                <a:srgbClr val="0033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3" name="Oval 14"/>
            <p:cNvSpPr>
              <a:spLocks noChangeArrowheads="1"/>
            </p:cNvSpPr>
            <p:nvPr/>
          </p:nvSpPr>
          <p:spPr bwMode="auto">
            <a:xfrm>
              <a:off x="3984" y="2544"/>
              <a:ext cx="48" cy="48"/>
            </a:xfrm>
            <a:prstGeom prst="ellipse">
              <a:avLst/>
            </a:prstGeom>
            <a:solidFill>
              <a:srgbClr val="003366"/>
            </a:solidFill>
            <a:ln w="19050" cap="sq">
              <a:solidFill>
                <a:srgbClr val="0033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</p:grpSp>
      <p:sp>
        <p:nvSpPr>
          <p:cNvPr id="79887" name="Oval 15"/>
          <p:cNvSpPr>
            <a:spLocks noChangeArrowheads="1"/>
          </p:cNvSpPr>
          <p:nvPr/>
        </p:nvSpPr>
        <p:spPr bwMode="auto">
          <a:xfrm>
            <a:off x="3733800" y="2971800"/>
            <a:ext cx="2895600" cy="2895600"/>
          </a:xfrm>
          <a:prstGeom prst="ellipse">
            <a:avLst/>
          </a:prstGeom>
          <a:noFill/>
          <a:ln w="28575">
            <a:solidFill>
              <a:srgbClr val="003366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9888" name="Oval 16"/>
          <p:cNvSpPr>
            <a:spLocks noChangeArrowheads="1"/>
          </p:cNvSpPr>
          <p:nvPr/>
        </p:nvSpPr>
        <p:spPr bwMode="auto">
          <a:xfrm>
            <a:off x="3733800" y="1524000"/>
            <a:ext cx="2895600" cy="2895600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9889" name="Oval 17"/>
          <p:cNvSpPr>
            <a:spLocks noChangeArrowheads="1"/>
          </p:cNvSpPr>
          <p:nvPr/>
        </p:nvSpPr>
        <p:spPr bwMode="auto">
          <a:xfrm>
            <a:off x="5181600" y="2971800"/>
            <a:ext cx="2895600" cy="2895600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79890" name="Line 18"/>
          <p:cNvSpPr>
            <a:spLocks noChangeShapeType="1"/>
          </p:cNvSpPr>
          <p:nvPr/>
        </p:nvSpPr>
        <p:spPr bwMode="auto">
          <a:xfrm>
            <a:off x="5181600" y="2971800"/>
            <a:ext cx="1447800" cy="0"/>
          </a:xfrm>
          <a:prstGeom prst="line">
            <a:avLst/>
          </a:prstGeom>
          <a:noFill/>
          <a:ln w="38100" cap="sq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9891" name="Line 19"/>
          <p:cNvSpPr>
            <a:spLocks noChangeShapeType="1"/>
          </p:cNvSpPr>
          <p:nvPr/>
        </p:nvSpPr>
        <p:spPr bwMode="auto">
          <a:xfrm>
            <a:off x="6629400" y="2971800"/>
            <a:ext cx="0" cy="1447800"/>
          </a:xfrm>
          <a:prstGeom prst="line">
            <a:avLst/>
          </a:prstGeom>
          <a:noFill/>
          <a:ln w="38100" cap="sq">
            <a:solidFill>
              <a:schemeClr val="accent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pl-PL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553200" y="2590800"/>
            <a:ext cx="533400" cy="457200"/>
            <a:chOff x="4944" y="1536"/>
            <a:chExt cx="336" cy="288"/>
          </a:xfrm>
        </p:grpSpPr>
        <p:sp>
          <p:nvSpPr>
            <p:cNvPr id="9259" name="Text Box 21"/>
            <p:cNvSpPr txBox="1">
              <a:spLocks noChangeArrowheads="1"/>
            </p:cNvSpPr>
            <p:nvPr/>
          </p:nvSpPr>
          <p:spPr bwMode="auto">
            <a:xfrm>
              <a:off x="5040" y="1536"/>
              <a:ext cx="24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rgbClr val="006600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9260" name="Oval 22"/>
            <p:cNvSpPr>
              <a:spLocks noChangeArrowheads="1"/>
            </p:cNvSpPr>
            <p:nvPr/>
          </p:nvSpPr>
          <p:spPr bwMode="auto">
            <a:xfrm>
              <a:off x="4944" y="1728"/>
              <a:ext cx="96" cy="96"/>
            </a:xfrm>
            <a:prstGeom prst="ellipse">
              <a:avLst/>
            </a:prstGeom>
            <a:solidFill>
              <a:srgbClr val="0066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724400" y="2514600"/>
            <a:ext cx="533400" cy="533400"/>
            <a:chOff x="3792" y="1488"/>
            <a:chExt cx="336" cy="336"/>
          </a:xfrm>
        </p:grpSpPr>
        <p:sp>
          <p:nvSpPr>
            <p:cNvPr id="9257" name="Text Box 24"/>
            <p:cNvSpPr txBox="1">
              <a:spLocks noChangeArrowheads="1"/>
            </p:cNvSpPr>
            <p:nvPr/>
          </p:nvSpPr>
          <p:spPr bwMode="auto">
            <a:xfrm>
              <a:off x="3792" y="1488"/>
              <a:ext cx="24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rgbClr val="0066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9258" name="Oval 25"/>
            <p:cNvSpPr>
              <a:spLocks noChangeArrowheads="1"/>
            </p:cNvSpPr>
            <p:nvPr/>
          </p:nvSpPr>
          <p:spPr bwMode="auto">
            <a:xfrm>
              <a:off x="4032" y="1728"/>
              <a:ext cx="96" cy="96"/>
            </a:xfrm>
            <a:prstGeom prst="ellipse">
              <a:avLst/>
            </a:prstGeom>
            <a:solidFill>
              <a:srgbClr val="0066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4800600" y="4343400"/>
            <a:ext cx="2286000" cy="609600"/>
            <a:chOff x="3840" y="2640"/>
            <a:chExt cx="1440" cy="384"/>
          </a:xfrm>
        </p:grpSpPr>
        <p:sp>
          <p:nvSpPr>
            <p:cNvPr id="9250" name="Line 27"/>
            <p:cNvSpPr>
              <a:spLocks noChangeShapeType="1"/>
            </p:cNvSpPr>
            <p:nvPr/>
          </p:nvSpPr>
          <p:spPr bwMode="auto">
            <a:xfrm>
              <a:off x="4080" y="2688"/>
              <a:ext cx="912" cy="0"/>
            </a:xfrm>
            <a:prstGeom prst="line">
              <a:avLst/>
            </a:prstGeom>
            <a:noFill/>
            <a:ln w="38100" cap="sq">
              <a:solidFill>
                <a:srgbClr val="006600"/>
              </a:solidFill>
              <a:round/>
              <a:headEnd type="oval" w="med" len="med"/>
              <a:tailEnd type="oval" w="med" len="med"/>
            </a:ln>
          </p:spPr>
          <p:txBody>
            <a:bodyPr wrap="none"/>
            <a:lstStyle/>
            <a:p>
              <a:endParaRPr lang="pl-PL"/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4944" y="2640"/>
              <a:ext cx="336" cy="384"/>
              <a:chOff x="4944" y="2640"/>
              <a:chExt cx="336" cy="384"/>
            </a:xfrm>
          </p:grpSpPr>
          <p:sp>
            <p:nvSpPr>
              <p:cNvPr id="9255" name="Text Box 29"/>
              <p:cNvSpPr txBox="1">
                <a:spLocks noChangeArrowheads="1"/>
              </p:cNvSpPr>
              <p:nvPr/>
            </p:nvSpPr>
            <p:spPr bwMode="auto">
              <a:xfrm>
                <a:off x="5040" y="2736"/>
                <a:ext cx="240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b="1">
                    <a:solidFill>
                      <a:srgbClr val="006600"/>
                    </a:solidFill>
                    <a:latin typeface="Calibri" pitchFamily="34" charset="0"/>
                  </a:rPr>
                  <a:t>B</a:t>
                </a:r>
              </a:p>
            </p:txBody>
          </p:sp>
          <p:sp>
            <p:nvSpPr>
              <p:cNvPr id="9256" name="Oval 30"/>
              <p:cNvSpPr>
                <a:spLocks noChangeArrowheads="1"/>
              </p:cNvSpPr>
              <p:nvPr/>
            </p:nvSpPr>
            <p:spPr bwMode="auto">
              <a:xfrm>
                <a:off x="4944" y="2640"/>
                <a:ext cx="96" cy="96"/>
              </a:xfrm>
              <a:prstGeom prst="ellipse">
                <a:avLst/>
              </a:prstGeom>
              <a:solidFill>
                <a:srgbClr val="006600"/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l-PL">
                  <a:latin typeface="Calibri" pitchFamily="34" charset="0"/>
                </a:endParaRPr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>
              <a:off x="3840" y="2640"/>
              <a:ext cx="288" cy="384"/>
              <a:chOff x="3840" y="2640"/>
              <a:chExt cx="288" cy="384"/>
            </a:xfrm>
          </p:grpSpPr>
          <p:sp>
            <p:nvSpPr>
              <p:cNvPr id="9253" name="Text Box 32"/>
              <p:cNvSpPr txBox="1">
                <a:spLocks noChangeArrowheads="1"/>
              </p:cNvSpPr>
              <p:nvPr/>
            </p:nvSpPr>
            <p:spPr bwMode="auto">
              <a:xfrm>
                <a:off x="3840" y="2736"/>
                <a:ext cx="240" cy="28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b="1">
                    <a:solidFill>
                      <a:srgbClr val="006600"/>
                    </a:solidFill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9254" name="Oval 33"/>
              <p:cNvSpPr>
                <a:spLocks noChangeArrowheads="1"/>
              </p:cNvSpPr>
              <p:nvPr/>
            </p:nvSpPr>
            <p:spPr bwMode="auto">
              <a:xfrm>
                <a:off x="4032" y="2640"/>
                <a:ext cx="96" cy="96"/>
              </a:xfrm>
              <a:prstGeom prst="ellipse">
                <a:avLst/>
              </a:prstGeom>
              <a:solidFill>
                <a:srgbClr val="006600"/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pl-PL">
                  <a:latin typeface="Calibri" pitchFamily="34" charset="0"/>
                </a:endParaRPr>
              </a:p>
            </p:txBody>
          </p:sp>
        </p:grpSp>
      </p:grpSp>
      <p:sp>
        <p:nvSpPr>
          <p:cNvPr id="9236" name="Text Box 34"/>
          <p:cNvSpPr txBox="1">
            <a:spLocks noChangeArrowheads="1"/>
          </p:cNvSpPr>
          <p:nvPr/>
        </p:nvSpPr>
        <p:spPr bwMode="auto">
          <a:xfrm>
            <a:off x="5791200" y="4343400"/>
            <a:ext cx="381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6600"/>
                </a:solidFill>
                <a:latin typeface="Calibri" pitchFamily="34" charset="0"/>
              </a:rPr>
              <a:t>a</a:t>
            </a:r>
          </a:p>
        </p:txBody>
      </p: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4800600" y="2438400"/>
            <a:ext cx="2241550" cy="1981200"/>
            <a:chOff x="3840" y="1440"/>
            <a:chExt cx="1412" cy="1248"/>
          </a:xfrm>
        </p:grpSpPr>
        <p:sp>
          <p:nvSpPr>
            <p:cNvPr id="9246" name="Rectangle 36"/>
            <p:cNvSpPr>
              <a:spLocks noChangeArrowheads="1"/>
            </p:cNvSpPr>
            <p:nvPr/>
          </p:nvSpPr>
          <p:spPr bwMode="auto">
            <a:xfrm>
              <a:off x="4080" y="1776"/>
              <a:ext cx="912" cy="912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9247" name="Text Box 37"/>
            <p:cNvSpPr txBox="1">
              <a:spLocks noChangeArrowheads="1"/>
            </p:cNvSpPr>
            <p:nvPr/>
          </p:nvSpPr>
          <p:spPr bwMode="auto">
            <a:xfrm>
              <a:off x="5040" y="2112"/>
              <a:ext cx="212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660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9248" name="Text Box 38"/>
            <p:cNvSpPr txBox="1">
              <a:spLocks noChangeArrowheads="1"/>
            </p:cNvSpPr>
            <p:nvPr/>
          </p:nvSpPr>
          <p:spPr bwMode="auto">
            <a:xfrm>
              <a:off x="4416" y="1440"/>
              <a:ext cx="212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660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9249" name="Text Box 39"/>
            <p:cNvSpPr txBox="1">
              <a:spLocks noChangeArrowheads="1"/>
            </p:cNvSpPr>
            <p:nvPr/>
          </p:nvSpPr>
          <p:spPr bwMode="auto">
            <a:xfrm>
              <a:off x="3840" y="2064"/>
              <a:ext cx="212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6600"/>
                  </a:solidFill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791200" y="1000125"/>
            <a:ext cx="3100388" cy="2505075"/>
            <a:chOff x="3648" y="630"/>
            <a:chExt cx="1953" cy="1578"/>
          </a:xfrm>
        </p:grpSpPr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3825" y="630"/>
              <a:ext cx="1776" cy="576"/>
              <a:chOff x="3657" y="630"/>
              <a:chExt cx="1776" cy="576"/>
            </a:xfrm>
          </p:grpSpPr>
          <p:sp>
            <p:nvSpPr>
              <p:cNvPr id="9244" name="AutoShape 42"/>
              <p:cNvSpPr>
                <a:spLocks noChangeArrowheads="1"/>
              </p:cNvSpPr>
              <p:nvPr/>
            </p:nvSpPr>
            <p:spPr bwMode="auto">
              <a:xfrm>
                <a:off x="3657" y="630"/>
                <a:ext cx="1776" cy="576"/>
              </a:xfrm>
              <a:prstGeom prst="cloudCallout">
                <a:avLst>
                  <a:gd name="adj1" fmla="val -22806"/>
                  <a:gd name="adj2" fmla="val 95833"/>
                </a:avLst>
              </a:prstGeom>
              <a:solidFill>
                <a:schemeClr val="bg1">
                  <a:alpha val="49019"/>
                </a:schemeClr>
              </a:solidFill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45" name="Text Box 43"/>
              <p:cNvSpPr txBox="1">
                <a:spLocks noChangeArrowheads="1"/>
              </p:cNvSpPr>
              <p:nvPr/>
            </p:nvSpPr>
            <p:spPr bwMode="auto">
              <a:xfrm>
                <a:off x="3840" y="672"/>
                <a:ext cx="1152" cy="39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b="1">
                    <a:solidFill>
                      <a:schemeClr val="tx2"/>
                    </a:solidFill>
                    <a:latin typeface="Calibri" pitchFamily="34" charset="0"/>
                  </a:rPr>
                  <a:t>ABCD</a:t>
                </a:r>
              </a:p>
              <a:p>
                <a:pPr algn="ctr">
                  <a:lnSpc>
                    <a:spcPct val="30000"/>
                  </a:lnSpc>
                  <a:spcBef>
                    <a:spcPct val="50000"/>
                  </a:spcBef>
                </a:pPr>
                <a:r>
                  <a:rPr lang="pl-PL" b="1">
                    <a:solidFill>
                      <a:schemeClr val="tx2"/>
                    </a:solidFill>
                    <a:latin typeface="Calibri" pitchFamily="34" charset="0"/>
                  </a:rPr>
                  <a:t>szukany kwadrat</a:t>
                </a:r>
              </a:p>
            </p:txBody>
          </p:sp>
        </p:grpSp>
        <p:sp>
          <p:nvSpPr>
            <p:cNvPr id="9243" name="Line 44"/>
            <p:cNvSpPr>
              <a:spLocks noChangeShapeType="1"/>
            </p:cNvSpPr>
            <p:nvPr/>
          </p:nvSpPr>
          <p:spPr bwMode="auto">
            <a:xfrm flipH="1">
              <a:off x="3648" y="1536"/>
              <a:ext cx="576" cy="67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prstDash val="sysDot"/>
              <a:round/>
              <a:headEnd type="none" w="sm" len="sm"/>
              <a:tailEnd type="triangle" w="med" len="lg"/>
            </a:ln>
          </p:spPr>
          <p:txBody>
            <a:bodyPr wrap="none"/>
            <a:lstStyle/>
            <a:p>
              <a:endParaRPr lang="pl-PL"/>
            </a:p>
          </p:txBody>
        </p:sp>
      </p:grpSp>
      <p:sp>
        <p:nvSpPr>
          <p:cNvPr id="9241" name="Rectangle 47" descr="Amarantowa siateczka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blipFill dpi="0" rotWithShape="0">
            <a:blip r:embed="rId5" cstate="print">
              <a:alphaModFix amt="25000"/>
            </a:blip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pl-PL" sz="36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Kwadrat</a:t>
            </a:r>
            <a:r>
              <a:rPr lang="pl-PL" sz="40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 </a:t>
            </a:r>
            <a:r>
              <a:rPr lang="pl-PL" sz="28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o danym boku 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6" presetClass="entr" presetSubtype="2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 autoUpdateAnimBg="0"/>
      <p:bldP spid="79878" grpId="0" animBg="1" autoUpdateAnimBg="0"/>
      <p:bldP spid="79879" grpId="0" animBg="1" autoUpdateAnimBg="0"/>
      <p:bldP spid="79880" grpId="0" animBg="1" autoUpdateAnimBg="0"/>
      <p:bldP spid="79881" grpId="0" animBg="1" autoUpdateAnimBg="0"/>
      <p:bldP spid="79882" grpId="0" animBg="1"/>
      <p:bldP spid="79887" grpId="0" animBg="1"/>
      <p:bldP spid="79888" grpId="0" animBg="1"/>
      <p:bldP spid="79889" grpId="0" animBg="1"/>
      <p:bldP spid="79890" grpId="0" animBg="1"/>
      <p:bldP spid="798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 descr="Papier z makulatury"/>
          <p:cNvSpPr>
            <a:spLocks noChangeArrowheads="1"/>
          </p:cNvSpPr>
          <p:nvPr/>
        </p:nvSpPr>
        <p:spPr bwMode="auto">
          <a:xfrm>
            <a:off x="2857500" y="928688"/>
            <a:ext cx="5867400" cy="53340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457200" y="5105400"/>
            <a:ext cx="2519363" cy="914400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chemeClr val="tx2"/>
                </a:solidFill>
              </a:rPr>
              <a:t>ABCDEF jest sześciokątem foremnym o boku a</a:t>
            </a:r>
          </a:p>
        </p:txBody>
      </p:sp>
      <p:sp>
        <p:nvSpPr>
          <p:cNvPr id="11268" name="Text Box 4" descr="Papier z makulatury"/>
          <p:cNvSpPr txBox="1">
            <a:spLocks noChangeArrowheads="1"/>
          </p:cNvSpPr>
          <p:nvPr/>
        </p:nvSpPr>
        <p:spPr bwMode="auto">
          <a:xfrm>
            <a:off x="457200" y="914400"/>
            <a:ext cx="2519363" cy="609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Dany jest odcinek o długości a.</a:t>
            </a:r>
          </a:p>
        </p:txBody>
      </p:sp>
      <p:sp>
        <p:nvSpPr>
          <p:cNvPr id="83973" name="Text Box 5" descr="Pergamin"/>
          <p:cNvSpPr txBox="1">
            <a:spLocks noChangeArrowheads="1"/>
          </p:cNvSpPr>
          <p:nvPr/>
        </p:nvSpPr>
        <p:spPr bwMode="auto">
          <a:xfrm>
            <a:off x="457200" y="1676400"/>
            <a:ext cx="2519363" cy="6096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Rysujemy okrąg o promieniu a.</a:t>
            </a:r>
          </a:p>
        </p:txBody>
      </p:sp>
      <p:sp>
        <p:nvSpPr>
          <p:cNvPr id="83974" name="Text Box 6" descr="Papier z makulatury"/>
          <p:cNvSpPr txBox="1">
            <a:spLocks noChangeArrowheads="1"/>
          </p:cNvSpPr>
          <p:nvPr/>
        </p:nvSpPr>
        <p:spPr bwMode="auto">
          <a:xfrm>
            <a:off x="457200" y="2438400"/>
            <a:ext cx="2519363" cy="609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Wybieramy dowolny punkt A na okręgu. </a:t>
            </a:r>
          </a:p>
        </p:txBody>
      </p:sp>
      <p:sp>
        <p:nvSpPr>
          <p:cNvPr id="83975" name="Text Box 7" descr="Pergamin"/>
          <p:cNvSpPr txBox="1">
            <a:spLocks noChangeArrowheads="1"/>
          </p:cNvSpPr>
          <p:nvPr/>
        </p:nvSpPr>
        <p:spPr bwMode="auto">
          <a:xfrm>
            <a:off x="142844" y="3200400"/>
            <a:ext cx="2833719" cy="6858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rgbClr val="003366"/>
                </a:solidFill>
              </a:rPr>
              <a:t>Z punktu A  zakreślamy kolejno łuki o promieniu a</a:t>
            </a:r>
          </a:p>
        </p:txBody>
      </p:sp>
      <p:sp>
        <p:nvSpPr>
          <p:cNvPr id="83976" name="Text Box 8" descr="Papier z makulatury"/>
          <p:cNvSpPr txBox="1">
            <a:spLocks noChangeArrowheads="1"/>
          </p:cNvSpPr>
          <p:nvPr/>
        </p:nvSpPr>
        <p:spPr bwMode="auto">
          <a:xfrm>
            <a:off x="457200" y="3962400"/>
            <a:ext cx="2519363" cy="9906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pl-PL" b="1" dirty="0">
                <a:solidFill>
                  <a:schemeClr val="tx2"/>
                </a:solidFill>
              </a:rPr>
              <a:t>Otrzymujemy punkty B, C, D, E, F przecięcia tych łuków z okręgiem</a:t>
            </a:r>
            <a:r>
              <a:rPr lang="pl-PL" b="1" dirty="0">
                <a:solidFill>
                  <a:srgbClr val="003366"/>
                </a:solidFill>
              </a:rPr>
              <a:t>.</a:t>
            </a:r>
          </a:p>
        </p:txBody>
      </p:sp>
      <p:sp>
        <p:nvSpPr>
          <p:cNvPr id="83980" name="Oval 12"/>
          <p:cNvSpPr>
            <a:spLocks noChangeArrowheads="1"/>
          </p:cNvSpPr>
          <p:nvPr/>
        </p:nvSpPr>
        <p:spPr bwMode="auto">
          <a:xfrm>
            <a:off x="3886200" y="1295400"/>
            <a:ext cx="4572000" cy="4572000"/>
          </a:xfrm>
          <a:prstGeom prst="ellipse">
            <a:avLst/>
          </a:prstGeom>
          <a:noFill/>
          <a:ln w="19050">
            <a:solidFill>
              <a:srgbClr val="CC3300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pl-PL">
              <a:latin typeface="Calibri" pitchFamily="34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86200" y="1600200"/>
            <a:ext cx="4572000" cy="3962400"/>
            <a:chOff x="2448" y="1008"/>
            <a:chExt cx="2880" cy="2496"/>
          </a:xfrm>
        </p:grpSpPr>
        <p:sp>
          <p:nvSpPr>
            <p:cNvPr id="11322" name="AutoShape 14"/>
            <p:cNvSpPr>
              <a:spLocks noChangeArrowheads="1"/>
            </p:cNvSpPr>
            <p:nvPr/>
          </p:nvSpPr>
          <p:spPr bwMode="auto">
            <a:xfrm>
              <a:off x="2448" y="1011"/>
              <a:ext cx="2880" cy="2490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23" name="Line 15"/>
            <p:cNvSpPr>
              <a:spLocks noChangeShapeType="1"/>
            </p:cNvSpPr>
            <p:nvPr/>
          </p:nvSpPr>
          <p:spPr bwMode="auto">
            <a:xfrm>
              <a:off x="2448" y="2256"/>
              <a:ext cx="288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1324" name="Line 16"/>
            <p:cNvSpPr>
              <a:spLocks noChangeShapeType="1"/>
            </p:cNvSpPr>
            <p:nvPr/>
          </p:nvSpPr>
          <p:spPr bwMode="auto">
            <a:xfrm>
              <a:off x="3216" y="1008"/>
              <a:ext cx="1392" cy="24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1325" name="Line 17"/>
            <p:cNvSpPr>
              <a:spLocks noChangeShapeType="1"/>
            </p:cNvSpPr>
            <p:nvPr/>
          </p:nvSpPr>
          <p:spPr bwMode="auto">
            <a:xfrm flipV="1">
              <a:off x="3168" y="1008"/>
              <a:ext cx="1440" cy="24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1400" y="3505200"/>
            <a:ext cx="381000" cy="522288"/>
            <a:chOff x="2256" y="2208"/>
            <a:chExt cx="240" cy="329"/>
          </a:xfrm>
        </p:grpSpPr>
        <p:sp>
          <p:nvSpPr>
            <p:cNvPr id="11320" name="Oval 19"/>
            <p:cNvSpPr>
              <a:spLocks noChangeArrowheads="1"/>
            </p:cNvSpPr>
            <p:nvPr/>
          </p:nvSpPr>
          <p:spPr bwMode="auto">
            <a:xfrm>
              <a:off x="2400" y="2208"/>
              <a:ext cx="96" cy="96"/>
            </a:xfrm>
            <a:prstGeom prst="ellipse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21" name="Text Box 20"/>
            <p:cNvSpPr txBox="1">
              <a:spLocks noChangeArrowheads="1"/>
            </p:cNvSpPr>
            <p:nvPr/>
          </p:nvSpPr>
          <p:spPr bwMode="auto">
            <a:xfrm>
              <a:off x="2256" y="2304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B</a:t>
              </a: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876800" y="5486400"/>
            <a:ext cx="381000" cy="522288"/>
            <a:chOff x="3072" y="3456"/>
            <a:chExt cx="240" cy="329"/>
          </a:xfrm>
        </p:grpSpPr>
        <p:sp>
          <p:nvSpPr>
            <p:cNvPr id="11318" name="Oval 22"/>
            <p:cNvSpPr>
              <a:spLocks noChangeArrowheads="1"/>
            </p:cNvSpPr>
            <p:nvPr/>
          </p:nvSpPr>
          <p:spPr bwMode="auto">
            <a:xfrm>
              <a:off x="3120" y="3456"/>
              <a:ext cx="96" cy="96"/>
            </a:xfrm>
            <a:prstGeom prst="ellipse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19" name="Text Box 23"/>
            <p:cNvSpPr txBox="1">
              <a:spLocks noChangeArrowheads="1"/>
            </p:cNvSpPr>
            <p:nvPr/>
          </p:nvSpPr>
          <p:spPr bwMode="auto">
            <a:xfrm>
              <a:off x="3072" y="3552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C</a:t>
              </a: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7239000" y="5486400"/>
            <a:ext cx="533400" cy="446088"/>
            <a:chOff x="4560" y="3456"/>
            <a:chExt cx="336" cy="281"/>
          </a:xfrm>
        </p:grpSpPr>
        <p:sp>
          <p:nvSpPr>
            <p:cNvPr id="11316" name="Oval 25"/>
            <p:cNvSpPr>
              <a:spLocks noChangeArrowheads="1"/>
            </p:cNvSpPr>
            <p:nvPr/>
          </p:nvSpPr>
          <p:spPr bwMode="auto">
            <a:xfrm>
              <a:off x="4560" y="3456"/>
              <a:ext cx="96" cy="96"/>
            </a:xfrm>
            <a:prstGeom prst="ellipse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17" name="Text Box 26"/>
            <p:cNvSpPr txBox="1">
              <a:spLocks noChangeArrowheads="1"/>
            </p:cNvSpPr>
            <p:nvPr/>
          </p:nvSpPr>
          <p:spPr bwMode="auto">
            <a:xfrm>
              <a:off x="4656" y="3504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8382000" y="3048000"/>
            <a:ext cx="457200" cy="609600"/>
            <a:chOff x="5280" y="1920"/>
            <a:chExt cx="288" cy="384"/>
          </a:xfrm>
        </p:grpSpPr>
        <p:sp>
          <p:nvSpPr>
            <p:cNvPr id="11314" name="Oval 28"/>
            <p:cNvSpPr>
              <a:spLocks noChangeArrowheads="1"/>
            </p:cNvSpPr>
            <p:nvPr/>
          </p:nvSpPr>
          <p:spPr bwMode="auto">
            <a:xfrm>
              <a:off x="5280" y="2208"/>
              <a:ext cx="96" cy="96"/>
            </a:xfrm>
            <a:prstGeom prst="ellipse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15" name="Text Box 29"/>
            <p:cNvSpPr txBox="1">
              <a:spLocks noChangeArrowheads="1"/>
            </p:cNvSpPr>
            <p:nvPr/>
          </p:nvSpPr>
          <p:spPr bwMode="auto">
            <a:xfrm>
              <a:off x="5328" y="1920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E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7239000" y="1143000"/>
            <a:ext cx="533400" cy="533400"/>
            <a:chOff x="4560" y="720"/>
            <a:chExt cx="336" cy="336"/>
          </a:xfrm>
        </p:grpSpPr>
        <p:sp>
          <p:nvSpPr>
            <p:cNvPr id="11312" name="Oval 31"/>
            <p:cNvSpPr>
              <a:spLocks noChangeArrowheads="1"/>
            </p:cNvSpPr>
            <p:nvPr/>
          </p:nvSpPr>
          <p:spPr bwMode="auto">
            <a:xfrm>
              <a:off x="4560" y="960"/>
              <a:ext cx="96" cy="96"/>
            </a:xfrm>
            <a:prstGeom prst="ellipse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13" name="Text Box 32"/>
            <p:cNvSpPr txBox="1">
              <a:spLocks noChangeArrowheads="1"/>
            </p:cNvSpPr>
            <p:nvPr/>
          </p:nvSpPr>
          <p:spPr bwMode="auto">
            <a:xfrm>
              <a:off x="4656" y="720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F</a:t>
              </a: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4648200" y="1066800"/>
            <a:ext cx="423863" cy="576263"/>
            <a:chOff x="2928" y="672"/>
            <a:chExt cx="267" cy="363"/>
          </a:xfrm>
        </p:grpSpPr>
        <p:sp>
          <p:nvSpPr>
            <p:cNvPr id="11310" name="Oval 34"/>
            <p:cNvSpPr>
              <a:spLocks noChangeArrowheads="1"/>
            </p:cNvSpPr>
            <p:nvPr/>
          </p:nvSpPr>
          <p:spPr bwMode="auto">
            <a:xfrm>
              <a:off x="3120" y="960"/>
              <a:ext cx="75" cy="75"/>
            </a:xfrm>
            <a:prstGeom prst="ellipse">
              <a:avLst/>
            </a:prstGeom>
            <a:solidFill>
              <a:srgbClr val="CC33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>
                <a:latin typeface="Calibri" pitchFamily="34" charset="0"/>
              </a:endParaRPr>
            </a:p>
          </p:txBody>
        </p:sp>
        <p:sp>
          <p:nvSpPr>
            <p:cNvPr id="11311" name="Text Box 35"/>
            <p:cNvSpPr txBox="1">
              <a:spLocks noChangeArrowheads="1"/>
            </p:cNvSpPr>
            <p:nvPr/>
          </p:nvSpPr>
          <p:spPr bwMode="auto">
            <a:xfrm>
              <a:off x="2928" y="672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3643313" y="1571625"/>
            <a:ext cx="1428750" cy="2214563"/>
            <a:chOff x="2304" y="1035"/>
            <a:chExt cx="936" cy="1269"/>
          </a:xfrm>
        </p:grpSpPr>
        <p:sp>
          <p:nvSpPr>
            <p:cNvPr id="11307" name="Arc 40"/>
            <p:cNvSpPr>
              <a:spLocks/>
            </p:cNvSpPr>
            <p:nvPr/>
          </p:nvSpPr>
          <p:spPr bwMode="auto">
            <a:xfrm rot="8485193">
              <a:off x="2304" y="2064"/>
              <a:ext cx="240" cy="240"/>
            </a:xfrm>
            <a:custGeom>
              <a:avLst/>
              <a:gdLst>
                <a:gd name="T0" fmla="*/ 0 w 21600"/>
                <a:gd name="T1" fmla="*/ 0 h 21634"/>
                <a:gd name="T2" fmla="*/ 0 w 21600"/>
                <a:gd name="T3" fmla="*/ 0 h 21634"/>
                <a:gd name="T4" fmla="*/ 0 w 21600"/>
                <a:gd name="T5" fmla="*/ 0 h 2163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34"/>
                <a:gd name="T11" fmla="*/ 21600 w 21600"/>
                <a:gd name="T12" fmla="*/ 21634 h 21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11"/>
                    <a:pt x="21599" y="21622"/>
                    <a:pt x="21599" y="21633"/>
                  </a:cubicBezTo>
                </a:path>
                <a:path w="21600" h="216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11"/>
                    <a:pt x="21599" y="21622"/>
                    <a:pt x="21599" y="2163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08" name="Text Box 41"/>
            <p:cNvSpPr txBox="1">
              <a:spLocks noChangeArrowheads="1"/>
            </p:cNvSpPr>
            <p:nvPr/>
          </p:nvSpPr>
          <p:spPr bwMode="auto">
            <a:xfrm>
              <a:off x="2592" y="1344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309" name="Line 42"/>
            <p:cNvSpPr>
              <a:spLocks noChangeShapeType="1"/>
            </p:cNvSpPr>
            <p:nvPr/>
          </p:nvSpPr>
          <p:spPr bwMode="auto">
            <a:xfrm flipH="1">
              <a:off x="2448" y="1035"/>
              <a:ext cx="792" cy="1221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3886200" y="3581400"/>
            <a:ext cx="1219200" cy="2133600"/>
            <a:chOff x="2448" y="2256"/>
            <a:chExt cx="768" cy="1344"/>
          </a:xfrm>
        </p:grpSpPr>
        <p:sp>
          <p:nvSpPr>
            <p:cNvPr id="11304" name="Arc 44"/>
            <p:cNvSpPr>
              <a:spLocks/>
            </p:cNvSpPr>
            <p:nvPr/>
          </p:nvSpPr>
          <p:spPr bwMode="auto">
            <a:xfrm rot="5995732">
              <a:off x="2976" y="3360"/>
              <a:ext cx="240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05" name="Text Box 45"/>
            <p:cNvSpPr txBox="1">
              <a:spLocks noChangeArrowheads="1"/>
            </p:cNvSpPr>
            <p:nvPr/>
          </p:nvSpPr>
          <p:spPr bwMode="auto">
            <a:xfrm>
              <a:off x="2592" y="2688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306" name="Line 46"/>
            <p:cNvSpPr>
              <a:spLocks noChangeShapeType="1"/>
            </p:cNvSpPr>
            <p:nvPr/>
          </p:nvSpPr>
          <p:spPr bwMode="auto">
            <a:xfrm>
              <a:off x="2448" y="2256"/>
              <a:ext cx="720" cy="124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5029200" y="5410200"/>
            <a:ext cx="2362200" cy="446088"/>
            <a:chOff x="3168" y="3408"/>
            <a:chExt cx="1488" cy="281"/>
          </a:xfrm>
        </p:grpSpPr>
        <p:sp>
          <p:nvSpPr>
            <p:cNvPr id="11301" name="Arc 48"/>
            <p:cNvSpPr>
              <a:spLocks/>
            </p:cNvSpPr>
            <p:nvPr/>
          </p:nvSpPr>
          <p:spPr bwMode="auto">
            <a:xfrm rot="2537388">
              <a:off x="4416" y="3408"/>
              <a:ext cx="240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02" name="Text Box 49"/>
            <p:cNvSpPr txBox="1">
              <a:spLocks noChangeArrowheads="1"/>
            </p:cNvSpPr>
            <p:nvPr/>
          </p:nvSpPr>
          <p:spPr bwMode="auto">
            <a:xfrm>
              <a:off x="3768" y="3456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303" name="Line 50"/>
            <p:cNvSpPr>
              <a:spLocks noChangeShapeType="1"/>
            </p:cNvSpPr>
            <p:nvPr/>
          </p:nvSpPr>
          <p:spPr bwMode="auto">
            <a:xfrm>
              <a:off x="3168" y="3504"/>
              <a:ext cx="144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12" name="Group 51"/>
          <p:cNvGrpSpPr>
            <a:grpSpLocks/>
          </p:cNvGrpSpPr>
          <p:nvPr/>
        </p:nvGrpSpPr>
        <p:grpSpPr bwMode="auto">
          <a:xfrm>
            <a:off x="7315200" y="3505200"/>
            <a:ext cx="1295400" cy="2057400"/>
            <a:chOff x="4608" y="2208"/>
            <a:chExt cx="816" cy="1296"/>
          </a:xfrm>
        </p:grpSpPr>
        <p:sp>
          <p:nvSpPr>
            <p:cNvPr id="11298" name="Arc 52"/>
            <p:cNvSpPr>
              <a:spLocks/>
            </p:cNvSpPr>
            <p:nvPr/>
          </p:nvSpPr>
          <p:spPr bwMode="auto">
            <a:xfrm rot="-896960">
              <a:off x="5184" y="2208"/>
              <a:ext cx="240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99" name="Text Box 53"/>
            <p:cNvSpPr txBox="1">
              <a:spLocks noChangeArrowheads="1"/>
            </p:cNvSpPr>
            <p:nvPr/>
          </p:nvSpPr>
          <p:spPr bwMode="auto">
            <a:xfrm>
              <a:off x="4944" y="2784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300" name="Line 54"/>
            <p:cNvSpPr>
              <a:spLocks noChangeShapeType="1"/>
            </p:cNvSpPr>
            <p:nvPr/>
          </p:nvSpPr>
          <p:spPr bwMode="auto">
            <a:xfrm flipV="1">
              <a:off x="4608" y="2256"/>
              <a:ext cx="720" cy="124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7162800" y="1524000"/>
            <a:ext cx="1295400" cy="2057400"/>
            <a:chOff x="4512" y="960"/>
            <a:chExt cx="816" cy="1296"/>
          </a:xfrm>
        </p:grpSpPr>
        <p:sp>
          <p:nvSpPr>
            <p:cNvPr id="11295" name="Arc 56"/>
            <p:cNvSpPr>
              <a:spLocks/>
            </p:cNvSpPr>
            <p:nvPr/>
          </p:nvSpPr>
          <p:spPr bwMode="auto">
            <a:xfrm rot="-5190300">
              <a:off x="4512" y="960"/>
              <a:ext cx="240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96" name="Text Box 57"/>
            <p:cNvSpPr txBox="1">
              <a:spLocks noChangeArrowheads="1"/>
            </p:cNvSpPr>
            <p:nvPr/>
          </p:nvSpPr>
          <p:spPr bwMode="auto">
            <a:xfrm>
              <a:off x="4896" y="1344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297" name="Line 58"/>
            <p:cNvSpPr>
              <a:spLocks noChangeShapeType="1"/>
            </p:cNvSpPr>
            <p:nvPr/>
          </p:nvSpPr>
          <p:spPr bwMode="auto">
            <a:xfrm flipH="1" flipV="1">
              <a:off x="4608" y="1008"/>
              <a:ext cx="720" cy="124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grpSp>
        <p:nvGrpSpPr>
          <p:cNvPr id="14" name="Group 59"/>
          <p:cNvGrpSpPr>
            <a:grpSpLocks/>
          </p:cNvGrpSpPr>
          <p:nvPr/>
        </p:nvGrpSpPr>
        <p:grpSpPr bwMode="auto">
          <a:xfrm>
            <a:off x="5105400" y="1219200"/>
            <a:ext cx="2209800" cy="381000"/>
            <a:chOff x="3216" y="768"/>
            <a:chExt cx="1392" cy="240"/>
          </a:xfrm>
        </p:grpSpPr>
        <p:sp>
          <p:nvSpPr>
            <p:cNvPr id="11293" name="Text Box 60"/>
            <p:cNvSpPr txBox="1">
              <a:spLocks noChangeArrowheads="1"/>
            </p:cNvSpPr>
            <p:nvPr/>
          </p:nvSpPr>
          <p:spPr bwMode="auto">
            <a:xfrm>
              <a:off x="3768" y="768"/>
              <a:ext cx="240" cy="23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b="1">
                  <a:solidFill>
                    <a:schemeClr val="tx2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11294" name="Line 61"/>
            <p:cNvSpPr>
              <a:spLocks noChangeShapeType="1"/>
            </p:cNvSpPr>
            <p:nvPr/>
          </p:nvSpPr>
          <p:spPr bwMode="auto">
            <a:xfrm flipH="1">
              <a:off x="3216" y="1008"/>
              <a:ext cx="1392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pl-PL"/>
            </a:p>
          </p:txBody>
        </p:sp>
      </p:grpSp>
      <p:sp>
        <p:nvSpPr>
          <p:cNvPr id="84030" name="Line 62"/>
          <p:cNvSpPr>
            <a:spLocks noChangeShapeType="1"/>
          </p:cNvSpPr>
          <p:nvPr/>
        </p:nvSpPr>
        <p:spPr bwMode="auto">
          <a:xfrm flipV="1">
            <a:off x="2286000" y="4495800"/>
            <a:ext cx="2895600" cy="1066800"/>
          </a:xfrm>
          <a:prstGeom prst="line">
            <a:avLst/>
          </a:prstGeom>
          <a:noFill/>
          <a:ln w="28575">
            <a:solidFill>
              <a:schemeClr val="bg1"/>
            </a:solidFill>
            <a:prstDash val="sysDot"/>
            <a:round/>
            <a:headEnd type="none" w="sm" len="sm"/>
            <a:tailEnd type="triangle" w="lg" len="lg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1291" name="Rectangle 63" descr="Amarantowa siateczka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blipFill dpi="0" rotWithShape="0">
            <a:blip r:embed="rId5" cstate="print">
              <a:alphaModFix amt="25000"/>
            </a:blip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pl-PL" sz="36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Sześciokąt foremny</a:t>
            </a:r>
            <a:r>
              <a:rPr lang="pl-PL" sz="36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 </a:t>
            </a:r>
            <a:r>
              <a:rPr lang="pl-PL" sz="2800" b="1" i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o danym boku a</a:t>
            </a:r>
            <a:endParaRPr lang="pl-PL" sz="1800" b="1" i="1" dirty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84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animBg="1" autoUpdateAnimBg="0"/>
      <p:bldP spid="83973" grpId="0" animBg="1" autoUpdateAnimBg="0"/>
      <p:bldP spid="83974" grpId="0" animBg="1" autoUpdateAnimBg="0"/>
      <p:bldP spid="83975" grpId="0" animBg="1" autoUpdateAnimBg="0"/>
      <p:bldP spid="83976" grpId="0" animBg="1" autoUpdateAnimBg="0"/>
      <p:bldP spid="83980" grpId="0" animBg="1"/>
      <p:bldP spid="84030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256</Words>
  <Application>Microsoft Office PowerPoint</Application>
  <PresentationFormat>Pokaz na ekranie (4:3)</PresentationFormat>
  <Paragraphs>78</Paragraphs>
  <Slides>15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Czy pszczoły znają geometrię, czyli o wielokątach foremnych. </vt:lpstr>
      <vt:lpstr>Plaster miodu</vt:lpstr>
      <vt:lpstr>Prezentacja programu PowerPoint</vt:lpstr>
      <vt:lpstr>Wielokąty foremne</vt:lpstr>
      <vt:lpstr>Jan Brożek</vt:lpstr>
      <vt:lpstr>Kąt wewnętrzny wielokąta foremnego</vt:lpstr>
      <vt:lpstr>Trójkąt równoboczny o danym boku a</vt:lpstr>
      <vt:lpstr>Kwadrat o danym boku a</vt:lpstr>
      <vt:lpstr>Sześciokąt foremny o danym boku a</vt:lpstr>
      <vt:lpstr>Wielokąty foremne w przyrodzie</vt:lpstr>
      <vt:lpstr>Prezentacja programu PowerPoint</vt:lpstr>
      <vt:lpstr>Prezentacja programu PowerPoint</vt:lpstr>
      <vt:lpstr>Prezentacja programu PowerPoint</vt:lpstr>
      <vt:lpstr>Prezentacja programu PowerPoint</vt:lpstr>
      <vt:lpstr>Koniec.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Pięciokąty Foremne</dc:title>
  <dc:creator>STACJONARNY-T</dc:creator>
  <cp:lastModifiedBy>Ania</cp:lastModifiedBy>
  <cp:revision>46</cp:revision>
  <dcterms:created xsi:type="dcterms:W3CDTF">2013-03-05T14:33:29Z</dcterms:created>
  <dcterms:modified xsi:type="dcterms:W3CDTF">2014-02-18T20:00:01Z</dcterms:modified>
</cp:coreProperties>
</file>