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2" autoAdjust="0"/>
    <p:restoredTop sz="94660"/>
  </p:normalViewPr>
  <p:slideViewPr>
    <p:cSldViewPr>
      <p:cViewPr varScale="1">
        <p:scale>
          <a:sx n="87" d="100"/>
          <a:sy n="87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D6C187C-B8E0-45F6-8FD5-456E90CE35FA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A2E608-4E0D-4708-8625-A3B277C8B5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8786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174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/>
                <a:cs typeface="Arial" pitchFamily="34" charset="0"/>
              </a:defRPr>
            </a:lvl9pPr>
          </a:lstStyle>
          <a:p>
            <a:pPr eaLnBrk="1" hangingPunct="1"/>
            <a:fld id="{C3F69C0F-0E79-4C63-817F-D4ABDC54D2A0}" type="slidenum">
              <a:rPr lang="pl-PL" smtClean="0"/>
              <a:pPr eaLnBrk="1" hangingPunct="1"/>
              <a:t>7</a:t>
            </a:fld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Łącznik prostoliniowy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ytuł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5" name="Symbol zastępczy daty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B8460-724D-4536-AA1B-4809983303B8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6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08FD1-B2C6-48B6-9F69-E499CD7F163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241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02130-5856-4837-8B22-2E58B8516D25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80400-E3FB-4D78-880B-BACFF95B73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560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1B20-2EDB-460E-88FA-BE9B8F76EB5A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8F06A-79F6-4427-9F1E-978158F883B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5444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27" name="Symbol zastępczy zawartości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151AC-01BF-407D-AF84-0F29D7E173D3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42BA9-61EE-4E1E-BCCC-07273E625A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941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Łącznik prostoliniowy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666E-DB7F-4A39-9975-C93BF91157F2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7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80C95-8245-43F3-BDF0-5590E88FB5E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1631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94ED-34D2-406A-BFE4-4CAD31D71EC7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6" name="Symbol zastępczy stopki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EFEE2-4270-4E73-A9FB-23A97E83576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650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ytuł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5" name="Symbol zastępczy tekst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28" name="Symbol zastępczy zawartości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F6191-A690-4054-A62F-89036F0EFF26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9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8191B-CC93-41B2-A7B7-61788F3CB9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854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ytuł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6A7B9-84D4-4C74-A544-B8685BDEAEFD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" name="Symbol zastępczy stopki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142F6-729E-4F34-9749-637F3DA6C4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052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1088-086E-45A9-8680-C23551B2572B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3" name="Symbol zastępczy stop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B1640-DF89-4529-9E53-79D14BAE0BE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146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oliniowy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2AD05-C04A-4DE0-BC46-F7DC87AF3D12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7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69BF0-BD65-4A9C-9811-7BD6BF8DAB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521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EC7E3-DC79-4220-9628-614FD91CE61A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5C658-D129-4518-AE95-E33C1369D2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177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Symbol zastępczy tekstu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1" name="Symbol zastępczy daty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0F9147-CDFB-48C6-831A-1B9FD10F7AFF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1348AC-53F8-4F97-8B31-B4F72D16C00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0" name="Symbol zastępczy tytuł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3" r:id="rId4"/>
    <p:sldLayoutId id="2147483819" r:id="rId5"/>
    <p:sldLayoutId id="2147483814" r:id="rId6"/>
    <p:sldLayoutId id="2147483820" r:id="rId7"/>
    <p:sldLayoutId id="2147483821" r:id="rId8"/>
    <p:sldLayoutId id="2147483822" r:id="rId9"/>
    <p:sldLayoutId id="2147483815" r:id="rId10"/>
    <p:sldLayoutId id="214748382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1000" y="3933057"/>
            <a:ext cx="8458200" cy="214273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Rozwiązywanie zadań tekstowych dotyczących wielkości odwrotnie proporcjonalnych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odwrotnie proporcjonalne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Zadanie 5.Jak zmieni się pole prostokąta jeśli jeden jego bok zwiększymy czterokrotnie, </a:t>
                </a:r>
                <a:br>
                  <a:rPr lang="pl-PL" dirty="0" smtClean="0"/>
                </a:br>
                <a:r>
                  <a:rPr lang="pl-PL" dirty="0" smtClean="0"/>
                  <a:t>a drugi zmniejszymy czterokrotnie?</a:t>
                </a:r>
              </a:p>
              <a:p>
                <a:pPr marL="0" indent="0">
                  <a:buNone/>
                </a:pPr>
                <a:endParaRPr lang="pl-PL" sz="1800" dirty="0" smtClean="0"/>
              </a:p>
              <a:p>
                <a:pPr marL="0" indent="0">
                  <a:buNone/>
                </a:pPr>
                <a:r>
                  <a:rPr lang="pl-PL" dirty="0" smtClean="0"/>
                  <a:t>Zadanie 6. Samochód jadący ze średnią prędkością 60km/h przebywa odległość </a:t>
                </a:r>
                <a:br>
                  <a:rPr lang="pl-PL" dirty="0" smtClean="0"/>
                </a:br>
                <a:r>
                  <a:rPr lang="pl-PL" dirty="0" smtClean="0"/>
                  <a:t>z Włocławka do Warszawy w czasie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dirty="0" smtClean="0"/>
                  <a:t>h.</a:t>
                </a:r>
                <a:br>
                  <a:rPr lang="pl-PL" dirty="0" smtClean="0"/>
                </a:br>
                <a:r>
                  <a:rPr lang="pl-PL" dirty="0" smtClean="0"/>
                  <a:t>Z jaką prędkością powinien jechać ten samochód, aby przebyć tę drogę w ciągu 2h?</a:t>
                </a: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54" t="-1752" b="-660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97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odwrotnie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Zadanie 7. Długość fali światła jest odwrotnie proporcjonalna do częstotliwości fali. Jeżeli przy długości fali równej 0,85 m jej częstotliwość jest równa 390 cykli, to jaką długość ma fala o częstotliwości 256 cykli? Podaj przybliżenie z dokładnością do części setnych. 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8014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odwrotnie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Zadanie 8. W jakim stosunku x : y punkt podparcia powinien dzielić huśtawkę, aby mama o wadze 60 kg zrównoważyła syna o wadze 18 kg?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	  M					  S</a:t>
            </a:r>
          </a:p>
          <a:p>
            <a:pPr marL="0" indent="0">
              <a:buNone/>
            </a:pPr>
            <a:r>
              <a:rPr lang="pl-PL" dirty="0"/>
              <a:t>	</a:t>
            </a:r>
            <a:r>
              <a:rPr lang="pl-PL" dirty="0" smtClean="0"/>
              <a:t>	x			y</a:t>
            </a:r>
            <a:endParaRPr lang="pl-PL" dirty="0"/>
          </a:p>
        </p:txBody>
      </p:sp>
      <p:sp>
        <p:nvSpPr>
          <p:cNvPr id="6" name="Trójkąt równoramienny 5"/>
          <p:cNvSpPr/>
          <p:nvPr/>
        </p:nvSpPr>
        <p:spPr>
          <a:xfrm>
            <a:off x="2867218" y="487769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8" name="Łącznik prostoliniowy 7"/>
          <p:cNvCxnSpPr/>
          <p:nvPr/>
        </p:nvCxnSpPr>
        <p:spPr>
          <a:xfrm>
            <a:off x="1691680" y="4877690"/>
            <a:ext cx="4464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>
            <a:off x="1691680" y="487769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oliniowy 13"/>
          <p:cNvCxnSpPr/>
          <p:nvPr/>
        </p:nvCxnSpPr>
        <p:spPr>
          <a:xfrm flipV="1">
            <a:off x="1691120" y="4744103"/>
            <a:ext cx="0" cy="229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 flipV="1">
            <a:off x="6182750" y="4744103"/>
            <a:ext cx="0" cy="229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85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Bibliografia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Matematyka </a:t>
            </a:r>
            <a:r>
              <a:rPr lang="pl-PL" dirty="0" smtClean="0"/>
              <a:t>z plusem </a:t>
            </a:r>
            <a:r>
              <a:rPr lang="pl-PL" dirty="0" smtClean="0"/>
              <a:t>1; </a:t>
            </a:r>
            <a:r>
              <a:rPr lang="pl-PL" dirty="0" smtClean="0"/>
              <a:t>wyd. </a:t>
            </a:r>
            <a:r>
              <a:rPr lang="pl-PL" dirty="0" err="1" smtClean="0"/>
              <a:t>GWO</a:t>
            </a:r>
            <a:r>
              <a:rPr lang="pl-PL" dirty="0" smtClean="0"/>
              <a:t>; Gdańsk 2009</a:t>
            </a:r>
          </a:p>
          <a:p>
            <a:r>
              <a:rPr lang="pl-PL" dirty="0" smtClean="0"/>
              <a:t>Przed </a:t>
            </a:r>
            <a:r>
              <a:rPr lang="pl-PL" dirty="0" smtClean="0"/>
              <a:t>egzaminem gimnazjalnym </a:t>
            </a:r>
            <a:br>
              <a:rPr lang="pl-PL" dirty="0" smtClean="0"/>
            </a:br>
            <a:r>
              <a:rPr lang="pl-PL" dirty="0" smtClean="0"/>
              <a:t>z matematyki od roku </a:t>
            </a:r>
            <a:r>
              <a:rPr lang="pl-PL" dirty="0" smtClean="0"/>
              <a:t>2012; </a:t>
            </a:r>
            <a:r>
              <a:rPr lang="pl-PL" dirty="0" smtClean="0"/>
              <a:t>wyd. Podkowa; Gdańsk 2011</a:t>
            </a:r>
          </a:p>
          <a:p>
            <a:r>
              <a:rPr lang="pl-PL" smtClean="0"/>
              <a:t>Klucz gimnazjalisty; </a:t>
            </a:r>
            <a:r>
              <a:rPr lang="pl-PL" dirty="0" smtClean="0"/>
              <a:t>wyd. </a:t>
            </a:r>
            <a:r>
              <a:rPr lang="pl-PL" dirty="0" err="1" smtClean="0"/>
              <a:t>Croma</a:t>
            </a:r>
            <a:r>
              <a:rPr lang="pl-PL" dirty="0" smtClean="0"/>
              <a:t>; Wrocław 2002</a:t>
            </a:r>
          </a:p>
          <a:p>
            <a:pPr marL="0" indent="0">
              <a:buNone/>
            </a:pPr>
            <a:r>
              <a:rPr lang="pl-PL" dirty="0" smtClean="0"/>
              <a:t>Opracowała: Anna Jąkalska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53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smtClean="0"/>
              <a:t>Wielkości odwrotnie proporcjonalne</a:t>
            </a:r>
            <a:endParaRPr lang="pl-PL" dirty="0"/>
          </a:p>
        </p:txBody>
      </p:sp>
      <p:sp>
        <p:nvSpPr>
          <p:cNvPr id="1126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  <a:p>
            <a:pPr marL="0" indent="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dirty="0" smtClean="0"/>
              <a:t>Jeżeli wraz ze wzrostem jednej wielkości druga wielkość maleje tyle samo razy, to mówimy, </a:t>
            </a:r>
            <a:br>
              <a:rPr lang="pl-PL" dirty="0" smtClean="0"/>
            </a:br>
            <a:r>
              <a:rPr lang="pl-PL" dirty="0" smtClean="0"/>
              <a:t>że wielkości te są </a:t>
            </a:r>
            <a:r>
              <a:rPr lang="pl-PL" b="1" i="1" dirty="0" smtClean="0"/>
              <a:t>odwrotnie proporcjonalne</a:t>
            </a:r>
            <a:r>
              <a:rPr lang="pl-PL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smtClean="0"/>
              <a:t>Przykłady Wielkości </a:t>
            </a:r>
            <a:br>
              <a:rPr lang="pl-PL" dirty="0" smtClean="0"/>
            </a:br>
            <a:r>
              <a:rPr lang="pl-PL" dirty="0" smtClean="0"/>
              <a:t>odwrotnie proporcjonalnych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55158"/>
          </a:xfrm>
          <a:extLst/>
        </p:spPr>
        <p:txBody>
          <a:bodyPr numCol="2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pl-PL" sz="4400" dirty="0" smtClean="0"/>
              <a:t>Liczba osób które trafiły „szóstkę” w lotka i wygrana którą każda z nich otrzyma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pl-PL" sz="11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pl-PL" sz="4400" dirty="0" smtClean="0"/>
              <a:t>Liczba osób na przyjęciu </a:t>
            </a:r>
            <a:br>
              <a:rPr lang="pl-PL" sz="4400" dirty="0" smtClean="0"/>
            </a:br>
            <a:r>
              <a:rPr lang="pl-PL" sz="4400" dirty="0" smtClean="0"/>
              <a:t>i wielkość kawałka tortu przypadająca na każdą osobę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1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pl-PL" sz="4400" dirty="0" smtClean="0"/>
              <a:t>Cena benzyny i ilość benzyny, którą możemy </a:t>
            </a:r>
            <a:br>
              <a:rPr lang="pl-PL" sz="4400" dirty="0" smtClean="0"/>
            </a:br>
            <a:r>
              <a:rPr lang="pl-PL" sz="4400" dirty="0" smtClean="0"/>
              <a:t>kupić za daną kwotę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pl-PL" sz="11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pl-PL" sz="4400" dirty="0" smtClean="0"/>
              <a:t>Średnia prędkość pojazdu </a:t>
            </a:r>
            <a:br>
              <a:rPr lang="pl-PL" sz="4400" dirty="0" smtClean="0"/>
            </a:br>
            <a:r>
              <a:rPr lang="pl-PL" sz="4400" dirty="0" smtClean="0"/>
              <a:t>i czas potrzebny na przejechanie danej odległości</a:t>
            </a:r>
            <a:endParaRPr lang="pl-PL" sz="4400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4400" dirty="0"/>
              <a:t>	</a:t>
            </a:r>
            <a:r>
              <a:rPr lang="pl-PL" dirty="0" smtClean="0"/>
              <a:t>Im więcej osób trafi „szóstkę”,</a:t>
            </a:r>
            <a:br>
              <a:rPr lang="pl-PL" dirty="0" smtClean="0"/>
            </a:br>
            <a:r>
              <a:rPr lang="pl-PL" dirty="0" smtClean="0"/>
              <a:t>	tym proporcjonalnie mniejszą</a:t>
            </a:r>
            <a:br>
              <a:rPr lang="pl-PL" dirty="0" smtClean="0"/>
            </a:br>
            <a:r>
              <a:rPr lang="pl-PL" dirty="0" smtClean="0"/>
              <a:t>	wygraną otrzyma każda z nich.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2800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Ile </a:t>
            </a:r>
            <a:r>
              <a:rPr lang="pl-PL" dirty="0"/>
              <a:t>razy </a:t>
            </a:r>
            <a:r>
              <a:rPr lang="pl-PL" dirty="0" smtClean="0"/>
              <a:t>zwiększy się liczba</a:t>
            </a:r>
            <a:br>
              <a:rPr lang="pl-PL" dirty="0" smtClean="0"/>
            </a:br>
            <a:r>
              <a:rPr lang="pl-PL" dirty="0" smtClean="0"/>
              <a:t>	osób, tyle razy mniejszy będzie </a:t>
            </a:r>
            <a:br>
              <a:rPr lang="pl-PL" dirty="0" smtClean="0"/>
            </a:br>
            <a:r>
              <a:rPr lang="pl-PL" dirty="0" smtClean="0"/>
              <a:t>	kawałek tortu.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5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Im wyższa cena, tym </a:t>
            </a:r>
            <a:br>
              <a:rPr lang="pl-PL" dirty="0" smtClean="0"/>
            </a:br>
            <a:r>
              <a:rPr lang="pl-PL" dirty="0" smtClean="0"/>
              <a:t>	proporcjonalnie mniej możemy </a:t>
            </a:r>
            <a:br>
              <a:rPr lang="pl-PL" dirty="0" smtClean="0"/>
            </a:br>
            <a:r>
              <a:rPr lang="pl-PL" dirty="0" smtClean="0"/>
              <a:t>	kupić benzyny.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	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Im większa prędkość, tym </a:t>
            </a:r>
            <a:br>
              <a:rPr lang="pl-PL" dirty="0" smtClean="0"/>
            </a:br>
            <a:r>
              <a:rPr lang="pl-PL" dirty="0" smtClean="0"/>
              <a:t>	proporcjonalnie krótszy czas </a:t>
            </a:r>
            <a:br>
              <a:rPr lang="pl-PL" dirty="0" smtClean="0"/>
            </a:br>
            <a:r>
              <a:rPr lang="pl-PL" dirty="0" smtClean="0"/>
              <a:t>	podróży.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pl-PL" dirty="0" smtClean="0"/>
              <a:t>Wielkości odwrotnie proporcjonalne</a:t>
            </a:r>
            <a:endParaRPr lang="pl-PL" dirty="0"/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1. Podaj 2 przykłady wielkości odwrotnie proporcjonalnych.</a:t>
            </a:r>
          </a:p>
          <a:p>
            <a:pPr marL="0" indent="0" eaLnBrk="1" hangingPunct="1">
              <a:buNone/>
            </a:pPr>
            <a:r>
              <a:rPr lang="pl-PL" dirty="0" smtClean="0"/>
              <a:t>Zadanie 2. </a:t>
            </a:r>
            <a:r>
              <a:rPr lang="pl-PL" dirty="0"/>
              <a:t>Uzupełnij tabelkę, wiedząc, że wielkości w obu wierszach są </a:t>
            </a:r>
            <a:r>
              <a:rPr lang="pl-PL" dirty="0" smtClean="0"/>
              <a:t>odwrotnie </a:t>
            </a:r>
            <a:r>
              <a:rPr lang="pl-PL" dirty="0"/>
              <a:t>proporcjonalne.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199727"/>
              </p:ext>
            </p:extLst>
          </p:nvPr>
        </p:nvGraphicFramePr>
        <p:xfrm>
          <a:off x="1187624" y="5013176"/>
          <a:ext cx="6096000" cy="741680"/>
        </p:xfrm>
        <a:graphic>
          <a:graphicData uri="http://schemas.openxmlformats.org/drawingml/2006/table">
            <a:tbl>
              <a:tblPr firstRow="1" bandRow="1"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10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20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15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y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12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/>
                      <a:endParaRPr lang="pl-PL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3D6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mtClean="0"/>
              <a:t>Wielkości odwrotnie proporcjonalne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2800" dirty="0" smtClean="0"/>
              <a:t>Zadanie 3. Wskaż, które wielkości są wprost proporcjonalne, a które odwrotnie proporcjonalne.</a:t>
            </a:r>
          </a:p>
          <a:p>
            <a:pPr marL="514350" indent="-514350">
              <a:buAutoNum type="alphaLcParenR"/>
            </a:pPr>
            <a:r>
              <a:rPr lang="pl-PL" sz="2800" dirty="0" smtClean="0"/>
              <a:t>Liczba jednakowych długopisów i kwota którą zapłacimy.</a:t>
            </a:r>
          </a:p>
          <a:p>
            <a:pPr marL="514350" indent="-514350">
              <a:buAutoNum type="alphaLcParenR"/>
            </a:pPr>
            <a:r>
              <a:rPr lang="pl-PL" sz="2800" dirty="0" smtClean="0"/>
              <a:t>Liczba osób pracujących nad pomalowaniem pokoju i czas pracy.</a:t>
            </a:r>
          </a:p>
          <a:p>
            <a:pPr marL="514350" indent="-514350">
              <a:buAutoNum type="alphaLcParenR"/>
            </a:pPr>
            <a:r>
              <a:rPr lang="pl-PL" sz="2800" dirty="0" smtClean="0"/>
              <a:t>Liczba psów i liczba łap.</a:t>
            </a:r>
          </a:p>
          <a:p>
            <a:pPr marL="514350" indent="-514350">
              <a:buAutoNum type="alphaLcParenR"/>
            </a:pPr>
            <a:r>
              <a:rPr lang="pl-PL" sz="2800" dirty="0" smtClean="0"/>
              <a:t>Przy stałym polu – długości boków prostokąta.</a:t>
            </a:r>
          </a:p>
          <a:p>
            <a:pPr marL="0" indent="0">
              <a:buNone/>
            </a:pPr>
            <a:endParaRPr lang="pl-PL" sz="2400" dirty="0" smtClean="0"/>
          </a:p>
          <a:p>
            <a:pPr marL="514350" indent="-514350">
              <a:buAutoNum type="alphaLcParenR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002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odwrotnie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16758"/>
          </a:xfrm>
        </p:spPr>
        <p:txBody>
          <a:bodyPr>
            <a:spAutoFit/>
          </a:bodyPr>
          <a:lstStyle/>
          <a:p>
            <a:pPr marL="514350" indent="-514350">
              <a:buFont typeface="+mj-lt"/>
              <a:buAutoNum type="alphaLcParenR" startAt="5"/>
            </a:pPr>
            <a:r>
              <a:rPr lang="pl-PL" dirty="0"/>
              <a:t>Odległość na mapie i odpowiadająca jej odległość </a:t>
            </a:r>
            <a:r>
              <a:rPr lang="pl-PL" dirty="0" smtClean="0"/>
              <a:t>w </a:t>
            </a:r>
            <a:r>
              <a:rPr lang="pl-PL" dirty="0"/>
              <a:t>rzeczywistości.</a:t>
            </a:r>
          </a:p>
          <a:p>
            <a:pPr marL="514350" indent="-514350">
              <a:buAutoNum type="alphaLcParenR" startAt="5"/>
            </a:pPr>
            <a:r>
              <a:rPr lang="pl-PL" dirty="0"/>
              <a:t>Przejechana odległość (ze stałą prędkością) i ilość benzyny w </a:t>
            </a:r>
            <a:r>
              <a:rPr lang="pl-PL" dirty="0" smtClean="0"/>
              <a:t>zbiorniku.</a:t>
            </a:r>
            <a:endParaRPr lang="pl-PL" dirty="0"/>
          </a:p>
          <a:p>
            <a:pPr marL="514350" indent="-514350">
              <a:buFont typeface="+mj-lt"/>
              <a:buAutoNum type="alphaLcParenR" startAt="7"/>
            </a:pPr>
            <a:r>
              <a:rPr lang="pl-PL" dirty="0" smtClean="0"/>
              <a:t>Ilość zużytego prądu i kwota do zapłaty.</a:t>
            </a:r>
          </a:p>
          <a:p>
            <a:pPr marL="514350" indent="-514350">
              <a:buFont typeface="+mj-lt"/>
              <a:buAutoNum type="alphaLcParenR" startAt="7"/>
            </a:pPr>
            <a:r>
              <a:rPr lang="pl-PL" dirty="0" smtClean="0"/>
              <a:t>Liczba wyciętych drzew i ilość tlenu </a:t>
            </a:r>
            <a:br>
              <a:rPr lang="pl-PL" dirty="0" smtClean="0"/>
            </a:br>
            <a:r>
              <a:rPr lang="pl-PL" dirty="0" smtClean="0"/>
              <a:t>w powietrzu.</a:t>
            </a:r>
          </a:p>
          <a:p>
            <a:pPr marL="514350" indent="-514350">
              <a:buFont typeface="+mj-lt"/>
              <a:buAutoNum type="alphaLcParenR" startAt="7"/>
            </a:pPr>
            <a:r>
              <a:rPr lang="pl-PL" dirty="0" smtClean="0"/>
              <a:t>Prędkość i czas podróży.</a:t>
            </a:r>
          </a:p>
          <a:p>
            <a:pPr marL="514350" indent="-514350">
              <a:buFont typeface="+mj-lt"/>
              <a:buAutoNum type="alphaLcParenR" startAt="7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92706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pl-PL" dirty="0" smtClean="0"/>
              <a:t>Wielkości odwrotnie proporcjonalne</a:t>
            </a:r>
            <a:endParaRPr lang="pl-PL" dirty="0"/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2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4. Zespół złożony z 8 pracowników wykonuje zamówienie w ciągu 6 dni. W ciągu ilu dni tę samą pracę wykona 12 pracowników? 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Analiza zadania: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8 pracowników – 6 dni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/>
              <a:t>	</a:t>
            </a:r>
            <a:r>
              <a:rPr lang="pl-PL" dirty="0" smtClean="0"/>
              <a:t>12 pracowników – x 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</p:txBody>
      </p:sp>
      <p:cxnSp>
        <p:nvCxnSpPr>
          <p:cNvPr id="4" name="Łącznik prosty ze strzałką 3"/>
          <p:cNvCxnSpPr/>
          <p:nvPr/>
        </p:nvCxnSpPr>
        <p:spPr>
          <a:xfrm flipV="1">
            <a:off x="899592" y="4509120"/>
            <a:ext cx="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>
            <a:off x="5796136" y="4509120"/>
            <a:ext cx="0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6228184" y="4618111"/>
            <a:ext cx="266382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smtClean="0"/>
              <a:t>Jedna wielkość rośnie, a druga maleje </a:t>
            </a:r>
            <a:r>
              <a:rPr lang="pl-PL" dirty="0"/>
              <a:t>tyle samo razy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odwrotnie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Uzupełnij tabelkę</a:t>
            </a:r>
          </a:p>
          <a:p>
            <a:pPr marL="0" indent="0">
              <a:buNone/>
            </a:pPr>
            <a:endParaRPr lang="pl-PL" i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pl-PL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pl-PL" i="1" dirty="0" smtClean="0">
                <a:solidFill>
                  <a:srgbClr val="00B0F0"/>
                </a:solidFill>
              </a:rPr>
              <a:t>Poprawnie </a:t>
            </a:r>
            <a:r>
              <a:rPr lang="pl-PL" i="1" dirty="0">
                <a:solidFill>
                  <a:srgbClr val="00B0F0"/>
                </a:solidFill>
              </a:rPr>
              <a:t>uzupełniona tabela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696569"/>
              </p:ext>
            </p:extLst>
          </p:nvPr>
        </p:nvGraphicFramePr>
        <p:xfrm>
          <a:off x="1475656" y="2276872"/>
          <a:ext cx="4572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368152"/>
                <a:gridCol w="1403648"/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Liczba pracowników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Liczba dni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95738"/>
            <a:ext cx="457835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31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odwrotnie proporcjonalne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56792"/>
                <a:ext cx="8686800" cy="482453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Zapisz i rozwiąż równanie</a:t>
                </a:r>
              </a:p>
              <a:p>
                <a:pPr marL="0" indent="0">
                  <a:buNone/>
                </a:pPr>
                <a:r>
                  <a:rPr lang="pl-PL" dirty="0"/>
                  <a:t>Poprawne rozwiązanie:</a:t>
                </a:r>
              </a:p>
              <a:p>
                <a:pPr marL="0" indent="0">
                  <a:buNone/>
                </a:pPr>
                <a:r>
                  <a:rPr lang="pl-PL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pl-PL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pl-PL" dirty="0"/>
                  <a:t>			</a:t>
                </a:r>
              </a:p>
              <a:p>
                <a:pPr marL="0" indent="0">
                  <a:buNone/>
                </a:pPr>
                <a:r>
                  <a:rPr lang="pl-PL" dirty="0" smtClean="0"/>
                  <a:t>	12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/>
                  <a:t> = </a:t>
                </a:r>
                <a:r>
                  <a:rPr lang="pl-PL" dirty="0" smtClean="0"/>
                  <a:t>48 </a:t>
                </a:r>
                <a:r>
                  <a:rPr lang="pl-PL" dirty="0"/>
                  <a:t>	</a:t>
                </a:r>
                <a:r>
                  <a:rPr lang="pl-PL" dirty="0" smtClean="0"/>
                  <a:t>/:12</a:t>
                </a:r>
                <a:endParaRPr lang="pl-PL" dirty="0"/>
              </a:p>
              <a:p>
                <a:pPr marL="0" indent="0">
                  <a:buNone/>
                </a:pPr>
                <a:r>
                  <a:rPr lang="pl-PL" dirty="0" smtClean="0"/>
                  <a:t>	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/>
                  <a:t> = 4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Sprawdź, czy otrzymane liczby spełniają warunki zadania.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Zapisz odpowiedź!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56792"/>
                <a:ext cx="8686800" cy="4824536"/>
              </a:xfrm>
              <a:blipFill rotWithShape="1">
                <a:blip r:embed="rId2"/>
                <a:stretch>
                  <a:fillRect l="-1754" t="-1641" b="-404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606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ędrówka">
  <a:themeElements>
    <a:clrScheme name="Wędrówk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ędrówk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ędrówk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359</TotalTime>
  <Words>351</Words>
  <Application>Microsoft Office PowerPoint</Application>
  <PresentationFormat>Pokaz na ekranie (4:3)</PresentationFormat>
  <Paragraphs>96</Paragraphs>
  <Slides>13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Wędrówka</vt:lpstr>
      <vt:lpstr>Rozwiązywanie zadań tekstowych dotyczących wielkości odwrotnie proporcjonalnych</vt:lpstr>
      <vt:lpstr>Wielkości odwrotnie proporcjonalne</vt:lpstr>
      <vt:lpstr>Przykłady Wielkości  odwrotnie proporcjonalnych</vt:lpstr>
      <vt:lpstr>Wielkości odwrotnie proporcjonalne</vt:lpstr>
      <vt:lpstr>Wielkości odwrotnie proporcjonalne</vt:lpstr>
      <vt:lpstr>Wielkości odwrotnie proporcjonalne</vt:lpstr>
      <vt:lpstr>Wielkości odwrotnie proporcjonalne</vt:lpstr>
      <vt:lpstr>Wielkości odwrotnie proporcjonalne</vt:lpstr>
      <vt:lpstr>Wielkości odwrotnie proporcjonalne</vt:lpstr>
      <vt:lpstr>Wielkości odwrotnie proporcjonalne</vt:lpstr>
      <vt:lpstr>Wielkości odwrotnie proporcjonalne</vt:lpstr>
      <vt:lpstr>Wielkości odwrotnie proporcjonalne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Rozwiązywanie zadań tekstowych dotyczących wielkości odwrotnie proporcjonalnych</dc:title>
  <dc:creator>Ania</dc:creator>
  <cp:lastModifiedBy>Ania</cp:lastModifiedBy>
  <cp:revision>82</cp:revision>
  <dcterms:created xsi:type="dcterms:W3CDTF">2013-05-26T14:37:11Z</dcterms:created>
  <dcterms:modified xsi:type="dcterms:W3CDTF">2013-06-11T17:58:01Z</dcterms:modified>
</cp:coreProperties>
</file>