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94" r:id="rId17"/>
    <p:sldId id="286" r:id="rId18"/>
    <p:sldId id="271" r:id="rId19"/>
    <p:sldId id="273" r:id="rId20"/>
    <p:sldId id="287" r:id="rId21"/>
    <p:sldId id="293" r:id="rId22"/>
    <p:sldId id="290" r:id="rId23"/>
    <p:sldId id="292" r:id="rId24"/>
    <p:sldId id="277" r:id="rId25"/>
    <p:sldId id="278" r:id="rId26"/>
    <p:sldId id="279" r:id="rId27"/>
    <p:sldId id="280" r:id="rId28"/>
    <p:sldId id="281" r:id="rId29"/>
    <p:sldId id="282" r:id="rId30"/>
    <p:sldId id="295" r:id="rId31"/>
    <p:sldId id="297" r:id="rId32"/>
    <p:sldId id="296" r:id="rId33"/>
    <p:sldId id="298" r:id="rId34"/>
    <p:sldId id="303" r:id="rId35"/>
    <p:sldId id="301" r:id="rId36"/>
    <p:sldId id="302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>
        <p:scale>
          <a:sx n="63" d="100"/>
          <a:sy n="63" d="100"/>
        </p:scale>
        <p:origin x="-1782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ójkąt równoramienny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ójkąt prostokątny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ójkąt równoramienny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Łącznik prosty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ójkąt prostokątny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C97B224-3C4E-45F1-8F81-A34098A8E424}" type="datetimeFigureOut">
              <a:rPr lang="pl-PL" smtClean="0"/>
              <a:pPr/>
              <a:t>2013-03-17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C61DD0B-B22A-437E-B5EB-7085464823AA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ransition spd="slow" advTm="500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mtClean="0"/>
              <a:t>Kujawy</a:t>
            </a:r>
            <a:endParaRPr lang="pl-PL" dirty="0"/>
          </a:p>
        </p:txBody>
      </p:sp>
      <p:pic>
        <p:nvPicPr>
          <p:cNvPr id="5" name="Obraz 4" descr="her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3467107" cy="40005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641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785982" y="642918"/>
            <a:ext cx="7498080" cy="695316"/>
          </a:xfrm>
        </p:spPr>
        <p:txBody>
          <a:bodyPr/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Radziejów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2979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zytkownicy\Arek\Desktop\Prezentacja\brzesc_kujawski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14744" y="6234122"/>
            <a:ext cx="7498080" cy="6238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Brześć Kujawski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386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28" dur="1230" decel="100000"/>
                                        <p:tgtEl>
                                          <p:spTgt spid="7170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9" dur="1230" decel="100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1" dur="1230" decel="100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71736" y="500042"/>
            <a:ext cx="7498080" cy="695316"/>
          </a:xfrm>
        </p:spPr>
        <p:txBody>
          <a:bodyPr/>
          <a:lstStyle/>
          <a:p>
            <a:pPr algn="ctr">
              <a:buNone/>
            </a:pPr>
            <a:r>
              <a:rPr lang="pl-P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Podgórz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5009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 tmFilter="0,0; .5, 0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/>
          <a:lstStyle/>
          <a:p>
            <a:r>
              <a:rPr lang="pl-PL" dirty="0" smtClean="0"/>
              <a:t>4. Warunki naturalne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0" y="1428736"/>
            <a:ext cx="4361688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l-PL" sz="2300" dirty="0" smtClean="0"/>
              <a:t>    Nizina Kujawska – śr   wysokość 100–130 m n.p.m., krajobraz polodowcowy, lekko falisty, miejscami występują wzniesienia morenowe i wały piaszczysto-żwirowe. W głębokich rynnach i zagłębieniach blisko 600 jezior o pow. większej od 1 ha, pod utworami lodowcowymi występują pokłady soli kamiennej i potasowej</a:t>
            </a:r>
            <a:endParaRPr lang="pl-PL" sz="2300" dirty="0"/>
          </a:p>
        </p:txBody>
      </p:sp>
      <p:pic>
        <p:nvPicPr>
          <p:cNvPr id="9218" name="Picture 2" descr="D:\Uzytkownicy\Arek\Desktop\Prezentacja\kujaw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1" y="2714620"/>
            <a:ext cx="2928103" cy="1955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2928958" cy="2108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214818"/>
            <a:ext cx="3607533" cy="2405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15429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399032"/>
          </a:xfrm>
        </p:spPr>
        <p:txBody>
          <a:bodyPr/>
          <a:lstStyle/>
          <a:p>
            <a:r>
              <a:rPr lang="pl-PL" dirty="0" smtClean="0"/>
              <a:t>5. Historia Kujaw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643050"/>
            <a:ext cx="8329642" cy="4975192"/>
          </a:xfrm>
        </p:spPr>
        <p:txBody>
          <a:bodyPr>
            <a:normAutofit fontScale="62500" lnSpcReduction="20000"/>
          </a:bodyPr>
          <a:lstStyle/>
          <a:p>
            <a:endParaRPr lang="pl-P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1136r. – po raz pierwszy, zostaje wymieniona nazwa Kujawy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1186r. – Mieszko III Stary zajmuje Kujawy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ok. 1231r. – ponowne utworzenie księstwa przez Konrada I Mazowieckiego dla swego syna Kazimierza I Kujawskiego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1267r. – podział na dwa księstwa: inowrocławskie i brzeskie kujawskie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1327r.- Kujawy przechodzą pod bezpośrednią władzę Władysława Łokietka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1331r. – bitwa pod Płowcami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1332-1343r. – Kujawy były w posiadaniu Krzyżaków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1364r. – wcielenie Kujaw do Królestwa Polskiego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XV-XVIII w. – Kujawy dzielą się na województwa inowrocławskie i brzeskie kujawskie (wspólny sejmik w Radziejowie)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1772-1793r. – podczas I </a:t>
            </a:r>
            <a:r>
              <a:rPr lang="pl-P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II rozbioru zagarnięte przez Prusy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1807-1815r. – Kujawy  w Księstwie Warszawskim</a:t>
            </a:r>
          </a:p>
          <a:p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1918 r.– Kujawy wracają do Polski</a:t>
            </a:r>
          </a:p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ransition spd="slow" advClick="0" advTm="21763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6. Zabytki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090718"/>
            <a:ext cx="8143932" cy="47672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    Kujawy posiadają wiele zabytków, które są w tym rejonie od bardzo wielu lat. Pamiętają lata przedwojenne jak i po.</a:t>
            </a:r>
          </a:p>
          <a:p>
            <a:pPr>
              <a:buNone/>
            </a:pPr>
            <a:r>
              <a:rPr lang="pl-PL" dirty="0" smtClean="0"/>
              <a:t>    Turyści zwiedzając Kujawy robią bardzo dużo zdjęć, chwaląc się znajomym.</a:t>
            </a:r>
            <a:r>
              <a:rPr lang="pl-PL" dirty="0"/>
              <a:t> </a:t>
            </a:r>
            <a:r>
              <a:rPr lang="pl-PL" dirty="0" smtClean="0"/>
              <a:t>Zabytki są częścią turystyczną, która dla obszarów bliżej zamieszkanych jest bardzo znana.</a:t>
            </a:r>
          </a:p>
        </p:txBody>
      </p:sp>
    </p:spTree>
  </p:cSld>
  <p:clrMapOvr>
    <a:masterClrMapping/>
  </p:clrMapOvr>
  <p:transition spd="slow" advClick="0" advTm="8923"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nna\Desktop\Prezentacja\Bydgoszcz_Spichrz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6145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72076" y="214290"/>
            <a:ext cx="3971924" cy="81123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Spichrze - Bydgoszcz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16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42852"/>
            <a:ext cx="4929222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Mysia  wieża w Kruszwicy</a:t>
            </a:r>
            <a:endParaRPr lang="pl-PL" dirty="0"/>
          </a:p>
        </p:txBody>
      </p:sp>
    </p:spTree>
    <p:custDataLst>
      <p:tags r:id="rId1"/>
    </p:custDataLst>
  </p:cSld>
  <p:clrMapOvr>
    <a:masterClrMapping/>
  </p:clrMapOvr>
  <p:transition spd="slow" advClick="0" advTm="1351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9198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49890" y="6072206"/>
            <a:ext cx="7494110" cy="7857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Kościół św. Witalisa i Katedra Włocławska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4615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ytuł 1"/>
          <p:cNvSpPr>
            <a:spLocks noGrp="1"/>
          </p:cNvSpPr>
          <p:nvPr>
            <p:ph idx="1"/>
          </p:nvPr>
        </p:nvSpPr>
        <p:spPr>
          <a:xfrm>
            <a:off x="4435972" y="6253178"/>
            <a:ext cx="4708028" cy="6048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Krzywa wieża - Toruń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Tm="15178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decel="100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Spis treści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571612"/>
            <a:ext cx="8286808" cy="5072098"/>
          </a:xfrm>
        </p:spPr>
        <p:txBody>
          <a:bodyPr>
            <a:normAutofit fontScale="85000" lnSpcReduction="20000"/>
          </a:bodyPr>
          <a:lstStyle/>
          <a:p>
            <a:pPr marL="596646" indent="-514350">
              <a:buAutoNum type="arabicPeriod"/>
            </a:pPr>
            <a:r>
              <a:rPr lang="pl-PL" dirty="0" smtClean="0"/>
              <a:t>Informacje ogólne</a:t>
            </a:r>
          </a:p>
          <a:p>
            <a:pPr marL="596646" indent="-514350">
              <a:buAutoNum type="arabicPeriod"/>
            </a:pPr>
            <a:r>
              <a:rPr lang="pl-PL" dirty="0" smtClean="0"/>
              <a:t>Położenie geograficzne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Główne Miasta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Warunki naturalne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Historia Kujaw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Zabytki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Herb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Gwara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Strój ludowy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Taniec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Potrawy</a:t>
            </a:r>
          </a:p>
          <a:p>
            <a:pPr marL="596646" indent="-514350">
              <a:buFont typeface="Wingdings 2"/>
              <a:buAutoNum type="arabicPeriod"/>
            </a:pPr>
            <a:r>
              <a:rPr lang="pl-PL" dirty="0" smtClean="0"/>
              <a:t>Ciekawostki</a:t>
            </a:r>
          </a:p>
        </p:txBody>
      </p:sp>
    </p:spTree>
  </p:cSld>
  <p:clrMapOvr>
    <a:masterClrMapping/>
  </p:clrMapOvr>
  <p:transition spd="slow" advClick="0" advTm="9516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27826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88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14744" y="6189646"/>
            <a:ext cx="6043626" cy="668354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Dwór w Lubieniu Kujawskim</a:t>
            </a:r>
          </a:p>
          <a:p>
            <a:endParaRPr lang="pl-PL" dirty="0"/>
          </a:p>
        </p:txBody>
      </p:sp>
    </p:spTree>
    <p:custDataLst>
      <p:tags r:id="rId1"/>
    </p:custDataLst>
  </p:cSld>
  <p:clrMapOvr>
    <a:masterClrMapping/>
  </p:clrMapOvr>
  <p:transition spd="slow" advClick="0" advTm="12589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nna\Desktop\Prezentacja\421037176363684647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2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57356" y="6143644"/>
            <a:ext cx="8329642" cy="882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Zespół pałacowo-parkowy w </a:t>
            </a:r>
            <a:r>
              <a:rPr lang="pl-P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Brzeziu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729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decel="100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Koscielec-Kujawski-Wokol-kosciola-1276-800x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14646" y="6072206"/>
            <a:ext cx="5929354" cy="1025544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Kościół w Kościelcu Kujawskim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525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na\Desktop\Prezentacja\450px-Inowroclaw,_kosciol_Zwiastowania_NMP_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85852" y="0"/>
            <a:ext cx="8258204" cy="668354"/>
          </a:xfrm>
        </p:spPr>
        <p:txBody>
          <a:bodyPr/>
          <a:lstStyle/>
          <a:p>
            <a:pPr>
              <a:buNone/>
            </a:pPr>
            <a:r>
              <a:rPr lang="pl-PL" dirty="0" smtClean="0"/>
              <a:t> </a:t>
            </a: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kościół Zwiastowania NMP - Inowrocław</a:t>
            </a:r>
            <a:endParaRPr lang="pl-PL" dirty="0"/>
          </a:p>
        </p:txBody>
      </p:sp>
    </p:spTree>
    <p:custDataLst>
      <p:tags r:id="rId1"/>
    </p:custDataLst>
  </p:cSld>
  <p:clrMapOvr>
    <a:masterClrMapping/>
  </p:clrMapOvr>
  <p:transition spd="slow" advClick="0" advTm="1739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decel="100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7. Herb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14876" y="1447800"/>
            <a:ext cx="4218812" cy="4800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pl-PL" dirty="0" smtClean="0"/>
              <a:t>   Jest to jeden z najstarszych i najdostojniejszych  herbów terytorialnych Polski. Powstał w II połowie XIII wieku jako herb rodowy książąt kujawskich; w tej roli widnieje u stóp tronu królewskiego na pieczęciach majestatowych ostatnich Piastów. </a:t>
            </a:r>
            <a:endParaRPr lang="pl-PL" dirty="0"/>
          </a:p>
        </p:txBody>
      </p:sp>
      <p:pic>
        <p:nvPicPr>
          <p:cNvPr id="6" name="Obraz 5" descr="her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71612"/>
            <a:ext cx="3962393" cy="4571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3884"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8. Gwara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14414" y="1714488"/>
            <a:ext cx="7072362" cy="4800600"/>
          </a:xfrm>
        </p:spPr>
        <p:txBody>
          <a:bodyPr>
            <a:normAutofit fontScale="62500" lnSpcReduction="20000"/>
          </a:bodyPr>
          <a:lstStyle/>
          <a:p>
            <a:r>
              <a:rPr lang="pl-PL" dirty="0" smtClean="0"/>
              <a:t>Staropolskie pochylone „a” (å) przeszło w „o”, np. biały – </a:t>
            </a:r>
            <a:r>
              <a:rPr lang="pl-PL" dirty="0" err="1" smtClean="0"/>
              <a:t>bioły</a:t>
            </a:r>
            <a:r>
              <a:rPr lang="pl-PL" dirty="0" smtClean="0"/>
              <a:t>, żaden – </a:t>
            </a:r>
            <a:r>
              <a:rPr lang="pl-PL" dirty="0" err="1" smtClean="0"/>
              <a:t>żodyn</a:t>
            </a:r>
            <a:r>
              <a:rPr lang="pl-PL" dirty="0" smtClean="0"/>
              <a:t>.</a:t>
            </a:r>
          </a:p>
          <a:p>
            <a:r>
              <a:rPr lang="pl-PL" dirty="0" smtClean="0"/>
              <a:t> Wymowa nosowego „ą” różni się od ogólnopolskiej w północnej gwarze, gdzie brzmi jak nosowe „u”; dlatego też słowa takie jak sprzątać można wypowiedzieć w dwojaki sposób.</a:t>
            </a:r>
          </a:p>
          <a:p>
            <a:r>
              <a:rPr lang="pl-PL" dirty="0" smtClean="0"/>
              <a:t> „ę” jest w wyrazach zastępowane nosowym „i” lub „y”, np. </a:t>
            </a:r>
            <a:r>
              <a:rPr lang="pl-PL" dirty="0" err="1" smtClean="0"/>
              <a:t>zymby</a:t>
            </a:r>
            <a:r>
              <a:rPr lang="pl-PL" dirty="0" smtClean="0"/>
              <a:t>, </a:t>
            </a:r>
            <a:r>
              <a:rPr lang="pl-PL" dirty="0" err="1" smtClean="0"/>
              <a:t>winkszy</a:t>
            </a:r>
            <a:r>
              <a:rPr lang="pl-PL" dirty="0" smtClean="0"/>
              <a:t>, </a:t>
            </a:r>
            <a:r>
              <a:rPr lang="pl-PL" dirty="0" err="1" smtClean="0"/>
              <a:t>pinć</a:t>
            </a:r>
            <a:r>
              <a:rPr lang="pl-PL" dirty="0" smtClean="0"/>
              <a:t>, rynka.</a:t>
            </a:r>
          </a:p>
          <a:p>
            <a:r>
              <a:rPr lang="pl-PL" dirty="0" smtClean="0"/>
              <a:t> „o” na początku wyrazów uległa procesowi labializacji, zmieniając się prawie zawsze w „</a:t>
            </a:r>
            <a:r>
              <a:rPr lang="pl-PL" dirty="0" err="1" smtClean="0"/>
              <a:t>ło</a:t>
            </a:r>
            <a:r>
              <a:rPr lang="pl-PL" dirty="0" smtClean="0"/>
              <a:t>”, np. </a:t>
            </a:r>
            <a:r>
              <a:rPr lang="pl-PL" dirty="0" err="1" smtClean="0"/>
              <a:t>łokna</a:t>
            </a:r>
            <a:r>
              <a:rPr lang="pl-PL" dirty="0" smtClean="0"/>
              <a:t>, </a:t>
            </a:r>
            <a:r>
              <a:rPr lang="pl-PL" dirty="0" err="1" smtClean="0"/>
              <a:t>łobirać</a:t>
            </a:r>
            <a:r>
              <a:rPr lang="pl-PL" dirty="0" smtClean="0"/>
              <a:t>, </a:t>
            </a:r>
            <a:r>
              <a:rPr lang="pl-PL" dirty="0" err="1" smtClean="0"/>
              <a:t>łosimdziesiąt</a:t>
            </a:r>
            <a:r>
              <a:rPr lang="pl-PL" dirty="0" smtClean="0"/>
              <a:t>. Z kolei w środku wyrazu czasem przechodzi w „ó”, np. </a:t>
            </a:r>
            <a:r>
              <a:rPr lang="pl-PL" dirty="0" err="1" smtClean="0"/>
              <a:t>kómuna</a:t>
            </a:r>
            <a:r>
              <a:rPr lang="pl-PL" dirty="0" smtClean="0"/>
              <a:t>, </a:t>
            </a:r>
            <a:r>
              <a:rPr lang="pl-PL" dirty="0" err="1" smtClean="0"/>
              <a:t>dóm</a:t>
            </a:r>
            <a:r>
              <a:rPr lang="pl-PL" dirty="0" smtClean="0"/>
              <a:t>.</a:t>
            </a:r>
          </a:p>
          <a:p>
            <a:r>
              <a:rPr lang="pl-PL" dirty="0" smtClean="0"/>
              <a:t>Labializacja dotyczy też częściowo samogłoski „u” (</a:t>
            </a:r>
            <a:r>
              <a:rPr lang="pl-PL" dirty="0" err="1" smtClean="0"/>
              <a:t>łurząd</a:t>
            </a:r>
            <a:r>
              <a:rPr lang="pl-PL" dirty="0" smtClean="0"/>
              <a:t>, </a:t>
            </a:r>
            <a:r>
              <a:rPr lang="pl-PL" dirty="0" err="1" smtClean="0"/>
              <a:t>łuprać</a:t>
            </a:r>
            <a:r>
              <a:rPr lang="pl-PL" dirty="0" smtClean="0"/>
              <a:t>, itp.)</a:t>
            </a:r>
          </a:p>
          <a:p>
            <a:r>
              <a:rPr lang="pl-PL" dirty="0" smtClean="0"/>
              <a:t> Występuje uproszczenie grup spółgłoskowych w wyrazach takich, jak dłuższy [wym. </a:t>
            </a:r>
            <a:r>
              <a:rPr lang="pl-PL" dirty="0" err="1" smtClean="0"/>
              <a:t>dłuszy</a:t>
            </a:r>
            <a:r>
              <a:rPr lang="pl-PL" dirty="0" smtClean="0"/>
              <a:t>], niższy [niszy], wyższy [</a:t>
            </a:r>
            <a:r>
              <a:rPr lang="pl-PL" dirty="0" err="1" smtClean="0"/>
              <a:t>wyszy</a:t>
            </a:r>
            <a:r>
              <a:rPr lang="pl-PL" dirty="0" smtClean="0"/>
              <a:t>], durszlak [</a:t>
            </a:r>
            <a:r>
              <a:rPr lang="pl-PL" dirty="0" err="1" smtClean="0"/>
              <a:t>duszlak</a:t>
            </a:r>
            <a:r>
              <a:rPr lang="pl-PL" dirty="0" smtClean="0"/>
              <a:t>].</a:t>
            </a:r>
            <a:endParaRPr lang="pl-PL" dirty="0"/>
          </a:p>
        </p:txBody>
      </p:sp>
    </p:spTree>
  </p:cSld>
  <p:clrMapOvr>
    <a:masterClrMapping/>
  </p:clrMapOvr>
  <p:transition spd="slow" advTm="22511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9. Strój ludowy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72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l-PL" dirty="0" smtClean="0"/>
              <a:t>   Najstarszy opis strojów kujawskich sięga roku 1827. Opisu dokonali Łukasz Gołębiowski </a:t>
            </a:r>
          </a:p>
          <a:p>
            <a:pPr>
              <a:buNone/>
            </a:pPr>
            <a:r>
              <a:rPr lang="pl-PL" dirty="0" smtClean="0"/>
              <a:t>    i Ludwik </a:t>
            </a:r>
            <a:r>
              <a:rPr lang="pl-PL" dirty="0" err="1" smtClean="0"/>
              <a:t>Zienkowicz</a:t>
            </a:r>
            <a:r>
              <a:rPr lang="pl-PL" dirty="0" smtClean="0"/>
              <a:t>. Najszersze badania nad strojami kujawskimi prowadziła Halina Mikułowska. Autorka bliżej zajęła się strojami z okolic Kruszwicy w 1965 r. Studia nad strojami regionu prowadziła Zenobia Pietrzykowska i ich rezultaty streściła w katalogu wystawy stałej Muzeum Kujaw i Ziemi Dobrzyńskiej we Włocławku. </a:t>
            </a:r>
            <a:endParaRPr lang="pl-PL" dirty="0"/>
          </a:p>
        </p:txBody>
      </p:sp>
    </p:spTree>
  </p:cSld>
  <p:clrMapOvr>
    <a:masterClrMapping/>
  </p:clrMapOvr>
  <p:transition spd="slow" advClick="0" advTm="8034">
    <p:cover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917596"/>
          </a:xfrm>
        </p:spPr>
        <p:txBody>
          <a:bodyPr/>
          <a:lstStyle/>
          <a:p>
            <a:r>
              <a:rPr lang="pl-PL" dirty="0" smtClean="0"/>
              <a:t>9.1 Męski strój kujawski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14612" y="1214422"/>
            <a:ext cx="6219076" cy="5643578"/>
          </a:xfrm>
        </p:spPr>
        <p:txBody>
          <a:bodyPr>
            <a:noAutofit/>
          </a:bodyPr>
          <a:lstStyle/>
          <a:p>
            <a:r>
              <a:rPr lang="pl-PL" sz="1500" dirty="0" smtClean="0"/>
              <a:t>koszula z partu bielonego lub płótna fabrycznego z kołnierzykiem obalonym, wiązanym pod szyją, czerwoną wstążką i podwijanym czerwoną chusteczką;</a:t>
            </a:r>
          </a:p>
          <a:p>
            <a:r>
              <a:rPr lang="pl-PL" sz="1500" dirty="0" smtClean="0"/>
              <a:t>spodnie bawełniane, u bogatszych z pasiastego samodziału lub </a:t>
            </a:r>
            <a:r>
              <a:rPr lang="pl-PL" sz="1500" dirty="0" err="1" smtClean="0"/>
              <a:t>kamletu</a:t>
            </a:r>
            <a:r>
              <a:rPr lang="pl-PL" sz="1500" dirty="0" smtClean="0"/>
              <a:t> niebieskiego i granatowego;</a:t>
            </a:r>
          </a:p>
          <a:p>
            <a:r>
              <a:rPr lang="pl-PL" sz="1500" dirty="0" smtClean="0"/>
              <a:t>jaka czerwona z sukna lub sztruksu, kołnierzyk stojący niski, rękawy długie z ozdobnie stębnowanymi mankietami;</a:t>
            </a:r>
          </a:p>
          <a:p>
            <a:r>
              <a:rPr lang="pl-PL" sz="1500" b="1" dirty="0" smtClean="0"/>
              <a:t>kaftan</a:t>
            </a:r>
            <a:r>
              <a:rPr lang="pl-PL" sz="1500" dirty="0" smtClean="0"/>
              <a:t> - sukienny, granatowy, niebieski z półrękawkiem, szamerowany z wiązaniem na </a:t>
            </a:r>
            <a:r>
              <a:rPr lang="pl-PL" sz="1500" dirty="0" err="1" smtClean="0"/>
              <a:t>knebelki</a:t>
            </a:r>
            <a:r>
              <a:rPr lang="pl-PL" sz="1500" dirty="0" smtClean="0"/>
              <a:t> lub zapinany na haftki i ozdobiony guzikami. Poły sięgają do połowy ud. Kaftan ten był nakładany na </a:t>
            </a:r>
            <a:r>
              <a:rPr lang="pl-PL" sz="1500" dirty="0" err="1" smtClean="0"/>
              <a:t>jakę</a:t>
            </a:r>
            <a:r>
              <a:rPr lang="pl-PL" sz="1500" dirty="0" smtClean="0"/>
              <a:t> i wówczas jej rękawy były widoczne, częściej miał doszyte rękawy z czerwonej, bawełnianej połyskującej tkaniny np. satyny;</a:t>
            </a:r>
          </a:p>
          <a:p>
            <a:r>
              <a:rPr lang="pl-PL" sz="1500" b="1" dirty="0" smtClean="0"/>
              <a:t>pas </a:t>
            </a:r>
            <a:r>
              <a:rPr lang="pl-PL" sz="1500" dirty="0" smtClean="0"/>
              <a:t>- wełniany, tkany lub dziany, najczęściej czerwony lub pąsowy, wiązany na kaftanie;</a:t>
            </a:r>
          </a:p>
          <a:p>
            <a:r>
              <a:rPr lang="pl-PL" sz="1500" b="1" dirty="0" smtClean="0"/>
              <a:t>nakrycie głowy </a:t>
            </a:r>
            <a:r>
              <a:rPr lang="pl-PL" sz="1500" dirty="0" smtClean="0"/>
              <a:t>- rogatywka obszyta barankiem albo cylinder z małym rondem i główką szerszą u góry, ozdobiony wstążkami, pawimi piórami i błyszczącymi drucikami;</a:t>
            </a:r>
          </a:p>
          <a:p>
            <a:r>
              <a:rPr lang="pl-PL" sz="1500" b="1" dirty="0" smtClean="0"/>
              <a:t>obuwie </a:t>
            </a:r>
            <a:r>
              <a:rPr lang="pl-PL" sz="1500" dirty="0" smtClean="0"/>
              <a:t>- buty z wywijanymi cholewami - wywrotki, u bogatszych cholewy pod kolana szyte z obu płatków skóry juchtowej, barwy naturalnej</a:t>
            </a:r>
            <a:endParaRPr lang="pl-PL" sz="1500" dirty="0"/>
          </a:p>
        </p:txBody>
      </p:sp>
      <p:pic>
        <p:nvPicPr>
          <p:cNvPr id="17410" name="Picture 2" descr="D:\Uzytkownicy\Arek\Desktop\Prezentacja\fac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4043022" cy="581033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3375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774720"/>
          </a:xfrm>
        </p:spPr>
        <p:txBody>
          <a:bodyPr>
            <a:normAutofit/>
          </a:bodyPr>
          <a:lstStyle/>
          <a:p>
            <a:r>
              <a:rPr lang="pl-PL" dirty="0" smtClean="0"/>
              <a:t>9.2 Żeński strój kujawski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00298" y="1071546"/>
            <a:ext cx="6433390" cy="5643602"/>
          </a:xfrm>
        </p:spPr>
        <p:txBody>
          <a:bodyPr>
            <a:noAutofit/>
          </a:bodyPr>
          <a:lstStyle/>
          <a:p>
            <a:r>
              <a:rPr lang="pl-PL" sz="1350" dirty="0" smtClean="0"/>
              <a:t>koszula z białego płótna, bez kołnierzyka, z marszczeniem pod szyją i na ramieniu z mankietem na długim rękawie;</a:t>
            </a:r>
          </a:p>
          <a:p>
            <a:r>
              <a:rPr lang="pl-PL" sz="1350" dirty="0" smtClean="0"/>
              <a:t>stanik (gorset, sznurówka) bez rękawów, z wąskimi ramiączkami i romboidalnymi tackami, wcięty w talii i sznurowany na </a:t>
            </a:r>
            <a:r>
              <a:rPr lang="pl-PL" sz="1350" dirty="0" err="1" smtClean="0"/>
              <a:t>przodzie</a:t>
            </a:r>
            <a:r>
              <a:rPr lang="pl-PL" sz="1350" dirty="0" smtClean="0"/>
              <a:t> kolorową wstążką, obszyty galonkami. Szyto je również z tkanin gładkich (</a:t>
            </a:r>
            <a:r>
              <a:rPr lang="pl-PL" sz="1350" dirty="0" err="1" smtClean="0"/>
              <a:t>kamlet</a:t>
            </a:r>
            <a:r>
              <a:rPr lang="pl-PL" sz="1350" dirty="0" smtClean="0"/>
              <a:t>, sukno) lub wzorzystych;</a:t>
            </a:r>
          </a:p>
          <a:p>
            <a:r>
              <a:rPr lang="pl-PL" sz="1350" dirty="0" smtClean="0"/>
              <a:t>spódniczki i spódnice ze stanikiem bez rękawów szyte z jednej tkaniny, ciętej w talii;</a:t>
            </a:r>
          </a:p>
          <a:p>
            <a:r>
              <a:rPr lang="pl-PL" sz="1350" dirty="0" smtClean="0"/>
              <a:t>spódnice z tkanin gładkich </a:t>
            </a:r>
            <a:r>
              <a:rPr lang="pl-PL" sz="1350" dirty="0" err="1" smtClean="0"/>
              <a:t>wełenkowych</a:t>
            </a:r>
            <a:r>
              <a:rPr lang="pl-PL" sz="1350" dirty="0" smtClean="0"/>
              <a:t>, bawełnianych o wzorach tkanych lub drukowanych;</a:t>
            </a:r>
          </a:p>
          <a:p>
            <a:r>
              <a:rPr lang="pl-PL" sz="1350" dirty="0" smtClean="0"/>
              <a:t>fartuch płócienny gładki (niebieski lub biały);</a:t>
            </a:r>
          </a:p>
          <a:p>
            <a:r>
              <a:rPr lang="pl-PL" sz="1350" dirty="0" smtClean="0"/>
              <a:t>kabat (kaftan) krótki do bioder z sukna niebieskiego lub granatowego, ozdobiony złotym galonem na szwach;</a:t>
            </a:r>
          </a:p>
          <a:p>
            <a:r>
              <a:rPr lang="pl-PL" sz="1350" b="1" dirty="0" smtClean="0"/>
              <a:t>węgierka </a:t>
            </a:r>
            <a:r>
              <a:rPr lang="pl-PL" sz="1350" dirty="0" smtClean="0"/>
              <a:t>- sukmana granatowa, niebieska z podszewką, u bogatszych barankiem;</a:t>
            </a:r>
          </a:p>
          <a:p>
            <a:r>
              <a:rPr lang="pl-PL" sz="1350" b="1" dirty="0" smtClean="0"/>
              <a:t>obuwie</a:t>
            </a:r>
            <a:r>
              <a:rPr lang="pl-PL" sz="1350" dirty="0" smtClean="0"/>
              <a:t> - płytkie buciki z sukna lub aksamitu, ozdobione </a:t>
            </a:r>
            <a:r>
              <a:rPr lang="pl-PL" sz="1350" dirty="0" err="1" smtClean="0"/>
              <a:t>gufrowaną</a:t>
            </a:r>
            <a:r>
              <a:rPr lang="pl-PL" sz="1350" dirty="0" smtClean="0"/>
              <a:t> wstążką, obok czółenek i pantofli pojawiło się zimowe obuwie skórzane o cholewkach sięgających powyżej kostki;</a:t>
            </a:r>
          </a:p>
          <a:p>
            <a:r>
              <a:rPr lang="pl-PL" sz="1350" b="1" dirty="0" smtClean="0"/>
              <a:t>pończochy </a:t>
            </a:r>
            <a:r>
              <a:rPr lang="pl-PL" sz="1350" dirty="0" smtClean="0"/>
              <a:t>- czerwone, granatowe, niebieskie lub białe;</a:t>
            </a:r>
          </a:p>
          <a:p>
            <a:r>
              <a:rPr lang="pl-PL" sz="1350" b="1" dirty="0" smtClean="0"/>
              <a:t>nakrycie głowy </a:t>
            </a:r>
            <a:r>
              <a:rPr lang="pl-PL" sz="1350" dirty="0" smtClean="0"/>
              <a:t>- w lecie szlarka z wpiętymi kwiatami, zakończona na karku pękiem długich wstążek wielobarwnych. W chłodne i dżdżyste dni dziewczęta owijały głowę kolorowymi chustkami;</a:t>
            </a:r>
          </a:p>
          <a:p>
            <a:r>
              <a:rPr lang="pl-PL" sz="1350" b="1" dirty="0" smtClean="0"/>
              <a:t>dodatki </a:t>
            </a:r>
            <a:r>
              <a:rPr lang="pl-PL" sz="1350" dirty="0" smtClean="0"/>
              <a:t>- chusta wełniana do okrycia, chusteczka mała, biała przywiązana do małego palca. Korale i szklane paciorki wiązane na szyi pod brodą. Na nich krzyżyki i medaliki.</a:t>
            </a:r>
            <a:endParaRPr lang="pl-PL" sz="1350" dirty="0"/>
          </a:p>
        </p:txBody>
      </p:sp>
      <p:pic>
        <p:nvPicPr>
          <p:cNvPr id="18434" name="Picture 2" descr="D:\Uzytkownicy\Arek\Desktop\Prezentacja\facet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1071546"/>
            <a:ext cx="3737017" cy="537056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36302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4000" dirty="0" smtClean="0"/>
              <a:t>10. Taniec</a:t>
            </a:r>
            <a:endParaRPr lang="pl-PL" sz="4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pl-PL" dirty="0" smtClean="0"/>
              <a:t>  Kujawiak jest tańcem spokojnym w metrum 3/4. Polega na chodzie w rytmie ćwierćnut na lekko ugiętych nogach. Nastrojowa, liryczna melodia nadaje mu zalotny charakter. Kroki taneczne oparte są głównie na łagodnym chodzie i obrotach, jedynie muzyczne akcenty na koniec frazy podkreślane są przez mocniejsze przytupywania.</a:t>
            </a:r>
            <a:endParaRPr lang="pl-PL" dirty="0"/>
          </a:p>
        </p:txBody>
      </p:sp>
    </p:spTree>
  </p:cSld>
  <p:clrMapOvr>
    <a:masterClrMapping/>
  </p:clrMapOvr>
  <p:transition spd="slow" advClick="0" advTm="8705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1. Informacje ogólne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pl-PL" dirty="0" smtClean="0"/>
              <a:t>Kujawy – kraina historyczna i region etnograficzny w środkowej Polsce, na Pojezierzu Wielkopolskim, w dorzeczu środkowej Wisły i górnej Noteci. Główną grupą etnograficzną regionu są </a:t>
            </a: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Kujawiacy.</a:t>
            </a: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Obecnie leży na terenie województwa kujawsko-pomorskiego i północnych krańców powiatu kolskiego w województwie wielkopolskim.</a:t>
            </a:r>
          </a:p>
          <a:p>
            <a:pPr>
              <a:buNone/>
            </a:pPr>
            <a:endParaRPr lang="pl-PL" dirty="0" smtClean="0"/>
          </a:p>
        </p:txBody>
      </p:sp>
    </p:spTree>
  </p:cSld>
  <p:clrMapOvr>
    <a:masterClrMapping/>
  </p:clrMapOvr>
  <p:transition spd="slow" advClick="0" advTm="10982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11. Potrawy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4572000"/>
          </a:xfrm>
        </p:spPr>
        <p:txBody>
          <a:bodyPr/>
          <a:lstStyle/>
          <a:p>
            <a:r>
              <a:rPr lang="pl-PL" dirty="0" smtClean="0"/>
              <a:t>Kuchni kujawska łączy w sobie wpływy pomorskie i wielkopolskie. W kuchni kujawskiej dominują ryby i drób, głównie kaczki i gęsi – pieczone, duszone, smażone i gotowane. Charakterystyczne dla kuchni kujawskiej było właśnie łączenie zarówno ryb, jak i mięs, z owocami i orzechami.</a:t>
            </a:r>
            <a:endParaRPr lang="pl-PL" dirty="0"/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nna\Desktop\Prezentacja\w800_h600_ma_bfffff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628" y="6046770"/>
            <a:ext cx="5543560" cy="811230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Pierniczki kujawskie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88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decel="100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nna\Desktop\Prezentacja\113-zurek_z_wloclaw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00232" y="4286256"/>
            <a:ext cx="5972188" cy="5254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Żurek kujawski – z Włocławka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15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decel="100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nna\Desktop\Prezentacja\krupn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358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43570" y="285728"/>
            <a:ext cx="5614998" cy="811230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Krupnik kujawski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5631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decel="100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na\Downloads\zacierki_na_mleku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86314" y="214290"/>
            <a:ext cx="4114800" cy="617498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Zacierki na mleku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416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decel="100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nna\Desktop\Prezentacja\732307215_czarnina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4282" y="357166"/>
            <a:ext cx="2571768" cy="571504"/>
          </a:xfrm>
        </p:spPr>
        <p:txBody>
          <a:bodyPr/>
          <a:lstStyle/>
          <a:p>
            <a:pPr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Czarnina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791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decel="100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12. Ciekawostki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000" dirty="0" smtClean="0"/>
              <a:t>Ostatni władcy Polski z dynastii Piastów (Władysław I Łokietek i Kazimierz III Wieli) wywodzą się z ich kujawskiej gałęzi.</a:t>
            </a:r>
          </a:p>
          <a:p>
            <a:r>
              <a:rPr lang="pl-PL" sz="2000" dirty="0" smtClean="0"/>
              <a:t>Na terenie </a:t>
            </a:r>
            <a:r>
              <a:rPr lang="pl-PL" sz="2000" dirty="0" err="1" smtClean="0"/>
              <a:t>kujaw</a:t>
            </a:r>
            <a:r>
              <a:rPr lang="pl-PL" sz="2000" dirty="0" smtClean="0"/>
              <a:t> odbyła się </a:t>
            </a:r>
            <a:r>
              <a:rPr lang="pl-PL" sz="2000" b="1" dirty="0" smtClean="0"/>
              <a:t>Bitwa pod Płowcami</a:t>
            </a:r>
          </a:p>
          <a:p>
            <a:r>
              <a:rPr lang="pl-PL" sz="2000" dirty="0" smtClean="0"/>
              <a:t>1807-Napoleon Bonaparte gościem w Inowrocławiu</a:t>
            </a:r>
          </a:p>
          <a:p>
            <a:r>
              <a:rPr lang="pl-PL" sz="2000" dirty="0" smtClean="0"/>
              <a:t>Powstanie Wielkopolskie – Inowrocław</a:t>
            </a:r>
          </a:p>
          <a:p>
            <a:r>
              <a:rPr lang="pl-PL" sz="2000" dirty="0" smtClean="0"/>
              <a:t>Telewizja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TV KUJAWY  , CW24 </a:t>
            </a:r>
            <a:r>
              <a:rPr lang="pl-PL" sz="2000" dirty="0" smtClean="0"/>
              <a:t>mieści się we Włocławku</a:t>
            </a:r>
          </a:p>
          <a:p>
            <a:r>
              <a:rPr lang="pl-PL" sz="2000" dirty="0" smtClean="0"/>
              <a:t>Tablice rejestracyjne w poszczególnych miastach: Włocławek: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CW</a:t>
            </a:r>
            <a:r>
              <a:rPr lang="pl-PL" sz="2000" dirty="0" smtClean="0"/>
              <a:t>, Toruń: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CT</a:t>
            </a:r>
            <a:r>
              <a:rPr lang="pl-PL" sz="2000" dirty="0" smtClean="0"/>
              <a:t>, Bydgoszcz: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CB</a:t>
            </a:r>
            <a:r>
              <a:rPr lang="pl-PL" sz="2000" dirty="0" smtClean="0"/>
              <a:t>, Radziejów: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CRA</a:t>
            </a:r>
            <a:r>
              <a:rPr lang="pl-PL" sz="2000" dirty="0" smtClean="0"/>
              <a:t>, Kruszyn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CWL</a:t>
            </a:r>
          </a:p>
          <a:p>
            <a:r>
              <a:rPr lang="pl-PL" sz="2000" dirty="0" smtClean="0"/>
              <a:t> </a:t>
            </a:r>
            <a:r>
              <a:rPr lang="pl-PL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Kujawiak Włocławek </a:t>
            </a:r>
            <a:r>
              <a:rPr lang="pl-PL" sz="2000" dirty="0" smtClean="0"/>
              <a:t>– klub sportowy , nazwa nawiązuje do regionu</a:t>
            </a:r>
            <a:endParaRPr lang="pl-PL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pl-PL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pl-PL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6395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2. Położenie geograficzne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353552" y="1285860"/>
            <a:ext cx="5790448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3200" dirty="0" smtClean="0"/>
              <a:t>  </a:t>
            </a:r>
          </a:p>
          <a:p>
            <a:pPr>
              <a:buNone/>
            </a:pPr>
            <a:r>
              <a:rPr lang="pl-PL" sz="3200" dirty="0" smtClean="0"/>
              <a:t> Kujawy na północy graniczą z Pomorzem Gdańskim, na zachodzie z Wielkopolską, na wschodzie z Mazowszem. Granice Kujaw biegną lewym brzegiem Wisły od ujścia Skrwy.</a:t>
            </a:r>
            <a:endParaRPr lang="pl-PL" sz="3200" dirty="0"/>
          </a:p>
        </p:txBody>
      </p:sp>
      <p:pic>
        <p:nvPicPr>
          <p:cNvPr id="1027" name="Picture 3" descr="D:\Uzytkownicy\Arek\Desktop\Prezentacja\kujawy_mapa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3500430" cy="31981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10202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3. Główne miasta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Inowrocław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Włocławek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Bydgoszcz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Kruszwica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Radziejów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Brześć Kujawski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Południowa część Torunia (</a:t>
            </a:r>
            <a:r>
              <a:rPr lang="pl-P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Podgórz</a:t>
            </a: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6131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-1428792" y="6181740"/>
            <a:ext cx="7498080" cy="676260"/>
          </a:xfrm>
        </p:spPr>
        <p:txBody>
          <a:bodyPr/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Inowrocław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69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500042"/>
            <a:ext cx="7498080" cy="6238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Włocławek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3276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 tmFilter="0,0; .5, 0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6000768"/>
            <a:ext cx="7498080" cy="6238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Bydgoszcz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667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xit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01222" cy="7046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928794" y="2786058"/>
            <a:ext cx="7498080" cy="6238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Kruszwica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241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6|4|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1|7.4|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5.6|5.5|1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3|3.5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6|4.3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.6|3.2|1.8|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6.4|5.7|1.5|1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5|2.4|2.4|2.4|2.4|2.4|2.4|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6|2.6|2.2|2.3|2.2|2.5|2.3|2.4|2.5|2.4|3.3|2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6|3.8|1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3|4.4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8|3.8|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8.3|3.2|1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7|2.5|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9|3.1|1.9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7|6.3|1|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3|3.1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.6|4.6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8|6.1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7|4.3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4.3|4.1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|4.3|1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etyczny">
  <a:themeElements>
    <a:clrScheme name="Energetyczny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etyczn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etyczny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463</TotalTime>
  <Words>1217</Words>
  <Application>Microsoft Office PowerPoint</Application>
  <PresentationFormat>Pokaz na ekranie (4:3)</PresentationFormat>
  <Paragraphs>112</Paragraphs>
  <Slides>36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37" baseType="lpstr">
      <vt:lpstr>Energetyczny</vt:lpstr>
      <vt:lpstr>Kujawy</vt:lpstr>
      <vt:lpstr>Spis treści</vt:lpstr>
      <vt:lpstr>1. Informacje ogólne</vt:lpstr>
      <vt:lpstr>2. Położenie geograficzne</vt:lpstr>
      <vt:lpstr>3. Główne miasta</vt:lpstr>
      <vt:lpstr>Slajd 6</vt:lpstr>
      <vt:lpstr>Slajd 7</vt:lpstr>
      <vt:lpstr>Slajd 8</vt:lpstr>
      <vt:lpstr>Slajd 9</vt:lpstr>
      <vt:lpstr>Slajd 10</vt:lpstr>
      <vt:lpstr>Slajd 11</vt:lpstr>
      <vt:lpstr>Slajd 12</vt:lpstr>
      <vt:lpstr>4. Warunki naturalne</vt:lpstr>
      <vt:lpstr>5. Historia Kujaw</vt:lpstr>
      <vt:lpstr>6. Zabytki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7. Herb</vt:lpstr>
      <vt:lpstr>8. Gwara</vt:lpstr>
      <vt:lpstr>9. Strój ludowy</vt:lpstr>
      <vt:lpstr>9.1 Męski strój kujawski</vt:lpstr>
      <vt:lpstr>9.2 Żeński strój kujawski</vt:lpstr>
      <vt:lpstr>10. Taniec</vt:lpstr>
      <vt:lpstr>11. Potrawy </vt:lpstr>
      <vt:lpstr>Slajd 31</vt:lpstr>
      <vt:lpstr>Slajd 32</vt:lpstr>
      <vt:lpstr>Slajd 33</vt:lpstr>
      <vt:lpstr>Slajd 34</vt:lpstr>
      <vt:lpstr>Slajd 35</vt:lpstr>
      <vt:lpstr>12. Ciekawostki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Arkadiusz Bett</dc:creator>
  <cp:lastModifiedBy>q</cp:lastModifiedBy>
  <cp:revision>60</cp:revision>
  <dcterms:created xsi:type="dcterms:W3CDTF">2011-03-22T11:24:41Z</dcterms:created>
  <dcterms:modified xsi:type="dcterms:W3CDTF">2013-03-17T11:48:54Z</dcterms:modified>
</cp:coreProperties>
</file>