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24" autoAdjust="0"/>
  </p:normalViewPr>
  <p:slideViewPr>
    <p:cSldViewPr>
      <p:cViewPr varScale="1">
        <p:scale>
          <a:sx n="85" d="100"/>
          <a:sy n="85" d="100"/>
        </p:scale>
        <p:origin x="-11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78966-C253-4482-9561-DE20E6B684E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706EA-0521-4D3C-8F5E-1552092426E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39552" y="3068960"/>
            <a:ext cx="83880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10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KARPATY</a:t>
            </a:r>
            <a:endParaRPr lang="pl-PL" sz="10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683568" y="2564904"/>
            <a:ext cx="7645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Tatrzański Park Narodowy</a:t>
            </a:r>
            <a:endParaRPr lang="pl-PL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908720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Pierwsze starania o utworzenie parku przyrody w rejonie Tatr, Pienin i Babiej Góry (obejmujące tereny po obu stronach granicy państwowej) zostały podjęte w 1924, po powołaniu polsko-czechosłowackiej komisji delimitacyjnej. Rozważano różne projekty, ale nie zdołano ich zrealizować. W 1932 państwo wykupiło część leżących w Tatrach dóbr rodziny </a:t>
            </a:r>
            <a:r>
              <a:rPr lang="pl-PL" sz="2000" b="1" dirty="0" err="1" smtClean="0">
                <a:solidFill>
                  <a:schemeClr val="bg1">
                    <a:lumMod val="95000"/>
                  </a:schemeClr>
                </a:solidFill>
              </a:rPr>
              <a:t>Uznańskich</a:t>
            </a:r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, w 1933 dołączono do nich obszar należący do Fundacji Kórnickiej, a w 1938 dobra jaworzyńskie. Jednak dopiero w 1947 na terenach należących do państwa utworzono Park Tatrzański jako wyodrębnioną jednostkę administracyjną lasów państwowych. Pierwszym rezerwatem na jej terenie był rezerwat </a:t>
            </a:r>
            <a:r>
              <a:rPr lang="pl-PL" sz="2000" b="1" dirty="0" err="1" smtClean="0">
                <a:solidFill>
                  <a:schemeClr val="bg1">
                    <a:lumMod val="95000"/>
                  </a:schemeClr>
                </a:solidFill>
              </a:rPr>
              <a:t>Tomanowa-Smreczyny</a:t>
            </a:r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 w Dolinie </a:t>
            </a:r>
            <a:r>
              <a:rPr lang="pl-PL" sz="2000" b="1" dirty="0" err="1" smtClean="0">
                <a:solidFill>
                  <a:schemeClr val="bg1">
                    <a:lumMod val="95000"/>
                  </a:schemeClr>
                </a:solidFill>
              </a:rPr>
              <a:t>Tomanowej</a:t>
            </a:r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 i </a:t>
            </a:r>
            <a:r>
              <a:rPr lang="pl-PL" sz="2000" b="1" dirty="0" err="1" smtClean="0">
                <a:solidFill>
                  <a:schemeClr val="bg1">
                    <a:lumMod val="95000"/>
                  </a:schemeClr>
                </a:solidFill>
              </a:rPr>
              <a:t>Pyszniańskiej</a:t>
            </a:r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 (górne odnogi Doliny Kościeliskiej).</a:t>
            </a:r>
          </a:p>
          <a:p>
            <a:r>
              <a:rPr lang="pl-PL" sz="2000" b="1" dirty="0" smtClean="0">
                <a:solidFill>
                  <a:schemeClr val="bg1">
                    <a:lumMod val="95000"/>
                  </a:schemeClr>
                </a:solidFill>
              </a:rPr>
              <a:t>Na utworzenie parku narodowego polskie Tatry musiały jednak poczekać do 1954 roku, czyli sześć lat dłużej niż Tatry Słowackie. Ochroną parkową objęto wówczas cały obszar górski i otulinę na Podhalu. W chwili utworzenia parku Tatry były zdewastowane, liczebność dzikich ssaków była niska, a drzewostan był w opłakanym stanie.</a:t>
            </a:r>
            <a:endParaRPr lang="pl-PL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0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FF0000"/>
                </a:solidFill>
                <a:latin typeface="Impact" pitchFamily="34" charset="0"/>
              </a:rPr>
              <a:t>Zwierzęta chronione w Tatrzańskim Parku Narodowym:</a:t>
            </a:r>
            <a:endParaRPr lang="pl-PL" sz="2800" dirty="0" smtClean="0">
              <a:solidFill>
                <a:srgbClr val="FF0000"/>
              </a:solidFill>
              <a:latin typeface="Impact" pitchFamily="34" charset="0"/>
            </a:endParaRPr>
          </a:p>
          <a:p>
            <a:endParaRPr lang="pl-PL" dirty="0" smtClean="0"/>
          </a:p>
          <a:p>
            <a:endParaRPr lang="pl-PL" dirty="0"/>
          </a:p>
          <a:p>
            <a:r>
              <a:rPr lang="pl-PL" b="1" dirty="0" smtClean="0"/>
              <a:t>- kozica</a:t>
            </a:r>
          </a:p>
          <a:p>
            <a:r>
              <a:rPr lang="pl-PL" b="1" dirty="0" smtClean="0"/>
              <a:t>- świstak</a:t>
            </a:r>
          </a:p>
          <a:p>
            <a:r>
              <a:rPr lang="pl-PL" b="1" dirty="0" smtClean="0"/>
              <a:t>- ryś</a:t>
            </a:r>
          </a:p>
          <a:p>
            <a:r>
              <a:rPr lang="pl-PL" b="1" dirty="0" smtClean="0"/>
              <a:t>- niedźwiedź brunatny</a:t>
            </a:r>
          </a:p>
          <a:p>
            <a:r>
              <a:rPr lang="pl-PL" b="1" dirty="0" smtClean="0"/>
              <a:t>- gronostaj</a:t>
            </a:r>
          </a:p>
          <a:p>
            <a:r>
              <a:rPr lang="pl-PL" b="1" dirty="0" smtClean="0"/>
              <a:t>- puchacz</a:t>
            </a:r>
          </a:p>
          <a:p>
            <a:r>
              <a:rPr lang="pl-PL" b="1" dirty="0" smtClean="0"/>
              <a:t>- orzeł</a:t>
            </a:r>
          </a:p>
          <a:p>
            <a:pPr algn="ctr"/>
            <a:r>
              <a:rPr lang="pl-PL" sz="2800" b="1" dirty="0" smtClean="0">
                <a:solidFill>
                  <a:srgbClr val="FF0000"/>
                </a:solidFill>
                <a:latin typeface="Impact" pitchFamily="34" charset="0"/>
              </a:rPr>
              <a:t>Rośliny chronione w Tatrzańskim Parku Narodowym</a:t>
            </a:r>
            <a:endParaRPr lang="pl-PL" sz="2800" dirty="0" smtClean="0">
              <a:solidFill>
                <a:srgbClr val="FF0000"/>
              </a:solidFill>
              <a:latin typeface="Impact" pitchFamily="34" charset="0"/>
            </a:endParaRPr>
          </a:p>
          <a:p>
            <a:endParaRPr lang="pl-PL" dirty="0" smtClean="0"/>
          </a:p>
          <a:p>
            <a:endParaRPr lang="pl-PL" dirty="0"/>
          </a:p>
          <a:p>
            <a:r>
              <a:rPr lang="pl-PL" b="1" dirty="0" smtClean="0"/>
              <a:t>- sosna limba</a:t>
            </a:r>
          </a:p>
          <a:p>
            <a:r>
              <a:rPr lang="pl-PL" b="1" dirty="0" smtClean="0"/>
              <a:t>- szarotka alpejska</a:t>
            </a:r>
          </a:p>
          <a:p>
            <a:r>
              <a:rPr lang="pl-PL" b="1" dirty="0" smtClean="0"/>
              <a:t>- goryczki</a:t>
            </a:r>
          </a:p>
          <a:p>
            <a:r>
              <a:rPr lang="pl-PL" b="1" dirty="0" smtClean="0"/>
              <a:t>- dziewięćsił bezłodygowy</a:t>
            </a:r>
            <a:endParaRPr lang="pl-PL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0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FF0000"/>
                </a:solidFill>
                <a:latin typeface="Impact" pitchFamily="34" charset="0"/>
              </a:rPr>
              <a:t>GOSPODARKA </a:t>
            </a:r>
            <a:r>
              <a:rPr lang="pl-PL" sz="2800" b="1" dirty="0">
                <a:solidFill>
                  <a:srgbClr val="FF0000"/>
                </a:solidFill>
                <a:latin typeface="Impact" pitchFamily="34" charset="0"/>
              </a:rPr>
              <a:t>KARPAT</a:t>
            </a:r>
            <a:endParaRPr lang="pl-PL" sz="2800" dirty="0" smtClean="0">
              <a:solidFill>
                <a:srgbClr val="FF0000"/>
              </a:solidFill>
              <a:latin typeface="Impact" pitchFamily="34" charset="0"/>
            </a:endParaRPr>
          </a:p>
          <a:p>
            <a:r>
              <a:rPr lang="pl-PL" b="1" dirty="0" smtClean="0">
                <a:solidFill>
                  <a:srgbClr val="FF0000"/>
                </a:solidFill>
              </a:rPr>
              <a:t>Osadnictwo Karpat rozwijało się i rozwija dzięki: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wybudowaniu linii kolejowej Kraków – Lwów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odkrycia ropy naftowej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żyznym glebom Pogórza Karpackiego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walorom turystycznym</a:t>
            </a:r>
          </a:p>
          <a:p>
            <a:endParaRPr lang="pl-PL" b="1" dirty="0" smtClean="0">
              <a:solidFill>
                <a:srgbClr val="FF0000"/>
              </a:solidFill>
            </a:endParaRPr>
          </a:p>
          <a:p>
            <a:r>
              <a:rPr lang="pl-PL" b="1" dirty="0" smtClean="0">
                <a:solidFill>
                  <a:srgbClr val="FF0000"/>
                </a:solidFill>
              </a:rPr>
              <a:t>Dziedziny gospodarki Karpat: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przemysł wydobywczy i przetwórczy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rozwój turystyki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rozwój gałęzi leśnictwa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rolnictwo</a:t>
            </a:r>
          </a:p>
          <a:p>
            <a:endParaRPr lang="pl-PL" b="1" dirty="0" smtClean="0">
              <a:solidFill>
                <a:srgbClr val="FF0000"/>
              </a:solidFill>
            </a:endParaRPr>
          </a:p>
          <a:p>
            <a:r>
              <a:rPr lang="pl-PL" b="1" dirty="0" smtClean="0">
                <a:solidFill>
                  <a:srgbClr val="FF0000"/>
                </a:solidFill>
              </a:rPr>
              <a:t>Okręgi </a:t>
            </a:r>
            <a:r>
              <a:rPr lang="pl-PL" b="1" dirty="0">
                <a:solidFill>
                  <a:srgbClr val="FF0000"/>
                </a:solidFill>
              </a:rPr>
              <a:t>przemysłowe:</a:t>
            </a:r>
            <a:endParaRPr lang="pl-PL" b="1" dirty="0" smtClean="0">
              <a:solidFill>
                <a:srgbClr val="FF0000"/>
              </a:solidFill>
            </a:endParaRPr>
          </a:p>
          <a:p>
            <a:r>
              <a:rPr lang="pl-PL" b="1" dirty="0" smtClean="0">
                <a:solidFill>
                  <a:srgbClr val="FF0000"/>
                </a:solidFill>
              </a:rPr>
              <a:t>1. Karpacki Okręg Przemysłowy: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przemysł chemiczny (Jasło, Krosno)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samochody (Sanok)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sprzęt komputerowy i elektryczny (Nowy Sącz)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2. Bielski Okręg Przemysłowy: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włókienniczy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- samochodowy</a:t>
            </a:r>
            <a:endParaRPr lang="pl-P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0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Znaczenie dla kultury polskiej</a:t>
            </a:r>
          </a:p>
          <a:p>
            <a:endParaRPr lang="pl-PL" sz="1600" b="1" dirty="0" smtClean="0">
              <a:solidFill>
                <a:schemeClr val="bg1"/>
              </a:solidFill>
            </a:endParaRPr>
          </a:p>
          <a:p>
            <a:r>
              <a:rPr lang="pl-PL" sz="1600" b="1" dirty="0" smtClean="0">
                <a:solidFill>
                  <a:schemeClr val="bg1"/>
                </a:solidFill>
              </a:rPr>
              <a:t>Pod koniec XIX wieku Zakopane stało się ośrodkiem kulturalnym, odwiedzanym (lub zamieszkanym) przez takie sławne postacie polskiej kultury jak: Henryk Sienkiewicz, Władysław Orkan, Stanisław Witkiewicz, Stefan Żeromski, Kazimierz Przerwa-Tetmajer, Jan Kasprowicz, Mieczysław Karłowicz, Karol Szymanowski, Stanisław Ignacy Witkiewicz i inni. Stanisław Witkiewicz (ojciec) jest autorem tzw. stylu zakopiańskiego (zwanego też od jego nazwiska </a:t>
            </a:r>
            <a:r>
              <a:rPr lang="pl-PL" sz="1600" b="1" i="1" dirty="0" smtClean="0">
                <a:solidFill>
                  <a:schemeClr val="bg1"/>
                </a:solidFill>
              </a:rPr>
              <a:t>witkiewiczowskim</a:t>
            </a:r>
            <a:r>
              <a:rPr lang="pl-PL" sz="1600" b="1" dirty="0" smtClean="0">
                <a:solidFill>
                  <a:schemeClr val="bg1"/>
                </a:solidFill>
              </a:rPr>
              <a:t>) w budownictwie. Z pobytem letników a później także osiedlającej się w Zakopanem inteligencji nastąpił rozwój turystyki i taternictwa. W 1873 r. zawiązało się Towarzystwo Tatrzańskie, Tatrzańskiego Ochotniczego którego celem było propagowanie wiedzy o Tatrach, badanie ich, ułatwienie turystyki, ochrona przyrody i popieranie miejscowego rozwoju. Wśród inicjatorów powstania Towarzystwa był Tytus Chałubiński, ks. Józef Stolarczyk, Walery </a:t>
            </a:r>
            <a:r>
              <a:rPr lang="pl-PL" sz="1600" b="1" dirty="0" err="1" smtClean="0">
                <a:solidFill>
                  <a:schemeClr val="bg1"/>
                </a:solidFill>
              </a:rPr>
              <a:t>Eljasz-Radzikowski</a:t>
            </a:r>
            <a:r>
              <a:rPr lang="pl-PL" sz="1600" b="1" dirty="0" smtClean="0">
                <a:solidFill>
                  <a:schemeClr val="bg1"/>
                </a:solidFill>
              </a:rPr>
              <a:t> i inni. Działalności tego Towarzystwa Zakopane zawdzięcza pierwsze oświetlenie, organizację poczty i telegrafu, budowę Dworca Tatrzańskiego. Rozwój taternictwa i powtarzające się wypadki były powodem powołania Pogotowia Ratunkowego (1909). Inicjatorem jego powstania był przede wszystkim Mariusz Zaruski. Z pobytem letników związana jest także historia teatru w Zakopanem. Pierwsze przedstawienia wystawiane były przez zespoły amatorskie tworzone przez gości, ale już w 1892 Zakopane odwiedza zespół teatralny złożony z zawodowych aktorów. Powołany w 1900 r. Związek Przyjaciół Zakopanego zainicjował powstanie stałego teatru amatorskiego, a od 1904 sezonowego zespołu zawodowego. W Zakopanem występowała Helena  Modrzejewska, Antonina Hoffman, Irena i Ludwik Solscy i inni. W latach międzywojennych działał w Zakopanem Teatr Formistyczny.</a:t>
            </a:r>
          </a:p>
          <a:p>
            <a:r>
              <a:rPr lang="pl-PL" sz="1600" b="1" dirty="0" smtClean="0">
                <a:solidFill>
                  <a:schemeClr val="bg1"/>
                </a:solidFill>
              </a:rPr>
              <a:t>Z działalnością Związku Przyjaciół Zakopanego związana jest także budowa pomnika Tytusa Chałubińskiego i powstanie pierwszych stowarzyszeń sportowych.</a:t>
            </a:r>
          </a:p>
          <a:p>
            <a:r>
              <a:rPr lang="pl-PL" sz="1600" b="1" dirty="0" smtClean="0">
                <a:solidFill>
                  <a:schemeClr val="bg1"/>
                </a:solidFill>
              </a:rPr>
              <a:t>Do najsławniejszych zabytków zaliczane są: barokowy drewniany kościółek obok Cmentarza Zasłużonych na </a:t>
            </a:r>
            <a:r>
              <a:rPr lang="pl-PL" sz="1600" b="1" dirty="0" err="1" smtClean="0">
                <a:solidFill>
                  <a:schemeClr val="bg1"/>
                </a:solidFill>
              </a:rPr>
              <a:t>Pęksowym</a:t>
            </a:r>
            <a:r>
              <a:rPr lang="pl-PL" sz="1600" b="1" dirty="0" smtClean="0">
                <a:solidFill>
                  <a:schemeClr val="bg1"/>
                </a:solidFill>
              </a:rPr>
              <a:t> </a:t>
            </a:r>
            <a:r>
              <a:rPr lang="pl-PL" sz="1600" b="1" dirty="0" err="1" smtClean="0">
                <a:solidFill>
                  <a:schemeClr val="bg1"/>
                </a:solidFill>
              </a:rPr>
              <a:t>Brzyzku</a:t>
            </a:r>
            <a:r>
              <a:rPr lang="pl-PL" sz="1600" b="1" dirty="0" smtClean="0">
                <a:solidFill>
                  <a:schemeClr val="bg1"/>
                </a:solidFill>
              </a:rPr>
              <a:t>; góralska zabudowa drewniana; budowle w stylu zakopiańskim; wille (np. Koliba, Pod </a:t>
            </a:r>
            <a:r>
              <a:rPr lang="pl-PL" sz="1600" b="1" dirty="0" err="1" smtClean="0">
                <a:solidFill>
                  <a:schemeClr val="bg1"/>
                </a:solidFill>
              </a:rPr>
              <a:t>Jedlami</a:t>
            </a:r>
            <a:r>
              <a:rPr lang="pl-PL" sz="1600" b="1" dirty="0" smtClean="0">
                <a:solidFill>
                  <a:schemeClr val="bg1"/>
                </a:solidFill>
              </a:rPr>
              <a:t>, </a:t>
            </a:r>
            <a:r>
              <a:rPr lang="pl-PL" sz="1600" b="1" dirty="0" err="1" smtClean="0">
                <a:solidFill>
                  <a:schemeClr val="bg1"/>
                </a:solidFill>
              </a:rPr>
              <a:t>Atma</a:t>
            </a:r>
            <a:r>
              <a:rPr lang="pl-PL" sz="1600" b="1" dirty="0" smtClean="0">
                <a:solidFill>
                  <a:schemeClr val="bg1"/>
                </a:solidFill>
              </a:rPr>
              <a:t> i inne).</a:t>
            </a:r>
            <a:endParaRPr lang="pl-PL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339752" y="1844824"/>
            <a:ext cx="33613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Koniec!</a:t>
            </a:r>
            <a:endParaRPr lang="pl-PL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51520" y="5301208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/>
                </a:solidFill>
              </a:rPr>
              <a:t>Gabriela Gajewska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Izabela Szcześniak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Gimnazjum w Izbicy Kujawskiej</a:t>
            </a:r>
            <a:endParaRPr lang="pl-PL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83568" y="33265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Ogólne informacje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23528" y="1052736"/>
            <a:ext cx="88204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</a:rPr>
              <a:t>Karpaty wchodzą w skład wielkiego systemu górskiego – łańcucha alpejsko-himalajskiego. Stanowią drugi co do powierzchni łańcuch górski Europy i dziesiąty pod względem wysokości – po: Alpach, górach </a:t>
            </a:r>
            <a:r>
              <a:rPr lang="pl-PL" b="1" dirty="0" err="1" smtClean="0">
                <a:solidFill>
                  <a:schemeClr val="bg1"/>
                </a:solidFill>
              </a:rPr>
              <a:t>Betyckich</a:t>
            </a:r>
            <a:r>
              <a:rPr lang="pl-PL" b="1" dirty="0" smtClean="0">
                <a:solidFill>
                  <a:schemeClr val="bg1"/>
                </a:solidFill>
              </a:rPr>
              <a:t>, Pirenejach, Apeninach, górach Dynarskich, Riła, Olimp, </a:t>
            </a:r>
            <a:r>
              <a:rPr lang="pl-PL" b="1" dirty="0" err="1" smtClean="0">
                <a:solidFill>
                  <a:schemeClr val="bg1"/>
                </a:solidFill>
              </a:rPr>
              <a:t>Pirin</a:t>
            </a:r>
            <a:r>
              <a:rPr lang="pl-PL" b="1" dirty="0" smtClean="0">
                <a:solidFill>
                  <a:schemeClr val="bg1"/>
                </a:solidFill>
              </a:rPr>
              <a:t>, górach Korsyki. Zajmują powierzchnię 190 tys. </a:t>
            </a:r>
            <a:r>
              <a:rPr lang="pl-PL" b="1" dirty="0" err="1" smtClean="0">
                <a:solidFill>
                  <a:schemeClr val="bg1"/>
                </a:solidFill>
              </a:rPr>
              <a:t>km²</a:t>
            </a:r>
            <a:r>
              <a:rPr lang="pl-PL" b="1" dirty="0" smtClean="0">
                <a:solidFill>
                  <a:schemeClr val="bg1"/>
                </a:solidFill>
              </a:rPr>
              <a:t>, z tego w Polsce 19,6 tys. </a:t>
            </a:r>
            <a:r>
              <a:rPr lang="pl-PL" b="1" dirty="0" err="1" smtClean="0">
                <a:solidFill>
                  <a:schemeClr val="bg1"/>
                </a:solidFill>
              </a:rPr>
              <a:t>km²</a:t>
            </a:r>
            <a:r>
              <a:rPr lang="pl-PL" b="1" dirty="0" smtClean="0">
                <a:solidFill>
                  <a:schemeClr val="bg1"/>
                </a:solidFill>
              </a:rPr>
              <a:t> (6,1% powierzchni państwa). Stanowią centralną główną część Regionu Karpackiego, który poza nimi obejmuje również pas obniżeń związanych geologicznie z Karpatami – Podkarpacie, Równiny </a:t>
            </a:r>
            <a:r>
              <a:rPr lang="pl-PL" b="1" dirty="0" err="1" smtClean="0">
                <a:solidFill>
                  <a:schemeClr val="bg1"/>
                </a:solidFill>
              </a:rPr>
              <a:t>Południoworumuńskie</a:t>
            </a:r>
            <a:r>
              <a:rPr lang="pl-PL" b="1" dirty="0" smtClean="0">
                <a:solidFill>
                  <a:schemeClr val="bg1"/>
                </a:solidFill>
              </a:rPr>
              <a:t> i Kotlinę Panońską.</a:t>
            </a:r>
          </a:p>
          <a:p>
            <a:r>
              <a:rPr lang="pl-PL" b="1" dirty="0" smtClean="0">
                <a:solidFill>
                  <a:schemeClr val="bg1"/>
                </a:solidFill>
              </a:rPr>
              <a:t>Od Alp oddzielone są w okolicach Bratysławy doliną Dunaju. Stąd ciągną się blisko 1500-kilometrowym łukiem, który odgina się w kierunku północno-wschodnim, otaczając Kotlinę Panońską i Wyżynę Transylwańską. Od Gór </a:t>
            </a:r>
            <a:r>
              <a:rPr lang="pl-PL" b="1" dirty="0" err="1" smtClean="0">
                <a:solidFill>
                  <a:schemeClr val="bg1"/>
                </a:solidFill>
              </a:rPr>
              <a:t>Wschodnioserbskich</a:t>
            </a:r>
            <a:r>
              <a:rPr lang="pl-PL" b="1" dirty="0" smtClean="0">
                <a:solidFill>
                  <a:schemeClr val="bg1"/>
                </a:solidFill>
              </a:rPr>
              <a:t> oddzielone są ponownie doliną Dunaju (w okolicach rumuńskiego miasta </a:t>
            </a:r>
            <a:r>
              <a:rPr lang="pl-PL" b="1" dirty="0" err="1" smtClean="0">
                <a:solidFill>
                  <a:schemeClr val="bg1"/>
                </a:solidFill>
              </a:rPr>
              <a:t>Orşova</a:t>
            </a:r>
            <a:r>
              <a:rPr lang="pl-PL" b="1" dirty="0" smtClean="0">
                <a:solidFill>
                  <a:schemeClr val="bg1"/>
                </a:solidFill>
              </a:rPr>
              <a:t>) – odcinek ten nosi nazwę Żelaznych Wrót. Brama Morawska w Czechach oddziela Karpaty od Sudetów.</a:t>
            </a:r>
          </a:p>
          <a:p>
            <a:r>
              <a:rPr lang="pl-PL" b="1" dirty="0" smtClean="0">
                <a:solidFill>
                  <a:schemeClr val="bg1"/>
                </a:solidFill>
              </a:rPr>
              <a:t>Szerokość ł </a:t>
            </a:r>
            <a:r>
              <a:rPr lang="pl-PL" b="1" dirty="0" err="1" smtClean="0">
                <a:solidFill>
                  <a:schemeClr val="bg1"/>
                </a:solidFill>
              </a:rPr>
              <a:t>ańcucha</a:t>
            </a:r>
            <a:r>
              <a:rPr lang="pl-PL" b="1" dirty="0" smtClean="0">
                <a:solidFill>
                  <a:schemeClr val="bg1"/>
                </a:solidFill>
              </a:rPr>
              <a:t> karpackiego jest zróżnicowana i wynosi od 100 do 500 </a:t>
            </a:r>
            <a:r>
              <a:rPr lang="pl-PL" b="1" dirty="0" err="1" smtClean="0">
                <a:solidFill>
                  <a:schemeClr val="bg1"/>
                </a:solidFill>
              </a:rPr>
              <a:t>km</a:t>
            </a:r>
            <a:r>
              <a:rPr lang="pl-PL" b="1" dirty="0" smtClean="0">
                <a:solidFill>
                  <a:schemeClr val="bg1"/>
                </a:solidFill>
              </a:rPr>
              <a:t>. Największa szerokość odpowiada najwyższym szczytom – Gerlachowi (2655 m n.p.m.) w Tatrach słowackich oraz Moldoveanu (2544 m n.p.m.) w Karpatach Południowych.</a:t>
            </a:r>
          </a:p>
          <a:p>
            <a:r>
              <a:rPr lang="pl-PL" b="1" dirty="0" smtClean="0">
                <a:solidFill>
                  <a:schemeClr val="bg1"/>
                </a:solidFill>
              </a:rPr>
              <a:t>Karpaty nie stanowią jednego nieprzerwanego łańcucha górskiego, ale raczej składają się z wielu wyróżniających się pod względem geologicznym i orograficznym pasm górskich. Różnorodność krajobrazów jest porównywalna z Alpami. Jednocześnie góry te rzadko osiągają wysokości powyżej 2500 m n.p.m., dlatego nie można tu znaleźć tak wyraźnej polodowcowej rzeźby wysokogórskiej. W Karpatach nie zalega wieczny śnieg.</a:t>
            </a:r>
            <a:endParaRPr lang="pl-PL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39552" y="18864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Budowa </a:t>
            </a:r>
            <a:r>
              <a:rPr lang="pl-PL" dirty="0" smtClean="0">
                <a:solidFill>
                  <a:srgbClr val="FF0000"/>
                </a:solidFill>
                <a:latin typeface="Impact" pitchFamily="34" charset="0"/>
              </a:rPr>
              <a:t> </a:t>
            </a:r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geologiczna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79512" y="980728"/>
            <a:ext cx="89644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Karpaty to góry które powstały przez sfałdowanie i wypiętrzenie w okresie kredy i trzeciorzędu podczas orogenezy alpejskiej. Podział Karpat wyróżnia dwie podstawowe jednostki. Są to:</a:t>
            </a:r>
          </a:p>
          <a:p>
            <a:r>
              <a:rPr lang="pl-PL" b="1" dirty="0" smtClean="0"/>
              <a:t>1) Karpaty Zewnętrzne zwane fliszowymi, jak sama nazwa wskazuje zbudowane z piaskowców i łupków ilastych ułożonych w warstwy. Piaskowce i łupki tworzą fałdy, łuski oraz płaszczowiny a wśród nich płaszczowina </a:t>
            </a:r>
            <a:r>
              <a:rPr lang="pl-PL" b="1" dirty="0" err="1" smtClean="0"/>
              <a:t>skolska</a:t>
            </a:r>
            <a:r>
              <a:rPr lang="pl-PL" b="1" dirty="0" smtClean="0"/>
              <a:t>, śląska i płazowina Czarnohory.</a:t>
            </a:r>
          </a:p>
          <a:p>
            <a:r>
              <a:rPr lang="pl-PL" b="1" dirty="0" smtClean="0"/>
              <a:t>2) Karpaty Wewnętrzne które budują przede wszystkim wapienne skały mezozoiczne i skały krystaliczne. W Karpatach Zachodnich znajdują się płaszczowiny tworzące ogromne przestrzenie w tej strefie. Płaszczowina niższa, w Tatrach nazywana wierchową oraz wyższa tzw. reglowa. Od strony północnej z Karpatami graniczy rów przedgórski w którym znajdują się młodsze osady trzeciorzędowe. Zawierają one złoża gipsu, siarki, soli kamiennej, ropy naftowej oraz gazu ziemnego.</a:t>
            </a:r>
          </a:p>
          <a:p>
            <a:r>
              <a:rPr lang="pl-PL" b="1" dirty="0" smtClean="0"/>
              <a:t>Od strony południowej Karpaty graniczą z zapadliskiem panońskim które tworzy Wielka Nizina Węgierska, w którym znajdują się osady trzeciorzędowe. Orogeneza alpejska ma związek z powstawaniem zjawisk wulkanicznych, ponieważ na granicy Karpat z zapadliskiem panońskim znajdują się góry typu wulkanicznego zbudowane z bazaltów i andezytów z okresu kenozoicznego</a:t>
            </a:r>
            <a:endParaRPr lang="pl-PL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67544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Podział Karpat: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0" y="1196752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</a:rPr>
              <a:t>I. wewnętrzne:</a:t>
            </a:r>
          </a:p>
          <a:p>
            <a:r>
              <a:rPr lang="pl-PL" b="1" dirty="0" smtClean="0"/>
              <a:t>- Tatry – Gerlach (2654 m. n.p.m.), a w Polsce Rysy (2499m. n.p.m.)</a:t>
            </a:r>
          </a:p>
          <a:p>
            <a:r>
              <a:rPr lang="pl-PL" b="1" dirty="0" smtClean="0"/>
              <a:t>- Podhale</a:t>
            </a:r>
          </a:p>
          <a:p>
            <a:r>
              <a:rPr lang="pl-PL" b="1" dirty="0" smtClean="0"/>
              <a:t>- Pieniny – Trzy Korony (982m. n.p.m.) – wapienne</a:t>
            </a:r>
          </a:p>
          <a:p>
            <a:endParaRPr lang="pl-PL" b="1" dirty="0" smtClean="0"/>
          </a:p>
          <a:p>
            <a:r>
              <a:rPr lang="pl-PL" b="1" dirty="0" smtClean="0">
                <a:solidFill>
                  <a:schemeClr val="bg1"/>
                </a:solidFill>
              </a:rPr>
              <a:t>II. zewnętrzne:</a:t>
            </a:r>
          </a:p>
          <a:p>
            <a:r>
              <a:rPr lang="pl-PL" b="1" dirty="0" smtClean="0"/>
              <a:t>- Pogórze Karpackie</a:t>
            </a:r>
          </a:p>
          <a:p>
            <a:r>
              <a:rPr lang="pl-PL" b="1" dirty="0" smtClean="0"/>
              <a:t>- Beskidy:</a:t>
            </a:r>
          </a:p>
          <a:p>
            <a:r>
              <a:rPr lang="pl-PL" b="1" dirty="0" smtClean="0"/>
              <a:t>a) zachodnie – Babia Góra (1725m. n.p.m.)</a:t>
            </a:r>
          </a:p>
          <a:p>
            <a:r>
              <a:rPr lang="pl-PL" b="1" dirty="0" smtClean="0"/>
              <a:t>b) wschodnie – Tarnica (1346m. n.p.m.)</a:t>
            </a:r>
          </a:p>
          <a:p>
            <a:endParaRPr lang="pl-PL" b="1" dirty="0" smtClean="0">
              <a:solidFill>
                <a:schemeClr val="bg1"/>
              </a:solidFill>
            </a:endParaRPr>
          </a:p>
          <a:p>
            <a:r>
              <a:rPr lang="pl-PL" b="1" dirty="0" smtClean="0">
                <a:solidFill>
                  <a:schemeClr val="bg1"/>
                </a:solidFill>
              </a:rPr>
              <a:t>Podział </a:t>
            </a:r>
            <a:r>
              <a:rPr lang="pl-PL" b="1" dirty="0">
                <a:solidFill>
                  <a:schemeClr val="bg1"/>
                </a:solidFill>
              </a:rPr>
              <a:t>Tatr:</a:t>
            </a:r>
            <a:endParaRPr lang="pl-PL" b="1" dirty="0" smtClean="0">
              <a:solidFill>
                <a:schemeClr val="bg1"/>
              </a:solidFill>
            </a:endParaRPr>
          </a:p>
          <a:p>
            <a:r>
              <a:rPr lang="pl-PL" b="1" dirty="0" smtClean="0"/>
              <a:t>- Tatry zachodnie</a:t>
            </a:r>
          </a:p>
          <a:p>
            <a:r>
              <a:rPr lang="pl-PL" b="1" dirty="0" smtClean="0"/>
              <a:t>- Tatry wysokie</a:t>
            </a:r>
            <a:endParaRPr lang="pl-PL" b="1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18864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Ukształtowanie powierzchni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23528" y="1196752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/>
                </a:solidFill>
              </a:rPr>
              <a:t>Na dzisiejszy kształt Karpat oprócz procesów górotwórczych wpłynęło wiele zjawisk degenerujących jak i budujących łańcuchy górskie. Przez około 30 milionów lat obszar Karpat był kształtowany i zmieniany. Do głównych czynników modelujących budowę zewnętrzną Karpat należy woda w postaci ciekłej (rzeki i strumienie) oraz stałej (lodowce) a także tzw. procesy stokowe.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Ze względu na ukształtowanie terenu, w Karpatach wyróżnia się: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1) Zewnętrzne pasy Pogórzy, o częściowym zrównaniu i budowie wyżynno-pagórkowatej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2) Pasma gór fliszowych, o średnich wysokościach i zaokrąglonych grzbietach, np. Beskidy.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3) Wysokogórskie, zbliżone do formy alpejskiej masywy krystaliczne, porozdzielane głębokimi kotlinami, np. Tatry, Góry </a:t>
            </a:r>
            <a:r>
              <a:rPr lang="pl-PL" sz="2000" b="1" dirty="0" err="1" smtClean="0">
                <a:solidFill>
                  <a:schemeClr val="bg1"/>
                </a:solidFill>
              </a:rPr>
              <a:t>Fogaraskie</a:t>
            </a:r>
            <a:r>
              <a:rPr lang="pl-PL" sz="2000" b="1" dirty="0" smtClean="0">
                <a:solidFill>
                  <a:schemeClr val="bg1"/>
                </a:solidFill>
              </a:rPr>
              <a:t> czy </a:t>
            </a:r>
            <a:r>
              <a:rPr lang="pl-PL" sz="2000" b="1" dirty="0" err="1" smtClean="0">
                <a:solidFill>
                  <a:schemeClr val="bg1"/>
                </a:solidFill>
              </a:rPr>
              <a:t>Retezat</a:t>
            </a:r>
            <a:r>
              <a:rPr lang="pl-PL" sz="20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4) </a:t>
            </a:r>
            <a:r>
              <a:rPr lang="pl-PL" sz="2000" b="1" dirty="0" err="1" smtClean="0">
                <a:solidFill>
                  <a:schemeClr val="bg1"/>
                </a:solidFill>
              </a:rPr>
              <a:t>Średniogórskie</a:t>
            </a:r>
            <a:r>
              <a:rPr lang="pl-PL" sz="2000" b="1" dirty="0" smtClean="0">
                <a:solidFill>
                  <a:schemeClr val="bg1"/>
                </a:solidFill>
              </a:rPr>
              <a:t> krystaliczno-wapienne masywy, o płaskich wierzchowinach.</a:t>
            </a:r>
          </a:p>
          <a:p>
            <a:r>
              <a:rPr lang="pl-PL" sz="2000" b="1" dirty="0" smtClean="0">
                <a:solidFill>
                  <a:schemeClr val="bg1"/>
                </a:solidFill>
              </a:rPr>
              <a:t>5) Góry typu wulkanicznego, które uległy działaniu sił zewnętrznych i zostały przez nie przemodelowane, np. </a:t>
            </a:r>
            <a:r>
              <a:rPr lang="pl-PL" sz="2000" b="1" dirty="0" err="1" smtClean="0">
                <a:solidFill>
                  <a:schemeClr val="bg1"/>
                </a:solidFill>
              </a:rPr>
              <a:t>Ptacznik</a:t>
            </a:r>
            <a:r>
              <a:rPr lang="pl-PL" sz="2000" b="1" dirty="0" smtClean="0">
                <a:solidFill>
                  <a:schemeClr val="bg1"/>
                </a:solidFill>
              </a:rPr>
              <a:t>, </a:t>
            </a:r>
            <a:r>
              <a:rPr lang="pl-PL" sz="2000" b="1" dirty="0" err="1" smtClean="0">
                <a:solidFill>
                  <a:schemeClr val="bg1"/>
                </a:solidFill>
              </a:rPr>
              <a:t>Wyhorlat</a:t>
            </a:r>
            <a:r>
              <a:rPr lang="pl-PL" sz="2000" b="1" dirty="0" smtClean="0">
                <a:solidFill>
                  <a:schemeClr val="bg1"/>
                </a:solidFill>
              </a:rPr>
              <a:t> i </a:t>
            </a:r>
            <a:r>
              <a:rPr lang="pl-PL" sz="2000" b="1" dirty="0" err="1" smtClean="0">
                <a:solidFill>
                  <a:schemeClr val="bg1"/>
                </a:solidFill>
              </a:rPr>
              <a:t>Harghita</a:t>
            </a:r>
            <a:r>
              <a:rPr lang="pl-PL" sz="2000" b="1" dirty="0" smtClean="0">
                <a:solidFill>
                  <a:schemeClr val="bg1"/>
                </a:solidFill>
              </a:rPr>
              <a:t>.</a:t>
            </a:r>
            <a:endParaRPr lang="pl-PL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18864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Klimat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0" y="105273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Klimat Karpat należy do strefy klimatów umiarkowanych. Naturalną granicą dla obszarów chłodniejszych będących pod wpływem powietrza morskiego w części północnej i dla obszarów cieplejszych na południu, jak wielka Nizina Węgierska o klimacie zbliżonym do kontynentalnego, są Karpaty Zachodnie. Karpaty Wschodnie również stanowią granicę dla klimatów, i dzielą tereny zachodnie gdzie występuje klimat łagodny i wilgotny (np. Wyżyna Siedmiogrodzka), od terenów wschodnich gdzie klimat jest suchy i kontynentalny.</a:t>
            </a:r>
          </a:p>
          <a:p>
            <a:r>
              <a:rPr lang="pl-PL" sz="2400" b="1" dirty="0" smtClean="0"/>
              <a:t>Urozmaicona rzeźba terenu powoduje, że wykształciły się wyraźne piętra klimatyczne. Śnieg w Karpatach utrzymuje się przez około 3 miesięcy w ciągu roku. W wysokich partiach gór śnieg zalega nawet przez cały rok, a jego opady mogą występować nawet w  lecie.</a:t>
            </a:r>
            <a:endParaRPr lang="pl-PL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9512" y="18864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FF0000"/>
                </a:solidFill>
                <a:latin typeface="Impact" pitchFamily="34" charset="0"/>
              </a:rPr>
              <a:t>Cechy rzeźby wysokogórskiej na przykładzie Tatr: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0" y="105273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- występują cyrki polodowcowe (kary), np. Morskie Oko</a:t>
            </a:r>
          </a:p>
          <a:p>
            <a:endParaRPr lang="pl-PL" b="1" dirty="0" smtClean="0"/>
          </a:p>
          <a:p>
            <a:r>
              <a:rPr lang="pl-PL" b="1" dirty="0" smtClean="0"/>
              <a:t>- strome zbocza</a:t>
            </a:r>
          </a:p>
          <a:p>
            <a:endParaRPr lang="pl-PL" b="1" dirty="0" smtClean="0"/>
          </a:p>
          <a:p>
            <a:r>
              <a:rPr lang="pl-PL" b="1" dirty="0" smtClean="0"/>
              <a:t>- ostre, postrzępione szczyty (nazywane nagimi turniami)</a:t>
            </a:r>
          </a:p>
          <a:p>
            <a:endParaRPr lang="pl-PL" b="1" dirty="0" smtClean="0"/>
          </a:p>
          <a:p>
            <a:r>
              <a:rPr lang="pl-PL" b="1" dirty="0" smtClean="0"/>
              <a:t>- ostre granie (grzbiety)</a:t>
            </a:r>
          </a:p>
          <a:p>
            <a:endParaRPr lang="pl-PL" b="1" dirty="0" smtClean="0"/>
          </a:p>
          <a:p>
            <a:r>
              <a:rPr lang="pl-PL" b="1" dirty="0" smtClean="0"/>
              <a:t>- żleby zakończone stożkami piargowymi</a:t>
            </a:r>
          </a:p>
          <a:p>
            <a:endParaRPr lang="pl-PL" b="1" dirty="0" smtClean="0"/>
          </a:p>
          <a:p>
            <a:r>
              <a:rPr lang="pl-PL" b="1" dirty="0" smtClean="0"/>
              <a:t>- liczne wodospady – siklawy</a:t>
            </a:r>
          </a:p>
          <a:p>
            <a:endParaRPr lang="pl-PL" b="1" dirty="0" smtClean="0"/>
          </a:p>
          <a:p>
            <a:r>
              <a:rPr lang="pl-PL" b="1" dirty="0" smtClean="0"/>
              <a:t>- liczne doliny (U- kształtne)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23528" y="26064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latin typeface="Impact" pitchFamily="34" charset="0"/>
              </a:rPr>
              <a:t>Walory turystyczne:</a:t>
            </a:r>
            <a:endParaRPr lang="pl-PL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0" y="1052736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-świeże powietrze</a:t>
            </a:r>
          </a:p>
          <a:p>
            <a:endParaRPr lang="pl-PL" b="1" dirty="0" smtClean="0"/>
          </a:p>
          <a:p>
            <a:r>
              <a:rPr lang="pl-PL" b="1" dirty="0" smtClean="0"/>
              <a:t>- piękne krajobrazy</a:t>
            </a:r>
          </a:p>
          <a:p>
            <a:endParaRPr lang="pl-PL" b="1" dirty="0" smtClean="0"/>
          </a:p>
          <a:p>
            <a:r>
              <a:rPr lang="pl-PL" b="1" dirty="0" smtClean="0"/>
              <a:t>- folklor</a:t>
            </a:r>
          </a:p>
          <a:p>
            <a:endParaRPr lang="pl-PL" b="1" dirty="0" smtClean="0"/>
          </a:p>
          <a:p>
            <a:r>
              <a:rPr lang="pl-PL" b="1" dirty="0" smtClean="0"/>
              <a:t>- możliwość uprawiania sportów zimowych</a:t>
            </a:r>
          </a:p>
          <a:p>
            <a:endParaRPr lang="pl-PL" b="1" dirty="0" smtClean="0"/>
          </a:p>
          <a:p>
            <a:r>
              <a:rPr lang="pl-PL" b="1" dirty="0" smtClean="0"/>
              <a:t>- źródła mineralne</a:t>
            </a:r>
          </a:p>
          <a:p>
            <a:endParaRPr lang="pl-PL" b="1" dirty="0" smtClean="0"/>
          </a:p>
          <a:p>
            <a:r>
              <a:rPr lang="pl-PL" b="1" dirty="0" smtClean="0"/>
              <a:t>- źródła termalne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1521</Words>
  <Application>Microsoft Office PowerPoint</Application>
  <PresentationFormat>Pokaz na ekranie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iza</dc:creator>
  <cp:lastModifiedBy>Ania</cp:lastModifiedBy>
  <cp:revision>18</cp:revision>
  <dcterms:created xsi:type="dcterms:W3CDTF">2013-03-23T20:02:42Z</dcterms:created>
  <dcterms:modified xsi:type="dcterms:W3CDTF">2014-02-18T19:50:31Z</dcterms:modified>
</cp:coreProperties>
</file>