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0"/>
  </p:notesMasterIdLst>
  <p:sldIdLst>
    <p:sldId id="256" r:id="rId2"/>
    <p:sldId id="280" r:id="rId3"/>
    <p:sldId id="258" r:id="rId4"/>
    <p:sldId id="259" r:id="rId5"/>
    <p:sldId id="261" r:id="rId6"/>
    <p:sldId id="281" r:id="rId7"/>
    <p:sldId id="282" r:id="rId8"/>
    <p:sldId id="263" r:id="rId9"/>
    <p:sldId id="264" r:id="rId10"/>
    <p:sldId id="283" r:id="rId11"/>
    <p:sldId id="266" r:id="rId12"/>
    <p:sldId id="267" r:id="rId13"/>
    <p:sldId id="268" r:id="rId14"/>
    <p:sldId id="270" r:id="rId15"/>
    <p:sldId id="271" r:id="rId16"/>
    <p:sldId id="274" r:id="rId17"/>
    <p:sldId id="273" r:id="rId18"/>
    <p:sldId id="269" r:id="rId19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0FB87-B178-48F4-A5EE-23B0BE478A4E}" type="datetimeFigureOut">
              <a:rPr lang="pl-PL" smtClean="0"/>
              <a:t>2013-05-27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17085-CD85-4B63-8086-B4D7D5ED69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9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D17085-CD85-4B63-8086-B4D7D5ED6904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967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Łącznik prostoliniowy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ytuł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6" name="Symbol zastępczy daty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980914F-622A-4791-8425-9F6088FC4D84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7" name="Symbol zastępczy stopki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5CC96DE-8E7B-4447-B8FD-99A75B46345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5952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9261-4257-45C4-9F79-41085BE5801C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B4AA-0204-4FF2-942E-D7CFBE09AE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68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BB96B8-A478-4276-8F50-7C61CAA9FE1D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BECBACC-9919-4BFB-AF5B-BA005513DB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77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5E3C-7C35-41A8-8FDD-587CB291A71C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5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20DB-C851-469C-8E8C-A377A2E9448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790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FA16039-8D3A-4477-B676-BBCD860C031A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C3C109-E497-4671-B340-ED024BFB59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20624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E597D-5F45-413A-A061-27326BEF7945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923F-BFA2-4054-947F-2D1F33C9B7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1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5CA3F-67B9-4179-9593-687CB10E193B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8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594D7-17D3-44BF-AA71-C20C1C7EB6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603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9F3A-15BD-4753-BA96-3D13E6B6265B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B9094-BE30-4200-938E-C3A7148F22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46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E2FA-86F8-4C1D-905A-91B27EFCB00D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3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3CD55-0AC1-4221-A17B-4298B81B010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98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1A1F3-F79A-4A7D-A98F-9572B49CAE46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6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DA0B-09F3-4D98-ACF3-7785159EBEA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799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" name="Symbol zastępczy obrazu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7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5A0789-9DDF-48EE-A1FA-2D62B43ABABB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8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74E67E-E96F-4B2E-8E5C-B9671A4E8E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5632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ymbol zastępczy tytułu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30" name="Symbol zastępczy tekstu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27" name="Symbol zastępczy daty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C1B06B1-AFB7-492A-9F4B-8530F88BCFD3}" type="datetimeFigureOut">
              <a:rPr lang="pl-PL"/>
              <a:pPr>
                <a:defRPr/>
              </a:pPr>
              <a:t>2013-05-27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2967AAA-43B1-4D87-850E-E0B860F849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69" r:id="rId2"/>
    <p:sldLayoutId id="2147484077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8" r:id="rId9"/>
    <p:sldLayoutId id="2147484075" r:id="rId10"/>
    <p:sldLayoutId id="21474840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odtytuł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pl-PL" smtClean="0"/>
              <a:t>Rozwiązywanie zadań tekstowych dotyczących </a:t>
            </a:r>
            <a:br>
              <a:rPr lang="pl-PL" smtClean="0"/>
            </a:br>
            <a:r>
              <a:rPr lang="pl-PL" smtClean="0"/>
              <a:t>wielkości wprost proporcjonalnych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Zapisz i rozwiąż równanie</a:t>
                </a:r>
              </a:p>
              <a:p>
                <a:pPr marL="0" indent="0">
                  <a:buNone/>
                </a:pPr>
                <a:r>
                  <a:rPr lang="pl-PL" dirty="0" smtClean="0"/>
                  <a:t>Poprawne rozwiązanie: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1,89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100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pl-PL" dirty="0" smtClean="0"/>
                  <a:t>	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42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1,89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270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= 189</a:t>
                </a:r>
                <a:r>
                  <a:rPr lang="pl-PL" dirty="0"/>
                  <a:t> </a:t>
                </a:r>
                <a:r>
                  <a:rPr lang="pl-PL" dirty="0" smtClean="0"/>
                  <a:t>			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</m:oMath>
                </a14:m>
                <a:r>
                  <a:rPr lang="pl-PL" dirty="0" smtClean="0"/>
                  <a:t> = 1,89 </a:t>
                </a:r>
                <a:r>
                  <a:rPr lang="pl-PL" dirty="0" smtClean="0">
                    <a:sym typeface="Symbol"/>
                  </a:rPr>
                  <a:t> 270</a:t>
                </a:r>
                <a:endParaRPr lang="pl-PL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= 4,5	</a:t>
                </a:r>
                <a:r>
                  <a:rPr lang="pl-PL" dirty="0"/>
                  <a:t> </a:t>
                </a:r>
                <a:r>
                  <a:rPr lang="pl-PL" dirty="0" smtClean="0"/>
                  <a:t>		42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</m:oMath>
                </a14:m>
                <a:r>
                  <a:rPr lang="pl-PL" dirty="0" smtClean="0"/>
                  <a:t>= 510,3  /:42 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			</a:t>
                </a:r>
                <a14:m>
                  <m:oMath xmlns:m="http://schemas.openxmlformats.org/officeDocument/2006/math">
                    <m:r>
                      <a:rPr lang="pl-PL" i="1">
                        <a:latin typeface="Cambria Math"/>
                      </a:rPr>
                      <m:t>𝑦</m:t>
                    </m:r>
                    <m:r>
                      <a:rPr lang="pl-PL" i="1">
                        <a:latin typeface="Cambria Math"/>
                      </a:rPr>
                      <m:t> </m:t>
                    </m:r>
                  </m:oMath>
                </a14:m>
                <a:r>
                  <a:rPr lang="pl-PL" dirty="0" smtClean="0"/>
                  <a:t>= 12,15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Sprawdź</a:t>
                </a:r>
                <a:r>
                  <a:rPr lang="pl-PL" i="1" dirty="0">
                    <a:solidFill>
                      <a:srgbClr val="00B0F0"/>
                    </a:solidFill>
                  </a:rPr>
                  <a:t>, czy otrzymane liczby spełniają warunki zadania.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Zapisz odpowiedź!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					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31" t="-113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858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</a:t>
            </a:r>
            <a:r>
              <a:rPr lang="pl-PL" dirty="0" smtClean="0"/>
              <a:t>5. </a:t>
            </a:r>
            <a:r>
              <a:rPr lang="pl-PL" dirty="0" smtClean="0"/>
              <a:t>Oblicz długości boków prostokąta, którego obwód wynosi 56 cm, a dwa kolejne boki mają się do siebie jak 3:4.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Rozwiązanie: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I sposób: metoda rysunku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>
                <a:solidFill>
                  <a:srgbClr val="00B0F0"/>
                </a:solidFill>
              </a:rPr>
              <a:t>Określ niewiadomą: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Obwód prostokąta: 56cm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Suma kolejnych boków: 56cm : 2 = 28cm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x – długość krótszego boku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28 – x – długość dłuższego boku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Rysunek pomocniczy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	28 - x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x			  x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	28 – x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Z treści zadania dochodzimy do równania w postaci proporcji: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x : (28 – x) = 3 : 4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/>
              <a:t>	</a:t>
            </a:r>
          </a:p>
        </p:txBody>
      </p:sp>
      <p:sp>
        <p:nvSpPr>
          <p:cNvPr id="4" name="Prostokąt 3"/>
          <p:cNvSpPr/>
          <p:nvPr/>
        </p:nvSpPr>
        <p:spPr>
          <a:xfrm>
            <a:off x="1979613" y="2492375"/>
            <a:ext cx="216058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Rozwiąż równanie stosując własność proporcji: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Poprawnie rozwiązane równanie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4x = 3(28 – x)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4x = 84 – 3x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4x + 3x = 84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7x = 84	/:7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x = </a:t>
            </a:r>
            <a:r>
              <a:rPr lang="pl-PL" dirty="0" smtClean="0">
                <a:solidFill>
                  <a:srgbClr val="FF0000"/>
                </a:solidFill>
              </a:rPr>
              <a:t>12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28 – x = 28 – 12 = </a:t>
            </a:r>
            <a:r>
              <a:rPr lang="pl-PL" dirty="0" smtClean="0">
                <a:solidFill>
                  <a:srgbClr val="FF0000"/>
                </a:solidFill>
              </a:rPr>
              <a:t>16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Sprawdź</a:t>
            </a:r>
            <a:r>
              <a:rPr lang="pl-PL" i="1" dirty="0">
                <a:solidFill>
                  <a:srgbClr val="00B0F0"/>
                </a:solidFill>
              </a:rPr>
              <a:t>, czy otrzymane liczby spełniają warunki zadania.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>
                <a:solidFill>
                  <a:srgbClr val="00B0F0"/>
                </a:solidFill>
              </a:rPr>
              <a:t>Zapisz odpowiedź!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9725"/>
            <a:ext cx="7643813" cy="484663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II sposób: metoda logiczno-dedukcyjna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		   </a:t>
            </a:r>
            <a:r>
              <a:rPr lang="pl-PL" sz="1400" smtClean="0"/>
              <a:t>4 odcinki jednostkowe 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z="1400" smtClean="0"/>
              <a:t> 3 odcinki jednostkowe		       3 odcinki jednostkowe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z="1400" smtClean="0"/>
              <a:t>		      4 odcinki jednostkowe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z="140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Ilość odcinków jednostkowych: 4+4+3+3=14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Długość odcinka jednostkowego: 56:14=4,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Długości boków: 	3 </a:t>
            </a:r>
            <a:r>
              <a:rPr lang="pl-PL" smtClean="0">
                <a:sym typeface="Symbol" pitchFamily="18" charset="2"/>
              </a:rPr>
              <a:t> 4 = 12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smtClean="0">
                <a:sym typeface="Symbol" pitchFamily="18" charset="2"/>
              </a:rPr>
              <a:t>			4  4 = 16.</a:t>
            </a:r>
            <a:endParaRPr lang="pl-PL" smtClean="0"/>
          </a:p>
        </p:txBody>
      </p:sp>
      <p:sp>
        <p:nvSpPr>
          <p:cNvPr id="4" name="Prostokąt 3"/>
          <p:cNvSpPr/>
          <p:nvPr/>
        </p:nvSpPr>
        <p:spPr>
          <a:xfrm>
            <a:off x="2555875" y="2503488"/>
            <a:ext cx="1944688" cy="1141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Zdanie </a:t>
            </a:r>
            <a:r>
              <a:rPr lang="pl-PL" dirty="0" smtClean="0"/>
              <a:t>6. </a:t>
            </a:r>
            <a:r>
              <a:rPr lang="pl-PL" dirty="0" smtClean="0"/>
              <a:t>Zuzia chciała zrobić placek drożdżowy według przepisu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babci. Zamierzała podwoić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porcję, jednak okazało się,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że ma tylko </a:t>
            </a:r>
            <a:r>
              <a:rPr lang="pl-PL" dirty="0"/>
              <a:t>8</a:t>
            </a:r>
            <a:r>
              <a:rPr lang="pl-PL" dirty="0" smtClean="0"/>
              <a:t> jajek.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Ile powinna wziąć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poszczególnych składników,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aby proporcje były zachowane?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3" y="2205038"/>
            <a:ext cx="5292725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2150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Warto zasugerować uczniom przedstawienie danych i określenie niewiadomych w tabeli.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539750" y="2852738"/>
          <a:ext cx="705643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432"/>
                <a:gridCol w="1057201"/>
                <a:gridCol w="1057201"/>
                <a:gridCol w="1057201"/>
                <a:gridCol w="1057201"/>
                <a:gridCol w="1057201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jajka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mleko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mąka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cukier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drożdże</a:t>
                      </a:r>
                      <a:endParaRPr lang="pl-PL" dirty="0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1</a:t>
                      </a:r>
                      <a:r>
                        <a:rPr lang="pl-PL" baseline="0" dirty="0" smtClean="0"/>
                        <a:t> porcja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2 porcje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Wykorzystane</a:t>
                      </a:r>
                      <a:r>
                        <a:rPr lang="pl-PL" baseline="0" dirty="0" smtClean="0"/>
                        <a:t> składniki</a:t>
                      </a:r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91436" marR="91436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2253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							Zadanie </a:t>
            </a:r>
            <a:r>
              <a:rPr lang="pl-PL" dirty="0" smtClean="0"/>
              <a:t>7. </a:t>
            </a:r>
            <a:r>
              <a:rPr lang="pl-PL" dirty="0" smtClean="0"/>
              <a:t>Korzystając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z informacji podanych na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metkach, oblicz, ile kosztuje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			większy kawałek boczku 			wędzonego.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349500"/>
            <a:ext cx="1920875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/>
              <a:t>Opracowała: Anna Jąkalska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pl-PL" dirty="0" smtClean="0"/>
              <a:t>Definicja proporcji</a:t>
            </a:r>
            <a:endParaRPr lang="pl-P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</p:spPr>
            <p:txBody>
              <a:bodyPr/>
              <a:lstStyle/>
              <a:p>
                <a:pPr marL="0" indent="0">
                  <a:buFont typeface="Wingdings 2" pitchFamily="18" charset="2"/>
                  <a:buNone/>
                  <a:defRPr/>
                </a:pPr>
                <a:endParaRPr lang="pl-PL" dirty="0" smtClean="0"/>
              </a:p>
              <a:p>
                <a:pPr marL="0" indent="0">
                  <a:buFont typeface="Wingdings 2" pitchFamily="18" charset="2"/>
                  <a:buNone/>
                  <a:defRPr/>
                </a:pPr>
                <a:endParaRPr lang="pl-PL" dirty="0" smtClean="0"/>
              </a:p>
              <a:p>
                <a:pPr marL="0" indent="0">
                  <a:buFont typeface="Wingdings 2" pitchFamily="18" charset="2"/>
                  <a:buNone/>
                  <a:defRPr/>
                </a:pPr>
                <a:r>
                  <a:rPr lang="pl-PL" dirty="0" smtClean="0"/>
                  <a:t>Równość </a:t>
                </a:r>
                <a:r>
                  <a:rPr lang="pl-PL" dirty="0"/>
                  <a:t>dwóch ilorazów nazywamy </a:t>
                </a:r>
                <a:r>
                  <a:rPr lang="pl-PL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proporcją.</a:t>
                </a:r>
              </a:p>
              <a:p>
                <a:pPr marL="0" indent="0" algn="ctr">
                  <a:buFont typeface="Wingdings 2" pitchFamily="18" charset="2"/>
                  <a:buNone/>
                  <a:defRPr/>
                </a:pPr>
                <a:endParaRPr lang="pl-PL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Font typeface="Wingdings 2" pitchFamily="18" charset="2"/>
                  <a:buNone/>
                  <a:defRPr/>
                </a:pPr>
                <a:r>
                  <a:rPr lang="pl-PL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	</a:t>
                </a:r>
                <a:r>
                  <a:rPr lang="pl-PL" i="1" dirty="0"/>
                  <a:t>a : b = c : d		</a:t>
                </a:r>
                <a:r>
                  <a:rPr lang="pl-PL" sz="1800" i="1" dirty="0"/>
                  <a:t>Czytamy: a ma się do b jak c do d;</a:t>
                </a:r>
              </a:p>
              <a:p>
                <a:pPr marL="0" indent="0">
                  <a:buNone/>
                  <a:defRPr/>
                </a:pPr>
                <a:r>
                  <a:rPr lang="pl-PL" dirty="0" smtClean="0"/>
                  <a:t>	</a:t>
                </a:r>
                <a:r>
                  <a:rPr lang="pl-PL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pl-PL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𝑑</m:t>
                        </m:r>
                      </m:den>
                    </m:f>
                  </m:oMath>
                </a14:m>
                <a:r>
                  <a:rPr lang="pl-PL" dirty="0" smtClean="0"/>
                  <a:t>			</a:t>
                </a:r>
                <a:r>
                  <a:rPr lang="pl-PL" sz="1800" i="1" dirty="0" smtClean="0"/>
                  <a:t>zakładamy, że b i d są różne od zera.</a:t>
                </a:r>
                <a:endParaRPr lang="pl-PL" sz="1800" i="1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  <a:blipFill rotWithShape="1">
                <a:blip r:embed="rId3"/>
                <a:stretch>
                  <a:fillRect l="-13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dirty="0" smtClean="0"/>
              <a:t>Wielkości </a:t>
            </a:r>
            <a:br>
              <a:rPr lang="pl-PL" dirty="0" smtClean="0"/>
            </a:br>
            <a:r>
              <a:rPr lang="pl-PL" dirty="0" smtClean="0"/>
              <a:t>wprost proporcjonalne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Jeżeli wraz ze wzrostem jednej wielkości druga wielkość rośnie tyle samo razy, </a:t>
            </a:r>
            <a:br>
              <a:rPr lang="pl-PL" dirty="0" smtClean="0"/>
            </a:br>
            <a:r>
              <a:rPr lang="pl-PL" dirty="0" smtClean="0"/>
              <a:t>to mówimy, że wielkości te są </a:t>
            </a:r>
            <a:r>
              <a:rPr lang="pl-P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wprost proporcjonalne.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Przykłady wielkości </a:t>
            </a:r>
            <a:br>
              <a:rPr lang="pl-PL" dirty="0" smtClean="0"/>
            </a:br>
            <a:r>
              <a:rPr lang="pl-PL" dirty="0" smtClean="0"/>
              <a:t>wprost proporcjonalnych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5059944"/>
          </a:xfrm>
          <a:extLst/>
        </p:spPr>
        <p:txBody>
          <a:bodyPr numCol="2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Liczba kupionych czekolad i kwota którą musimy za nie zapłacić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Liczba ziarenek ryżu</a:t>
            </a:r>
            <a:br>
              <a:rPr lang="pl-PL" sz="2400" dirty="0" smtClean="0"/>
            </a:br>
            <a:r>
              <a:rPr lang="pl-PL" sz="2400" dirty="0" smtClean="0"/>
              <a:t> i ich łączna masa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Długość boku kwadratu </a:t>
            </a:r>
            <a:br>
              <a:rPr lang="pl-PL" sz="2400" dirty="0" smtClean="0"/>
            </a:br>
            <a:r>
              <a:rPr lang="pl-PL" sz="2400" dirty="0" smtClean="0"/>
              <a:t>i obwód kwadratu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pl-PL" sz="2400" dirty="0" smtClean="0"/>
              <a:t>Czas podróży samochodem jadącym </a:t>
            </a:r>
            <a:br>
              <a:rPr lang="pl-PL" sz="2400" dirty="0" smtClean="0"/>
            </a:br>
            <a:r>
              <a:rPr lang="pl-PL" sz="2400" dirty="0" smtClean="0"/>
              <a:t>ze stałą prędkością </a:t>
            </a:r>
            <a:br>
              <a:rPr lang="pl-PL" sz="2400" dirty="0" smtClean="0"/>
            </a:br>
            <a:r>
              <a:rPr lang="pl-PL" sz="2400" dirty="0" smtClean="0"/>
              <a:t>i przebyta odległość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2400" dirty="0" smtClean="0"/>
              <a:t>	</a:t>
            </a:r>
            <a:r>
              <a:rPr lang="pl-PL" sz="1600" dirty="0" smtClean="0"/>
              <a:t>Gdy zwiększamy liczbę 	zakupionych czekolad, tyle 	samo razy zwiększy się kwota, 	którą trzeba zapłacić.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4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/>
              <a:t>	I</a:t>
            </a:r>
            <a:r>
              <a:rPr lang="pl-PL" sz="1600" dirty="0" smtClean="0"/>
              <a:t>le razy więcej ziarenek, tyle 	razy większa ich łączna masa.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8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1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/>
              <a:t>	</a:t>
            </a:r>
            <a:r>
              <a:rPr lang="pl-PL" sz="1600" dirty="0" smtClean="0"/>
              <a:t>Gdy zwiększymy bok kwadratu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 smtClean="0"/>
              <a:t>	tyle samo razy zwiększa się 	obwód.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sz="1600" dirty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sz="1600" dirty="0" smtClean="0"/>
              <a:t>	Im dłuższy czas podróży, tym 	proporcjonalnie dłuższą drogę 	przebędziemy</a:t>
            </a:r>
            <a:endParaRPr lang="pl-PL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</a:t>
            </a:r>
            <a:r>
              <a:rPr lang="pl-PL" dirty="0" smtClean="0"/>
              <a:t>1. Podaj 2 przykłady wielkości wprost proporcjonalnych</a:t>
            </a:r>
            <a:r>
              <a:rPr lang="pl-PL" dirty="0" smtClean="0"/>
              <a:t>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dirty="0" smtClean="0"/>
              <a:t>Zadanie 2. Uzupełnij tabelkę, wiedząc, że wielkości w obu wierszach są wprost proporcjonalne.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621701"/>
              </p:ext>
            </p:extLst>
          </p:nvPr>
        </p:nvGraphicFramePr>
        <p:xfrm>
          <a:off x="1043608" y="486916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X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12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3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Wielkości </a:t>
            </a:r>
            <a:br>
              <a:rPr lang="pl-PL" dirty="0" smtClean="0"/>
            </a:br>
            <a:r>
              <a:rPr lang="pl-PL" dirty="0" smtClean="0"/>
              <a:t>wprost proporcjonalne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pl-PL" sz="2400" dirty="0" smtClean="0"/>
                  <a:t>Zadanie </a:t>
                </a:r>
                <a:r>
                  <a:rPr lang="pl-PL" sz="2400" dirty="0" smtClean="0"/>
                  <a:t>3. </a:t>
                </a:r>
                <a:r>
                  <a:rPr lang="pl-PL" sz="2400" dirty="0" smtClean="0"/>
                  <a:t>Za 8 pojemników atramentu do drukarki Kasia zapłaciła 176 zł. Ile pojemników kupiła Zosia, jeśli zapłaciła 66 zł? Ile kosztuje jeden pojemnik?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Rozwiązanie:</a:t>
                </a:r>
              </a:p>
              <a:p>
                <a:pPr marL="0" indent="0">
                  <a:buNone/>
                </a:pPr>
                <a:r>
                  <a:rPr lang="pl-PL" sz="2400" i="1" dirty="0" smtClean="0">
                    <a:solidFill>
                      <a:srgbClr val="00B0F0"/>
                    </a:solidFill>
                  </a:rPr>
                  <a:t>Określ niewiadomą: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sz="2400" dirty="0" smtClean="0"/>
                  <a:t>– liczba pojemników atramentu kupionych przez Zosię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		8 – 176 zł		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		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sz="2400" dirty="0" smtClean="0"/>
                  <a:t> – 66 zł</a:t>
                </a:r>
              </a:p>
              <a:p>
                <a:pPr marL="0" indent="0">
                  <a:buNone/>
                </a:pPr>
                <a:r>
                  <a:rPr lang="pl-PL" sz="2400" dirty="0" smtClean="0"/>
                  <a:t>Zapisz proporcję:</a:t>
                </a:r>
              </a:p>
              <a:p>
                <a:pPr marL="0" indent="0">
                  <a:buNone/>
                </a:pPr>
                <a:r>
                  <a:rPr lang="pl-PL" sz="2400" dirty="0"/>
                  <a:t>	</a:t>
                </a:r>
                <a:r>
                  <a:rPr lang="pl-PL" sz="2400" dirty="0" smtClean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4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pl-PL" sz="24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pl-PL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400" b="0" i="1" smtClean="0">
                            <a:latin typeface="Cambria Math"/>
                          </a:rPr>
                          <m:t>176</m:t>
                        </m:r>
                      </m:num>
                      <m:den>
                        <m:r>
                          <a:rPr lang="pl-PL" sz="2400" b="0" i="1" smtClean="0">
                            <a:latin typeface="Cambria Math"/>
                          </a:rPr>
                          <m:t>66</m:t>
                        </m:r>
                      </m:den>
                    </m:f>
                  </m:oMath>
                </a14:m>
                <a:endParaRPr lang="pl-PL" sz="24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9725"/>
                <a:ext cx="7715200" cy="4846638"/>
              </a:xfrm>
              <a:blipFill rotWithShape="1">
                <a:blip r:embed="rId2"/>
                <a:stretch>
                  <a:fillRect l="-1185" t="-1006" b="-12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Łącznik prosty ze strzałką 8"/>
          <p:cNvCxnSpPr/>
          <p:nvPr/>
        </p:nvCxnSpPr>
        <p:spPr>
          <a:xfrm>
            <a:off x="1979712" y="458112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>
            <a:off x="4139952" y="458112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4859338" y="4583087"/>
            <a:ext cx="2663825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Obie wielkości maleją tyle samo razy</a:t>
            </a:r>
          </a:p>
        </p:txBody>
      </p:sp>
    </p:spTree>
    <p:extLst>
      <p:ext uri="{BB962C8B-B14F-4D97-AF65-F5344CB8AC3E}">
        <p14:creationId xmlns:p14="http://schemas.microsoft.com/office/powerpoint/2010/main" val="158092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pl-PL" i="1" dirty="0" smtClean="0">
                  <a:solidFill>
                    <a:srgbClr val="00B0F0"/>
                  </a:solidFill>
                </a:endParaRPr>
              </a:p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Rozwiąż równanie stosując własność proporcji</a:t>
                </a:r>
              </a:p>
              <a:p>
                <a:pPr marL="0" indent="0">
                  <a:buNone/>
                </a:pPr>
                <a:r>
                  <a:rPr lang="pl-PL" i="1" dirty="0" smtClean="0">
                    <a:solidFill>
                      <a:srgbClr val="00B0F0"/>
                    </a:solidFill>
                  </a:rPr>
                  <a:t>		</a:t>
                </a:r>
                <a:r>
                  <a:rPr lang="pl-PL" dirty="0" smtClean="0"/>
                  <a:t>8 </a:t>
                </a:r>
                <a:r>
                  <a:rPr lang="pl-PL" dirty="0" smtClean="0">
                    <a:sym typeface="Symbol"/>
                  </a:rPr>
                  <a:t> 66 = </a:t>
                </a:r>
                <a14:m>
                  <m:oMath xmlns:m="http://schemas.openxmlformats.org/officeDocument/2006/math">
                    <m:r>
                      <a:rPr lang="pl-PL" sz="28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 smtClean="0"/>
                  <a:t> </a:t>
                </a:r>
                <a:r>
                  <a:rPr lang="pl-PL" dirty="0" smtClean="0">
                    <a:sym typeface="Symbol"/>
                  </a:rPr>
                  <a:t> 176	/:176</a:t>
                </a:r>
              </a:p>
              <a:p>
                <a:pPr marL="0" indent="0">
                  <a:buNone/>
                </a:pPr>
                <a:r>
                  <a:rPr lang="pl-PL" dirty="0">
                    <a:sym typeface="Symbol"/>
                  </a:rPr>
                  <a:t>	</a:t>
                </a:r>
                <a:r>
                  <a:rPr lang="pl-PL" dirty="0" smtClean="0">
                    <a:sym typeface="Symbol"/>
                  </a:rPr>
                  <a:t>	</a:t>
                </a:r>
                <a:r>
                  <a:rPr lang="pl-PL" sz="2400" dirty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dirty="0" smtClean="0">
                            <a:latin typeface="Cambria Math"/>
                          </a:rPr>
                          <m:t>8 </m:t>
                        </m:r>
                        <m:r>
                          <a:rPr lang="pl-PL" b="0" i="1" dirty="0" smtClean="0">
                            <a:latin typeface="Cambria Math"/>
                            <a:ea typeface="Cambria Math"/>
                          </a:rPr>
                          <m:t>∙ 66</m:t>
                        </m:r>
                      </m:num>
                      <m:den>
                        <m:r>
                          <a:rPr lang="pl-PL" b="0" i="1" dirty="0" smtClean="0">
                            <a:latin typeface="Cambria Math"/>
                          </a:rPr>
                          <m:t>176</m:t>
                        </m:r>
                      </m:den>
                    </m:f>
                  </m:oMath>
                </a14:m>
                <a:endParaRPr lang="pl-PL" dirty="0" smtClean="0"/>
              </a:p>
              <a:p>
                <a:pPr marL="0" indent="0">
                  <a:buNone/>
                </a:pPr>
                <a:r>
                  <a:rPr lang="pl-PL" dirty="0" smtClean="0"/>
                  <a:t>		</a:t>
                </a:r>
                <a:r>
                  <a:rPr lang="pl-PL" sz="2400" dirty="0"/>
                  <a:t> </a:t>
                </a:r>
                <a14:m>
                  <m:oMath xmlns:m="http://schemas.openxmlformats.org/officeDocument/2006/math">
                    <m:r>
                      <a:rPr lang="pl-PL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pl-PL" dirty="0"/>
                  <a:t> </a:t>
                </a:r>
                <a:r>
                  <a:rPr lang="pl-PL" dirty="0" smtClean="0"/>
                  <a:t>= 3</a:t>
                </a:r>
              </a:p>
              <a:p>
                <a:pPr marL="0" indent="0">
                  <a:buNone/>
                </a:pPr>
                <a:r>
                  <a:rPr lang="pl-PL" dirty="0"/>
                  <a:t>	</a:t>
                </a:r>
                <a:r>
                  <a:rPr lang="pl-PL" dirty="0" smtClean="0"/>
                  <a:t>66 : 3 = 22 lub 176 : 8 = 22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Sprawdź, czy otrzymane liczby spełniają warunki zadania.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Font typeface="Wingdings 2"/>
                  <a:buNone/>
                  <a:defRPr/>
                </a:pPr>
                <a:r>
                  <a:rPr lang="pl-PL" i="1" dirty="0">
                    <a:solidFill>
                      <a:srgbClr val="00B0F0"/>
                    </a:solidFill>
                  </a:rPr>
                  <a:t>Zapisz odpowiedź!</a:t>
                </a:r>
              </a:p>
              <a:p>
                <a:pPr marL="0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37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Zadanie </a:t>
            </a:r>
            <a:r>
              <a:rPr lang="pl-PL" dirty="0" smtClean="0"/>
              <a:t>4. </a:t>
            </a:r>
            <a:r>
              <a:rPr lang="pl-PL" dirty="0" smtClean="0"/>
              <a:t>Pan Michał przejechał 42 km i zużył 1,89 litra benzyny. Ile litrów benzyny zużyje pan Michał, jadąc: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pl-PL" dirty="0" smtClean="0"/>
              <a:t>100 km;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lphaLcParenR"/>
              <a:defRPr/>
            </a:pPr>
            <a:r>
              <a:rPr lang="pl-PL" dirty="0" smtClean="0"/>
              <a:t>270 km.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i="1" dirty="0" smtClean="0">
                <a:solidFill>
                  <a:srgbClr val="00B0F0"/>
                </a:solidFill>
              </a:rPr>
              <a:t>Analiza zadania: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42 km – 1,89 litra		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100 km – x litrów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pl-PL" dirty="0"/>
              <a:t>	</a:t>
            </a:r>
            <a:r>
              <a:rPr lang="pl-PL" dirty="0" smtClean="0"/>
              <a:t>270 km – y litrów</a:t>
            </a:r>
            <a:endParaRPr lang="pl-PL" dirty="0"/>
          </a:p>
        </p:txBody>
      </p:sp>
      <p:cxnSp>
        <p:nvCxnSpPr>
          <p:cNvPr id="8" name="Łącznik prosty ze strzałką 7"/>
          <p:cNvCxnSpPr/>
          <p:nvPr/>
        </p:nvCxnSpPr>
        <p:spPr>
          <a:xfrm flipV="1">
            <a:off x="1042988" y="4941888"/>
            <a:ext cx="0" cy="115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V="1">
            <a:off x="4716463" y="4941888"/>
            <a:ext cx="0" cy="115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5219700" y="5194300"/>
            <a:ext cx="2665413" cy="646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Obie wielkości rosną tyle samo razy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/>
              <a:t>Wielkości </a:t>
            </a:r>
            <a:br>
              <a:rPr lang="pl-PL" dirty="0"/>
            </a:br>
            <a:r>
              <a:rPr lang="pl-PL" dirty="0"/>
              <a:t>wprost proporcjonalne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4663" y="1628775"/>
            <a:ext cx="7239000" cy="484663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pl-PL" smtClean="0">
                <a:solidFill>
                  <a:srgbClr val="00B0F0"/>
                </a:solidFill>
              </a:rPr>
              <a:t>Uzupełnij tabelkę: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pl-PL" i="1" smtClean="0">
                <a:solidFill>
                  <a:srgbClr val="00B0F0"/>
                </a:solidFill>
              </a:rPr>
              <a:t>Poprawnie uzupełniona tabela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  <a:p>
            <a:pPr marL="0" indent="0" eaLnBrk="1" hangingPunct="1">
              <a:buFont typeface="Wingdings 2" pitchFamily="18" charset="2"/>
              <a:buNone/>
            </a:pPr>
            <a:endParaRPr lang="pl-PL" i="1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925513" y="4724400"/>
          <a:ext cx="6096000" cy="1281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1"/>
                <a:gridCol w="975883"/>
                <a:gridCol w="975883"/>
                <a:gridCol w="975883"/>
              </a:tblGrid>
              <a:tr h="64055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Ilość przejechanych</a:t>
                      </a:r>
                      <a:r>
                        <a:rPr lang="pl-PL" sz="1800" baseline="0" dirty="0" smtClean="0"/>
                        <a:t> kilometrów</a:t>
                      </a:r>
                      <a:endParaRPr lang="pl-PL" sz="1800" dirty="0"/>
                    </a:p>
                  </a:txBody>
                  <a:tcPr marT="45754" marB="457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42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a) </a:t>
                      </a:r>
                    </a:p>
                    <a:p>
                      <a:pPr algn="ctr"/>
                      <a:r>
                        <a:rPr lang="pl-PL" sz="1800" dirty="0" smtClean="0"/>
                        <a:t>100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b)</a:t>
                      </a:r>
                    </a:p>
                    <a:p>
                      <a:pPr algn="ctr"/>
                      <a:r>
                        <a:rPr lang="pl-PL" sz="1800" dirty="0" smtClean="0"/>
                        <a:t>270</a:t>
                      </a:r>
                      <a:endParaRPr lang="pl-PL" sz="1800" dirty="0"/>
                    </a:p>
                  </a:txBody>
                  <a:tcPr marT="45754" marB="45754" anchor="ctr"/>
                </a:tc>
              </a:tr>
              <a:tr h="640557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Ilość zużytej benzyny </a:t>
                      </a:r>
                      <a:br>
                        <a:rPr lang="pl-PL" sz="1800" dirty="0" smtClean="0"/>
                      </a:br>
                      <a:r>
                        <a:rPr lang="pl-PL" sz="1800" dirty="0" smtClean="0"/>
                        <a:t>w litrach</a:t>
                      </a:r>
                      <a:endParaRPr lang="pl-PL" sz="1800" dirty="0"/>
                    </a:p>
                  </a:txBody>
                  <a:tcPr marT="45754" marB="457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1,89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x</a:t>
                      </a:r>
                      <a:endParaRPr lang="pl-PL" sz="1800" dirty="0"/>
                    </a:p>
                  </a:txBody>
                  <a:tcPr marT="45754" marB="457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 smtClean="0"/>
                        <a:t>y</a:t>
                      </a:r>
                      <a:endParaRPr lang="pl-PL" sz="1800" dirty="0"/>
                    </a:p>
                  </a:txBody>
                  <a:tcPr marT="45754" marB="45754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78063"/>
            <a:ext cx="6102350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y">
  <a:themeElements>
    <a:clrScheme name="Bogaty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gaty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gaty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gaty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491</TotalTime>
  <Words>360</Words>
  <Application>Microsoft Office PowerPoint</Application>
  <PresentationFormat>Pokaz na ekranie (4:3)</PresentationFormat>
  <Paragraphs>166</Paragraphs>
  <Slides>18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Bogaty</vt:lpstr>
      <vt:lpstr>Prezentacja programu PowerPoint</vt:lpstr>
      <vt:lpstr>Definicja proporcji</vt:lpstr>
      <vt:lpstr>Wielkości  wprost proporcjonalne</vt:lpstr>
      <vt:lpstr>Przykłady wielkości  wprost proporcjonalnych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Wielkości  wprost proporcjonalne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lastModifiedBy>Ania</cp:lastModifiedBy>
  <cp:revision>174</cp:revision>
  <dcterms:created xsi:type="dcterms:W3CDTF">2013-05-25T12:27:30Z</dcterms:created>
  <dcterms:modified xsi:type="dcterms:W3CDTF">2013-05-27T20:27:51Z</dcterms:modified>
</cp:coreProperties>
</file>