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7" r:id="rId2"/>
    <p:sldId id="258" r:id="rId3"/>
    <p:sldId id="284" r:id="rId4"/>
    <p:sldId id="285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1" r:id="rId16"/>
    <p:sldId id="273" r:id="rId17"/>
    <p:sldId id="270" r:id="rId18"/>
    <p:sldId id="274" r:id="rId19"/>
    <p:sldId id="276" r:id="rId20"/>
    <p:sldId id="275" r:id="rId21"/>
    <p:sldId id="277" r:id="rId22"/>
    <p:sldId id="278" r:id="rId23"/>
    <p:sldId id="280" r:id="rId24"/>
    <p:sldId id="281" r:id="rId25"/>
    <p:sldId id="272" r:id="rId26"/>
    <p:sldId id="288" r:id="rId27"/>
    <p:sldId id="286" r:id="rId28"/>
    <p:sldId id="287" r:id="rId29"/>
    <p:sldId id="269" r:id="rId30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AF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9A1887-0A02-48B9-AB27-59D30B4053D2}" type="datetimeFigureOut">
              <a:rPr lang="pl-PL" smtClean="0"/>
              <a:pPr/>
              <a:t>2013-03-22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38A819-5A22-4E9A-A41D-8C60BDDDB47F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38A819-5A22-4E9A-A41D-8C60BDDDB47F}" type="slidenum">
              <a:rPr lang="pl-PL" smtClean="0"/>
              <a:pPr/>
              <a:t>1</a:t>
            </a:fld>
            <a:endParaRPr lang="pl-P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38A819-5A22-4E9A-A41D-8C60BDDDB47F}" type="slidenum">
              <a:rPr lang="pl-PL" smtClean="0"/>
              <a:pPr/>
              <a:t>4</a:t>
            </a:fld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5B1F5-B4B8-4B24-AEED-CD8095C95D48}" type="datetime1">
              <a:rPr lang="pl-PL" smtClean="0"/>
              <a:t>2013-03-22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Jarębskas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D05C5-B897-47CF-95AF-DC706E87C94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A6287-9556-46D0-B743-54B29228EAF2}" type="datetime1">
              <a:rPr lang="pl-PL" smtClean="0"/>
              <a:t>2013-03-22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Jarębskas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D05C5-B897-47CF-95AF-DC706E87C94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9E29E-91AB-4D5E-BAF2-DF423FA626DB}" type="datetime1">
              <a:rPr lang="pl-PL" smtClean="0"/>
              <a:t>2013-03-22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Jarębskas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D05C5-B897-47CF-95AF-DC706E87C94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BF650-7A5D-4E4F-9221-7D984D17B82A}" type="datetime1">
              <a:rPr lang="pl-PL" smtClean="0"/>
              <a:t>2013-03-22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Jarębskas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D05C5-B897-47CF-95AF-DC706E87C94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8DB8F-61F2-445D-9F2D-78B16D4C4CBB}" type="datetime1">
              <a:rPr lang="pl-PL" smtClean="0"/>
              <a:t>2013-03-22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Jarębskas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D05C5-B897-47CF-95AF-DC706E87C94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222F7-2A5E-45AE-ABE6-B40B55BF1FCA}" type="datetime1">
              <a:rPr lang="pl-PL" smtClean="0"/>
              <a:t>2013-03-22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Jarębskas</a:t>
            </a: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D05C5-B897-47CF-95AF-DC706E87C94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1396A-3E92-44ED-8EEA-48CC5489CD58}" type="datetime1">
              <a:rPr lang="pl-PL" smtClean="0"/>
              <a:t>2013-03-22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Jarębskas</a:t>
            </a:r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D05C5-B897-47CF-95AF-DC706E87C94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F2E7-CDAE-4B50-A8C0-80A5B66B269F}" type="datetime1">
              <a:rPr lang="pl-PL" smtClean="0"/>
              <a:t>2013-03-22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Jarębskas</a:t>
            </a: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D05C5-B897-47CF-95AF-DC706E87C94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E5AA6-2214-4AFE-A914-242C4B7553D2}" type="datetime1">
              <a:rPr lang="pl-PL" smtClean="0"/>
              <a:t>2013-03-22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Jarębskas</a:t>
            </a:r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D05C5-B897-47CF-95AF-DC706E87C94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00A7B-4B64-489A-BCBA-5B77F03F48C0}" type="datetime1">
              <a:rPr lang="pl-PL" smtClean="0"/>
              <a:t>2013-03-22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Jarębskas</a:t>
            </a: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D05C5-B897-47CF-95AF-DC706E87C94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7AE67-E630-4B3E-B48E-1E88BC8FC97D}" type="datetime1">
              <a:rPr lang="pl-PL" smtClean="0"/>
              <a:t>2013-03-22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Jarębskas</a:t>
            </a: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D05C5-B897-47CF-95AF-DC706E87C94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50000">
              <a:srgbClr val="F8FAF4"/>
            </a:gs>
            <a:gs pos="100000">
              <a:schemeClr val="accent3">
                <a:lumMod val="40000"/>
                <a:lumOff val="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8FB600-A2C6-4875-8919-9884D2E21321}" type="datetime1">
              <a:rPr lang="pl-PL" smtClean="0"/>
              <a:t>2013-03-22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/>
              <a:t>Autor: Elżbieta Jarębskas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6D05C5-B897-47CF-95AF-DC706E87C941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1.png"/><Relationship Id="rId7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5.xml"/><Relationship Id="rId5" Type="http://schemas.openxmlformats.org/officeDocument/2006/relationships/slide" Target="slide15.xml"/><Relationship Id="rId10" Type="http://schemas.openxmlformats.org/officeDocument/2006/relationships/slide" Target="slide29.xml"/><Relationship Id="rId4" Type="http://schemas.openxmlformats.org/officeDocument/2006/relationships/slide" Target="slide5.xml"/><Relationship Id="rId9" Type="http://schemas.openxmlformats.org/officeDocument/2006/relationships/slide" Target="slide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audio" Target="../media/audio2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slide" Target="slid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5.xml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5.xml"/><Relationship Id="rId5" Type="http://schemas.openxmlformats.org/officeDocument/2006/relationships/audio" Target="../media/audio1.wav"/><Relationship Id="rId4" Type="http://schemas.openxmlformats.org/officeDocument/2006/relationships/audio" Target="../media/audio2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5.xml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5.xml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5.xml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5.xml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5.xml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5.xml"/><Relationship Id="rId5" Type="http://schemas.openxmlformats.org/officeDocument/2006/relationships/audio" Target="../media/audio1.wav"/><Relationship Id="rId4" Type="http://schemas.openxmlformats.org/officeDocument/2006/relationships/audio" Target="../media/audio2.wav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5.xml"/><Relationship Id="rId5" Type="http://schemas.openxmlformats.org/officeDocument/2006/relationships/audio" Target="../media/audio1.wav"/><Relationship Id="rId4" Type="http://schemas.openxmlformats.org/officeDocument/2006/relationships/audio" Target="../media/audio2.wav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slide" Target="slide15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audio" Target="../media/audio1.wav"/><Relationship Id="rId4" Type="http://schemas.openxmlformats.org/officeDocument/2006/relationships/audio" Target="../media/audio2.wav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slide" Target="slide28.xml"/><Relationship Id="rId3" Type="http://schemas.openxmlformats.org/officeDocument/2006/relationships/image" Target="../media/image2.jpeg"/><Relationship Id="rId7" Type="http://schemas.openxmlformats.org/officeDocument/2006/relationships/slide" Target="slide27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slide" Target="slide26.xml"/><Relationship Id="rId4" Type="http://schemas.openxmlformats.org/officeDocument/2006/relationships/slide" Target="slide1.xml"/><Relationship Id="rId9" Type="http://schemas.openxmlformats.org/officeDocument/2006/relationships/slide" Target="slide25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2.jpeg"/><Relationship Id="rId7" Type="http://schemas.openxmlformats.org/officeDocument/2006/relationships/slide" Target="slide28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slide" Target="slide27.xml"/><Relationship Id="rId10" Type="http://schemas.openxmlformats.org/officeDocument/2006/relationships/slide" Target="slide25.xml"/><Relationship Id="rId4" Type="http://schemas.openxmlformats.org/officeDocument/2006/relationships/slide" Target="slide1.xml"/><Relationship Id="rId9" Type="http://schemas.openxmlformats.org/officeDocument/2006/relationships/slide" Target="slide26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slide" Target="slide26.xml"/><Relationship Id="rId3" Type="http://schemas.openxmlformats.org/officeDocument/2006/relationships/image" Target="../media/image2.jpeg"/><Relationship Id="rId7" Type="http://schemas.openxmlformats.org/officeDocument/2006/relationships/slide" Target="slide28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27.xml"/><Relationship Id="rId5" Type="http://schemas.openxmlformats.org/officeDocument/2006/relationships/slide" Target="slide1.xml"/><Relationship Id="rId4" Type="http://schemas.openxmlformats.org/officeDocument/2006/relationships/audio" Target="../media/audio2.wav"/><Relationship Id="rId9" Type="http://schemas.openxmlformats.org/officeDocument/2006/relationships/slide" Target="slide25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slide" Target="slide28.xml"/><Relationship Id="rId3" Type="http://schemas.openxmlformats.org/officeDocument/2006/relationships/image" Target="../media/image2.jpeg"/><Relationship Id="rId7" Type="http://schemas.openxmlformats.org/officeDocument/2006/relationships/slide" Target="slide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audio" Target="../media/audio2.wav"/><Relationship Id="rId10" Type="http://schemas.openxmlformats.org/officeDocument/2006/relationships/slide" Target="slide25.xml"/><Relationship Id="rId4" Type="http://schemas.openxmlformats.org/officeDocument/2006/relationships/slide" Target="slide27.xml"/><Relationship Id="rId9" Type="http://schemas.openxmlformats.org/officeDocument/2006/relationships/slide" Target="slide2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.wav"/><Relationship Id="rId4" Type="http://schemas.openxmlformats.org/officeDocument/2006/relationships/audio" Target="../media/audio2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audio" Target="../media/audio2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5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1254555" y="571480"/>
            <a:ext cx="681616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l-PL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" pitchFamily="18" charset="0"/>
              </a:rPr>
              <a:t>Budowa komórkowa</a:t>
            </a:r>
          </a:p>
          <a:p>
            <a:pPr algn="ctr"/>
            <a:r>
              <a:rPr lang="pl-PL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" pitchFamily="18" charset="0"/>
              </a:rPr>
              <a:t>organizmów</a:t>
            </a:r>
            <a:endParaRPr lang="pl-PL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Prostokąt zaokrąglony 2"/>
          <p:cNvSpPr/>
          <p:nvPr/>
        </p:nvSpPr>
        <p:spPr>
          <a:xfrm>
            <a:off x="428596" y="2857496"/>
            <a:ext cx="1428760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b="1" dirty="0" smtClean="0"/>
              <a:t>Spis treści:</a:t>
            </a:r>
            <a:endParaRPr lang="pl-PL" b="1" dirty="0"/>
          </a:p>
        </p:txBody>
      </p:sp>
      <p:sp>
        <p:nvSpPr>
          <p:cNvPr id="4" name="Prostokąt zaokrąglony 3">
            <a:hlinkClick r:id="rId4" action="ppaction://hlinksldjump"/>
          </p:cNvPr>
          <p:cNvSpPr/>
          <p:nvPr/>
        </p:nvSpPr>
        <p:spPr>
          <a:xfrm>
            <a:off x="428596" y="4619632"/>
            <a:ext cx="8215370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dirty="0" smtClean="0"/>
              <a:t>Ćwiczenie 1. Budowa komórki roślinnej</a:t>
            </a:r>
          </a:p>
        </p:txBody>
      </p:sp>
      <p:sp>
        <p:nvSpPr>
          <p:cNvPr id="6" name="Prostokąt zaokrąglony 5">
            <a:hlinkClick r:id="rId5" action="ppaction://hlinksldjump"/>
          </p:cNvPr>
          <p:cNvSpPr/>
          <p:nvPr/>
        </p:nvSpPr>
        <p:spPr>
          <a:xfrm>
            <a:off x="428596" y="5060166"/>
            <a:ext cx="8215370" cy="3571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dirty="0" smtClean="0"/>
              <a:t>Ćwiczenie 2. Porównanie budowy komórki roślinnej i komórki zwierzęcej</a:t>
            </a:r>
          </a:p>
        </p:txBody>
      </p:sp>
      <p:sp>
        <p:nvSpPr>
          <p:cNvPr id="7" name="Prostokąt zaokrąglony 6">
            <a:hlinkClick r:id="rId6" action="ppaction://hlinksldjump"/>
          </p:cNvPr>
          <p:cNvSpPr/>
          <p:nvPr/>
        </p:nvSpPr>
        <p:spPr>
          <a:xfrm>
            <a:off x="428596" y="5500702"/>
            <a:ext cx="8215370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dirty="0" smtClean="0"/>
              <a:t>Porównanie budowy komórki roślinnej i komórki bakterii</a:t>
            </a:r>
          </a:p>
        </p:txBody>
      </p:sp>
      <p:sp>
        <p:nvSpPr>
          <p:cNvPr id="8" name="Prostokąt zaokrąglony 7">
            <a:hlinkClick r:id="rId7" action="ppaction://hlinksldjump"/>
          </p:cNvPr>
          <p:cNvSpPr/>
          <p:nvPr/>
        </p:nvSpPr>
        <p:spPr>
          <a:xfrm>
            <a:off x="428596" y="3298030"/>
            <a:ext cx="8215370" cy="3571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dirty="0" smtClean="0"/>
              <a:t>Budowa komórki roślinnej</a:t>
            </a:r>
          </a:p>
        </p:txBody>
      </p:sp>
      <p:sp>
        <p:nvSpPr>
          <p:cNvPr id="9" name="Prostokąt zaokrąglony 8">
            <a:hlinkClick r:id="rId8" action="ppaction://hlinksldjump"/>
          </p:cNvPr>
          <p:cNvSpPr/>
          <p:nvPr/>
        </p:nvSpPr>
        <p:spPr>
          <a:xfrm>
            <a:off x="428596" y="4179098"/>
            <a:ext cx="8215370" cy="3571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dirty="0" smtClean="0"/>
              <a:t>Budowa komórki bakterii</a:t>
            </a:r>
          </a:p>
        </p:txBody>
      </p:sp>
      <p:sp>
        <p:nvSpPr>
          <p:cNvPr id="10" name="Prostokąt zaokrąglony 9">
            <a:hlinkClick r:id="rId9" action="ppaction://hlinksldjump"/>
          </p:cNvPr>
          <p:cNvSpPr/>
          <p:nvPr/>
        </p:nvSpPr>
        <p:spPr>
          <a:xfrm>
            <a:off x="428596" y="3738564"/>
            <a:ext cx="8215370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dirty="0" smtClean="0"/>
              <a:t>Budowa komórki zwierzęcej</a:t>
            </a:r>
          </a:p>
        </p:txBody>
      </p:sp>
      <p:sp>
        <p:nvSpPr>
          <p:cNvPr id="11" name="Prostokąt zaokrąglony 10">
            <a:hlinkClick r:id="rId10" action="ppaction://hlinksldjump"/>
          </p:cNvPr>
          <p:cNvSpPr/>
          <p:nvPr/>
        </p:nvSpPr>
        <p:spPr>
          <a:xfrm>
            <a:off x="428596" y="5929330"/>
            <a:ext cx="8215370" cy="3571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dirty="0" smtClean="0"/>
              <a:t>Bibliografia</a:t>
            </a:r>
          </a:p>
        </p:txBody>
      </p:sp>
      <p:sp>
        <p:nvSpPr>
          <p:cNvPr id="12" name="Prostokąt zaokrąglony 11">
            <a:hlinkClick r:id="" action="ppaction://hlinkshowjump?jump=endshow"/>
          </p:cNvPr>
          <p:cNvSpPr/>
          <p:nvPr/>
        </p:nvSpPr>
        <p:spPr>
          <a:xfrm>
            <a:off x="428596" y="6357934"/>
            <a:ext cx="3214710" cy="3571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smtClean="0">
                <a:solidFill>
                  <a:srgbClr val="C00000"/>
                </a:solidFill>
              </a:rPr>
              <a:t>Zakończ program</a:t>
            </a:r>
          </a:p>
        </p:txBody>
      </p:sp>
      <p:sp>
        <p:nvSpPr>
          <p:cNvPr id="13" name="Symbol zastępczy stopki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Jarębskas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50000">
              <a:srgbClr val="F8FAF4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 descr="N:\Biologia\1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4214810" y="1357298"/>
            <a:ext cx="4731651" cy="3857652"/>
          </a:xfrm>
          <a:prstGeom prst="rect">
            <a:avLst/>
          </a:prstGeom>
          <a:noFill/>
          <a:effectLst/>
        </p:spPr>
      </p:pic>
      <p:sp>
        <p:nvSpPr>
          <p:cNvPr id="6" name="Objaśnienie liniowe 1 (brak obramowania) 5"/>
          <p:cNvSpPr/>
          <p:nvPr/>
        </p:nvSpPr>
        <p:spPr>
          <a:xfrm>
            <a:off x="2214546" y="1071546"/>
            <a:ext cx="1357322" cy="642942"/>
          </a:xfrm>
          <a:prstGeom prst="callout1">
            <a:avLst>
              <a:gd name="adj1" fmla="val 46820"/>
              <a:gd name="adj2" fmla="val 100696"/>
              <a:gd name="adj3" fmla="val 241621"/>
              <a:gd name="adj4" fmla="val 256847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8" name="Prostokąt zaokrąglony 7"/>
          <p:cNvSpPr/>
          <p:nvPr/>
        </p:nvSpPr>
        <p:spPr>
          <a:xfrm>
            <a:off x="1500166" y="1142984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błona komórkowa</a:t>
            </a:r>
            <a:endParaRPr lang="pl-PL" dirty="0"/>
          </a:p>
        </p:txBody>
      </p:sp>
      <p:sp>
        <p:nvSpPr>
          <p:cNvPr id="9" name="Prostokąt zaokrąglony 8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4595812" y="5286388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jądro komórkowe</a:t>
            </a:r>
            <a:endParaRPr lang="pl-PL" dirty="0"/>
          </a:p>
        </p:txBody>
      </p:sp>
      <p:sp>
        <p:nvSpPr>
          <p:cNvPr id="12" name="Prostokąt zaokrąglony 11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2404796" y="5820288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cytoplazma</a:t>
            </a:r>
            <a:endParaRPr lang="pl-PL" dirty="0"/>
          </a:p>
        </p:txBody>
      </p:sp>
      <p:sp>
        <p:nvSpPr>
          <p:cNvPr id="13" name="Prostokąt zaokrąglony 12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4595561" y="5820288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mitochondrium</a:t>
            </a:r>
            <a:endParaRPr lang="pl-PL" dirty="0"/>
          </a:p>
        </p:txBody>
      </p:sp>
      <p:sp>
        <p:nvSpPr>
          <p:cNvPr id="14" name="Prostokąt zaokrąglony 13">
            <a:hlinkClick r:id="" action="ppaction://hlinkshowjump?jump=nextslide">
              <a:snd r:embed="rId4" name="applause.wav"/>
            </a:hlinkClick>
          </p:cNvPr>
          <p:cNvSpPr/>
          <p:nvPr/>
        </p:nvSpPr>
        <p:spPr>
          <a:xfrm>
            <a:off x="6786327" y="5820288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ściana komórkowa</a:t>
            </a:r>
            <a:endParaRPr lang="pl-PL" dirty="0"/>
          </a:p>
        </p:txBody>
      </p:sp>
      <p:sp>
        <p:nvSpPr>
          <p:cNvPr id="16" name="Objaśnienie liniowe 1 (brak obramowania) 15"/>
          <p:cNvSpPr/>
          <p:nvPr/>
        </p:nvSpPr>
        <p:spPr>
          <a:xfrm>
            <a:off x="4214810" y="785794"/>
            <a:ext cx="1357322" cy="642942"/>
          </a:xfrm>
          <a:prstGeom prst="callout1">
            <a:avLst>
              <a:gd name="adj1" fmla="val 46820"/>
              <a:gd name="adj2" fmla="val 100696"/>
              <a:gd name="adj3" fmla="val 270065"/>
              <a:gd name="adj4" fmla="val 150021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18" name="Objaśnienie liniowe 1 (brak obramowania) 17"/>
          <p:cNvSpPr/>
          <p:nvPr/>
        </p:nvSpPr>
        <p:spPr>
          <a:xfrm>
            <a:off x="2071670" y="1643050"/>
            <a:ext cx="1357322" cy="642942"/>
          </a:xfrm>
          <a:prstGeom prst="callout1">
            <a:avLst>
              <a:gd name="adj1" fmla="val 46820"/>
              <a:gd name="adj2" fmla="val 100696"/>
              <a:gd name="adj3" fmla="val 215208"/>
              <a:gd name="adj4" fmla="val 233750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15" name="Prostokąt zaokrąglony 14"/>
          <p:cNvSpPr/>
          <p:nvPr/>
        </p:nvSpPr>
        <p:spPr>
          <a:xfrm>
            <a:off x="642910" y="1714488"/>
            <a:ext cx="300039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siateczka śródplazmatyczna</a:t>
            </a:r>
            <a:endParaRPr lang="pl-PL" dirty="0"/>
          </a:p>
        </p:txBody>
      </p:sp>
      <p:sp>
        <p:nvSpPr>
          <p:cNvPr id="19" name="Objaśnienie liniowe 1 (brak obramowania) 18"/>
          <p:cNvSpPr/>
          <p:nvPr/>
        </p:nvSpPr>
        <p:spPr>
          <a:xfrm>
            <a:off x="7000892" y="4286256"/>
            <a:ext cx="1357322" cy="642942"/>
          </a:xfrm>
          <a:prstGeom prst="callout1">
            <a:avLst>
              <a:gd name="adj1" fmla="val 46820"/>
              <a:gd name="adj2" fmla="val 49689"/>
              <a:gd name="adj3" fmla="val -174884"/>
              <a:gd name="adj4" fmla="val 38383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20" name="Objaśnienie liniowe 1 (brak obramowania) 19"/>
          <p:cNvSpPr/>
          <p:nvPr/>
        </p:nvSpPr>
        <p:spPr>
          <a:xfrm>
            <a:off x="6929454" y="285728"/>
            <a:ext cx="1357322" cy="642942"/>
          </a:xfrm>
          <a:prstGeom prst="callout1">
            <a:avLst>
              <a:gd name="adj1" fmla="val 109804"/>
              <a:gd name="adj2" fmla="val 52576"/>
              <a:gd name="adj3" fmla="val 190828"/>
              <a:gd name="adj4" fmla="val 58593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10" name="Prostokąt zaokrąglony 9"/>
          <p:cNvSpPr/>
          <p:nvPr/>
        </p:nvSpPr>
        <p:spPr>
          <a:xfrm>
            <a:off x="6715140" y="4429132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chloroplasty</a:t>
            </a:r>
            <a:endParaRPr lang="pl-PL" dirty="0"/>
          </a:p>
        </p:txBody>
      </p:sp>
      <p:sp>
        <p:nvSpPr>
          <p:cNvPr id="23" name="Objaśnienie liniowe 1 (brak obramowania) 22"/>
          <p:cNvSpPr/>
          <p:nvPr/>
        </p:nvSpPr>
        <p:spPr>
          <a:xfrm>
            <a:off x="1785918" y="3857628"/>
            <a:ext cx="1357322" cy="642942"/>
          </a:xfrm>
          <a:prstGeom prst="callout1">
            <a:avLst>
              <a:gd name="adj1" fmla="val 46820"/>
              <a:gd name="adj2" fmla="val 99733"/>
              <a:gd name="adj3" fmla="val 3908"/>
              <a:gd name="adj4" fmla="val 265510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24" name="Prostokąt zaokrąglony 23"/>
          <p:cNvSpPr/>
          <p:nvPr/>
        </p:nvSpPr>
        <p:spPr>
          <a:xfrm>
            <a:off x="1142976" y="4000504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aparat </a:t>
            </a:r>
            <a:r>
              <a:rPr lang="pl-PL" dirty="0" err="1" smtClean="0"/>
              <a:t>Golgiego</a:t>
            </a:r>
            <a:endParaRPr lang="pl-PL" dirty="0"/>
          </a:p>
        </p:txBody>
      </p:sp>
      <p:sp>
        <p:nvSpPr>
          <p:cNvPr id="25" name="Prostokąt zaokrąglony 24">
            <a:hlinkClick r:id="rId5" action="ppaction://hlinksldjump"/>
          </p:cNvPr>
          <p:cNvSpPr/>
          <p:nvPr/>
        </p:nvSpPr>
        <p:spPr>
          <a:xfrm>
            <a:off x="428596" y="142852"/>
            <a:ext cx="8215370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dirty="0" smtClean="0"/>
              <a:t>Ćwiczenie 1. Budowa komórki roślinnej</a:t>
            </a:r>
          </a:p>
        </p:txBody>
      </p:sp>
      <p:sp>
        <p:nvSpPr>
          <p:cNvPr id="7" name="Prostokąt zaokrąglony 6"/>
          <p:cNvSpPr/>
          <p:nvPr/>
        </p:nvSpPr>
        <p:spPr>
          <a:xfrm>
            <a:off x="3786182" y="785794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wodniczka</a:t>
            </a:r>
            <a:endParaRPr lang="pl-PL" dirty="0"/>
          </a:p>
        </p:txBody>
      </p:sp>
      <p:sp>
        <p:nvSpPr>
          <p:cNvPr id="22" name="Symbol zastępczy stopki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Jarębskas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99 0.11296 L -2.77778E-7 1.11111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" y="-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50000">
              <a:srgbClr val="F8FAF4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 descr="N:\Biologia\1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4214810" y="1357298"/>
            <a:ext cx="4731651" cy="3857652"/>
          </a:xfrm>
          <a:prstGeom prst="rect">
            <a:avLst/>
          </a:prstGeom>
          <a:noFill/>
          <a:effectLst/>
        </p:spPr>
      </p:pic>
      <p:sp>
        <p:nvSpPr>
          <p:cNvPr id="6" name="Objaśnienie liniowe 1 (brak obramowania) 5"/>
          <p:cNvSpPr/>
          <p:nvPr/>
        </p:nvSpPr>
        <p:spPr>
          <a:xfrm>
            <a:off x="2214546" y="1071546"/>
            <a:ext cx="1357322" cy="642942"/>
          </a:xfrm>
          <a:prstGeom prst="callout1">
            <a:avLst>
              <a:gd name="adj1" fmla="val 46820"/>
              <a:gd name="adj2" fmla="val 100696"/>
              <a:gd name="adj3" fmla="val 241621"/>
              <a:gd name="adj4" fmla="val 256847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8" name="Prostokąt zaokrąglony 7"/>
          <p:cNvSpPr/>
          <p:nvPr/>
        </p:nvSpPr>
        <p:spPr>
          <a:xfrm>
            <a:off x="1500166" y="1142984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błona komórkowa</a:t>
            </a:r>
            <a:endParaRPr lang="pl-PL" dirty="0"/>
          </a:p>
        </p:txBody>
      </p:sp>
      <p:sp>
        <p:nvSpPr>
          <p:cNvPr id="9" name="Prostokąt zaokrąglony 8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4595812" y="5286388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jądro komórkowe</a:t>
            </a:r>
            <a:endParaRPr lang="pl-PL" dirty="0"/>
          </a:p>
        </p:txBody>
      </p:sp>
      <p:sp>
        <p:nvSpPr>
          <p:cNvPr id="12" name="Prostokąt zaokrąglony 11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2404796" y="5820288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cytoplazma</a:t>
            </a:r>
            <a:endParaRPr lang="pl-PL" dirty="0"/>
          </a:p>
        </p:txBody>
      </p:sp>
      <p:sp>
        <p:nvSpPr>
          <p:cNvPr id="13" name="Prostokąt zaokrąglony 12">
            <a:hlinkClick r:id="" action="ppaction://hlinkshowjump?jump=nextslide">
              <a:snd r:embed="rId4" name="applause.wav"/>
            </a:hlinkClick>
          </p:cNvPr>
          <p:cNvSpPr/>
          <p:nvPr/>
        </p:nvSpPr>
        <p:spPr>
          <a:xfrm>
            <a:off x="4595561" y="5820288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mitochondrium</a:t>
            </a:r>
            <a:endParaRPr lang="pl-PL" dirty="0"/>
          </a:p>
        </p:txBody>
      </p:sp>
      <p:sp>
        <p:nvSpPr>
          <p:cNvPr id="16" name="Objaśnienie liniowe 1 (brak obramowania) 15"/>
          <p:cNvSpPr/>
          <p:nvPr/>
        </p:nvSpPr>
        <p:spPr>
          <a:xfrm>
            <a:off x="4214810" y="785794"/>
            <a:ext cx="1357322" cy="642942"/>
          </a:xfrm>
          <a:prstGeom prst="callout1">
            <a:avLst>
              <a:gd name="adj1" fmla="val 46820"/>
              <a:gd name="adj2" fmla="val 100696"/>
              <a:gd name="adj3" fmla="val 270065"/>
              <a:gd name="adj4" fmla="val 150021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7" name="Prostokąt zaokrąglony 6"/>
          <p:cNvSpPr/>
          <p:nvPr/>
        </p:nvSpPr>
        <p:spPr>
          <a:xfrm>
            <a:off x="3786182" y="785794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wodniczka</a:t>
            </a:r>
            <a:endParaRPr lang="pl-PL" dirty="0"/>
          </a:p>
        </p:txBody>
      </p:sp>
      <p:sp>
        <p:nvSpPr>
          <p:cNvPr id="18" name="Objaśnienie liniowe 1 (brak obramowania) 17"/>
          <p:cNvSpPr/>
          <p:nvPr/>
        </p:nvSpPr>
        <p:spPr>
          <a:xfrm>
            <a:off x="2071670" y="1643050"/>
            <a:ext cx="1357322" cy="642942"/>
          </a:xfrm>
          <a:prstGeom prst="callout1">
            <a:avLst>
              <a:gd name="adj1" fmla="val 46820"/>
              <a:gd name="adj2" fmla="val 100696"/>
              <a:gd name="adj3" fmla="val 215208"/>
              <a:gd name="adj4" fmla="val 233750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15" name="Prostokąt zaokrąglony 14"/>
          <p:cNvSpPr/>
          <p:nvPr/>
        </p:nvSpPr>
        <p:spPr>
          <a:xfrm>
            <a:off x="642910" y="1714488"/>
            <a:ext cx="300039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siateczka śródplazmatyczna</a:t>
            </a:r>
            <a:endParaRPr lang="pl-PL" dirty="0"/>
          </a:p>
        </p:txBody>
      </p:sp>
      <p:sp>
        <p:nvSpPr>
          <p:cNvPr id="19" name="Objaśnienie liniowe 1 (brak obramowania) 18"/>
          <p:cNvSpPr/>
          <p:nvPr/>
        </p:nvSpPr>
        <p:spPr>
          <a:xfrm>
            <a:off x="7000892" y="4286256"/>
            <a:ext cx="1357322" cy="642942"/>
          </a:xfrm>
          <a:prstGeom prst="callout1">
            <a:avLst>
              <a:gd name="adj1" fmla="val 46820"/>
              <a:gd name="adj2" fmla="val 49689"/>
              <a:gd name="adj3" fmla="val -174884"/>
              <a:gd name="adj4" fmla="val 38383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20" name="Objaśnienie liniowe 1 (brak obramowania) 19"/>
          <p:cNvSpPr/>
          <p:nvPr/>
        </p:nvSpPr>
        <p:spPr>
          <a:xfrm>
            <a:off x="6929454" y="285728"/>
            <a:ext cx="1357322" cy="642942"/>
          </a:xfrm>
          <a:prstGeom prst="callout1">
            <a:avLst>
              <a:gd name="adj1" fmla="val 109804"/>
              <a:gd name="adj2" fmla="val 52576"/>
              <a:gd name="adj3" fmla="val 190828"/>
              <a:gd name="adj4" fmla="val 58593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10" name="Prostokąt zaokrąglony 9"/>
          <p:cNvSpPr/>
          <p:nvPr/>
        </p:nvSpPr>
        <p:spPr>
          <a:xfrm>
            <a:off x="6715140" y="4429132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chloroplasty</a:t>
            </a:r>
            <a:endParaRPr lang="pl-PL" dirty="0"/>
          </a:p>
        </p:txBody>
      </p:sp>
      <p:sp>
        <p:nvSpPr>
          <p:cNvPr id="21" name="Objaśnienie liniowe 1 (brak obramowania) 20"/>
          <p:cNvSpPr/>
          <p:nvPr/>
        </p:nvSpPr>
        <p:spPr>
          <a:xfrm>
            <a:off x="1214414" y="3071810"/>
            <a:ext cx="1357322" cy="642942"/>
          </a:xfrm>
          <a:prstGeom prst="callout1">
            <a:avLst>
              <a:gd name="adj1" fmla="val 48852"/>
              <a:gd name="adj2" fmla="val 103583"/>
              <a:gd name="adj3" fmla="val 121750"/>
              <a:gd name="adj4" fmla="val 269359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14" name="Prostokąt zaokrąglony 13"/>
          <p:cNvSpPr/>
          <p:nvPr/>
        </p:nvSpPr>
        <p:spPr>
          <a:xfrm>
            <a:off x="6500826" y="642918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ściana komórkowa</a:t>
            </a:r>
            <a:endParaRPr lang="pl-PL" dirty="0"/>
          </a:p>
        </p:txBody>
      </p:sp>
      <p:sp>
        <p:nvSpPr>
          <p:cNvPr id="22" name="Objaśnienie liniowe 1 (brak obramowania) 21"/>
          <p:cNvSpPr/>
          <p:nvPr/>
        </p:nvSpPr>
        <p:spPr>
          <a:xfrm>
            <a:off x="1785918" y="3857628"/>
            <a:ext cx="1357322" cy="642942"/>
          </a:xfrm>
          <a:prstGeom prst="callout1">
            <a:avLst>
              <a:gd name="adj1" fmla="val 46820"/>
              <a:gd name="adj2" fmla="val 99733"/>
              <a:gd name="adj3" fmla="val 3908"/>
              <a:gd name="adj4" fmla="val 265510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23" name="Prostokąt zaokrąglony 22"/>
          <p:cNvSpPr/>
          <p:nvPr/>
        </p:nvSpPr>
        <p:spPr>
          <a:xfrm>
            <a:off x="1142976" y="4000504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aparat </a:t>
            </a:r>
            <a:r>
              <a:rPr lang="pl-PL" dirty="0" err="1" smtClean="0"/>
              <a:t>Golgiego</a:t>
            </a:r>
            <a:endParaRPr lang="pl-PL" dirty="0"/>
          </a:p>
        </p:txBody>
      </p:sp>
      <p:sp>
        <p:nvSpPr>
          <p:cNvPr id="26" name="Prostokąt zaokrąglony 25">
            <a:hlinkClick r:id="rId5" action="ppaction://hlinksldjump"/>
          </p:cNvPr>
          <p:cNvSpPr/>
          <p:nvPr/>
        </p:nvSpPr>
        <p:spPr>
          <a:xfrm>
            <a:off x="428596" y="142852"/>
            <a:ext cx="8215370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dirty="0" smtClean="0"/>
              <a:t>Ćwiczenie 1. Budowa komórki roślinnej</a:t>
            </a:r>
          </a:p>
        </p:txBody>
      </p:sp>
      <p:sp>
        <p:nvSpPr>
          <p:cNvPr id="25" name="Symbol zastępczy stopki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Jarębskas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61 0.75347 L 2.22222E-6 2.59259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" y="-3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50000">
              <a:srgbClr val="F8FAF4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 descr="N:\Biologia\1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4214810" y="1357298"/>
            <a:ext cx="4731651" cy="3857652"/>
          </a:xfrm>
          <a:prstGeom prst="rect">
            <a:avLst/>
          </a:prstGeom>
          <a:noFill/>
          <a:effectLst/>
        </p:spPr>
      </p:pic>
      <p:sp>
        <p:nvSpPr>
          <p:cNvPr id="6" name="Objaśnienie liniowe 1 (brak obramowania) 5"/>
          <p:cNvSpPr/>
          <p:nvPr/>
        </p:nvSpPr>
        <p:spPr>
          <a:xfrm>
            <a:off x="2214546" y="1071546"/>
            <a:ext cx="1357322" cy="642942"/>
          </a:xfrm>
          <a:prstGeom prst="callout1">
            <a:avLst>
              <a:gd name="adj1" fmla="val 46820"/>
              <a:gd name="adj2" fmla="val 100696"/>
              <a:gd name="adj3" fmla="val 241621"/>
              <a:gd name="adj4" fmla="val 256847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8" name="Prostokąt zaokrąglony 7"/>
          <p:cNvSpPr/>
          <p:nvPr/>
        </p:nvSpPr>
        <p:spPr>
          <a:xfrm>
            <a:off x="1500166" y="1142984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błona komórkowa</a:t>
            </a:r>
            <a:endParaRPr lang="pl-PL" dirty="0"/>
          </a:p>
        </p:txBody>
      </p:sp>
      <p:sp>
        <p:nvSpPr>
          <p:cNvPr id="9" name="Prostokąt zaokrąglony 8">
            <a:hlinkClick r:id="" action="ppaction://hlinkshowjump?jump=nextslide">
              <a:snd r:embed="rId3" name="applause.wav"/>
            </a:hlinkClick>
          </p:cNvPr>
          <p:cNvSpPr/>
          <p:nvPr/>
        </p:nvSpPr>
        <p:spPr>
          <a:xfrm>
            <a:off x="4595812" y="5286388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jądro komórkowe</a:t>
            </a:r>
            <a:endParaRPr lang="pl-PL" dirty="0"/>
          </a:p>
        </p:txBody>
      </p:sp>
      <p:sp>
        <p:nvSpPr>
          <p:cNvPr id="12" name="Prostokąt zaokrąglony 11">
            <a:hlinkClick r:id="" action="ppaction://noaction">
              <a:snd r:embed="rId4" name="bomb.wav"/>
            </a:hlinkClick>
          </p:cNvPr>
          <p:cNvSpPr/>
          <p:nvPr/>
        </p:nvSpPr>
        <p:spPr>
          <a:xfrm>
            <a:off x="2404796" y="5820288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cytoplazma</a:t>
            </a:r>
            <a:endParaRPr lang="pl-PL" dirty="0"/>
          </a:p>
        </p:txBody>
      </p:sp>
      <p:sp>
        <p:nvSpPr>
          <p:cNvPr id="16" name="Objaśnienie liniowe 1 (brak obramowania) 15"/>
          <p:cNvSpPr/>
          <p:nvPr/>
        </p:nvSpPr>
        <p:spPr>
          <a:xfrm>
            <a:off x="4214810" y="785794"/>
            <a:ext cx="1357322" cy="642942"/>
          </a:xfrm>
          <a:prstGeom prst="callout1">
            <a:avLst>
              <a:gd name="adj1" fmla="val 46820"/>
              <a:gd name="adj2" fmla="val 100696"/>
              <a:gd name="adj3" fmla="val 270065"/>
              <a:gd name="adj4" fmla="val 150021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7" name="Prostokąt zaokrąglony 6"/>
          <p:cNvSpPr/>
          <p:nvPr/>
        </p:nvSpPr>
        <p:spPr>
          <a:xfrm>
            <a:off x="3786182" y="785794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wodniczka</a:t>
            </a:r>
            <a:endParaRPr lang="pl-PL" dirty="0"/>
          </a:p>
        </p:txBody>
      </p:sp>
      <p:sp>
        <p:nvSpPr>
          <p:cNvPr id="18" name="Objaśnienie liniowe 1 (brak obramowania) 17"/>
          <p:cNvSpPr/>
          <p:nvPr/>
        </p:nvSpPr>
        <p:spPr>
          <a:xfrm>
            <a:off x="2071670" y="1643050"/>
            <a:ext cx="1357322" cy="642942"/>
          </a:xfrm>
          <a:prstGeom prst="callout1">
            <a:avLst>
              <a:gd name="adj1" fmla="val 46820"/>
              <a:gd name="adj2" fmla="val 100696"/>
              <a:gd name="adj3" fmla="val 215208"/>
              <a:gd name="adj4" fmla="val 233750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17" name="Objaśnienie liniowe 1 (brak obramowania) 16"/>
          <p:cNvSpPr/>
          <p:nvPr/>
        </p:nvSpPr>
        <p:spPr>
          <a:xfrm>
            <a:off x="1785918" y="3857628"/>
            <a:ext cx="1357322" cy="642942"/>
          </a:xfrm>
          <a:prstGeom prst="callout1">
            <a:avLst>
              <a:gd name="adj1" fmla="val 46820"/>
              <a:gd name="adj2" fmla="val 99733"/>
              <a:gd name="adj3" fmla="val 3908"/>
              <a:gd name="adj4" fmla="val 265510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15" name="Prostokąt zaokrąglony 14"/>
          <p:cNvSpPr/>
          <p:nvPr/>
        </p:nvSpPr>
        <p:spPr>
          <a:xfrm>
            <a:off x="642910" y="1714488"/>
            <a:ext cx="300039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siateczka śródplazmatyczna</a:t>
            </a:r>
            <a:endParaRPr lang="pl-PL" dirty="0"/>
          </a:p>
        </p:txBody>
      </p:sp>
      <p:sp>
        <p:nvSpPr>
          <p:cNvPr id="19" name="Objaśnienie liniowe 1 (brak obramowania) 18"/>
          <p:cNvSpPr/>
          <p:nvPr/>
        </p:nvSpPr>
        <p:spPr>
          <a:xfrm>
            <a:off x="7000892" y="4286256"/>
            <a:ext cx="1357322" cy="642942"/>
          </a:xfrm>
          <a:prstGeom prst="callout1">
            <a:avLst>
              <a:gd name="adj1" fmla="val 46820"/>
              <a:gd name="adj2" fmla="val 49689"/>
              <a:gd name="adj3" fmla="val -174884"/>
              <a:gd name="adj4" fmla="val 38383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11" name="Prostokąt zaokrąglony 10"/>
          <p:cNvSpPr/>
          <p:nvPr/>
        </p:nvSpPr>
        <p:spPr>
          <a:xfrm>
            <a:off x="1142976" y="4000504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aparat </a:t>
            </a:r>
            <a:r>
              <a:rPr lang="pl-PL" dirty="0" err="1" smtClean="0"/>
              <a:t>Golgiego</a:t>
            </a:r>
            <a:endParaRPr lang="pl-PL" dirty="0"/>
          </a:p>
        </p:txBody>
      </p:sp>
      <p:sp>
        <p:nvSpPr>
          <p:cNvPr id="20" name="Objaśnienie liniowe 1 (brak obramowania) 19"/>
          <p:cNvSpPr/>
          <p:nvPr/>
        </p:nvSpPr>
        <p:spPr>
          <a:xfrm>
            <a:off x="6929454" y="285728"/>
            <a:ext cx="1357322" cy="642942"/>
          </a:xfrm>
          <a:prstGeom prst="callout1">
            <a:avLst>
              <a:gd name="adj1" fmla="val 109804"/>
              <a:gd name="adj2" fmla="val 52576"/>
              <a:gd name="adj3" fmla="val 190828"/>
              <a:gd name="adj4" fmla="val 58593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10" name="Prostokąt zaokrąglony 9"/>
          <p:cNvSpPr/>
          <p:nvPr/>
        </p:nvSpPr>
        <p:spPr>
          <a:xfrm>
            <a:off x="6715140" y="4429132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chloroplasty</a:t>
            </a:r>
            <a:endParaRPr lang="pl-PL" dirty="0"/>
          </a:p>
        </p:txBody>
      </p:sp>
      <p:sp>
        <p:nvSpPr>
          <p:cNvPr id="21" name="Objaśnienie liniowe 1 (brak obramowania) 20"/>
          <p:cNvSpPr/>
          <p:nvPr/>
        </p:nvSpPr>
        <p:spPr>
          <a:xfrm>
            <a:off x="1214414" y="3071810"/>
            <a:ext cx="1357322" cy="642942"/>
          </a:xfrm>
          <a:prstGeom prst="callout1">
            <a:avLst>
              <a:gd name="adj1" fmla="val 48852"/>
              <a:gd name="adj2" fmla="val 103583"/>
              <a:gd name="adj3" fmla="val 115654"/>
              <a:gd name="adj4" fmla="val 270322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14" name="Prostokąt zaokrąglony 13"/>
          <p:cNvSpPr/>
          <p:nvPr/>
        </p:nvSpPr>
        <p:spPr>
          <a:xfrm>
            <a:off x="6500826" y="642918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ściana komórkowa</a:t>
            </a:r>
            <a:endParaRPr lang="pl-PL" dirty="0"/>
          </a:p>
        </p:txBody>
      </p:sp>
      <p:sp>
        <p:nvSpPr>
          <p:cNvPr id="22" name="Objaśnienie liniowe 1 (brak obramowania) 21"/>
          <p:cNvSpPr/>
          <p:nvPr/>
        </p:nvSpPr>
        <p:spPr>
          <a:xfrm>
            <a:off x="1571604" y="2285992"/>
            <a:ext cx="1357322" cy="642942"/>
          </a:xfrm>
          <a:prstGeom prst="callout1">
            <a:avLst>
              <a:gd name="adj1" fmla="val 48852"/>
              <a:gd name="adj2" fmla="val 103583"/>
              <a:gd name="adj3" fmla="val 140034"/>
              <a:gd name="adj4" fmla="val 255886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13" name="Prostokąt zaokrąglony 12"/>
          <p:cNvSpPr/>
          <p:nvPr/>
        </p:nvSpPr>
        <p:spPr>
          <a:xfrm>
            <a:off x="642910" y="3143248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mitochondrium</a:t>
            </a:r>
            <a:endParaRPr lang="pl-PL" dirty="0"/>
          </a:p>
        </p:txBody>
      </p:sp>
      <p:sp>
        <p:nvSpPr>
          <p:cNvPr id="24" name="Prostokąt zaokrąglony 23">
            <a:hlinkClick r:id="rId5" action="ppaction://hlinksldjump"/>
          </p:cNvPr>
          <p:cNvSpPr/>
          <p:nvPr/>
        </p:nvSpPr>
        <p:spPr>
          <a:xfrm>
            <a:off x="428596" y="142852"/>
            <a:ext cx="8215370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dirty="0" smtClean="0"/>
              <a:t>Ćwiczenie 1. Budowa komórki roślinnej</a:t>
            </a:r>
          </a:p>
        </p:txBody>
      </p:sp>
      <p:sp>
        <p:nvSpPr>
          <p:cNvPr id="25" name="Symbol zastępczy stopki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Jarębskas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3056 0.39885 L 2.77556E-17 -3.33333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5" y="-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50000">
              <a:srgbClr val="F8FAF4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 descr="N:\Biologia\1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4214810" y="1357298"/>
            <a:ext cx="4731651" cy="3857652"/>
          </a:xfrm>
          <a:prstGeom prst="rect">
            <a:avLst/>
          </a:prstGeom>
          <a:noFill/>
          <a:effectLst/>
        </p:spPr>
      </p:pic>
      <p:sp>
        <p:nvSpPr>
          <p:cNvPr id="6" name="Objaśnienie liniowe 1 (brak obramowania) 5"/>
          <p:cNvSpPr/>
          <p:nvPr/>
        </p:nvSpPr>
        <p:spPr>
          <a:xfrm>
            <a:off x="2214546" y="1071546"/>
            <a:ext cx="1357322" cy="642942"/>
          </a:xfrm>
          <a:prstGeom prst="callout1">
            <a:avLst>
              <a:gd name="adj1" fmla="val 46820"/>
              <a:gd name="adj2" fmla="val 100696"/>
              <a:gd name="adj3" fmla="val 241621"/>
              <a:gd name="adj4" fmla="val 256847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8" name="Prostokąt zaokrąglony 7"/>
          <p:cNvSpPr/>
          <p:nvPr/>
        </p:nvSpPr>
        <p:spPr>
          <a:xfrm>
            <a:off x="1500166" y="1142984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błona komórkowa</a:t>
            </a:r>
            <a:endParaRPr lang="pl-PL" dirty="0"/>
          </a:p>
        </p:txBody>
      </p:sp>
      <p:sp>
        <p:nvSpPr>
          <p:cNvPr id="12" name="Prostokąt zaokrąglony 11">
            <a:hlinkClick r:id="" action="ppaction://hlinkshowjump?jump=nextslide">
              <a:snd r:embed="rId3" name="applause.wav"/>
            </a:hlinkClick>
          </p:cNvPr>
          <p:cNvSpPr/>
          <p:nvPr/>
        </p:nvSpPr>
        <p:spPr>
          <a:xfrm>
            <a:off x="2404796" y="5820288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cytoplazma</a:t>
            </a:r>
            <a:endParaRPr lang="pl-PL" dirty="0"/>
          </a:p>
        </p:txBody>
      </p:sp>
      <p:sp>
        <p:nvSpPr>
          <p:cNvPr id="16" name="Objaśnienie liniowe 1 (brak obramowania) 15"/>
          <p:cNvSpPr/>
          <p:nvPr/>
        </p:nvSpPr>
        <p:spPr>
          <a:xfrm>
            <a:off x="4214810" y="785794"/>
            <a:ext cx="1357322" cy="642942"/>
          </a:xfrm>
          <a:prstGeom prst="callout1">
            <a:avLst>
              <a:gd name="adj1" fmla="val 46820"/>
              <a:gd name="adj2" fmla="val 100696"/>
              <a:gd name="adj3" fmla="val 270065"/>
              <a:gd name="adj4" fmla="val 150021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7" name="Prostokąt zaokrąglony 6"/>
          <p:cNvSpPr/>
          <p:nvPr/>
        </p:nvSpPr>
        <p:spPr>
          <a:xfrm>
            <a:off x="3786182" y="785794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wodniczka</a:t>
            </a:r>
            <a:endParaRPr lang="pl-PL" dirty="0"/>
          </a:p>
        </p:txBody>
      </p:sp>
      <p:sp>
        <p:nvSpPr>
          <p:cNvPr id="18" name="Objaśnienie liniowe 1 (brak obramowania) 17"/>
          <p:cNvSpPr/>
          <p:nvPr/>
        </p:nvSpPr>
        <p:spPr>
          <a:xfrm>
            <a:off x="2071670" y="1643050"/>
            <a:ext cx="1357322" cy="642942"/>
          </a:xfrm>
          <a:prstGeom prst="callout1">
            <a:avLst>
              <a:gd name="adj1" fmla="val 46820"/>
              <a:gd name="adj2" fmla="val 100696"/>
              <a:gd name="adj3" fmla="val 215208"/>
              <a:gd name="adj4" fmla="val 233750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17" name="Objaśnienie liniowe 1 (brak obramowania) 16"/>
          <p:cNvSpPr/>
          <p:nvPr/>
        </p:nvSpPr>
        <p:spPr>
          <a:xfrm>
            <a:off x="1785918" y="3857628"/>
            <a:ext cx="1357322" cy="642942"/>
          </a:xfrm>
          <a:prstGeom prst="callout1">
            <a:avLst>
              <a:gd name="adj1" fmla="val 46820"/>
              <a:gd name="adj2" fmla="val 99733"/>
              <a:gd name="adj3" fmla="val 3908"/>
              <a:gd name="adj4" fmla="val 265510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15" name="Prostokąt zaokrąglony 14"/>
          <p:cNvSpPr/>
          <p:nvPr/>
        </p:nvSpPr>
        <p:spPr>
          <a:xfrm>
            <a:off x="642910" y="1714488"/>
            <a:ext cx="300039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siateczka śródplazmatyczna</a:t>
            </a:r>
            <a:endParaRPr lang="pl-PL" dirty="0"/>
          </a:p>
        </p:txBody>
      </p:sp>
      <p:sp>
        <p:nvSpPr>
          <p:cNvPr id="19" name="Objaśnienie liniowe 1 (brak obramowania) 18"/>
          <p:cNvSpPr/>
          <p:nvPr/>
        </p:nvSpPr>
        <p:spPr>
          <a:xfrm>
            <a:off x="7000892" y="4286256"/>
            <a:ext cx="1357322" cy="642942"/>
          </a:xfrm>
          <a:prstGeom prst="callout1">
            <a:avLst>
              <a:gd name="adj1" fmla="val 46820"/>
              <a:gd name="adj2" fmla="val 49689"/>
              <a:gd name="adj3" fmla="val -174884"/>
              <a:gd name="adj4" fmla="val 38383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11" name="Prostokąt zaokrąglony 10"/>
          <p:cNvSpPr/>
          <p:nvPr/>
        </p:nvSpPr>
        <p:spPr>
          <a:xfrm>
            <a:off x="1142976" y="4000504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aparat </a:t>
            </a:r>
            <a:r>
              <a:rPr lang="pl-PL" dirty="0" err="1" smtClean="0"/>
              <a:t>Golgiego</a:t>
            </a:r>
            <a:endParaRPr lang="pl-PL" dirty="0"/>
          </a:p>
        </p:txBody>
      </p:sp>
      <p:sp>
        <p:nvSpPr>
          <p:cNvPr id="20" name="Objaśnienie liniowe 1 (brak obramowania) 19"/>
          <p:cNvSpPr/>
          <p:nvPr/>
        </p:nvSpPr>
        <p:spPr>
          <a:xfrm>
            <a:off x="6929454" y="285728"/>
            <a:ext cx="1357322" cy="642942"/>
          </a:xfrm>
          <a:prstGeom prst="callout1">
            <a:avLst>
              <a:gd name="adj1" fmla="val 109804"/>
              <a:gd name="adj2" fmla="val 52576"/>
              <a:gd name="adj3" fmla="val 190828"/>
              <a:gd name="adj4" fmla="val 58593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10" name="Prostokąt zaokrąglony 9"/>
          <p:cNvSpPr/>
          <p:nvPr/>
        </p:nvSpPr>
        <p:spPr>
          <a:xfrm>
            <a:off x="6715140" y="4429132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chloroplasty</a:t>
            </a:r>
            <a:endParaRPr lang="pl-PL" dirty="0"/>
          </a:p>
        </p:txBody>
      </p:sp>
      <p:sp>
        <p:nvSpPr>
          <p:cNvPr id="21" name="Objaśnienie liniowe 1 (brak obramowania) 20"/>
          <p:cNvSpPr/>
          <p:nvPr/>
        </p:nvSpPr>
        <p:spPr>
          <a:xfrm>
            <a:off x="1214414" y="3071810"/>
            <a:ext cx="1357322" cy="642942"/>
          </a:xfrm>
          <a:prstGeom prst="callout1">
            <a:avLst>
              <a:gd name="adj1" fmla="val 48852"/>
              <a:gd name="adj2" fmla="val 103583"/>
              <a:gd name="adj3" fmla="val 115654"/>
              <a:gd name="adj4" fmla="val 270322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14" name="Prostokąt zaokrąglony 13"/>
          <p:cNvSpPr/>
          <p:nvPr/>
        </p:nvSpPr>
        <p:spPr>
          <a:xfrm>
            <a:off x="6500826" y="642918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ściana komórkowa</a:t>
            </a:r>
            <a:endParaRPr lang="pl-PL" dirty="0"/>
          </a:p>
        </p:txBody>
      </p:sp>
      <p:sp>
        <p:nvSpPr>
          <p:cNvPr id="22" name="Objaśnienie liniowe 1 (brak obramowania) 21"/>
          <p:cNvSpPr/>
          <p:nvPr/>
        </p:nvSpPr>
        <p:spPr>
          <a:xfrm>
            <a:off x="1571604" y="2285992"/>
            <a:ext cx="1357322" cy="642942"/>
          </a:xfrm>
          <a:prstGeom prst="callout1">
            <a:avLst>
              <a:gd name="adj1" fmla="val 48852"/>
              <a:gd name="adj2" fmla="val 103583"/>
              <a:gd name="adj3" fmla="val 140034"/>
              <a:gd name="adj4" fmla="val 255886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13" name="Prostokąt zaokrąglony 12"/>
          <p:cNvSpPr/>
          <p:nvPr/>
        </p:nvSpPr>
        <p:spPr>
          <a:xfrm>
            <a:off x="642910" y="3143248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mitochondrium</a:t>
            </a:r>
            <a:endParaRPr lang="pl-PL" dirty="0"/>
          </a:p>
        </p:txBody>
      </p:sp>
      <p:sp>
        <p:nvSpPr>
          <p:cNvPr id="23" name="Objaśnienie liniowe 1 (brak obramowania) 22"/>
          <p:cNvSpPr/>
          <p:nvPr/>
        </p:nvSpPr>
        <p:spPr>
          <a:xfrm>
            <a:off x="928662" y="4929198"/>
            <a:ext cx="1357322" cy="642942"/>
          </a:xfrm>
          <a:prstGeom prst="callout1">
            <a:avLst>
              <a:gd name="adj1" fmla="val 48852"/>
              <a:gd name="adj2" fmla="val 103583"/>
              <a:gd name="adj3" fmla="val -115964"/>
              <a:gd name="adj4" fmla="val 280909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9" name="Prostokąt zaokrąglony 8"/>
          <p:cNvSpPr/>
          <p:nvPr/>
        </p:nvSpPr>
        <p:spPr>
          <a:xfrm>
            <a:off x="1000100" y="2357430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jądro komórkowe</a:t>
            </a:r>
            <a:endParaRPr lang="pl-PL" dirty="0"/>
          </a:p>
        </p:txBody>
      </p:sp>
      <p:sp>
        <p:nvSpPr>
          <p:cNvPr id="25" name="Prostokąt zaokrąglony 24">
            <a:hlinkClick r:id="rId4" action="ppaction://hlinksldjump"/>
          </p:cNvPr>
          <p:cNvSpPr/>
          <p:nvPr/>
        </p:nvSpPr>
        <p:spPr>
          <a:xfrm>
            <a:off x="428596" y="142852"/>
            <a:ext cx="8215370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dirty="0" smtClean="0"/>
              <a:t>Ćwiczenie 1. Budowa komórki roślinnej</a:t>
            </a:r>
          </a:p>
        </p:txBody>
      </p:sp>
      <p:sp>
        <p:nvSpPr>
          <p:cNvPr id="26" name="Symbol zastępczy stopki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Jarębskas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3854 0.42778 L -1.66667E-6 -7.40741E-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" y="-2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50000">
              <a:srgbClr val="F8FAF4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" descr="N:\Biologia\1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4214810" y="1357298"/>
            <a:ext cx="4731651" cy="3857652"/>
          </a:xfrm>
          <a:prstGeom prst="rect">
            <a:avLst/>
          </a:prstGeom>
          <a:noFill/>
          <a:effectLst/>
        </p:spPr>
      </p:pic>
      <p:sp>
        <p:nvSpPr>
          <p:cNvPr id="6" name="Objaśnienie liniowe 1 (brak obramowania) 5"/>
          <p:cNvSpPr/>
          <p:nvPr/>
        </p:nvSpPr>
        <p:spPr>
          <a:xfrm>
            <a:off x="2214546" y="1071546"/>
            <a:ext cx="1357322" cy="642942"/>
          </a:xfrm>
          <a:prstGeom prst="callout1">
            <a:avLst>
              <a:gd name="adj1" fmla="val 46820"/>
              <a:gd name="adj2" fmla="val 100696"/>
              <a:gd name="adj3" fmla="val 241621"/>
              <a:gd name="adj4" fmla="val 256847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8" name="Prostokąt zaokrąglony 7"/>
          <p:cNvSpPr/>
          <p:nvPr/>
        </p:nvSpPr>
        <p:spPr>
          <a:xfrm>
            <a:off x="1500166" y="1142984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błona komórkowa</a:t>
            </a:r>
            <a:endParaRPr lang="pl-PL" dirty="0"/>
          </a:p>
        </p:txBody>
      </p:sp>
      <p:sp>
        <p:nvSpPr>
          <p:cNvPr id="16" name="Objaśnienie liniowe 1 (brak obramowania) 15"/>
          <p:cNvSpPr/>
          <p:nvPr/>
        </p:nvSpPr>
        <p:spPr>
          <a:xfrm>
            <a:off x="4214810" y="785794"/>
            <a:ext cx="1357322" cy="642942"/>
          </a:xfrm>
          <a:prstGeom prst="callout1">
            <a:avLst>
              <a:gd name="adj1" fmla="val 46820"/>
              <a:gd name="adj2" fmla="val 100696"/>
              <a:gd name="adj3" fmla="val 270065"/>
              <a:gd name="adj4" fmla="val 150021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7" name="Prostokąt zaokrąglony 6"/>
          <p:cNvSpPr/>
          <p:nvPr/>
        </p:nvSpPr>
        <p:spPr>
          <a:xfrm>
            <a:off x="3786182" y="785794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wodniczka</a:t>
            </a:r>
            <a:endParaRPr lang="pl-PL" dirty="0"/>
          </a:p>
        </p:txBody>
      </p:sp>
      <p:sp>
        <p:nvSpPr>
          <p:cNvPr id="18" name="Objaśnienie liniowe 1 (brak obramowania) 17"/>
          <p:cNvSpPr/>
          <p:nvPr/>
        </p:nvSpPr>
        <p:spPr>
          <a:xfrm>
            <a:off x="2071670" y="1643050"/>
            <a:ext cx="1357322" cy="642942"/>
          </a:xfrm>
          <a:prstGeom prst="callout1">
            <a:avLst>
              <a:gd name="adj1" fmla="val 46820"/>
              <a:gd name="adj2" fmla="val 100696"/>
              <a:gd name="adj3" fmla="val 215208"/>
              <a:gd name="adj4" fmla="val 233750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17" name="Objaśnienie liniowe 1 (brak obramowania) 16"/>
          <p:cNvSpPr/>
          <p:nvPr/>
        </p:nvSpPr>
        <p:spPr>
          <a:xfrm>
            <a:off x="1785918" y="3857628"/>
            <a:ext cx="1357322" cy="642942"/>
          </a:xfrm>
          <a:prstGeom prst="callout1">
            <a:avLst>
              <a:gd name="adj1" fmla="val 46820"/>
              <a:gd name="adj2" fmla="val 99733"/>
              <a:gd name="adj3" fmla="val 3908"/>
              <a:gd name="adj4" fmla="val 265510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15" name="Prostokąt zaokrąglony 14"/>
          <p:cNvSpPr/>
          <p:nvPr/>
        </p:nvSpPr>
        <p:spPr>
          <a:xfrm>
            <a:off x="642910" y="1714488"/>
            <a:ext cx="300039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siateczka śródplazmatyczna</a:t>
            </a:r>
            <a:endParaRPr lang="pl-PL" dirty="0"/>
          </a:p>
        </p:txBody>
      </p:sp>
      <p:sp>
        <p:nvSpPr>
          <p:cNvPr id="19" name="Objaśnienie liniowe 1 (brak obramowania) 18"/>
          <p:cNvSpPr/>
          <p:nvPr/>
        </p:nvSpPr>
        <p:spPr>
          <a:xfrm>
            <a:off x="7000892" y="4286256"/>
            <a:ext cx="1357322" cy="642942"/>
          </a:xfrm>
          <a:prstGeom prst="callout1">
            <a:avLst>
              <a:gd name="adj1" fmla="val 46820"/>
              <a:gd name="adj2" fmla="val 49689"/>
              <a:gd name="adj3" fmla="val -174884"/>
              <a:gd name="adj4" fmla="val 38383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11" name="Prostokąt zaokrąglony 10"/>
          <p:cNvSpPr/>
          <p:nvPr/>
        </p:nvSpPr>
        <p:spPr>
          <a:xfrm>
            <a:off x="1142976" y="4000504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aparat </a:t>
            </a:r>
            <a:r>
              <a:rPr lang="pl-PL" dirty="0" err="1" smtClean="0"/>
              <a:t>Golgiego</a:t>
            </a:r>
            <a:endParaRPr lang="pl-PL" dirty="0"/>
          </a:p>
        </p:txBody>
      </p:sp>
      <p:sp>
        <p:nvSpPr>
          <p:cNvPr id="20" name="Objaśnienie liniowe 1 (brak obramowania) 19"/>
          <p:cNvSpPr/>
          <p:nvPr/>
        </p:nvSpPr>
        <p:spPr>
          <a:xfrm>
            <a:off x="6929454" y="285728"/>
            <a:ext cx="1357322" cy="642942"/>
          </a:xfrm>
          <a:prstGeom prst="callout1">
            <a:avLst>
              <a:gd name="adj1" fmla="val 109804"/>
              <a:gd name="adj2" fmla="val 52576"/>
              <a:gd name="adj3" fmla="val 190828"/>
              <a:gd name="adj4" fmla="val 58593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10" name="Prostokąt zaokrąglony 9"/>
          <p:cNvSpPr/>
          <p:nvPr/>
        </p:nvSpPr>
        <p:spPr>
          <a:xfrm>
            <a:off x="6715140" y="4429132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chloroplasty</a:t>
            </a:r>
            <a:endParaRPr lang="pl-PL" dirty="0"/>
          </a:p>
        </p:txBody>
      </p:sp>
      <p:sp>
        <p:nvSpPr>
          <p:cNvPr id="21" name="Objaśnienie liniowe 1 (brak obramowania) 20"/>
          <p:cNvSpPr/>
          <p:nvPr/>
        </p:nvSpPr>
        <p:spPr>
          <a:xfrm>
            <a:off x="1214414" y="3071810"/>
            <a:ext cx="1357322" cy="642942"/>
          </a:xfrm>
          <a:prstGeom prst="callout1">
            <a:avLst>
              <a:gd name="adj1" fmla="val 48852"/>
              <a:gd name="adj2" fmla="val 103583"/>
              <a:gd name="adj3" fmla="val 115654"/>
              <a:gd name="adj4" fmla="val 270322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14" name="Prostokąt zaokrąglony 13"/>
          <p:cNvSpPr/>
          <p:nvPr/>
        </p:nvSpPr>
        <p:spPr>
          <a:xfrm>
            <a:off x="6500826" y="642918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ściana komórkowa</a:t>
            </a:r>
            <a:endParaRPr lang="pl-PL" dirty="0"/>
          </a:p>
        </p:txBody>
      </p:sp>
      <p:sp>
        <p:nvSpPr>
          <p:cNvPr id="22" name="Objaśnienie liniowe 1 (brak obramowania) 21"/>
          <p:cNvSpPr/>
          <p:nvPr/>
        </p:nvSpPr>
        <p:spPr>
          <a:xfrm>
            <a:off x="1571604" y="2285992"/>
            <a:ext cx="1357322" cy="642942"/>
          </a:xfrm>
          <a:prstGeom prst="callout1">
            <a:avLst>
              <a:gd name="adj1" fmla="val 48852"/>
              <a:gd name="adj2" fmla="val 103583"/>
              <a:gd name="adj3" fmla="val 140034"/>
              <a:gd name="adj4" fmla="val 255886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13" name="Prostokąt zaokrąglony 12"/>
          <p:cNvSpPr/>
          <p:nvPr/>
        </p:nvSpPr>
        <p:spPr>
          <a:xfrm>
            <a:off x="642910" y="3143248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mitochondrium</a:t>
            </a:r>
            <a:endParaRPr lang="pl-PL" dirty="0"/>
          </a:p>
        </p:txBody>
      </p:sp>
      <p:sp>
        <p:nvSpPr>
          <p:cNvPr id="23" name="Objaśnienie liniowe 1 (brak obramowania) 22"/>
          <p:cNvSpPr/>
          <p:nvPr/>
        </p:nvSpPr>
        <p:spPr>
          <a:xfrm>
            <a:off x="928662" y="4929198"/>
            <a:ext cx="1357322" cy="642942"/>
          </a:xfrm>
          <a:prstGeom prst="callout1">
            <a:avLst>
              <a:gd name="adj1" fmla="val 48852"/>
              <a:gd name="adj2" fmla="val 103583"/>
              <a:gd name="adj3" fmla="val -115964"/>
              <a:gd name="adj4" fmla="val 280909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9" name="Prostokąt zaokrąglony 8"/>
          <p:cNvSpPr/>
          <p:nvPr/>
        </p:nvSpPr>
        <p:spPr>
          <a:xfrm>
            <a:off x="1000100" y="2357430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jądro komórkowe</a:t>
            </a:r>
            <a:endParaRPr lang="pl-PL" dirty="0"/>
          </a:p>
        </p:txBody>
      </p:sp>
      <p:sp>
        <p:nvSpPr>
          <p:cNvPr id="12" name="Prostokąt zaokrąglony 11">
            <a:hlinkClick r:id="" action="ppaction://hlinkshowjump?jump=nextslide">
              <a:snd r:embed="rId3" name="applause.wav"/>
            </a:hlinkClick>
          </p:cNvPr>
          <p:cNvSpPr/>
          <p:nvPr/>
        </p:nvSpPr>
        <p:spPr>
          <a:xfrm>
            <a:off x="785786" y="5072074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cytoplazma</a:t>
            </a:r>
            <a:endParaRPr lang="pl-PL" dirty="0"/>
          </a:p>
        </p:txBody>
      </p:sp>
      <p:sp>
        <p:nvSpPr>
          <p:cNvPr id="24" name="Prostokąt zaokrąglony 23">
            <a:hlinkClick r:id="rId4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26" name="Prostokąt zaokrąglony 25">
            <a:hlinkClick r:id="rId5" action="ppaction://hlinksldjump"/>
          </p:cNvPr>
          <p:cNvSpPr/>
          <p:nvPr/>
        </p:nvSpPr>
        <p:spPr>
          <a:xfrm>
            <a:off x="428596" y="142852"/>
            <a:ext cx="8215370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dirty="0" smtClean="0"/>
              <a:t>Ćwiczenie 1. Budowa komórki roślinnej</a:t>
            </a:r>
          </a:p>
        </p:txBody>
      </p:sp>
      <p:sp>
        <p:nvSpPr>
          <p:cNvPr id="27" name="Symbol zastępczy stopki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Jarębskas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226 0.10231 L -5.55556E-7 0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" y="-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0000">
              <a:srgbClr val="F8FAF4"/>
            </a:gs>
            <a:gs pos="100000">
              <a:schemeClr val="accent3">
                <a:lumMod val="40000"/>
                <a:lumOff val="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N:\Biologia\11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FFA"/>
              </a:clrFrom>
              <a:clrTo>
                <a:srgbClr val="FEFFFA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-32" y="1214422"/>
            <a:ext cx="3929058" cy="3286148"/>
          </a:xfrm>
          <a:prstGeom prst="rect">
            <a:avLst/>
          </a:prstGeom>
          <a:noFill/>
        </p:spPr>
      </p:pic>
      <p:pic>
        <p:nvPicPr>
          <p:cNvPr id="5" name="Picture 2" descr="N:\Biologia\1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5"/>
              </a:clrFrom>
              <a:clrTo>
                <a:srgbClr val="FFFFF5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5157823" y="1214422"/>
            <a:ext cx="3986209" cy="3249903"/>
          </a:xfrm>
          <a:prstGeom prst="rect">
            <a:avLst/>
          </a:prstGeom>
          <a:noFill/>
        </p:spPr>
      </p:pic>
      <p:sp>
        <p:nvSpPr>
          <p:cNvPr id="6" name="pole tekstowe 5"/>
          <p:cNvSpPr txBox="1"/>
          <p:nvPr/>
        </p:nvSpPr>
        <p:spPr>
          <a:xfrm>
            <a:off x="285720" y="496653"/>
            <a:ext cx="8501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Porównaj budowę komórki roślinnej i zwierzęcej. Wskaż  przy pomocy przycisku myszy cechy wspólne i różniące.</a:t>
            </a:r>
            <a:endParaRPr lang="pl-PL" dirty="0"/>
          </a:p>
        </p:txBody>
      </p:sp>
      <p:sp>
        <p:nvSpPr>
          <p:cNvPr id="29" name="Objaśnienie liniowe 1 (brak obramowania) 28"/>
          <p:cNvSpPr/>
          <p:nvPr/>
        </p:nvSpPr>
        <p:spPr>
          <a:xfrm>
            <a:off x="4286248" y="1357298"/>
            <a:ext cx="857256" cy="357190"/>
          </a:xfrm>
          <a:prstGeom prst="callout1">
            <a:avLst>
              <a:gd name="adj1" fmla="val 48852"/>
              <a:gd name="adj2" fmla="val 103583"/>
              <a:gd name="adj3" fmla="val 250968"/>
              <a:gd name="adj4" fmla="val 244418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cxnSp>
        <p:nvCxnSpPr>
          <p:cNvPr id="30" name="Łącznik prosty 29"/>
          <p:cNvCxnSpPr/>
          <p:nvPr/>
        </p:nvCxnSpPr>
        <p:spPr>
          <a:xfrm flipV="1">
            <a:off x="3714744" y="1571612"/>
            <a:ext cx="714380" cy="35719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rostokąt zaokrąglony 16">
            <a:hlinkClick r:id="" action="ppaction://hlinkshowjump?jump=nextslide">
              <a:snd r:embed="rId4" name="applause.wav"/>
            </a:hlinkClick>
          </p:cNvPr>
          <p:cNvSpPr/>
          <p:nvPr/>
        </p:nvSpPr>
        <p:spPr>
          <a:xfrm>
            <a:off x="2405047" y="5286388"/>
            <a:ext cx="2143140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błona komórkowa</a:t>
            </a:r>
            <a:endParaRPr lang="pl-PL" dirty="0"/>
          </a:p>
        </p:txBody>
      </p:sp>
      <p:sp>
        <p:nvSpPr>
          <p:cNvPr id="18" name="Prostokąt zaokrąglony 17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4595812" y="5286388"/>
            <a:ext cx="2143140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jądro komórkowe</a:t>
            </a:r>
            <a:endParaRPr lang="pl-PL" dirty="0"/>
          </a:p>
        </p:txBody>
      </p:sp>
      <p:sp>
        <p:nvSpPr>
          <p:cNvPr id="19" name="Prostokąt zaokrąglony 18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6786578" y="5286388"/>
            <a:ext cx="2143140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chloroplasty</a:t>
            </a:r>
            <a:endParaRPr lang="pl-PL" dirty="0"/>
          </a:p>
        </p:txBody>
      </p:sp>
      <p:sp>
        <p:nvSpPr>
          <p:cNvPr id="20" name="Prostokąt zaokrąglony 19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214031" y="5820288"/>
            <a:ext cx="2143140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aparat </a:t>
            </a:r>
            <a:r>
              <a:rPr lang="pl-PL" dirty="0" err="1" smtClean="0"/>
              <a:t>Golgiego</a:t>
            </a:r>
            <a:endParaRPr lang="pl-PL" dirty="0"/>
          </a:p>
        </p:txBody>
      </p:sp>
      <p:sp>
        <p:nvSpPr>
          <p:cNvPr id="21" name="Prostokąt zaokrąglony 20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2404796" y="5820288"/>
            <a:ext cx="2143140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cytoplazma</a:t>
            </a:r>
            <a:endParaRPr lang="pl-PL" dirty="0"/>
          </a:p>
        </p:txBody>
      </p:sp>
      <p:sp>
        <p:nvSpPr>
          <p:cNvPr id="22" name="Prostokąt zaokrąglony 21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4595561" y="5820288"/>
            <a:ext cx="2143140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mitochondrium</a:t>
            </a:r>
            <a:endParaRPr lang="pl-PL" dirty="0"/>
          </a:p>
        </p:txBody>
      </p:sp>
      <p:sp>
        <p:nvSpPr>
          <p:cNvPr id="23" name="Prostokąt zaokrąglony 22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6786327" y="5820288"/>
            <a:ext cx="2143140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ściana komórkowa</a:t>
            </a:r>
            <a:endParaRPr lang="pl-PL" dirty="0"/>
          </a:p>
        </p:txBody>
      </p:sp>
      <p:sp>
        <p:nvSpPr>
          <p:cNvPr id="24" name="Prostokąt zaokrąglony 23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3071802" y="6322616"/>
            <a:ext cx="3000396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mtClean="0"/>
              <a:t>siateczka </a:t>
            </a:r>
            <a:r>
              <a:rPr lang="pl-PL" dirty="0" smtClean="0"/>
              <a:t>śródplazmatyczna</a:t>
            </a:r>
            <a:endParaRPr lang="pl-PL" dirty="0"/>
          </a:p>
        </p:txBody>
      </p:sp>
      <p:sp>
        <p:nvSpPr>
          <p:cNvPr id="28" name="Prostokąt zaokrąglony 27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214282" y="5286388"/>
            <a:ext cx="2143140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wodniczka</a:t>
            </a:r>
            <a:endParaRPr lang="pl-PL" dirty="0"/>
          </a:p>
        </p:txBody>
      </p:sp>
      <p:sp>
        <p:nvSpPr>
          <p:cNvPr id="16" name="Prostokąt zaokrąglony 15">
            <a:hlinkClick r:id="rId6" action="ppaction://hlinksldjump"/>
          </p:cNvPr>
          <p:cNvSpPr/>
          <p:nvPr/>
        </p:nvSpPr>
        <p:spPr>
          <a:xfrm>
            <a:off x="428596" y="142852"/>
            <a:ext cx="8215370" cy="3571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dirty="0" smtClean="0"/>
              <a:t>Ćwiczenie 2. Porównanie budowy komórki roślinnej i komórki zwierzęcej</a:t>
            </a:r>
          </a:p>
        </p:txBody>
      </p:sp>
      <p:sp>
        <p:nvSpPr>
          <p:cNvPr id="25" name="Symbol zastępczy stopki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Jarębskas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0000">
              <a:srgbClr val="F8FAF4"/>
            </a:gs>
            <a:gs pos="100000">
              <a:schemeClr val="accent3">
                <a:lumMod val="40000"/>
                <a:lumOff val="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N:\Biologia\11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FFA"/>
              </a:clrFrom>
              <a:clrTo>
                <a:srgbClr val="FEFFFA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-32" y="1214422"/>
            <a:ext cx="3929058" cy="3286148"/>
          </a:xfrm>
          <a:prstGeom prst="rect">
            <a:avLst/>
          </a:prstGeom>
          <a:noFill/>
        </p:spPr>
      </p:pic>
      <p:pic>
        <p:nvPicPr>
          <p:cNvPr id="25" name="Picture 2" descr="N:\Biologia\1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5"/>
              </a:clrFrom>
              <a:clrTo>
                <a:srgbClr val="FFFFF5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5157823" y="1214422"/>
            <a:ext cx="3986209" cy="3249903"/>
          </a:xfrm>
          <a:prstGeom prst="rect">
            <a:avLst/>
          </a:prstGeom>
          <a:noFill/>
        </p:spPr>
      </p:pic>
      <p:sp>
        <p:nvSpPr>
          <p:cNvPr id="29" name="Objaśnienie liniowe 1 (brak obramowania) 28"/>
          <p:cNvSpPr/>
          <p:nvPr/>
        </p:nvSpPr>
        <p:spPr>
          <a:xfrm>
            <a:off x="4286248" y="1357298"/>
            <a:ext cx="857256" cy="357190"/>
          </a:xfrm>
          <a:prstGeom prst="callout1">
            <a:avLst>
              <a:gd name="adj1" fmla="val 48852"/>
              <a:gd name="adj2" fmla="val 103583"/>
              <a:gd name="adj3" fmla="val 250968"/>
              <a:gd name="adj4" fmla="val 244418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cxnSp>
        <p:nvCxnSpPr>
          <p:cNvPr id="30" name="Łącznik prosty 29"/>
          <p:cNvCxnSpPr/>
          <p:nvPr/>
        </p:nvCxnSpPr>
        <p:spPr>
          <a:xfrm flipV="1">
            <a:off x="3714744" y="1571612"/>
            <a:ext cx="714380" cy="35719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Prostokąt zaokrąglony 31"/>
          <p:cNvSpPr/>
          <p:nvPr/>
        </p:nvSpPr>
        <p:spPr>
          <a:xfrm>
            <a:off x="3714744" y="1285860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błona komórkowa</a:t>
            </a:r>
            <a:endParaRPr lang="pl-PL" dirty="0"/>
          </a:p>
        </p:txBody>
      </p:sp>
      <p:sp>
        <p:nvSpPr>
          <p:cNvPr id="62" name="Objaśnienie liniowe 1 (brak obramowania) 61"/>
          <p:cNvSpPr/>
          <p:nvPr/>
        </p:nvSpPr>
        <p:spPr>
          <a:xfrm>
            <a:off x="7572396" y="4429132"/>
            <a:ext cx="857256" cy="357190"/>
          </a:xfrm>
          <a:prstGeom prst="callout1">
            <a:avLst>
              <a:gd name="adj1" fmla="val 4967"/>
              <a:gd name="adj2" fmla="val 48726"/>
              <a:gd name="adj3" fmla="val -330514"/>
              <a:gd name="adj4" fmla="val -40532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18" name="Prostokąt zaokrąglony 17">
            <a:hlinkClick r:id="" action="ppaction://noaction">
              <a:snd r:embed="rId4" name="bomb.wav"/>
            </a:hlinkClick>
          </p:cNvPr>
          <p:cNvSpPr/>
          <p:nvPr/>
        </p:nvSpPr>
        <p:spPr>
          <a:xfrm>
            <a:off x="4595812" y="5286388"/>
            <a:ext cx="2143140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jądro komórkowe</a:t>
            </a:r>
            <a:endParaRPr lang="pl-PL" dirty="0"/>
          </a:p>
        </p:txBody>
      </p:sp>
      <p:sp>
        <p:nvSpPr>
          <p:cNvPr id="19" name="Prostokąt zaokrąglony 18">
            <a:hlinkClick r:id="" action="ppaction://hlinkshowjump?jump=nextslide">
              <a:snd r:embed="rId5" name="applause.wav"/>
            </a:hlinkClick>
          </p:cNvPr>
          <p:cNvSpPr/>
          <p:nvPr/>
        </p:nvSpPr>
        <p:spPr>
          <a:xfrm>
            <a:off x="6786578" y="5286388"/>
            <a:ext cx="2143140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chloroplasty</a:t>
            </a:r>
            <a:endParaRPr lang="pl-PL" dirty="0"/>
          </a:p>
        </p:txBody>
      </p:sp>
      <p:sp>
        <p:nvSpPr>
          <p:cNvPr id="20" name="Prostokąt zaokrąglony 19">
            <a:hlinkClick r:id="" action="ppaction://noaction">
              <a:snd r:embed="rId4" name="bomb.wav"/>
            </a:hlinkClick>
          </p:cNvPr>
          <p:cNvSpPr/>
          <p:nvPr/>
        </p:nvSpPr>
        <p:spPr>
          <a:xfrm>
            <a:off x="214031" y="5820288"/>
            <a:ext cx="2143140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aparat </a:t>
            </a:r>
            <a:r>
              <a:rPr lang="pl-PL" dirty="0" err="1" smtClean="0"/>
              <a:t>Golgiego</a:t>
            </a:r>
            <a:endParaRPr lang="pl-PL" dirty="0"/>
          </a:p>
        </p:txBody>
      </p:sp>
      <p:sp>
        <p:nvSpPr>
          <p:cNvPr id="21" name="Prostokąt zaokrąglony 20">
            <a:hlinkClick r:id="" action="ppaction://noaction">
              <a:snd r:embed="rId4" name="bomb.wav"/>
            </a:hlinkClick>
          </p:cNvPr>
          <p:cNvSpPr/>
          <p:nvPr/>
        </p:nvSpPr>
        <p:spPr>
          <a:xfrm>
            <a:off x="2404796" y="5820288"/>
            <a:ext cx="2143140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cytoplazma</a:t>
            </a:r>
            <a:endParaRPr lang="pl-PL" dirty="0"/>
          </a:p>
        </p:txBody>
      </p:sp>
      <p:sp>
        <p:nvSpPr>
          <p:cNvPr id="22" name="Prostokąt zaokrąglony 21">
            <a:hlinkClick r:id="" action="ppaction://noaction">
              <a:snd r:embed="rId4" name="bomb.wav"/>
            </a:hlinkClick>
          </p:cNvPr>
          <p:cNvSpPr/>
          <p:nvPr/>
        </p:nvSpPr>
        <p:spPr>
          <a:xfrm>
            <a:off x="4595561" y="5820288"/>
            <a:ext cx="2143140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mitochondrium</a:t>
            </a:r>
            <a:endParaRPr lang="pl-PL" dirty="0"/>
          </a:p>
        </p:txBody>
      </p:sp>
      <p:sp>
        <p:nvSpPr>
          <p:cNvPr id="23" name="Prostokąt zaokrąglony 22">
            <a:hlinkClick r:id="" action="ppaction://noaction">
              <a:snd r:embed="rId4" name="bomb.wav"/>
            </a:hlinkClick>
          </p:cNvPr>
          <p:cNvSpPr/>
          <p:nvPr/>
        </p:nvSpPr>
        <p:spPr>
          <a:xfrm>
            <a:off x="6786327" y="5820288"/>
            <a:ext cx="2143140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ściana komórkowa</a:t>
            </a:r>
            <a:endParaRPr lang="pl-PL" dirty="0"/>
          </a:p>
        </p:txBody>
      </p:sp>
      <p:sp>
        <p:nvSpPr>
          <p:cNvPr id="24" name="Prostokąt zaokrąglony 23">
            <a:hlinkClick r:id="" action="ppaction://noaction">
              <a:snd r:embed="rId4" name="bomb.wav"/>
            </a:hlinkClick>
          </p:cNvPr>
          <p:cNvSpPr/>
          <p:nvPr/>
        </p:nvSpPr>
        <p:spPr>
          <a:xfrm>
            <a:off x="3071802" y="6322616"/>
            <a:ext cx="3000396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mtClean="0"/>
              <a:t>siateczka </a:t>
            </a:r>
            <a:r>
              <a:rPr lang="pl-PL" dirty="0" smtClean="0"/>
              <a:t>śródplazmatyczna</a:t>
            </a:r>
            <a:endParaRPr lang="pl-PL" dirty="0"/>
          </a:p>
        </p:txBody>
      </p:sp>
      <p:sp>
        <p:nvSpPr>
          <p:cNvPr id="28" name="Prostokąt zaokrąglony 27">
            <a:hlinkClick r:id="" action="ppaction://noaction">
              <a:snd r:embed="rId4" name="bomb.wav"/>
            </a:hlinkClick>
          </p:cNvPr>
          <p:cNvSpPr/>
          <p:nvPr/>
        </p:nvSpPr>
        <p:spPr>
          <a:xfrm>
            <a:off x="214282" y="5286388"/>
            <a:ext cx="2143140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wodniczka</a:t>
            </a:r>
            <a:endParaRPr lang="pl-PL" dirty="0"/>
          </a:p>
        </p:txBody>
      </p:sp>
      <p:sp>
        <p:nvSpPr>
          <p:cNvPr id="27" name="Prostokąt zaokrąglony 26">
            <a:hlinkClick r:id="rId6" action="ppaction://hlinksldjump"/>
          </p:cNvPr>
          <p:cNvSpPr/>
          <p:nvPr/>
        </p:nvSpPr>
        <p:spPr>
          <a:xfrm>
            <a:off x="428596" y="142852"/>
            <a:ext cx="8215370" cy="3571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dirty="0" smtClean="0"/>
              <a:t>Ćwiczenie 2. Porównanie budowy komórki roślinnej i komórki zwierzęcej</a:t>
            </a:r>
          </a:p>
        </p:txBody>
      </p:sp>
      <p:sp>
        <p:nvSpPr>
          <p:cNvPr id="26" name="Symbol zastępczy stopki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Jarębskas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15 0.57523 L 2.5E-6 2.77556E-1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" y="-2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6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0000">
              <a:srgbClr val="F8FAF4"/>
            </a:gs>
            <a:gs pos="100000">
              <a:schemeClr val="accent3">
                <a:lumMod val="40000"/>
                <a:lumOff val="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N:\Biologia\11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FFA"/>
              </a:clrFrom>
              <a:clrTo>
                <a:srgbClr val="FEFFFA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-32" y="1214422"/>
            <a:ext cx="3929058" cy="3286148"/>
          </a:xfrm>
          <a:prstGeom prst="rect">
            <a:avLst/>
          </a:prstGeom>
          <a:noFill/>
        </p:spPr>
      </p:pic>
      <p:pic>
        <p:nvPicPr>
          <p:cNvPr id="25" name="Picture 2" descr="N:\Biologia\1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5"/>
              </a:clrFrom>
              <a:clrTo>
                <a:srgbClr val="FFFFF5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5157823" y="1214422"/>
            <a:ext cx="3986209" cy="3249903"/>
          </a:xfrm>
          <a:prstGeom prst="rect">
            <a:avLst/>
          </a:prstGeom>
          <a:noFill/>
        </p:spPr>
      </p:pic>
      <p:sp>
        <p:nvSpPr>
          <p:cNvPr id="29" name="Objaśnienie liniowe 1 (brak obramowania) 28"/>
          <p:cNvSpPr/>
          <p:nvPr/>
        </p:nvSpPr>
        <p:spPr>
          <a:xfrm>
            <a:off x="4286248" y="1357298"/>
            <a:ext cx="857256" cy="357190"/>
          </a:xfrm>
          <a:prstGeom prst="callout1">
            <a:avLst>
              <a:gd name="adj1" fmla="val 48852"/>
              <a:gd name="adj2" fmla="val 103583"/>
              <a:gd name="adj3" fmla="val 250968"/>
              <a:gd name="adj4" fmla="val 244418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cxnSp>
        <p:nvCxnSpPr>
          <p:cNvPr id="30" name="Łącznik prosty 29"/>
          <p:cNvCxnSpPr/>
          <p:nvPr/>
        </p:nvCxnSpPr>
        <p:spPr>
          <a:xfrm flipV="1">
            <a:off x="3714744" y="1571612"/>
            <a:ext cx="714380" cy="35719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Prostokąt zaokrąglony 31">
            <a:hlinkClick r:id="" action="ppaction://hlinkshowjump?jump=nextslide">
              <a:snd r:embed="rId4" name="applause.wav"/>
            </a:hlinkClick>
          </p:cNvPr>
          <p:cNvSpPr/>
          <p:nvPr/>
        </p:nvSpPr>
        <p:spPr>
          <a:xfrm>
            <a:off x="3714744" y="1285860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błona komórkowa</a:t>
            </a:r>
            <a:endParaRPr lang="pl-PL" dirty="0"/>
          </a:p>
        </p:txBody>
      </p:sp>
      <p:sp>
        <p:nvSpPr>
          <p:cNvPr id="54" name="Objaśnienie liniowe 1 (brak obramowania) 53"/>
          <p:cNvSpPr/>
          <p:nvPr/>
        </p:nvSpPr>
        <p:spPr>
          <a:xfrm>
            <a:off x="3929058" y="3786190"/>
            <a:ext cx="857256" cy="357190"/>
          </a:xfrm>
          <a:prstGeom prst="callout1">
            <a:avLst>
              <a:gd name="adj1" fmla="val 48852"/>
              <a:gd name="adj2" fmla="val 103583"/>
              <a:gd name="adj3" fmla="val -56230"/>
              <a:gd name="adj4" fmla="val 184990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cxnSp>
        <p:nvCxnSpPr>
          <p:cNvPr id="55" name="Łącznik prosty 54"/>
          <p:cNvCxnSpPr/>
          <p:nvPr/>
        </p:nvCxnSpPr>
        <p:spPr>
          <a:xfrm>
            <a:off x="2571736" y="3571876"/>
            <a:ext cx="1428760" cy="42862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Objaśnienie liniowe 1 (brak obramowania) 61"/>
          <p:cNvSpPr/>
          <p:nvPr/>
        </p:nvSpPr>
        <p:spPr>
          <a:xfrm>
            <a:off x="7572396" y="4429132"/>
            <a:ext cx="857256" cy="357190"/>
          </a:xfrm>
          <a:prstGeom prst="callout1">
            <a:avLst>
              <a:gd name="adj1" fmla="val 4967"/>
              <a:gd name="adj2" fmla="val 48726"/>
              <a:gd name="adj3" fmla="val -330514"/>
              <a:gd name="adj4" fmla="val -40532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61" name="Prostokąt zaokrąglony 60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6858016" y="4429132"/>
            <a:ext cx="2143140" cy="4286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chloroplasty</a:t>
            </a:r>
            <a:endParaRPr lang="pl-PL" dirty="0"/>
          </a:p>
        </p:txBody>
      </p:sp>
      <p:sp>
        <p:nvSpPr>
          <p:cNvPr id="18" name="Prostokąt zaokrąglony 17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4595812" y="5286388"/>
            <a:ext cx="2143140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jądro komórkowe</a:t>
            </a:r>
            <a:endParaRPr lang="pl-PL" dirty="0"/>
          </a:p>
        </p:txBody>
      </p:sp>
      <p:sp>
        <p:nvSpPr>
          <p:cNvPr id="20" name="Prostokąt zaokrąglony 19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214031" y="5820288"/>
            <a:ext cx="2143140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aparat </a:t>
            </a:r>
            <a:r>
              <a:rPr lang="pl-PL" dirty="0" err="1" smtClean="0"/>
              <a:t>Golgiego</a:t>
            </a:r>
            <a:endParaRPr lang="pl-PL" dirty="0"/>
          </a:p>
        </p:txBody>
      </p:sp>
      <p:sp>
        <p:nvSpPr>
          <p:cNvPr id="21" name="Prostokąt zaokrąglony 20">
            <a:hlinkClick r:id="" action="ppaction://hlinkshowjump?jump=nextslide">
              <a:snd r:embed="rId4" name="applause.wav"/>
            </a:hlinkClick>
          </p:cNvPr>
          <p:cNvSpPr/>
          <p:nvPr/>
        </p:nvSpPr>
        <p:spPr>
          <a:xfrm>
            <a:off x="2404796" y="5820288"/>
            <a:ext cx="2143140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cytoplazma</a:t>
            </a:r>
            <a:endParaRPr lang="pl-PL" dirty="0"/>
          </a:p>
        </p:txBody>
      </p:sp>
      <p:sp>
        <p:nvSpPr>
          <p:cNvPr id="22" name="Prostokąt zaokrąglony 21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4595561" y="5820288"/>
            <a:ext cx="2143140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mitochondrium</a:t>
            </a:r>
            <a:endParaRPr lang="pl-PL" dirty="0"/>
          </a:p>
        </p:txBody>
      </p:sp>
      <p:sp>
        <p:nvSpPr>
          <p:cNvPr id="23" name="Prostokąt zaokrąglony 22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6786327" y="5820288"/>
            <a:ext cx="2143140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ściana komórkowa</a:t>
            </a:r>
            <a:endParaRPr lang="pl-PL" dirty="0"/>
          </a:p>
        </p:txBody>
      </p:sp>
      <p:sp>
        <p:nvSpPr>
          <p:cNvPr id="24" name="Prostokąt zaokrąglony 23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3071802" y="6322616"/>
            <a:ext cx="3000396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mtClean="0"/>
              <a:t>siateczka </a:t>
            </a:r>
            <a:r>
              <a:rPr lang="pl-PL" dirty="0" smtClean="0"/>
              <a:t>śródplazmatyczna</a:t>
            </a:r>
            <a:endParaRPr lang="pl-PL" dirty="0"/>
          </a:p>
        </p:txBody>
      </p:sp>
      <p:sp>
        <p:nvSpPr>
          <p:cNvPr id="28" name="Prostokąt zaokrąglony 27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214282" y="5286388"/>
            <a:ext cx="2143140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wodniczka</a:t>
            </a:r>
            <a:endParaRPr lang="pl-PL" dirty="0"/>
          </a:p>
        </p:txBody>
      </p:sp>
      <p:sp>
        <p:nvSpPr>
          <p:cNvPr id="26" name="Prostokąt zaokrąglony 25">
            <a:hlinkClick r:id="rId6" action="ppaction://hlinksldjump"/>
          </p:cNvPr>
          <p:cNvSpPr/>
          <p:nvPr/>
        </p:nvSpPr>
        <p:spPr>
          <a:xfrm>
            <a:off x="428596" y="142852"/>
            <a:ext cx="8215370" cy="3571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dirty="0" smtClean="0"/>
              <a:t>Ćwiczenie 2. Porównanie budowy komórki roślinnej i komórki zwierzęcej</a:t>
            </a:r>
          </a:p>
        </p:txBody>
      </p:sp>
      <p:sp>
        <p:nvSpPr>
          <p:cNvPr id="27" name="Symbol zastępczy stopki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Jarębskas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0.12338 L -2.77778E-7 -2.22222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6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0000">
              <a:srgbClr val="F8FAF4"/>
            </a:gs>
            <a:gs pos="100000">
              <a:schemeClr val="accent3">
                <a:lumMod val="40000"/>
                <a:lumOff val="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 descr="N:\Biologia\11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FFA"/>
              </a:clrFrom>
              <a:clrTo>
                <a:srgbClr val="FEFFFA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-32" y="1214422"/>
            <a:ext cx="3929058" cy="3286148"/>
          </a:xfrm>
          <a:prstGeom prst="rect">
            <a:avLst/>
          </a:prstGeom>
          <a:noFill/>
        </p:spPr>
      </p:pic>
      <p:pic>
        <p:nvPicPr>
          <p:cNvPr id="25" name="Picture 2" descr="N:\Biologia\1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5"/>
              </a:clrFrom>
              <a:clrTo>
                <a:srgbClr val="FFFFF5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5157823" y="1214422"/>
            <a:ext cx="3986209" cy="3249903"/>
          </a:xfrm>
          <a:prstGeom prst="rect">
            <a:avLst/>
          </a:prstGeom>
          <a:noFill/>
        </p:spPr>
      </p:pic>
      <p:sp>
        <p:nvSpPr>
          <p:cNvPr id="29" name="Objaśnienie liniowe 1 (brak obramowania) 28"/>
          <p:cNvSpPr/>
          <p:nvPr/>
        </p:nvSpPr>
        <p:spPr>
          <a:xfrm>
            <a:off x="4286248" y="1357298"/>
            <a:ext cx="857256" cy="357190"/>
          </a:xfrm>
          <a:prstGeom prst="callout1">
            <a:avLst>
              <a:gd name="adj1" fmla="val 48852"/>
              <a:gd name="adj2" fmla="val 103583"/>
              <a:gd name="adj3" fmla="val 250968"/>
              <a:gd name="adj4" fmla="val 244418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cxnSp>
        <p:nvCxnSpPr>
          <p:cNvPr id="30" name="Łącznik prosty 29"/>
          <p:cNvCxnSpPr/>
          <p:nvPr/>
        </p:nvCxnSpPr>
        <p:spPr>
          <a:xfrm flipV="1">
            <a:off x="3714744" y="1571612"/>
            <a:ext cx="714380" cy="35719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Prostokąt zaokrąglony 31">
            <a:hlinkClick r:id="" action="ppaction://hlinkshowjump?jump=nextslide">
              <a:snd r:embed="rId4" name="applause.wav"/>
            </a:hlinkClick>
          </p:cNvPr>
          <p:cNvSpPr/>
          <p:nvPr/>
        </p:nvSpPr>
        <p:spPr>
          <a:xfrm>
            <a:off x="3714744" y="1285860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błona komórkowa</a:t>
            </a:r>
            <a:endParaRPr lang="pl-PL" dirty="0"/>
          </a:p>
        </p:txBody>
      </p:sp>
      <p:cxnSp>
        <p:nvCxnSpPr>
          <p:cNvPr id="34" name="Łącznik prosty 33"/>
          <p:cNvCxnSpPr/>
          <p:nvPr/>
        </p:nvCxnSpPr>
        <p:spPr>
          <a:xfrm flipV="1">
            <a:off x="2643174" y="2214554"/>
            <a:ext cx="1643074" cy="214314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bjaśnienie liniowe 1 (brak obramowania) 35"/>
          <p:cNvSpPr/>
          <p:nvPr/>
        </p:nvSpPr>
        <p:spPr>
          <a:xfrm>
            <a:off x="4214810" y="2071678"/>
            <a:ext cx="857256" cy="357190"/>
          </a:xfrm>
          <a:prstGeom prst="callout1">
            <a:avLst>
              <a:gd name="adj1" fmla="val 48852"/>
              <a:gd name="adj2" fmla="val 103583"/>
              <a:gd name="adj3" fmla="val 126626"/>
              <a:gd name="adj4" fmla="val 197180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54" name="Objaśnienie liniowe 1 (brak obramowania) 53"/>
          <p:cNvSpPr/>
          <p:nvPr/>
        </p:nvSpPr>
        <p:spPr>
          <a:xfrm>
            <a:off x="3929058" y="3786190"/>
            <a:ext cx="857256" cy="357190"/>
          </a:xfrm>
          <a:prstGeom prst="callout1">
            <a:avLst>
              <a:gd name="adj1" fmla="val 48852"/>
              <a:gd name="adj2" fmla="val 103583"/>
              <a:gd name="adj3" fmla="val -56230"/>
              <a:gd name="adj4" fmla="val 184990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cxnSp>
        <p:nvCxnSpPr>
          <p:cNvPr id="55" name="Łącznik prosty 54"/>
          <p:cNvCxnSpPr/>
          <p:nvPr/>
        </p:nvCxnSpPr>
        <p:spPr>
          <a:xfrm>
            <a:off x="2571736" y="3571876"/>
            <a:ext cx="1428760" cy="42862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Prostokąt zaokrąglony 52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3286116" y="3786190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cytoplazma</a:t>
            </a:r>
            <a:endParaRPr lang="pl-PL" dirty="0"/>
          </a:p>
        </p:txBody>
      </p:sp>
      <p:sp>
        <p:nvSpPr>
          <p:cNvPr id="62" name="Objaśnienie liniowe 1 (brak obramowania) 61"/>
          <p:cNvSpPr/>
          <p:nvPr/>
        </p:nvSpPr>
        <p:spPr>
          <a:xfrm>
            <a:off x="7572396" y="4429132"/>
            <a:ext cx="857256" cy="357190"/>
          </a:xfrm>
          <a:prstGeom prst="callout1">
            <a:avLst>
              <a:gd name="adj1" fmla="val 4967"/>
              <a:gd name="adj2" fmla="val 48726"/>
              <a:gd name="adj3" fmla="val -330514"/>
              <a:gd name="adj4" fmla="val -40532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61" name="Prostokąt zaokrąglony 60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6858016" y="4429132"/>
            <a:ext cx="2143140" cy="4286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chloroplasty</a:t>
            </a:r>
            <a:endParaRPr lang="pl-PL" dirty="0"/>
          </a:p>
        </p:txBody>
      </p:sp>
      <p:sp>
        <p:nvSpPr>
          <p:cNvPr id="18" name="Prostokąt zaokrąglony 17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4595812" y="5286388"/>
            <a:ext cx="2143140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jądro komórkowe</a:t>
            </a:r>
            <a:endParaRPr lang="pl-PL" dirty="0"/>
          </a:p>
        </p:txBody>
      </p:sp>
      <p:sp>
        <p:nvSpPr>
          <p:cNvPr id="20" name="Prostokąt zaokrąglony 19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214031" y="5820288"/>
            <a:ext cx="2143140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aparat </a:t>
            </a:r>
            <a:r>
              <a:rPr lang="pl-PL" dirty="0" err="1" smtClean="0"/>
              <a:t>Golgiego</a:t>
            </a:r>
            <a:endParaRPr lang="pl-PL" dirty="0"/>
          </a:p>
        </p:txBody>
      </p:sp>
      <p:sp>
        <p:nvSpPr>
          <p:cNvPr id="22" name="Prostokąt zaokrąglony 21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4595561" y="5820288"/>
            <a:ext cx="2143140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mitochondrium</a:t>
            </a:r>
            <a:endParaRPr lang="pl-PL" dirty="0"/>
          </a:p>
        </p:txBody>
      </p:sp>
      <p:sp>
        <p:nvSpPr>
          <p:cNvPr id="23" name="Prostokąt zaokrąglony 22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6786327" y="5820288"/>
            <a:ext cx="2143140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ściana komórkowa</a:t>
            </a:r>
            <a:endParaRPr lang="pl-PL" dirty="0"/>
          </a:p>
        </p:txBody>
      </p:sp>
      <p:sp>
        <p:nvSpPr>
          <p:cNvPr id="24" name="Prostokąt zaokrąglony 23">
            <a:hlinkClick r:id="" action="ppaction://hlinkshowjump?jump=nextslide">
              <a:snd r:embed="rId4" name="applause.wav"/>
            </a:hlinkClick>
          </p:cNvPr>
          <p:cNvSpPr/>
          <p:nvPr/>
        </p:nvSpPr>
        <p:spPr>
          <a:xfrm>
            <a:off x="3071802" y="6322616"/>
            <a:ext cx="3000396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mtClean="0"/>
              <a:t>siateczka </a:t>
            </a:r>
            <a:r>
              <a:rPr lang="pl-PL" dirty="0" smtClean="0"/>
              <a:t>śródplazmatyczna</a:t>
            </a:r>
            <a:endParaRPr lang="pl-PL" dirty="0"/>
          </a:p>
        </p:txBody>
      </p:sp>
      <p:sp>
        <p:nvSpPr>
          <p:cNvPr id="28" name="Prostokąt zaokrąglony 27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214282" y="5286388"/>
            <a:ext cx="2143140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wodniczka</a:t>
            </a:r>
            <a:endParaRPr lang="pl-PL" dirty="0"/>
          </a:p>
        </p:txBody>
      </p:sp>
      <p:sp>
        <p:nvSpPr>
          <p:cNvPr id="26" name="Prostokąt zaokrąglony 25">
            <a:hlinkClick r:id="rId6" action="ppaction://hlinksldjump"/>
          </p:cNvPr>
          <p:cNvSpPr/>
          <p:nvPr/>
        </p:nvSpPr>
        <p:spPr>
          <a:xfrm>
            <a:off x="428596" y="142852"/>
            <a:ext cx="8215370" cy="3571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dirty="0" smtClean="0"/>
              <a:t>Ćwiczenie 2. Porównanie budowy komórki roślinnej i komórki zwierzęcej</a:t>
            </a:r>
          </a:p>
        </p:txBody>
      </p:sp>
      <p:sp>
        <p:nvSpPr>
          <p:cNvPr id="27" name="Symbol zastępczy stopki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Jarębskas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663 0.30185 L -2.77778E-7 2.22222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" y="-1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5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0000">
              <a:srgbClr val="F8FAF4"/>
            </a:gs>
            <a:gs pos="100000">
              <a:schemeClr val="accent3">
                <a:lumMod val="40000"/>
                <a:lumOff val="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 descr="N:\Biologia\11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FFA"/>
              </a:clrFrom>
              <a:clrTo>
                <a:srgbClr val="FEFFFA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-32" y="1214422"/>
            <a:ext cx="3929058" cy="3286148"/>
          </a:xfrm>
          <a:prstGeom prst="rect">
            <a:avLst/>
          </a:prstGeom>
          <a:noFill/>
        </p:spPr>
      </p:pic>
      <p:pic>
        <p:nvPicPr>
          <p:cNvPr id="25" name="Picture 2" descr="N:\Biologia\1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5"/>
              </a:clrFrom>
              <a:clrTo>
                <a:srgbClr val="FFFFF5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5157823" y="1214422"/>
            <a:ext cx="3986209" cy="3249903"/>
          </a:xfrm>
          <a:prstGeom prst="rect">
            <a:avLst/>
          </a:prstGeom>
          <a:noFill/>
        </p:spPr>
      </p:pic>
      <p:sp>
        <p:nvSpPr>
          <p:cNvPr id="29" name="Objaśnienie liniowe 1 (brak obramowania) 28"/>
          <p:cNvSpPr/>
          <p:nvPr/>
        </p:nvSpPr>
        <p:spPr>
          <a:xfrm>
            <a:off x="4286248" y="1357298"/>
            <a:ext cx="857256" cy="357190"/>
          </a:xfrm>
          <a:prstGeom prst="callout1">
            <a:avLst>
              <a:gd name="adj1" fmla="val 48852"/>
              <a:gd name="adj2" fmla="val 103583"/>
              <a:gd name="adj3" fmla="val 250968"/>
              <a:gd name="adj4" fmla="val 244418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cxnSp>
        <p:nvCxnSpPr>
          <p:cNvPr id="30" name="Łącznik prosty 29"/>
          <p:cNvCxnSpPr/>
          <p:nvPr/>
        </p:nvCxnSpPr>
        <p:spPr>
          <a:xfrm flipV="1">
            <a:off x="3714744" y="1571612"/>
            <a:ext cx="714380" cy="35719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Prostokąt zaokrąglony 31">
            <a:hlinkClick r:id="" action="ppaction://hlinkshowjump?jump=nextslide">
              <a:snd r:embed="rId4" name="applause.wav"/>
            </a:hlinkClick>
          </p:cNvPr>
          <p:cNvSpPr/>
          <p:nvPr/>
        </p:nvSpPr>
        <p:spPr>
          <a:xfrm>
            <a:off x="3714744" y="1285860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błona komórkowa</a:t>
            </a:r>
            <a:endParaRPr lang="pl-PL" dirty="0"/>
          </a:p>
        </p:txBody>
      </p:sp>
      <p:cxnSp>
        <p:nvCxnSpPr>
          <p:cNvPr id="34" name="Łącznik prosty 33"/>
          <p:cNvCxnSpPr/>
          <p:nvPr/>
        </p:nvCxnSpPr>
        <p:spPr>
          <a:xfrm flipV="1">
            <a:off x="2643174" y="2214554"/>
            <a:ext cx="1643074" cy="214314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Objaśnienie liniowe 1 (brak obramowania) 39"/>
          <p:cNvSpPr/>
          <p:nvPr/>
        </p:nvSpPr>
        <p:spPr>
          <a:xfrm>
            <a:off x="4071934" y="2500306"/>
            <a:ext cx="857256" cy="357190"/>
          </a:xfrm>
          <a:prstGeom prst="callout1">
            <a:avLst>
              <a:gd name="adj1" fmla="val 48852"/>
              <a:gd name="adj2" fmla="val 103583"/>
              <a:gd name="adj3" fmla="val 71769"/>
              <a:gd name="adj4" fmla="val 203276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cxnSp>
        <p:nvCxnSpPr>
          <p:cNvPr id="41" name="Łącznik prosty 40"/>
          <p:cNvCxnSpPr/>
          <p:nvPr/>
        </p:nvCxnSpPr>
        <p:spPr>
          <a:xfrm>
            <a:off x="1857356" y="2571744"/>
            <a:ext cx="2428892" cy="14287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Objaśnienie liniowe 1 (brak obramowania) 53"/>
          <p:cNvSpPr/>
          <p:nvPr/>
        </p:nvSpPr>
        <p:spPr>
          <a:xfrm>
            <a:off x="3929058" y="3786190"/>
            <a:ext cx="857256" cy="357190"/>
          </a:xfrm>
          <a:prstGeom prst="callout1">
            <a:avLst>
              <a:gd name="adj1" fmla="val 48852"/>
              <a:gd name="adj2" fmla="val 103583"/>
              <a:gd name="adj3" fmla="val -56230"/>
              <a:gd name="adj4" fmla="val 184990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cxnSp>
        <p:nvCxnSpPr>
          <p:cNvPr id="55" name="Łącznik prosty 54"/>
          <p:cNvCxnSpPr/>
          <p:nvPr/>
        </p:nvCxnSpPr>
        <p:spPr>
          <a:xfrm>
            <a:off x="2571736" y="3571876"/>
            <a:ext cx="1428760" cy="42862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Prostokąt zaokrąglony 52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3286116" y="3786190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cytoplazma</a:t>
            </a:r>
            <a:endParaRPr lang="pl-PL" dirty="0"/>
          </a:p>
        </p:txBody>
      </p:sp>
      <p:sp>
        <p:nvSpPr>
          <p:cNvPr id="62" name="Objaśnienie liniowe 1 (brak obramowania) 61"/>
          <p:cNvSpPr/>
          <p:nvPr/>
        </p:nvSpPr>
        <p:spPr>
          <a:xfrm>
            <a:off x="7572396" y="4429132"/>
            <a:ext cx="857256" cy="357190"/>
          </a:xfrm>
          <a:prstGeom prst="callout1">
            <a:avLst>
              <a:gd name="adj1" fmla="val 4967"/>
              <a:gd name="adj2" fmla="val 48726"/>
              <a:gd name="adj3" fmla="val -330514"/>
              <a:gd name="adj4" fmla="val -40532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61" name="Prostokąt zaokrąglony 60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6858016" y="4429132"/>
            <a:ext cx="2143140" cy="4286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chloroplasty</a:t>
            </a:r>
            <a:endParaRPr lang="pl-PL" dirty="0"/>
          </a:p>
        </p:txBody>
      </p:sp>
      <p:sp>
        <p:nvSpPr>
          <p:cNvPr id="36" name="Objaśnienie liniowe 1 (brak obramowania) 35"/>
          <p:cNvSpPr/>
          <p:nvPr/>
        </p:nvSpPr>
        <p:spPr>
          <a:xfrm>
            <a:off x="4214810" y="2071678"/>
            <a:ext cx="857256" cy="357190"/>
          </a:xfrm>
          <a:prstGeom prst="callout1">
            <a:avLst>
              <a:gd name="adj1" fmla="val 48852"/>
              <a:gd name="adj2" fmla="val 103583"/>
              <a:gd name="adj3" fmla="val 126626"/>
              <a:gd name="adj4" fmla="val 197180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38" name="Prostokąt zaokrąglony 37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3357554" y="1857364"/>
            <a:ext cx="300039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mtClean="0"/>
              <a:t>siateczka </a:t>
            </a:r>
            <a:r>
              <a:rPr lang="pl-PL" dirty="0" smtClean="0"/>
              <a:t>śródplazmatyczna</a:t>
            </a:r>
            <a:endParaRPr lang="pl-PL" dirty="0"/>
          </a:p>
        </p:txBody>
      </p:sp>
      <p:sp>
        <p:nvSpPr>
          <p:cNvPr id="18" name="Prostokąt zaokrąglony 17">
            <a:hlinkClick r:id="" action="ppaction://hlinkshowjump?jump=nextslide">
              <a:snd r:embed="rId4" name="applause.wav"/>
            </a:hlinkClick>
          </p:cNvPr>
          <p:cNvSpPr/>
          <p:nvPr/>
        </p:nvSpPr>
        <p:spPr>
          <a:xfrm>
            <a:off x="4595812" y="5286388"/>
            <a:ext cx="2143140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jądro komórkowe</a:t>
            </a:r>
            <a:endParaRPr lang="pl-PL" dirty="0"/>
          </a:p>
        </p:txBody>
      </p:sp>
      <p:sp>
        <p:nvSpPr>
          <p:cNvPr id="20" name="Prostokąt zaokrąglony 19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214031" y="5820288"/>
            <a:ext cx="2143140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aparat </a:t>
            </a:r>
            <a:r>
              <a:rPr lang="pl-PL" dirty="0" err="1" smtClean="0"/>
              <a:t>Golgiego</a:t>
            </a:r>
            <a:endParaRPr lang="pl-PL" dirty="0"/>
          </a:p>
        </p:txBody>
      </p:sp>
      <p:sp>
        <p:nvSpPr>
          <p:cNvPr id="22" name="Prostokąt zaokrąglony 21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4595561" y="5820288"/>
            <a:ext cx="2143140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mitochondrium</a:t>
            </a:r>
            <a:endParaRPr lang="pl-PL" dirty="0"/>
          </a:p>
        </p:txBody>
      </p:sp>
      <p:sp>
        <p:nvSpPr>
          <p:cNvPr id="23" name="Prostokąt zaokrąglony 22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6786327" y="5820288"/>
            <a:ext cx="2143140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ściana komórkowa</a:t>
            </a:r>
            <a:endParaRPr lang="pl-PL" dirty="0"/>
          </a:p>
        </p:txBody>
      </p:sp>
      <p:sp>
        <p:nvSpPr>
          <p:cNvPr id="28" name="Prostokąt zaokrąglony 27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214282" y="5286388"/>
            <a:ext cx="2143140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wodniczka</a:t>
            </a:r>
            <a:endParaRPr lang="pl-PL" dirty="0"/>
          </a:p>
        </p:txBody>
      </p:sp>
      <p:sp>
        <p:nvSpPr>
          <p:cNvPr id="26" name="Prostokąt zaokrąglony 25">
            <a:hlinkClick r:id="rId6" action="ppaction://hlinksldjump"/>
          </p:cNvPr>
          <p:cNvSpPr/>
          <p:nvPr/>
        </p:nvSpPr>
        <p:spPr>
          <a:xfrm>
            <a:off x="428596" y="142852"/>
            <a:ext cx="8215370" cy="3571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dirty="0" smtClean="0"/>
              <a:t>Ćwiczenie 2. Porównanie budowy komórki roślinnej i komórki zwierzęcej</a:t>
            </a:r>
          </a:p>
        </p:txBody>
      </p:sp>
      <p:sp>
        <p:nvSpPr>
          <p:cNvPr id="27" name="Symbol zastępczy stopki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Jarębskas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61 0.63773 L -1.11111E-6 -1.11111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" y="-3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3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zaokrąglony 3"/>
          <p:cNvSpPr/>
          <p:nvPr/>
        </p:nvSpPr>
        <p:spPr>
          <a:xfrm>
            <a:off x="428596" y="142852"/>
            <a:ext cx="8215370" cy="3571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Budowa komórki roślinnej</a:t>
            </a:r>
          </a:p>
        </p:txBody>
      </p:sp>
      <p:pic>
        <p:nvPicPr>
          <p:cNvPr id="5" name="Picture 2" descr="N:\Biologia\1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3962138" y="1714488"/>
            <a:ext cx="4731651" cy="3857652"/>
          </a:xfrm>
          <a:prstGeom prst="rect">
            <a:avLst/>
          </a:prstGeom>
          <a:noFill/>
          <a:effectLst/>
        </p:spPr>
      </p:pic>
      <p:sp>
        <p:nvSpPr>
          <p:cNvPr id="6" name="Objaśnienie liniowe 1 (brak obramowania) 5"/>
          <p:cNvSpPr/>
          <p:nvPr/>
        </p:nvSpPr>
        <p:spPr>
          <a:xfrm>
            <a:off x="1533246" y="1357298"/>
            <a:ext cx="1357322" cy="642942"/>
          </a:xfrm>
          <a:prstGeom prst="callout1">
            <a:avLst>
              <a:gd name="adj1" fmla="val 48692"/>
              <a:gd name="adj2" fmla="val 96264"/>
              <a:gd name="adj3" fmla="val 256592"/>
              <a:gd name="adj4" fmla="val 282553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7" name="Prostokąt zaokrąglony 6"/>
          <p:cNvSpPr/>
          <p:nvPr/>
        </p:nvSpPr>
        <p:spPr>
          <a:xfrm>
            <a:off x="818866" y="1500174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błona komórkowa</a:t>
            </a:r>
            <a:endParaRPr lang="pl-PL" dirty="0"/>
          </a:p>
        </p:txBody>
      </p:sp>
      <p:sp>
        <p:nvSpPr>
          <p:cNvPr id="8" name="Objaśnienie liniowe 1 (brak obramowania) 7"/>
          <p:cNvSpPr/>
          <p:nvPr/>
        </p:nvSpPr>
        <p:spPr>
          <a:xfrm>
            <a:off x="3962138" y="1142984"/>
            <a:ext cx="1357322" cy="642942"/>
          </a:xfrm>
          <a:prstGeom prst="callout1">
            <a:avLst>
              <a:gd name="adj1" fmla="val 46820"/>
              <a:gd name="adj2" fmla="val 100696"/>
              <a:gd name="adj3" fmla="val 270065"/>
              <a:gd name="adj4" fmla="val 150021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9" name="Prostokąt zaokrąglony 8"/>
          <p:cNvSpPr/>
          <p:nvPr/>
        </p:nvSpPr>
        <p:spPr>
          <a:xfrm>
            <a:off x="3533510" y="1000108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wodniczka</a:t>
            </a:r>
            <a:endParaRPr lang="pl-PL" dirty="0"/>
          </a:p>
        </p:txBody>
      </p:sp>
      <p:sp>
        <p:nvSpPr>
          <p:cNvPr id="10" name="Objaśnienie liniowe 1 (brak obramowania) 9"/>
          <p:cNvSpPr/>
          <p:nvPr/>
        </p:nvSpPr>
        <p:spPr>
          <a:xfrm>
            <a:off x="1818998" y="2000240"/>
            <a:ext cx="1357322" cy="642942"/>
          </a:xfrm>
          <a:prstGeom prst="callout1">
            <a:avLst>
              <a:gd name="adj1" fmla="val 46820"/>
              <a:gd name="adj2" fmla="val 100696"/>
              <a:gd name="adj3" fmla="val 215208"/>
              <a:gd name="adj4" fmla="val 233750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11" name="Objaśnienie liniowe 1 (brak obramowania) 10"/>
          <p:cNvSpPr/>
          <p:nvPr/>
        </p:nvSpPr>
        <p:spPr>
          <a:xfrm>
            <a:off x="1533246" y="4214818"/>
            <a:ext cx="1357322" cy="642942"/>
          </a:xfrm>
          <a:prstGeom prst="callout1">
            <a:avLst>
              <a:gd name="adj1" fmla="val 46820"/>
              <a:gd name="adj2" fmla="val 99733"/>
              <a:gd name="adj3" fmla="val 3908"/>
              <a:gd name="adj4" fmla="val 265510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12" name="Prostokąt zaokrąglony 11"/>
          <p:cNvSpPr/>
          <p:nvPr/>
        </p:nvSpPr>
        <p:spPr>
          <a:xfrm>
            <a:off x="390238" y="2071678"/>
            <a:ext cx="300039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siateczka śródplazmatyczna</a:t>
            </a:r>
            <a:endParaRPr lang="pl-PL" dirty="0"/>
          </a:p>
        </p:txBody>
      </p:sp>
      <p:sp>
        <p:nvSpPr>
          <p:cNvPr id="13" name="Objaśnienie liniowe 1 (brak obramowania) 12"/>
          <p:cNvSpPr/>
          <p:nvPr/>
        </p:nvSpPr>
        <p:spPr>
          <a:xfrm>
            <a:off x="6676782" y="4929198"/>
            <a:ext cx="1357322" cy="642942"/>
          </a:xfrm>
          <a:prstGeom prst="callout1">
            <a:avLst>
              <a:gd name="adj1" fmla="val -1835"/>
              <a:gd name="adj2" fmla="val 48803"/>
              <a:gd name="adj3" fmla="val -225410"/>
              <a:gd name="adj4" fmla="val 44588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14" name="Prostokąt zaokrąglony 13"/>
          <p:cNvSpPr/>
          <p:nvPr/>
        </p:nvSpPr>
        <p:spPr>
          <a:xfrm>
            <a:off x="818866" y="4357694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aparat </a:t>
            </a:r>
            <a:r>
              <a:rPr lang="pl-PL" dirty="0" err="1" smtClean="0"/>
              <a:t>Golgiego</a:t>
            </a:r>
            <a:endParaRPr lang="pl-PL" dirty="0"/>
          </a:p>
        </p:txBody>
      </p:sp>
      <p:sp>
        <p:nvSpPr>
          <p:cNvPr id="15" name="Prostokąt zaokrąglony 14"/>
          <p:cNvSpPr/>
          <p:nvPr/>
        </p:nvSpPr>
        <p:spPr>
          <a:xfrm>
            <a:off x="6462468" y="5072074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chloroplasty</a:t>
            </a:r>
            <a:endParaRPr lang="pl-PL" dirty="0"/>
          </a:p>
        </p:txBody>
      </p:sp>
      <p:sp>
        <p:nvSpPr>
          <p:cNvPr id="16" name="Objaśnienie liniowe 1 (brak obramowania) 15"/>
          <p:cNvSpPr/>
          <p:nvPr/>
        </p:nvSpPr>
        <p:spPr>
          <a:xfrm>
            <a:off x="961742" y="3429000"/>
            <a:ext cx="1357322" cy="642942"/>
          </a:xfrm>
          <a:prstGeom prst="callout1">
            <a:avLst>
              <a:gd name="adj1" fmla="val 48852"/>
              <a:gd name="adj2" fmla="val 103583"/>
              <a:gd name="adj3" fmla="val 115654"/>
              <a:gd name="adj4" fmla="val 270322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18" name="Objaśnienie liniowe 1 (brak obramowania) 17"/>
          <p:cNvSpPr/>
          <p:nvPr/>
        </p:nvSpPr>
        <p:spPr>
          <a:xfrm>
            <a:off x="1318932" y="2643182"/>
            <a:ext cx="1357322" cy="642942"/>
          </a:xfrm>
          <a:prstGeom prst="callout1">
            <a:avLst>
              <a:gd name="adj1" fmla="val 48852"/>
              <a:gd name="adj2" fmla="val 103583"/>
              <a:gd name="adj3" fmla="val 140034"/>
              <a:gd name="adj4" fmla="val 255886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19" name="Prostokąt zaokrąglony 18"/>
          <p:cNvSpPr/>
          <p:nvPr/>
        </p:nvSpPr>
        <p:spPr>
          <a:xfrm>
            <a:off x="818866" y="3500438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mitochondrium</a:t>
            </a:r>
            <a:endParaRPr lang="pl-PL" dirty="0"/>
          </a:p>
        </p:txBody>
      </p:sp>
      <p:sp>
        <p:nvSpPr>
          <p:cNvPr id="20" name="Objaśnienie liniowe 1 (brak obramowania) 19"/>
          <p:cNvSpPr/>
          <p:nvPr/>
        </p:nvSpPr>
        <p:spPr>
          <a:xfrm>
            <a:off x="675990" y="5286388"/>
            <a:ext cx="1357322" cy="642942"/>
          </a:xfrm>
          <a:prstGeom prst="callout1">
            <a:avLst>
              <a:gd name="adj1" fmla="val 48852"/>
              <a:gd name="adj2" fmla="val 103583"/>
              <a:gd name="adj3" fmla="val -115964"/>
              <a:gd name="adj4" fmla="val 280909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21" name="Prostokąt zaokrąglony 20"/>
          <p:cNvSpPr/>
          <p:nvPr/>
        </p:nvSpPr>
        <p:spPr>
          <a:xfrm>
            <a:off x="818866" y="2714620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jądro komórkowe</a:t>
            </a:r>
            <a:endParaRPr lang="pl-PL" dirty="0"/>
          </a:p>
        </p:txBody>
      </p:sp>
      <p:sp>
        <p:nvSpPr>
          <p:cNvPr id="22" name="Prostokąt zaokrąglony 21">
            <a:hlinkClick r:id="" action="ppaction://hlinkshowjump?jump=nextslide">
              <a:snd r:embed="rId3" name="applause.wav"/>
            </a:hlinkClick>
          </p:cNvPr>
          <p:cNvSpPr/>
          <p:nvPr/>
        </p:nvSpPr>
        <p:spPr>
          <a:xfrm>
            <a:off x="818866" y="5429264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cytoplazma</a:t>
            </a:r>
            <a:endParaRPr lang="pl-PL" dirty="0"/>
          </a:p>
        </p:txBody>
      </p:sp>
      <p:sp>
        <p:nvSpPr>
          <p:cNvPr id="23" name="Objaśnienie liniowe 1 (brak obramowania) 22"/>
          <p:cNvSpPr/>
          <p:nvPr/>
        </p:nvSpPr>
        <p:spPr>
          <a:xfrm>
            <a:off x="6676782" y="928670"/>
            <a:ext cx="1357322" cy="357190"/>
          </a:xfrm>
          <a:prstGeom prst="callout1">
            <a:avLst>
              <a:gd name="adj1" fmla="val 109804"/>
              <a:gd name="adj2" fmla="val 52576"/>
              <a:gd name="adj3" fmla="val 264933"/>
              <a:gd name="adj4" fmla="val 63025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17" name="Prostokąt zaokrąglony 16"/>
          <p:cNvSpPr/>
          <p:nvPr/>
        </p:nvSpPr>
        <p:spPr>
          <a:xfrm>
            <a:off x="6248154" y="1000108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ściana komórkowa</a:t>
            </a:r>
            <a:endParaRPr lang="pl-PL" dirty="0"/>
          </a:p>
        </p:txBody>
      </p:sp>
      <p:sp>
        <p:nvSpPr>
          <p:cNvPr id="24" name="Prostokąt zaokrąglony 23">
            <a:hlinkClick r:id="rId4" action="ppaction://hlinksldjump"/>
          </p:cNvPr>
          <p:cNvSpPr/>
          <p:nvPr/>
        </p:nvSpPr>
        <p:spPr>
          <a:xfrm>
            <a:off x="785786" y="6215082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25" name="Symbol zastępczy stopki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Jarębskas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400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60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80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0"/>
                            </p:stCondLst>
                            <p:childTnLst>
                              <p:par>
                                <p:cTn id="5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2000"/>
                            </p:stCondLst>
                            <p:childTnLst>
                              <p:par>
                                <p:cTn id="6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4000"/>
                            </p:stCondLst>
                            <p:childTnLst>
                              <p:par>
                                <p:cTn id="6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6000"/>
                            </p:stCondLst>
                            <p:childTnLst>
                              <p:par>
                                <p:cTn id="7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8000"/>
                            </p:stCondLst>
                            <p:childTnLst>
                              <p:par>
                                <p:cTn id="7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0000"/>
                            </p:stCondLst>
                            <p:childTnLst>
                              <p:par>
                                <p:cTn id="8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2000"/>
                            </p:stCondLst>
                            <p:childTnLst>
                              <p:par>
                                <p:cTn id="8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4000"/>
                            </p:stCondLst>
                            <p:childTnLst>
                              <p:par>
                                <p:cTn id="9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1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0000">
              <a:srgbClr val="F8FAF4"/>
            </a:gs>
            <a:gs pos="100000">
              <a:schemeClr val="accent3">
                <a:lumMod val="40000"/>
                <a:lumOff val="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 descr="N:\Biologia\11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FFA"/>
              </a:clrFrom>
              <a:clrTo>
                <a:srgbClr val="FEFFFA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-32" y="1214422"/>
            <a:ext cx="3929058" cy="3286148"/>
          </a:xfrm>
          <a:prstGeom prst="rect">
            <a:avLst/>
          </a:prstGeom>
          <a:noFill/>
        </p:spPr>
      </p:pic>
      <p:pic>
        <p:nvPicPr>
          <p:cNvPr id="25" name="Picture 2" descr="N:\Biologia\1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5"/>
              </a:clrFrom>
              <a:clrTo>
                <a:srgbClr val="FFFFF5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5157823" y="1214422"/>
            <a:ext cx="3986209" cy="3249903"/>
          </a:xfrm>
          <a:prstGeom prst="rect">
            <a:avLst/>
          </a:prstGeom>
          <a:noFill/>
        </p:spPr>
      </p:pic>
      <p:sp>
        <p:nvSpPr>
          <p:cNvPr id="29" name="Objaśnienie liniowe 1 (brak obramowania) 28"/>
          <p:cNvSpPr/>
          <p:nvPr/>
        </p:nvSpPr>
        <p:spPr>
          <a:xfrm>
            <a:off x="4286248" y="1357298"/>
            <a:ext cx="857256" cy="357190"/>
          </a:xfrm>
          <a:prstGeom prst="callout1">
            <a:avLst>
              <a:gd name="adj1" fmla="val 48852"/>
              <a:gd name="adj2" fmla="val 103583"/>
              <a:gd name="adj3" fmla="val 250968"/>
              <a:gd name="adj4" fmla="val 244418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cxnSp>
        <p:nvCxnSpPr>
          <p:cNvPr id="30" name="Łącznik prosty 29"/>
          <p:cNvCxnSpPr/>
          <p:nvPr/>
        </p:nvCxnSpPr>
        <p:spPr>
          <a:xfrm flipV="1">
            <a:off x="3714744" y="1571612"/>
            <a:ext cx="714380" cy="35719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Prostokąt zaokrąglony 31">
            <a:hlinkClick r:id="" action="ppaction://hlinkshowjump?jump=nextslide">
              <a:snd r:embed="rId4" name="applause.wav"/>
            </a:hlinkClick>
          </p:cNvPr>
          <p:cNvSpPr/>
          <p:nvPr/>
        </p:nvSpPr>
        <p:spPr>
          <a:xfrm>
            <a:off x="3714744" y="1285860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błona komórkowa</a:t>
            </a:r>
            <a:endParaRPr lang="pl-PL" dirty="0"/>
          </a:p>
        </p:txBody>
      </p:sp>
      <p:cxnSp>
        <p:nvCxnSpPr>
          <p:cNvPr id="34" name="Łącznik prosty 33"/>
          <p:cNvCxnSpPr/>
          <p:nvPr/>
        </p:nvCxnSpPr>
        <p:spPr>
          <a:xfrm flipV="1">
            <a:off x="2643174" y="2214554"/>
            <a:ext cx="1643074" cy="214314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bjaśnienie liniowe 1 (brak obramowania) 35"/>
          <p:cNvSpPr/>
          <p:nvPr/>
        </p:nvSpPr>
        <p:spPr>
          <a:xfrm>
            <a:off x="4214810" y="2071678"/>
            <a:ext cx="857256" cy="357190"/>
          </a:xfrm>
          <a:prstGeom prst="callout1">
            <a:avLst>
              <a:gd name="adj1" fmla="val 48852"/>
              <a:gd name="adj2" fmla="val 103583"/>
              <a:gd name="adj3" fmla="val 126626"/>
              <a:gd name="adj4" fmla="val 197180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40" name="Objaśnienie liniowe 1 (brak obramowania) 39"/>
          <p:cNvSpPr/>
          <p:nvPr/>
        </p:nvSpPr>
        <p:spPr>
          <a:xfrm>
            <a:off x="4071934" y="2500306"/>
            <a:ext cx="857256" cy="357190"/>
          </a:xfrm>
          <a:prstGeom prst="callout1">
            <a:avLst>
              <a:gd name="adj1" fmla="val 48852"/>
              <a:gd name="adj2" fmla="val 103583"/>
              <a:gd name="adj3" fmla="val 71769"/>
              <a:gd name="adj4" fmla="val 203276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cxnSp>
        <p:nvCxnSpPr>
          <p:cNvPr id="41" name="Łącznik prosty 40"/>
          <p:cNvCxnSpPr/>
          <p:nvPr/>
        </p:nvCxnSpPr>
        <p:spPr>
          <a:xfrm>
            <a:off x="1857356" y="2571744"/>
            <a:ext cx="2428892" cy="14287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Prostokąt zaokrąglony 45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3428992" y="2500306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jądro komórkowe</a:t>
            </a:r>
            <a:endParaRPr lang="pl-PL" dirty="0"/>
          </a:p>
        </p:txBody>
      </p:sp>
      <p:sp>
        <p:nvSpPr>
          <p:cNvPr id="54" name="Objaśnienie liniowe 1 (brak obramowania) 53"/>
          <p:cNvSpPr/>
          <p:nvPr/>
        </p:nvSpPr>
        <p:spPr>
          <a:xfrm>
            <a:off x="3929058" y="3786190"/>
            <a:ext cx="857256" cy="357190"/>
          </a:xfrm>
          <a:prstGeom prst="callout1">
            <a:avLst>
              <a:gd name="adj1" fmla="val 48852"/>
              <a:gd name="adj2" fmla="val 103583"/>
              <a:gd name="adj3" fmla="val -56230"/>
              <a:gd name="adj4" fmla="val 184990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cxnSp>
        <p:nvCxnSpPr>
          <p:cNvPr id="55" name="Łącznik prosty 54"/>
          <p:cNvCxnSpPr/>
          <p:nvPr/>
        </p:nvCxnSpPr>
        <p:spPr>
          <a:xfrm>
            <a:off x="2571736" y="3571876"/>
            <a:ext cx="1428760" cy="42862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Prostokąt zaokrąglony 52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3286116" y="3786190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cytoplazma</a:t>
            </a:r>
            <a:endParaRPr lang="pl-PL" dirty="0"/>
          </a:p>
        </p:txBody>
      </p:sp>
      <p:sp>
        <p:nvSpPr>
          <p:cNvPr id="60" name="Objaśnienie liniowe 1 (brak obramowania) 59"/>
          <p:cNvSpPr/>
          <p:nvPr/>
        </p:nvSpPr>
        <p:spPr>
          <a:xfrm>
            <a:off x="7143768" y="785794"/>
            <a:ext cx="857256" cy="357190"/>
          </a:xfrm>
          <a:prstGeom prst="callout1">
            <a:avLst>
              <a:gd name="adj1" fmla="val 92738"/>
              <a:gd name="adj2" fmla="val 44155"/>
              <a:gd name="adj3" fmla="val 155883"/>
              <a:gd name="adj4" fmla="val 101182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62" name="Objaśnienie liniowe 1 (brak obramowania) 61"/>
          <p:cNvSpPr/>
          <p:nvPr/>
        </p:nvSpPr>
        <p:spPr>
          <a:xfrm>
            <a:off x="7572396" y="4429132"/>
            <a:ext cx="857256" cy="357190"/>
          </a:xfrm>
          <a:prstGeom prst="callout1">
            <a:avLst>
              <a:gd name="adj1" fmla="val 4967"/>
              <a:gd name="adj2" fmla="val 48726"/>
              <a:gd name="adj3" fmla="val -330514"/>
              <a:gd name="adj4" fmla="val -40532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61" name="Prostokąt zaokrąglony 60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6858016" y="4429132"/>
            <a:ext cx="2143140" cy="4286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chloroplasty</a:t>
            </a:r>
            <a:endParaRPr lang="pl-PL" dirty="0"/>
          </a:p>
        </p:txBody>
      </p:sp>
      <p:sp>
        <p:nvSpPr>
          <p:cNvPr id="38" name="Prostokąt zaokrąglony 37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3357554" y="1857364"/>
            <a:ext cx="300039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siateczka śródplazmatyczna</a:t>
            </a:r>
            <a:endParaRPr lang="pl-PL" dirty="0"/>
          </a:p>
        </p:txBody>
      </p:sp>
      <p:sp>
        <p:nvSpPr>
          <p:cNvPr id="20" name="Prostokąt zaokrąglony 19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214031" y="5820288"/>
            <a:ext cx="2143140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aparat </a:t>
            </a:r>
            <a:r>
              <a:rPr lang="pl-PL" dirty="0" err="1" smtClean="0"/>
              <a:t>Golgiego</a:t>
            </a:r>
            <a:endParaRPr lang="pl-PL" dirty="0"/>
          </a:p>
        </p:txBody>
      </p:sp>
      <p:sp>
        <p:nvSpPr>
          <p:cNvPr id="22" name="Prostokąt zaokrąglony 21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4595561" y="5820288"/>
            <a:ext cx="2143140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mitochondrium</a:t>
            </a:r>
            <a:endParaRPr lang="pl-PL" dirty="0"/>
          </a:p>
        </p:txBody>
      </p:sp>
      <p:sp>
        <p:nvSpPr>
          <p:cNvPr id="23" name="Prostokąt zaokrąglony 22">
            <a:hlinkClick r:id="" action="ppaction://hlinkshowjump?jump=nextslide">
              <a:snd r:embed="rId4" name="applause.wav"/>
            </a:hlinkClick>
          </p:cNvPr>
          <p:cNvSpPr/>
          <p:nvPr/>
        </p:nvSpPr>
        <p:spPr>
          <a:xfrm>
            <a:off x="6786327" y="5820288"/>
            <a:ext cx="2143140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ściana komórkowa</a:t>
            </a:r>
            <a:endParaRPr lang="pl-PL" dirty="0"/>
          </a:p>
        </p:txBody>
      </p:sp>
      <p:sp>
        <p:nvSpPr>
          <p:cNvPr id="28" name="Prostokąt zaokrąglony 27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214282" y="5286388"/>
            <a:ext cx="2143140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wodniczka</a:t>
            </a:r>
            <a:endParaRPr lang="pl-PL" dirty="0"/>
          </a:p>
        </p:txBody>
      </p:sp>
      <p:sp>
        <p:nvSpPr>
          <p:cNvPr id="26" name="Prostokąt zaokrąglony 25">
            <a:hlinkClick r:id="rId6" action="ppaction://hlinksldjump"/>
          </p:cNvPr>
          <p:cNvSpPr/>
          <p:nvPr/>
        </p:nvSpPr>
        <p:spPr>
          <a:xfrm>
            <a:off x="428596" y="142852"/>
            <a:ext cx="8215370" cy="3571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dirty="0" smtClean="0"/>
              <a:t>Ćwiczenie 2. Porównanie budowy komórki roślinnej i komórki zwierzęcej</a:t>
            </a:r>
          </a:p>
        </p:txBody>
      </p:sp>
      <p:sp>
        <p:nvSpPr>
          <p:cNvPr id="27" name="Symbol zastępczy stopki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Jarębskas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05 0.40694 L 2.5E-6 2.59259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" y="-2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6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0000">
              <a:srgbClr val="F8FAF4"/>
            </a:gs>
            <a:gs pos="100000">
              <a:schemeClr val="accent3">
                <a:lumMod val="40000"/>
                <a:lumOff val="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" descr="N:\Biologia\11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FFA"/>
              </a:clrFrom>
              <a:clrTo>
                <a:srgbClr val="FEFFFA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-32" y="1214422"/>
            <a:ext cx="3929058" cy="3286148"/>
          </a:xfrm>
          <a:prstGeom prst="rect">
            <a:avLst/>
          </a:prstGeom>
          <a:noFill/>
        </p:spPr>
      </p:pic>
      <p:pic>
        <p:nvPicPr>
          <p:cNvPr id="31" name="Picture 2" descr="N:\Biologia\1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5"/>
              </a:clrFrom>
              <a:clrTo>
                <a:srgbClr val="FFFFF5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5157823" y="1214422"/>
            <a:ext cx="3986209" cy="3249903"/>
          </a:xfrm>
          <a:prstGeom prst="rect">
            <a:avLst/>
          </a:prstGeom>
          <a:noFill/>
        </p:spPr>
      </p:pic>
      <p:cxnSp>
        <p:nvCxnSpPr>
          <p:cNvPr id="26" name="Łącznik prosty 25"/>
          <p:cNvCxnSpPr/>
          <p:nvPr/>
        </p:nvCxnSpPr>
        <p:spPr>
          <a:xfrm flipV="1">
            <a:off x="2071670" y="928670"/>
            <a:ext cx="2214578" cy="78581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Objaśnienie liniowe 1 (brak obramowania) 42"/>
          <p:cNvSpPr/>
          <p:nvPr/>
        </p:nvSpPr>
        <p:spPr>
          <a:xfrm>
            <a:off x="4214810" y="785794"/>
            <a:ext cx="857256" cy="357190"/>
          </a:xfrm>
          <a:prstGeom prst="callout1">
            <a:avLst>
              <a:gd name="adj1" fmla="val 48852"/>
              <a:gd name="adj2" fmla="val 103583"/>
              <a:gd name="adj3" fmla="val 331425"/>
              <a:gd name="adj4" fmla="val 360227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29" name="Objaśnienie liniowe 1 (brak obramowania) 28"/>
          <p:cNvSpPr/>
          <p:nvPr/>
        </p:nvSpPr>
        <p:spPr>
          <a:xfrm>
            <a:off x="4286248" y="1357298"/>
            <a:ext cx="857256" cy="357190"/>
          </a:xfrm>
          <a:prstGeom prst="callout1">
            <a:avLst>
              <a:gd name="adj1" fmla="val 48852"/>
              <a:gd name="adj2" fmla="val 103583"/>
              <a:gd name="adj3" fmla="val 250968"/>
              <a:gd name="adj4" fmla="val 244418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cxnSp>
        <p:nvCxnSpPr>
          <p:cNvPr id="30" name="Łącznik prosty 29"/>
          <p:cNvCxnSpPr/>
          <p:nvPr/>
        </p:nvCxnSpPr>
        <p:spPr>
          <a:xfrm flipV="1">
            <a:off x="3714744" y="1571612"/>
            <a:ext cx="714380" cy="35719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Prostokąt zaokrąglony 31">
            <a:hlinkClick r:id="" action="ppaction://hlinkshowjump?jump=nextslide">
              <a:snd r:embed="rId4" name="applause.wav"/>
            </a:hlinkClick>
          </p:cNvPr>
          <p:cNvSpPr/>
          <p:nvPr/>
        </p:nvSpPr>
        <p:spPr>
          <a:xfrm>
            <a:off x="3714744" y="1285860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błona komórkowa</a:t>
            </a:r>
            <a:endParaRPr lang="pl-PL" dirty="0"/>
          </a:p>
        </p:txBody>
      </p:sp>
      <p:cxnSp>
        <p:nvCxnSpPr>
          <p:cNvPr id="34" name="Łącznik prosty 33"/>
          <p:cNvCxnSpPr/>
          <p:nvPr/>
        </p:nvCxnSpPr>
        <p:spPr>
          <a:xfrm flipV="1">
            <a:off x="2643174" y="2214554"/>
            <a:ext cx="1643074" cy="214314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bjaśnienie liniowe 1 (brak obramowania) 35"/>
          <p:cNvSpPr/>
          <p:nvPr/>
        </p:nvSpPr>
        <p:spPr>
          <a:xfrm>
            <a:off x="4214810" y="2071678"/>
            <a:ext cx="857256" cy="357190"/>
          </a:xfrm>
          <a:prstGeom prst="callout1">
            <a:avLst>
              <a:gd name="adj1" fmla="val 48852"/>
              <a:gd name="adj2" fmla="val 103583"/>
              <a:gd name="adj3" fmla="val 126626"/>
              <a:gd name="adj4" fmla="val 197180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40" name="Objaśnienie liniowe 1 (brak obramowania) 39"/>
          <p:cNvSpPr/>
          <p:nvPr/>
        </p:nvSpPr>
        <p:spPr>
          <a:xfrm>
            <a:off x="4071934" y="2500306"/>
            <a:ext cx="857256" cy="357190"/>
          </a:xfrm>
          <a:prstGeom prst="callout1">
            <a:avLst>
              <a:gd name="adj1" fmla="val 48852"/>
              <a:gd name="adj2" fmla="val 103583"/>
              <a:gd name="adj3" fmla="val 71769"/>
              <a:gd name="adj4" fmla="val 203276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cxnSp>
        <p:nvCxnSpPr>
          <p:cNvPr id="41" name="Łącznik prosty 40"/>
          <p:cNvCxnSpPr/>
          <p:nvPr/>
        </p:nvCxnSpPr>
        <p:spPr>
          <a:xfrm>
            <a:off x="1857356" y="2571744"/>
            <a:ext cx="2428892" cy="14287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Prostokąt zaokrąglony 45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3428992" y="2500306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jądro komórkowe</a:t>
            </a:r>
            <a:endParaRPr lang="pl-PL" dirty="0"/>
          </a:p>
        </p:txBody>
      </p:sp>
      <p:sp>
        <p:nvSpPr>
          <p:cNvPr id="54" name="Objaśnienie liniowe 1 (brak obramowania) 53"/>
          <p:cNvSpPr/>
          <p:nvPr/>
        </p:nvSpPr>
        <p:spPr>
          <a:xfrm>
            <a:off x="3929058" y="3786190"/>
            <a:ext cx="857256" cy="357190"/>
          </a:xfrm>
          <a:prstGeom prst="callout1">
            <a:avLst>
              <a:gd name="adj1" fmla="val 48852"/>
              <a:gd name="adj2" fmla="val 103583"/>
              <a:gd name="adj3" fmla="val -56230"/>
              <a:gd name="adj4" fmla="val 184990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cxnSp>
        <p:nvCxnSpPr>
          <p:cNvPr id="55" name="Łącznik prosty 54"/>
          <p:cNvCxnSpPr/>
          <p:nvPr/>
        </p:nvCxnSpPr>
        <p:spPr>
          <a:xfrm>
            <a:off x="2571736" y="3571876"/>
            <a:ext cx="1428760" cy="42862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Prostokąt zaokrąglony 52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3286116" y="3786190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cytoplazma</a:t>
            </a:r>
            <a:endParaRPr lang="pl-PL" dirty="0"/>
          </a:p>
        </p:txBody>
      </p:sp>
      <p:sp>
        <p:nvSpPr>
          <p:cNvPr id="60" name="Objaśnienie liniowe 1 (brak obramowania) 59"/>
          <p:cNvSpPr/>
          <p:nvPr/>
        </p:nvSpPr>
        <p:spPr>
          <a:xfrm>
            <a:off x="7143768" y="785794"/>
            <a:ext cx="857256" cy="357190"/>
          </a:xfrm>
          <a:prstGeom prst="callout1">
            <a:avLst>
              <a:gd name="adj1" fmla="val 92738"/>
              <a:gd name="adj2" fmla="val 44155"/>
              <a:gd name="adj3" fmla="val 155883"/>
              <a:gd name="adj4" fmla="val 101182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59" name="Prostokąt zaokrąglony 58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6429388" y="714356"/>
            <a:ext cx="2143140" cy="4286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ściana komórkowa</a:t>
            </a:r>
            <a:endParaRPr lang="pl-PL" dirty="0"/>
          </a:p>
        </p:txBody>
      </p:sp>
      <p:sp>
        <p:nvSpPr>
          <p:cNvPr id="62" name="Objaśnienie liniowe 1 (brak obramowania) 61"/>
          <p:cNvSpPr/>
          <p:nvPr/>
        </p:nvSpPr>
        <p:spPr>
          <a:xfrm>
            <a:off x="7572396" y="4429132"/>
            <a:ext cx="857256" cy="357190"/>
          </a:xfrm>
          <a:prstGeom prst="callout1">
            <a:avLst>
              <a:gd name="adj1" fmla="val 4967"/>
              <a:gd name="adj2" fmla="val 48726"/>
              <a:gd name="adj3" fmla="val -330514"/>
              <a:gd name="adj4" fmla="val -40532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61" name="Prostokąt zaokrąglony 60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6858016" y="4429132"/>
            <a:ext cx="2143140" cy="4286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chloroplasty</a:t>
            </a:r>
            <a:endParaRPr lang="pl-PL" dirty="0"/>
          </a:p>
        </p:txBody>
      </p:sp>
      <p:sp>
        <p:nvSpPr>
          <p:cNvPr id="38" name="Prostokąt zaokrąglony 37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3357554" y="1857364"/>
            <a:ext cx="300039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mtClean="0"/>
              <a:t>siateczka </a:t>
            </a:r>
            <a:r>
              <a:rPr lang="pl-PL" dirty="0" smtClean="0"/>
              <a:t>śródplazmatyczna</a:t>
            </a:r>
            <a:endParaRPr lang="pl-PL" dirty="0"/>
          </a:p>
        </p:txBody>
      </p:sp>
      <p:sp>
        <p:nvSpPr>
          <p:cNvPr id="20" name="Prostokąt zaokrąglony 19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214031" y="5820288"/>
            <a:ext cx="2143140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aparat </a:t>
            </a:r>
            <a:r>
              <a:rPr lang="pl-PL" dirty="0" err="1" smtClean="0"/>
              <a:t>Golgiego</a:t>
            </a:r>
            <a:endParaRPr lang="pl-PL" dirty="0"/>
          </a:p>
        </p:txBody>
      </p:sp>
      <p:sp>
        <p:nvSpPr>
          <p:cNvPr id="22" name="Prostokąt zaokrąglony 21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4595561" y="5820288"/>
            <a:ext cx="2143140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mitochondrium</a:t>
            </a:r>
            <a:endParaRPr lang="pl-PL" dirty="0"/>
          </a:p>
        </p:txBody>
      </p:sp>
      <p:sp>
        <p:nvSpPr>
          <p:cNvPr id="28" name="Prostokąt zaokrąglony 27">
            <a:hlinkClick r:id="" action="ppaction://hlinkshowjump?jump=nextslide">
              <a:snd r:embed="rId4" name="applause.wav"/>
            </a:hlinkClick>
          </p:cNvPr>
          <p:cNvSpPr/>
          <p:nvPr/>
        </p:nvSpPr>
        <p:spPr>
          <a:xfrm>
            <a:off x="214282" y="5286388"/>
            <a:ext cx="2143140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wodniczka</a:t>
            </a:r>
            <a:endParaRPr lang="pl-PL" dirty="0"/>
          </a:p>
        </p:txBody>
      </p:sp>
      <p:sp>
        <p:nvSpPr>
          <p:cNvPr id="33" name="Prostokąt zaokrąglony 32">
            <a:hlinkClick r:id="rId6" action="ppaction://hlinksldjump"/>
          </p:cNvPr>
          <p:cNvSpPr/>
          <p:nvPr/>
        </p:nvSpPr>
        <p:spPr>
          <a:xfrm>
            <a:off x="428596" y="142852"/>
            <a:ext cx="8215370" cy="3571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dirty="0" smtClean="0"/>
              <a:t>Ćwiczenie 2. Porównanie budowy komórki roślinnej i komórki zwierzęcej</a:t>
            </a:r>
          </a:p>
        </p:txBody>
      </p:sp>
      <p:sp>
        <p:nvSpPr>
          <p:cNvPr id="35" name="Symbol zastępczy stopki 3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Jarębskas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61 0.73217 L 3.33333E-6 4.44444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" y="-3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5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0000">
              <a:srgbClr val="F8FAF4"/>
            </a:gs>
            <a:gs pos="100000">
              <a:schemeClr val="accent3">
                <a:lumMod val="40000"/>
                <a:lumOff val="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" descr="N:\Biologia\11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FFA"/>
              </a:clrFrom>
              <a:clrTo>
                <a:srgbClr val="FEFFFA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-32" y="1214422"/>
            <a:ext cx="3929058" cy="3286148"/>
          </a:xfrm>
          <a:prstGeom prst="rect">
            <a:avLst/>
          </a:prstGeom>
          <a:noFill/>
        </p:spPr>
      </p:pic>
      <p:pic>
        <p:nvPicPr>
          <p:cNvPr id="31" name="Picture 2" descr="N:\Biologia\1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5"/>
              </a:clrFrom>
              <a:clrTo>
                <a:srgbClr val="FFFFF5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5157823" y="1214422"/>
            <a:ext cx="3986209" cy="3249903"/>
          </a:xfrm>
          <a:prstGeom prst="rect">
            <a:avLst/>
          </a:prstGeom>
          <a:noFill/>
        </p:spPr>
      </p:pic>
      <p:cxnSp>
        <p:nvCxnSpPr>
          <p:cNvPr id="26" name="Łącznik prosty 25"/>
          <p:cNvCxnSpPr/>
          <p:nvPr/>
        </p:nvCxnSpPr>
        <p:spPr>
          <a:xfrm flipV="1">
            <a:off x="2071670" y="928670"/>
            <a:ext cx="2214578" cy="78581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Objaśnienie liniowe 1 (brak obramowania) 42"/>
          <p:cNvSpPr/>
          <p:nvPr/>
        </p:nvSpPr>
        <p:spPr>
          <a:xfrm>
            <a:off x="4214810" y="785794"/>
            <a:ext cx="857256" cy="357190"/>
          </a:xfrm>
          <a:prstGeom prst="callout1">
            <a:avLst>
              <a:gd name="adj1" fmla="val 48852"/>
              <a:gd name="adj2" fmla="val 103583"/>
              <a:gd name="adj3" fmla="val 331425"/>
              <a:gd name="adj4" fmla="val 360227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16" name="Prostokąt zaokrąglony 15">
            <a:hlinkClick r:id="" action="ppaction://noaction">
              <a:snd r:embed="rId4" name="bomb.wav"/>
            </a:hlinkClick>
          </p:cNvPr>
          <p:cNvSpPr/>
          <p:nvPr/>
        </p:nvSpPr>
        <p:spPr>
          <a:xfrm>
            <a:off x="3714744" y="714356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wodniczka</a:t>
            </a:r>
            <a:endParaRPr lang="pl-PL" dirty="0"/>
          </a:p>
        </p:txBody>
      </p:sp>
      <p:sp>
        <p:nvSpPr>
          <p:cNvPr id="29" name="Objaśnienie liniowe 1 (brak obramowania) 28"/>
          <p:cNvSpPr/>
          <p:nvPr/>
        </p:nvSpPr>
        <p:spPr>
          <a:xfrm>
            <a:off x="4286248" y="1357298"/>
            <a:ext cx="857256" cy="357190"/>
          </a:xfrm>
          <a:prstGeom prst="callout1">
            <a:avLst>
              <a:gd name="adj1" fmla="val 48852"/>
              <a:gd name="adj2" fmla="val 103583"/>
              <a:gd name="adj3" fmla="val 250968"/>
              <a:gd name="adj4" fmla="val 244418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cxnSp>
        <p:nvCxnSpPr>
          <p:cNvPr id="30" name="Łącznik prosty 29"/>
          <p:cNvCxnSpPr/>
          <p:nvPr/>
        </p:nvCxnSpPr>
        <p:spPr>
          <a:xfrm flipV="1">
            <a:off x="3714744" y="1571612"/>
            <a:ext cx="714380" cy="35719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Prostokąt zaokrąglony 31">
            <a:hlinkClick r:id="" action="ppaction://hlinkshowjump?jump=nextslide">
              <a:snd r:embed="rId5" name="applause.wav"/>
            </a:hlinkClick>
          </p:cNvPr>
          <p:cNvSpPr/>
          <p:nvPr/>
        </p:nvSpPr>
        <p:spPr>
          <a:xfrm>
            <a:off x="3714744" y="1285860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błona komórkowa</a:t>
            </a:r>
            <a:endParaRPr lang="pl-PL" dirty="0"/>
          </a:p>
        </p:txBody>
      </p:sp>
      <p:cxnSp>
        <p:nvCxnSpPr>
          <p:cNvPr id="34" name="Łącznik prosty 33"/>
          <p:cNvCxnSpPr/>
          <p:nvPr/>
        </p:nvCxnSpPr>
        <p:spPr>
          <a:xfrm flipV="1">
            <a:off x="2643174" y="2214554"/>
            <a:ext cx="1643074" cy="214314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bjaśnienie liniowe 1 (brak obramowania) 35"/>
          <p:cNvSpPr/>
          <p:nvPr/>
        </p:nvSpPr>
        <p:spPr>
          <a:xfrm>
            <a:off x="4214810" y="2071678"/>
            <a:ext cx="857256" cy="357190"/>
          </a:xfrm>
          <a:prstGeom prst="callout1">
            <a:avLst>
              <a:gd name="adj1" fmla="val 48852"/>
              <a:gd name="adj2" fmla="val 103583"/>
              <a:gd name="adj3" fmla="val 126626"/>
              <a:gd name="adj4" fmla="val 197180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40" name="Objaśnienie liniowe 1 (brak obramowania) 39"/>
          <p:cNvSpPr/>
          <p:nvPr/>
        </p:nvSpPr>
        <p:spPr>
          <a:xfrm>
            <a:off x="4071934" y="2500306"/>
            <a:ext cx="857256" cy="357190"/>
          </a:xfrm>
          <a:prstGeom prst="callout1">
            <a:avLst>
              <a:gd name="adj1" fmla="val 48852"/>
              <a:gd name="adj2" fmla="val 103583"/>
              <a:gd name="adj3" fmla="val 71769"/>
              <a:gd name="adj4" fmla="val 203276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cxnSp>
        <p:nvCxnSpPr>
          <p:cNvPr id="41" name="Łącznik prosty 40"/>
          <p:cNvCxnSpPr/>
          <p:nvPr/>
        </p:nvCxnSpPr>
        <p:spPr>
          <a:xfrm>
            <a:off x="1857356" y="2571744"/>
            <a:ext cx="2428892" cy="14287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Prostokąt zaokrąglony 45">
            <a:hlinkClick r:id="" action="ppaction://noaction">
              <a:snd r:embed="rId4" name="bomb.wav"/>
            </a:hlinkClick>
          </p:cNvPr>
          <p:cNvSpPr/>
          <p:nvPr/>
        </p:nvSpPr>
        <p:spPr>
          <a:xfrm>
            <a:off x="3428992" y="2500306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jądro komórkowe</a:t>
            </a:r>
            <a:endParaRPr lang="pl-PL" dirty="0"/>
          </a:p>
        </p:txBody>
      </p:sp>
      <p:cxnSp>
        <p:nvCxnSpPr>
          <p:cNvPr id="47" name="Łącznik prosty 46"/>
          <p:cNvCxnSpPr/>
          <p:nvPr/>
        </p:nvCxnSpPr>
        <p:spPr>
          <a:xfrm>
            <a:off x="3071802" y="2857496"/>
            <a:ext cx="1000132" cy="35719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Objaśnienie liniowe 1 (brak obramowania) 49"/>
          <p:cNvSpPr/>
          <p:nvPr/>
        </p:nvSpPr>
        <p:spPr>
          <a:xfrm>
            <a:off x="3929058" y="3071810"/>
            <a:ext cx="857256" cy="357190"/>
          </a:xfrm>
          <a:prstGeom prst="callout1">
            <a:avLst>
              <a:gd name="adj1" fmla="val 48852"/>
              <a:gd name="adj2" fmla="val 103583"/>
              <a:gd name="adj3" fmla="val 57141"/>
              <a:gd name="adj4" fmla="val 253561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54" name="Objaśnienie liniowe 1 (brak obramowania) 53"/>
          <p:cNvSpPr/>
          <p:nvPr/>
        </p:nvSpPr>
        <p:spPr>
          <a:xfrm>
            <a:off x="3929058" y="3786190"/>
            <a:ext cx="857256" cy="357190"/>
          </a:xfrm>
          <a:prstGeom prst="callout1">
            <a:avLst>
              <a:gd name="adj1" fmla="val 48852"/>
              <a:gd name="adj2" fmla="val 103583"/>
              <a:gd name="adj3" fmla="val -56230"/>
              <a:gd name="adj4" fmla="val 184990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cxnSp>
        <p:nvCxnSpPr>
          <p:cNvPr id="55" name="Łącznik prosty 54"/>
          <p:cNvCxnSpPr/>
          <p:nvPr/>
        </p:nvCxnSpPr>
        <p:spPr>
          <a:xfrm>
            <a:off x="2571736" y="3571876"/>
            <a:ext cx="1428760" cy="42862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Prostokąt zaokrąglony 52">
            <a:hlinkClick r:id="" action="ppaction://noaction">
              <a:snd r:embed="rId4" name="bomb.wav"/>
            </a:hlinkClick>
          </p:cNvPr>
          <p:cNvSpPr/>
          <p:nvPr/>
        </p:nvSpPr>
        <p:spPr>
          <a:xfrm>
            <a:off x="3286116" y="3786190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cytoplazma</a:t>
            </a:r>
            <a:endParaRPr lang="pl-PL" dirty="0"/>
          </a:p>
        </p:txBody>
      </p:sp>
      <p:sp>
        <p:nvSpPr>
          <p:cNvPr id="60" name="Objaśnienie liniowe 1 (brak obramowania) 59"/>
          <p:cNvSpPr/>
          <p:nvPr/>
        </p:nvSpPr>
        <p:spPr>
          <a:xfrm>
            <a:off x="7143768" y="785794"/>
            <a:ext cx="857256" cy="357190"/>
          </a:xfrm>
          <a:prstGeom prst="callout1">
            <a:avLst>
              <a:gd name="adj1" fmla="val 92738"/>
              <a:gd name="adj2" fmla="val 44155"/>
              <a:gd name="adj3" fmla="val 155883"/>
              <a:gd name="adj4" fmla="val 101182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59" name="Prostokąt zaokrąglony 58">
            <a:hlinkClick r:id="" action="ppaction://noaction">
              <a:snd r:embed="rId4" name="bomb.wav"/>
            </a:hlinkClick>
          </p:cNvPr>
          <p:cNvSpPr/>
          <p:nvPr/>
        </p:nvSpPr>
        <p:spPr>
          <a:xfrm>
            <a:off x="6429388" y="714356"/>
            <a:ext cx="2143140" cy="4286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ściana komórkowa</a:t>
            </a:r>
            <a:endParaRPr lang="pl-PL" dirty="0"/>
          </a:p>
        </p:txBody>
      </p:sp>
      <p:sp>
        <p:nvSpPr>
          <p:cNvPr id="62" name="Objaśnienie liniowe 1 (brak obramowania) 61"/>
          <p:cNvSpPr/>
          <p:nvPr/>
        </p:nvSpPr>
        <p:spPr>
          <a:xfrm>
            <a:off x="7572396" y="4429132"/>
            <a:ext cx="857256" cy="357190"/>
          </a:xfrm>
          <a:prstGeom prst="callout1">
            <a:avLst>
              <a:gd name="adj1" fmla="val 4967"/>
              <a:gd name="adj2" fmla="val 48726"/>
              <a:gd name="adj3" fmla="val -330514"/>
              <a:gd name="adj4" fmla="val -40532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61" name="Prostokąt zaokrąglony 60">
            <a:hlinkClick r:id="" action="ppaction://noaction">
              <a:snd r:embed="rId4" name="bomb.wav"/>
            </a:hlinkClick>
          </p:cNvPr>
          <p:cNvSpPr/>
          <p:nvPr/>
        </p:nvSpPr>
        <p:spPr>
          <a:xfrm>
            <a:off x="6858016" y="4429132"/>
            <a:ext cx="2143140" cy="4286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chloroplasty</a:t>
            </a:r>
            <a:endParaRPr lang="pl-PL" dirty="0"/>
          </a:p>
        </p:txBody>
      </p:sp>
      <p:sp>
        <p:nvSpPr>
          <p:cNvPr id="38" name="Prostokąt zaokrąglony 37">
            <a:hlinkClick r:id="" action="ppaction://noaction">
              <a:snd r:embed="rId4" name="bomb.wav"/>
            </a:hlinkClick>
          </p:cNvPr>
          <p:cNvSpPr/>
          <p:nvPr/>
        </p:nvSpPr>
        <p:spPr>
          <a:xfrm>
            <a:off x="3357554" y="1857364"/>
            <a:ext cx="300039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siateczka śródplazmatyczna</a:t>
            </a:r>
            <a:endParaRPr lang="pl-PL" dirty="0"/>
          </a:p>
        </p:txBody>
      </p:sp>
      <p:sp>
        <p:nvSpPr>
          <p:cNvPr id="20" name="Prostokąt zaokrąglony 19">
            <a:hlinkClick r:id="" action="ppaction://hlinkshowjump?jump=nextslide">
              <a:snd r:embed="rId5" name="applause.wav"/>
            </a:hlinkClick>
          </p:cNvPr>
          <p:cNvSpPr/>
          <p:nvPr/>
        </p:nvSpPr>
        <p:spPr>
          <a:xfrm>
            <a:off x="214031" y="5820288"/>
            <a:ext cx="2143140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aparat </a:t>
            </a:r>
            <a:r>
              <a:rPr lang="pl-PL" dirty="0" err="1" smtClean="0"/>
              <a:t>Golgiego</a:t>
            </a:r>
            <a:endParaRPr lang="pl-PL" dirty="0"/>
          </a:p>
        </p:txBody>
      </p:sp>
      <p:sp>
        <p:nvSpPr>
          <p:cNvPr id="22" name="Prostokąt zaokrąglony 21">
            <a:hlinkClick r:id="" action="ppaction://noaction">
              <a:snd r:embed="rId4" name="bomb.wav"/>
            </a:hlinkClick>
          </p:cNvPr>
          <p:cNvSpPr/>
          <p:nvPr/>
        </p:nvSpPr>
        <p:spPr>
          <a:xfrm>
            <a:off x="4595561" y="5820288"/>
            <a:ext cx="2143140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mitochondrium</a:t>
            </a:r>
            <a:endParaRPr lang="pl-PL" dirty="0"/>
          </a:p>
        </p:txBody>
      </p:sp>
      <p:sp>
        <p:nvSpPr>
          <p:cNvPr id="33" name="Prostokąt zaokrąglony 32">
            <a:hlinkClick r:id="rId6" action="ppaction://hlinksldjump"/>
          </p:cNvPr>
          <p:cNvSpPr/>
          <p:nvPr/>
        </p:nvSpPr>
        <p:spPr>
          <a:xfrm>
            <a:off x="428596" y="142852"/>
            <a:ext cx="8215370" cy="3571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dirty="0" smtClean="0"/>
              <a:t>Ćwiczenie 2. Porównanie budowy komórki roślinnej i komórki zwierzęcej</a:t>
            </a:r>
          </a:p>
        </p:txBody>
      </p:sp>
      <p:sp>
        <p:nvSpPr>
          <p:cNvPr id="35" name="Symbol zastępczy stopki 3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Jarębskas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7795 0.65879 L -1.11111E-6 4.44444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9" y="-3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5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0000">
              <a:srgbClr val="F8FAF4"/>
            </a:gs>
            <a:gs pos="100000">
              <a:schemeClr val="accent3">
                <a:lumMod val="40000"/>
                <a:lumOff val="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2" descr="N:\Biologia\11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FFA"/>
              </a:clrFrom>
              <a:clrTo>
                <a:srgbClr val="FEFFFA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-32" y="1214422"/>
            <a:ext cx="3929058" cy="3286148"/>
          </a:xfrm>
          <a:prstGeom prst="rect">
            <a:avLst/>
          </a:prstGeom>
          <a:noFill/>
        </p:spPr>
      </p:pic>
      <p:pic>
        <p:nvPicPr>
          <p:cNvPr id="33" name="Picture 2" descr="N:\Biologia\1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5"/>
              </a:clrFrom>
              <a:clrTo>
                <a:srgbClr val="FFFFF5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5157823" y="1214422"/>
            <a:ext cx="3986209" cy="3249903"/>
          </a:xfrm>
          <a:prstGeom prst="rect">
            <a:avLst/>
          </a:prstGeom>
          <a:noFill/>
        </p:spPr>
      </p:pic>
      <p:cxnSp>
        <p:nvCxnSpPr>
          <p:cNvPr id="26" name="Łącznik prosty 25"/>
          <p:cNvCxnSpPr/>
          <p:nvPr/>
        </p:nvCxnSpPr>
        <p:spPr>
          <a:xfrm flipV="1">
            <a:off x="2071670" y="928670"/>
            <a:ext cx="2214578" cy="78581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Objaśnienie liniowe 1 (brak obramowania) 42"/>
          <p:cNvSpPr/>
          <p:nvPr/>
        </p:nvSpPr>
        <p:spPr>
          <a:xfrm>
            <a:off x="4214810" y="785794"/>
            <a:ext cx="857256" cy="357190"/>
          </a:xfrm>
          <a:prstGeom prst="callout1">
            <a:avLst>
              <a:gd name="adj1" fmla="val 48852"/>
              <a:gd name="adj2" fmla="val 103583"/>
              <a:gd name="adj3" fmla="val 331425"/>
              <a:gd name="adj4" fmla="val 360227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16" name="Prostokąt zaokrąglony 15">
            <a:hlinkClick r:id="" action="ppaction://noaction">
              <a:snd r:embed="rId4" name="bomb.wav"/>
            </a:hlinkClick>
          </p:cNvPr>
          <p:cNvSpPr/>
          <p:nvPr/>
        </p:nvSpPr>
        <p:spPr>
          <a:xfrm>
            <a:off x="3714744" y="714356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wodniczka</a:t>
            </a:r>
            <a:endParaRPr lang="pl-PL" dirty="0"/>
          </a:p>
        </p:txBody>
      </p:sp>
      <p:sp>
        <p:nvSpPr>
          <p:cNvPr id="29" name="Objaśnienie liniowe 1 (brak obramowania) 28"/>
          <p:cNvSpPr/>
          <p:nvPr/>
        </p:nvSpPr>
        <p:spPr>
          <a:xfrm>
            <a:off x="4286248" y="1357298"/>
            <a:ext cx="857256" cy="357190"/>
          </a:xfrm>
          <a:prstGeom prst="callout1">
            <a:avLst>
              <a:gd name="adj1" fmla="val 48852"/>
              <a:gd name="adj2" fmla="val 103583"/>
              <a:gd name="adj3" fmla="val 250968"/>
              <a:gd name="adj4" fmla="val 244418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cxnSp>
        <p:nvCxnSpPr>
          <p:cNvPr id="30" name="Łącznik prosty 29"/>
          <p:cNvCxnSpPr/>
          <p:nvPr/>
        </p:nvCxnSpPr>
        <p:spPr>
          <a:xfrm flipV="1">
            <a:off x="3714744" y="1571612"/>
            <a:ext cx="714380" cy="35719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Prostokąt zaokrąglony 31">
            <a:hlinkClick r:id="" action="ppaction://hlinkshowjump?jump=nextslide">
              <a:snd r:embed="rId5" name="applause.wav"/>
            </a:hlinkClick>
          </p:cNvPr>
          <p:cNvSpPr/>
          <p:nvPr/>
        </p:nvSpPr>
        <p:spPr>
          <a:xfrm>
            <a:off x="3714744" y="1285860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błona komórkowa</a:t>
            </a:r>
            <a:endParaRPr lang="pl-PL" dirty="0"/>
          </a:p>
        </p:txBody>
      </p:sp>
      <p:cxnSp>
        <p:nvCxnSpPr>
          <p:cNvPr id="34" name="Łącznik prosty 33"/>
          <p:cNvCxnSpPr/>
          <p:nvPr/>
        </p:nvCxnSpPr>
        <p:spPr>
          <a:xfrm flipV="1">
            <a:off x="2643174" y="2214554"/>
            <a:ext cx="1643074" cy="214314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bjaśnienie liniowe 1 (brak obramowania) 35"/>
          <p:cNvSpPr/>
          <p:nvPr/>
        </p:nvSpPr>
        <p:spPr>
          <a:xfrm>
            <a:off x="4214810" y="2071678"/>
            <a:ext cx="857256" cy="357190"/>
          </a:xfrm>
          <a:prstGeom prst="callout1">
            <a:avLst>
              <a:gd name="adj1" fmla="val 48852"/>
              <a:gd name="adj2" fmla="val 103583"/>
              <a:gd name="adj3" fmla="val 126626"/>
              <a:gd name="adj4" fmla="val 197180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40" name="Objaśnienie liniowe 1 (brak obramowania) 39"/>
          <p:cNvSpPr/>
          <p:nvPr/>
        </p:nvSpPr>
        <p:spPr>
          <a:xfrm>
            <a:off x="4071934" y="2500306"/>
            <a:ext cx="857256" cy="357190"/>
          </a:xfrm>
          <a:prstGeom prst="callout1">
            <a:avLst>
              <a:gd name="adj1" fmla="val 48852"/>
              <a:gd name="adj2" fmla="val 103583"/>
              <a:gd name="adj3" fmla="val 71769"/>
              <a:gd name="adj4" fmla="val 203276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cxnSp>
        <p:nvCxnSpPr>
          <p:cNvPr id="41" name="Łącznik prosty 40"/>
          <p:cNvCxnSpPr/>
          <p:nvPr/>
        </p:nvCxnSpPr>
        <p:spPr>
          <a:xfrm>
            <a:off x="1857356" y="2571744"/>
            <a:ext cx="2428892" cy="14287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Prostokąt zaokrąglony 45">
            <a:hlinkClick r:id="" action="ppaction://noaction">
              <a:snd r:embed="rId4" name="bomb.wav"/>
            </a:hlinkClick>
          </p:cNvPr>
          <p:cNvSpPr/>
          <p:nvPr/>
        </p:nvSpPr>
        <p:spPr>
          <a:xfrm>
            <a:off x="3428992" y="2500306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jądro komórkowe</a:t>
            </a:r>
            <a:endParaRPr lang="pl-PL" dirty="0"/>
          </a:p>
        </p:txBody>
      </p:sp>
      <p:cxnSp>
        <p:nvCxnSpPr>
          <p:cNvPr id="47" name="Łącznik prosty 46"/>
          <p:cNvCxnSpPr/>
          <p:nvPr/>
        </p:nvCxnSpPr>
        <p:spPr>
          <a:xfrm>
            <a:off x="3071802" y="2857496"/>
            <a:ext cx="1000132" cy="35719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Objaśnienie liniowe 1 (brak obramowania) 49"/>
          <p:cNvSpPr/>
          <p:nvPr/>
        </p:nvSpPr>
        <p:spPr>
          <a:xfrm>
            <a:off x="3929058" y="3071810"/>
            <a:ext cx="857256" cy="357190"/>
          </a:xfrm>
          <a:prstGeom prst="callout1">
            <a:avLst>
              <a:gd name="adj1" fmla="val 48852"/>
              <a:gd name="adj2" fmla="val 103583"/>
              <a:gd name="adj3" fmla="val 57141"/>
              <a:gd name="adj4" fmla="val 253561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51" name="Prostokąt zaokrąglony 50">
            <a:hlinkClick r:id="" action="ppaction://noaction">
              <a:snd r:embed="rId4" name="bomb.wav"/>
            </a:hlinkClick>
          </p:cNvPr>
          <p:cNvSpPr/>
          <p:nvPr/>
        </p:nvSpPr>
        <p:spPr>
          <a:xfrm>
            <a:off x="3071802" y="3071810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Aparat </a:t>
            </a:r>
            <a:r>
              <a:rPr lang="pl-PL" dirty="0" err="1" smtClean="0"/>
              <a:t>Golgiego</a:t>
            </a:r>
            <a:endParaRPr lang="pl-PL" dirty="0"/>
          </a:p>
        </p:txBody>
      </p:sp>
      <p:sp>
        <p:nvSpPr>
          <p:cNvPr id="54" name="Objaśnienie liniowe 1 (brak obramowania) 53"/>
          <p:cNvSpPr/>
          <p:nvPr/>
        </p:nvSpPr>
        <p:spPr>
          <a:xfrm>
            <a:off x="3929058" y="3786190"/>
            <a:ext cx="857256" cy="357190"/>
          </a:xfrm>
          <a:prstGeom prst="callout1">
            <a:avLst>
              <a:gd name="adj1" fmla="val 48852"/>
              <a:gd name="adj2" fmla="val 103583"/>
              <a:gd name="adj3" fmla="val -56230"/>
              <a:gd name="adj4" fmla="val 184990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cxnSp>
        <p:nvCxnSpPr>
          <p:cNvPr id="55" name="Łącznik prosty 54"/>
          <p:cNvCxnSpPr/>
          <p:nvPr/>
        </p:nvCxnSpPr>
        <p:spPr>
          <a:xfrm>
            <a:off x="2571736" y="3571876"/>
            <a:ext cx="1428760" cy="42862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Prostokąt zaokrąglony 52">
            <a:hlinkClick r:id="" action="ppaction://noaction">
              <a:snd r:embed="rId4" name="bomb.wav"/>
            </a:hlinkClick>
          </p:cNvPr>
          <p:cNvSpPr/>
          <p:nvPr/>
        </p:nvSpPr>
        <p:spPr>
          <a:xfrm>
            <a:off x="3286116" y="3786190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cytoplazma</a:t>
            </a:r>
            <a:endParaRPr lang="pl-PL" dirty="0"/>
          </a:p>
        </p:txBody>
      </p:sp>
      <p:sp>
        <p:nvSpPr>
          <p:cNvPr id="60" name="Objaśnienie liniowe 1 (brak obramowania) 59"/>
          <p:cNvSpPr/>
          <p:nvPr/>
        </p:nvSpPr>
        <p:spPr>
          <a:xfrm>
            <a:off x="7143768" y="785794"/>
            <a:ext cx="857256" cy="357190"/>
          </a:xfrm>
          <a:prstGeom prst="callout1">
            <a:avLst>
              <a:gd name="adj1" fmla="val 92738"/>
              <a:gd name="adj2" fmla="val 44155"/>
              <a:gd name="adj3" fmla="val 155883"/>
              <a:gd name="adj4" fmla="val 101182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59" name="Prostokąt zaokrąglony 58">
            <a:hlinkClick r:id="" action="ppaction://noaction">
              <a:snd r:embed="rId4" name="bomb.wav"/>
            </a:hlinkClick>
          </p:cNvPr>
          <p:cNvSpPr/>
          <p:nvPr/>
        </p:nvSpPr>
        <p:spPr>
          <a:xfrm>
            <a:off x="6429388" y="714356"/>
            <a:ext cx="2143140" cy="4286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ściana komórkowa</a:t>
            </a:r>
            <a:endParaRPr lang="pl-PL" dirty="0"/>
          </a:p>
        </p:txBody>
      </p:sp>
      <p:sp>
        <p:nvSpPr>
          <p:cNvPr id="62" name="Objaśnienie liniowe 1 (brak obramowania) 61"/>
          <p:cNvSpPr/>
          <p:nvPr/>
        </p:nvSpPr>
        <p:spPr>
          <a:xfrm>
            <a:off x="7572396" y="4429132"/>
            <a:ext cx="857256" cy="357190"/>
          </a:xfrm>
          <a:prstGeom prst="callout1">
            <a:avLst>
              <a:gd name="adj1" fmla="val 4967"/>
              <a:gd name="adj2" fmla="val 48726"/>
              <a:gd name="adj3" fmla="val -330514"/>
              <a:gd name="adj4" fmla="val -40532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61" name="Prostokąt zaokrąglony 60">
            <a:hlinkClick r:id="" action="ppaction://noaction">
              <a:snd r:embed="rId4" name="bomb.wav"/>
            </a:hlinkClick>
          </p:cNvPr>
          <p:cNvSpPr/>
          <p:nvPr/>
        </p:nvSpPr>
        <p:spPr>
          <a:xfrm>
            <a:off x="6858016" y="4429132"/>
            <a:ext cx="2143140" cy="4286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chloroplasty</a:t>
            </a:r>
            <a:endParaRPr lang="pl-PL" dirty="0"/>
          </a:p>
        </p:txBody>
      </p:sp>
      <p:cxnSp>
        <p:nvCxnSpPr>
          <p:cNvPr id="37" name="Łącznik prosty 36"/>
          <p:cNvCxnSpPr/>
          <p:nvPr/>
        </p:nvCxnSpPr>
        <p:spPr>
          <a:xfrm>
            <a:off x="2357422" y="3500438"/>
            <a:ext cx="1785950" cy="135732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bjaśnienie liniowe 1 (brak obramowania) 44"/>
          <p:cNvSpPr/>
          <p:nvPr/>
        </p:nvSpPr>
        <p:spPr>
          <a:xfrm>
            <a:off x="4214810" y="4643446"/>
            <a:ext cx="642942" cy="357190"/>
          </a:xfrm>
          <a:prstGeom prst="callout1">
            <a:avLst>
              <a:gd name="adj1" fmla="val 48852"/>
              <a:gd name="adj2" fmla="val 103583"/>
              <a:gd name="adj3" fmla="val -337828"/>
              <a:gd name="adj4" fmla="val 394258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38" name="Prostokąt zaokrąglony 37">
            <a:hlinkClick r:id="" action="ppaction://noaction">
              <a:snd r:embed="rId4" name="bomb.wav"/>
            </a:hlinkClick>
          </p:cNvPr>
          <p:cNvSpPr/>
          <p:nvPr/>
        </p:nvSpPr>
        <p:spPr>
          <a:xfrm>
            <a:off x="3357554" y="1857364"/>
            <a:ext cx="300039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mtClean="0"/>
              <a:t>siateczka </a:t>
            </a:r>
            <a:r>
              <a:rPr lang="pl-PL" dirty="0" smtClean="0"/>
              <a:t>śródplazmatyczna</a:t>
            </a:r>
            <a:endParaRPr lang="pl-PL" dirty="0"/>
          </a:p>
        </p:txBody>
      </p:sp>
      <p:sp>
        <p:nvSpPr>
          <p:cNvPr id="22" name="Prostokąt zaokrąglony 21">
            <a:hlinkClick r:id="" action="ppaction://hlinkshowjump?jump=nextslide">
              <a:snd r:embed="rId5" name="applause.wav"/>
            </a:hlinkClick>
          </p:cNvPr>
          <p:cNvSpPr/>
          <p:nvPr/>
        </p:nvSpPr>
        <p:spPr>
          <a:xfrm>
            <a:off x="4595561" y="5820288"/>
            <a:ext cx="2143140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mitochondrium</a:t>
            </a:r>
            <a:endParaRPr lang="pl-PL" dirty="0"/>
          </a:p>
        </p:txBody>
      </p:sp>
      <p:sp>
        <p:nvSpPr>
          <p:cNvPr id="35" name="Prostokąt zaokrąglony 34">
            <a:hlinkClick r:id="rId6" action="ppaction://hlinksldjump"/>
          </p:cNvPr>
          <p:cNvSpPr/>
          <p:nvPr/>
        </p:nvSpPr>
        <p:spPr>
          <a:xfrm>
            <a:off x="428596" y="142852"/>
            <a:ext cx="8215370" cy="3571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dirty="0" smtClean="0"/>
              <a:t>Ćwiczenie 2. Porównanie budowy komórki roślinnej i komórki zwierzęcej</a:t>
            </a:r>
          </a:p>
        </p:txBody>
      </p:sp>
      <p:sp>
        <p:nvSpPr>
          <p:cNvPr id="39" name="Symbol zastępczy stopki 3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Jarębskas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0712 0.3963 L -1.66667E-6 -3.33333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3" y="-1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4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0000">
              <a:srgbClr val="F8FAF4"/>
            </a:gs>
            <a:gs pos="100000">
              <a:schemeClr val="accent3">
                <a:lumMod val="40000"/>
                <a:lumOff val="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 descr="N:\Biologia\11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FFA"/>
              </a:clrFrom>
              <a:clrTo>
                <a:srgbClr val="FEFFFA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-32" y="1214422"/>
            <a:ext cx="3929058" cy="3286148"/>
          </a:xfrm>
          <a:prstGeom prst="rect">
            <a:avLst/>
          </a:prstGeom>
          <a:noFill/>
        </p:spPr>
      </p:pic>
      <p:pic>
        <p:nvPicPr>
          <p:cNvPr id="39" name="Picture 2" descr="N:\Biologia\1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5"/>
              </a:clrFrom>
              <a:clrTo>
                <a:srgbClr val="FFFFF5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5157823" y="1214422"/>
            <a:ext cx="3986209" cy="3249903"/>
          </a:xfrm>
          <a:prstGeom prst="rect">
            <a:avLst/>
          </a:prstGeom>
          <a:noFill/>
        </p:spPr>
      </p:pic>
      <p:cxnSp>
        <p:nvCxnSpPr>
          <p:cNvPr id="26" name="Łącznik prosty 25"/>
          <p:cNvCxnSpPr/>
          <p:nvPr/>
        </p:nvCxnSpPr>
        <p:spPr>
          <a:xfrm flipV="1">
            <a:off x="2071670" y="928670"/>
            <a:ext cx="2214578" cy="78581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Objaśnienie liniowe 1 (brak obramowania) 42"/>
          <p:cNvSpPr/>
          <p:nvPr/>
        </p:nvSpPr>
        <p:spPr>
          <a:xfrm>
            <a:off x="4214810" y="785794"/>
            <a:ext cx="857256" cy="357190"/>
          </a:xfrm>
          <a:prstGeom prst="callout1">
            <a:avLst>
              <a:gd name="adj1" fmla="val 48852"/>
              <a:gd name="adj2" fmla="val 103583"/>
              <a:gd name="adj3" fmla="val 331425"/>
              <a:gd name="adj4" fmla="val 360227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16" name="Prostokąt zaokrąglony 15">
            <a:hlinkClick r:id="" action="ppaction://noaction">
              <a:snd r:embed="rId4" name="bomb.wav"/>
            </a:hlinkClick>
          </p:cNvPr>
          <p:cNvSpPr/>
          <p:nvPr/>
        </p:nvSpPr>
        <p:spPr>
          <a:xfrm>
            <a:off x="3714744" y="714356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wodniczka</a:t>
            </a:r>
            <a:endParaRPr lang="pl-PL" dirty="0"/>
          </a:p>
        </p:txBody>
      </p:sp>
      <p:sp>
        <p:nvSpPr>
          <p:cNvPr id="29" name="Objaśnienie liniowe 1 (brak obramowania) 28"/>
          <p:cNvSpPr/>
          <p:nvPr/>
        </p:nvSpPr>
        <p:spPr>
          <a:xfrm>
            <a:off x="4286248" y="1357298"/>
            <a:ext cx="857256" cy="357190"/>
          </a:xfrm>
          <a:prstGeom prst="callout1">
            <a:avLst>
              <a:gd name="adj1" fmla="val 48852"/>
              <a:gd name="adj2" fmla="val 103583"/>
              <a:gd name="adj3" fmla="val 250968"/>
              <a:gd name="adj4" fmla="val 244418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cxnSp>
        <p:nvCxnSpPr>
          <p:cNvPr id="30" name="Łącznik prosty 29"/>
          <p:cNvCxnSpPr/>
          <p:nvPr/>
        </p:nvCxnSpPr>
        <p:spPr>
          <a:xfrm flipV="1">
            <a:off x="3714744" y="1571612"/>
            <a:ext cx="714380" cy="35719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Prostokąt zaokrąglony 31">
            <a:hlinkClick r:id="" action="ppaction://hlinkshowjump?jump=nextslide">
              <a:snd r:embed="rId5" name="applause.wav"/>
            </a:hlinkClick>
          </p:cNvPr>
          <p:cNvSpPr/>
          <p:nvPr/>
        </p:nvSpPr>
        <p:spPr>
          <a:xfrm>
            <a:off x="3714744" y="1285860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błona komórkowa</a:t>
            </a:r>
            <a:endParaRPr lang="pl-PL" dirty="0"/>
          </a:p>
        </p:txBody>
      </p:sp>
      <p:cxnSp>
        <p:nvCxnSpPr>
          <p:cNvPr id="34" name="Łącznik prosty 33"/>
          <p:cNvCxnSpPr/>
          <p:nvPr/>
        </p:nvCxnSpPr>
        <p:spPr>
          <a:xfrm flipV="1">
            <a:off x="2643174" y="2214554"/>
            <a:ext cx="1643074" cy="214314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bjaśnienie liniowe 1 (brak obramowania) 35"/>
          <p:cNvSpPr/>
          <p:nvPr/>
        </p:nvSpPr>
        <p:spPr>
          <a:xfrm>
            <a:off x="4214810" y="2071678"/>
            <a:ext cx="857256" cy="357190"/>
          </a:xfrm>
          <a:prstGeom prst="callout1">
            <a:avLst>
              <a:gd name="adj1" fmla="val 48852"/>
              <a:gd name="adj2" fmla="val 103583"/>
              <a:gd name="adj3" fmla="val 126626"/>
              <a:gd name="adj4" fmla="val 197180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40" name="Objaśnienie liniowe 1 (brak obramowania) 39"/>
          <p:cNvSpPr/>
          <p:nvPr/>
        </p:nvSpPr>
        <p:spPr>
          <a:xfrm>
            <a:off x="4071934" y="2500306"/>
            <a:ext cx="857256" cy="357190"/>
          </a:xfrm>
          <a:prstGeom prst="callout1">
            <a:avLst>
              <a:gd name="adj1" fmla="val 48852"/>
              <a:gd name="adj2" fmla="val 103583"/>
              <a:gd name="adj3" fmla="val 71769"/>
              <a:gd name="adj4" fmla="val 203276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cxnSp>
        <p:nvCxnSpPr>
          <p:cNvPr id="41" name="Łącznik prosty 40"/>
          <p:cNvCxnSpPr/>
          <p:nvPr/>
        </p:nvCxnSpPr>
        <p:spPr>
          <a:xfrm>
            <a:off x="1857356" y="2571744"/>
            <a:ext cx="2428892" cy="14287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Prostokąt zaokrąglony 45">
            <a:hlinkClick r:id="" action="ppaction://noaction">
              <a:snd r:embed="rId4" name="bomb.wav"/>
            </a:hlinkClick>
          </p:cNvPr>
          <p:cNvSpPr/>
          <p:nvPr/>
        </p:nvSpPr>
        <p:spPr>
          <a:xfrm>
            <a:off x="3428992" y="2500306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jądro komórkowe</a:t>
            </a:r>
            <a:endParaRPr lang="pl-PL" dirty="0"/>
          </a:p>
        </p:txBody>
      </p:sp>
      <p:cxnSp>
        <p:nvCxnSpPr>
          <p:cNvPr id="47" name="Łącznik prosty 46"/>
          <p:cNvCxnSpPr/>
          <p:nvPr/>
        </p:nvCxnSpPr>
        <p:spPr>
          <a:xfrm>
            <a:off x="3071802" y="2857496"/>
            <a:ext cx="1000132" cy="35719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Objaśnienie liniowe 1 (brak obramowania) 49"/>
          <p:cNvSpPr/>
          <p:nvPr/>
        </p:nvSpPr>
        <p:spPr>
          <a:xfrm>
            <a:off x="3929058" y="3071810"/>
            <a:ext cx="857256" cy="357190"/>
          </a:xfrm>
          <a:prstGeom prst="callout1">
            <a:avLst>
              <a:gd name="adj1" fmla="val 48852"/>
              <a:gd name="adj2" fmla="val 103583"/>
              <a:gd name="adj3" fmla="val 57141"/>
              <a:gd name="adj4" fmla="val 253561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51" name="Prostokąt zaokrąglony 50">
            <a:hlinkClick r:id="" action="ppaction://noaction">
              <a:snd r:embed="rId4" name="bomb.wav"/>
            </a:hlinkClick>
          </p:cNvPr>
          <p:cNvSpPr/>
          <p:nvPr/>
        </p:nvSpPr>
        <p:spPr>
          <a:xfrm>
            <a:off x="3071802" y="3071810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Aparat </a:t>
            </a:r>
            <a:r>
              <a:rPr lang="pl-PL" dirty="0" err="1" smtClean="0"/>
              <a:t>Golgiego</a:t>
            </a:r>
            <a:endParaRPr lang="pl-PL" dirty="0"/>
          </a:p>
        </p:txBody>
      </p:sp>
      <p:sp>
        <p:nvSpPr>
          <p:cNvPr id="54" name="Objaśnienie liniowe 1 (brak obramowania) 53"/>
          <p:cNvSpPr/>
          <p:nvPr/>
        </p:nvSpPr>
        <p:spPr>
          <a:xfrm>
            <a:off x="3929058" y="3786190"/>
            <a:ext cx="857256" cy="357190"/>
          </a:xfrm>
          <a:prstGeom prst="callout1">
            <a:avLst>
              <a:gd name="adj1" fmla="val 48852"/>
              <a:gd name="adj2" fmla="val 103583"/>
              <a:gd name="adj3" fmla="val -56230"/>
              <a:gd name="adj4" fmla="val 184990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cxnSp>
        <p:nvCxnSpPr>
          <p:cNvPr id="55" name="Łącznik prosty 54"/>
          <p:cNvCxnSpPr/>
          <p:nvPr/>
        </p:nvCxnSpPr>
        <p:spPr>
          <a:xfrm>
            <a:off x="2571736" y="3571876"/>
            <a:ext cx="1428760" cy="42862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Prostokąt zaokrąglony 52">
            <a:hlinkClick r:id="" action="ppaction://noaction">
              <a:snd r:embed="rId4" name="bomb.wav"/>
            </a:hlinkClick>
          </p:cNvPr>
          <p:cNvSpPr/>
          <p:nvPr/>
        </p:nvSpPr>
        <p:spPr>
          <a:xfrm>
            <a:off x="3286116" y="3786190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cytoplazma</a:t>
            </a:r>
            <a:endParaRPr lang="pl-PL" dirty="0"/>
          </a:p>
        </p:txBody>
      </p:sp>
      <p:sp>
        <p:nvSpPr>
          <p:cNvPr id="60" name="Objaśnienie liniowe 1 (brak obramowania) 59"/>
          <p:cNvSpPr/>
          <p:nvPr/>
        </p:nvSpPr>
        <p:spPr>
          <a:xfrm>
            <a:off x="7143768" y="785794"/>
            <a:ext cx="857256" cy="357190"/>
          </a:xfrm>
          <a:prstGeom prst="callout1">
            <a:avLst>
              <a:gd name="adj1" fmla="val 92738"/>
              <a:gd name="adj2" fmla="val 44155"/>
              <a:gd name="adj3" fmla="val 155883"/>
              <a:gd name="adj4" fmla="val 101182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59" name="Prostokąt zaokrąglony 58">
            <a:hlinkClick r:id="" action="ppaction://noaction">
              <a:snd r:embed="rId4" name="bomb.wav"/>
            </a:hlinkClick>
          </p:cNvPr>
          <p:cNvSpPr/>
          <p:nvPr/>
        </p:nvSpPr>
        <p:spPr>
          <a:xfrm>
            <a:off x="6429388" y="714356"/>
            <a:ext cx="2143140" cy="4286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ściana komórkowa</a:t>
            </a:r>
            <a:endParaRPr lang="pl-PL" dirty="0"/>
          </a:p>
        </p:txBody>
      </p:sp>
      <p:sp>
        <p:nvSpPr>
          <p:cNvPr id="62" name="Objaśnienie liniowe 1 (brak obramowania) 61"/>
          <p:cNvSpPr/>
          <p:nvPr/>
        </p:nvSpPr>
        <p:spPr>
          <a:xfrm>
            <a:off x="7572396" y="4429132"/>
            <a:ext cx="857256" cy="357190"/>
          </a:xfrm>
          <a:prstGeom prst="callout1">
            <a:avLst>
              <a:gd name="adj1" fmla="val 4967"/>
              <a:gd name="adj2" fmla="val 48726"/>
              <a:gd name="adj3" fmla="val -330514"/>
              <a:gd name="adj4" fmla="val -40532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61" name="Prostokąt zaokrąglony 60">
            <a:hlinkClick r:id="" action="ppaction://noaction">
              <a:snd r:embed="rId4" name="bomb.wav"/>
            </a:hlinkClick>
          </p:cNvPr>
          <p:cNvSpPr/>
          <p:nvPr/>
        </p:nvSpPr>
        <p:spPr>
          <a:xfrm>
            <a:off x="6858016" y="4429132"/>
            <a:ext cx="2143140" cy="4286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chloroplasty</a:t>
            </a:r>
            <a:endParaRPr lang="pl-PL" dirty="0"/>
          </a:p>
        </p:txBody>
      </p:sp>
      <p:cxnSp>
        <p:nvCxnSpPr>
          <p:cNvPr id="37" name="Łącznik prosty 36"/>
          <p:cNvCxnSpPr/>
          <p:nvPr/>
        </p:nvCxnSpPr>
        <p:spPr>
          <a:xfrm>
            <a:off x="2357422" y="3500438"/>
            <a:ext cx="1785950" cy="135732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bjaśnienie liniowe 1 (brak obramowania) 44"/>
          <p:cNvSpPr/>
          <p:nvPr/>
        </p:nvSpPr>
        <p:spPr>
          <a:xfrm>
            <a:off x="4214810" y="4643446"/>
            <a:ext cx="642942" cy="357190"/>
          </a:xfrm>
          <a:prstGeom prst="callout1">
            <a:avLst>
              <a:gd name="adj1" fmla="val 48852"/>
              <a:gd name="adj2" fmla="val 103583"/>
              <a:gd name="adj3" fmla="val -337828"/>
              <a:gd name="adj4" fmla="val 394258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31" name="Prostokąt zaokrąglony 30"/>
          <p:cNvSpPr/>
          <p:nvPr/>
        </p:nvSpPr>
        <p:spPr>
          <a:xfrm>
            <a:off x="3500430" y="4643446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mitochondrium</a:t>
            </a:r>
            <a:endParaRPr lang="pl-PL" dirty="0"/>
          </a:p>
        </p:txBody>
      </p:sp>
      <p:sp>
        <p:nvSpPr>
          <p:cNvPr id="38" name="Prostokąt zaokrąglony 37">
            <a:hlinkClick r:id="" action="ppaction://noaction">
              <a:snd r:embed="rId4" name="bomb.wav"/>
            </a:hlinkClick>
          </p:cNvPr>
          <p:cNvSpPr/>
          <p:nvPr/>
        </p:nvSpPr>
        <p:spPr>
          <a:xfrm>
            <a:off x="3357554" y="1857364"/>
            <a:ext cx="300039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mtClean="0"/>
              <a:t>siateczka </a:t>
            </a:r>
            <a:r>
              <a:rPr lang="pl-PL" dirty="0" smtClean="0"/>
              <a:t>śródplazmatyczna</a:t>
            </a:r>
            <a:endParaRPr lang="pl-PL" dirty="0"/>
          </a:p>
        </p:txBody>
      </p:sp>
      <p:sp>
        <p:nvSpPr>
          <p:cNvPr id="33" name="Prostokąt zaokrąglony 32">
            <a:hlinkClick r:id="rId6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42" name="Prostokąt zaokrąglony 41">
            <a:hlinkClick r:id="rId7" action="ppaction://hlinksldjump"/>
          </p:cNvPr>
          <p:cNvSpPr/>
          <p:nvPr/>
        </p:nvSpPr>
        <p:spPr>
          <a:xfrm>
            <a:off x="428596" y="142852"/>
            <a:ext cx="8215370" cy="3571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dirty="0" smtClean="0"/>
              <a:t>Ćwiczenie 2. Porównanie budowy komórki roślinnej i komórki zwierzęcej</a:t>
            </a:r>
          </a:p>
        </p:txBody>
      </p:sp>
      <p:sp>
        <p:nvSpPr>
          <p:cNvPr id="44" name="Symbol zastępczy stopki 4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Jarębskas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243 0.17593 L -2.5E-6 -3.7037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" y="-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0000">
              <a:srgbClr val="F8FAF4"/>
            </a:gs>
            <a:gs pos="100000">
              <a:schemeClr val="accent3">
                <a:lumMod val="40000"/>
                <a:lumOff val="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" descr="N:\Biologia\1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357158" y="857232"/>
            <a:ext cx="3048012" cy="4167533"/>
          </a:xfrm>
          <a:prstGeom prst="rect">
            <a:avLst/>
          </a:prstGeom>
          <a:noFill/>
        </p:spPr>
      </p:pic>
      <p:pic>
        <p:nvPicPr>
          <p:cNvPr id="5" name="Picture 2" descr="N:\Biologia\1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5157823" y="1214422"/>
            <a:ext cx="3986209" cy="3249903"/>
          </a:xfrm>
          <a:prstGeom prst="rect">
            <a:avLst/>
          </a:prstGeom>
          <a:noFill/>
        </p:spPr>
      </p:pic>
      <p:sp>
        <p:nvSpPr>
          <p:cNvPr id="65" name="Prostokąt zaokrąglony 64">
            <a:hlinkClick r:id="rId4" action="ppaction://hlinksldjump"/>
          </p:cNvPr>
          <p:cNvSpPr/>
          <p:nvPr/>
        </p:nvSpPr>
        <p:spPr>
          <a:xfrm>
            <a:off x="785786" y="6215082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66" name="pole tekstowe 65"/>
          <p:cNvSpPr txBox="1"/>
          <p:nvPr/>
        </p:nvSpPr>
        <p:spPr>
          <a:xfrm>
            <a:off x="1643042" y="5786454"/>
            <a:ext cx="58579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 smtClean="0">
                <a:solidFill>
                  <a:srgbClr val="FF0000"/>
                </a:solidFill>
              </a:rPr>
              <a:t>Kliknij w odpowiednią cechę</a:t>
            </a:r>
            <a:endParaRPr lang="pl-PL" sz="1600" dirty="0">
              <a:solidFill>
                <a:srgbClr val="FF0000"/>
              </a:solidFill>
            </a:endParaRPr>
          </a:p>
        </p:txBody>
      </p:sp>
      <p:sp>
        <p:nvSpPr>
          <p:cNvPr id="69" name="Prostokąt zaokrąglony 68">
            <a:hlinkClick r:id="rId5" action="ppaction://hlinksldjump">
              <a:snd r:embed="rId6" name="bomb.wav"/>
            </a:hlinkClick>
          </p:cNvPr>
          <p:cNvSpPr/>
          <p:nvPr/>
        </p:nvSpPr>
        <p:spPr>
          <a:xfrm>
            <a:off x="1428728" y="5286388"/>
            <a:ext cx="1857387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dirty="0" smtClean="0"/>
              <a:t>Cechy wspólne</a:t>
            </a:r>
            <a:endParaRPr lang="pl-PL" sz="1600" dirty="0"/>
          </a:p>
        </p:txBody>
      </p:sp>
      <p:sp>
        <p:nvSpPr>
          <p:cNvPr id="70" name="Prostokąt zaokrąglony 69">
            <a:hlinkClick r:id="rId7" action="ppaction://hlinksldjump">
              <a:snd r:embed="rId6" name="bomb.wav"/>
            </a:hlinkClick>
          </p:cNvPr>
          <p:cNvSpPr/>
          <p:nvPr/>
        </p:nvSpPr>
        <p:spPr>
          <a:xfrm>
            <a:off x="3637183" y="5286388"/>
            <a:ext cx="1857387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dirty="0" smtClean="0"/>
              <a:t>Cechy różniące</a:t>
            </a:r>
            <a:endParaRPr lang="pl-PL" sz="1600" dirty="0"/>
          </a:p>
        </p:txBody>
      </p:sp>
      <p:sp>
        <p:nvSpPr>
          <p:cNvPr id="71" name="Prostokąt zaokrąglony 70">
            <a:hlinkClick r:id="rId8" action="ppaction://hlinksldjump">
              <a:snd r:embed="rId6" name="bomb.wav"/>
            </a:hlinkClick>
          </p:cNvPr>
          <p:cNvSpPr/>
          <p:nvPr/>
        </p:nvSpPr>
        <p:spPr>
          <a:xfrm>
            <a:off x="5857884" y="5286388"/>
            <a:ext cx="1857387" cy="3571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dirty="0" smtClean="0"/>
              <a:t>Cechy razem</a:t>
            </a:r>
            <a:endParaRPr lang="pl-PL" sz="1600" dirty="0"/>
          </a:p>
        </p:txBody>
      </p:sp>
      <p:sp>
        <p:nvSpPr>
          <p:cNvPr id="72" name="Prostokąt zaokrąglony 71">
            <a:hlinkClick r:id="rId9" action="ppaction://hlinksldjump"/>
          </p:cNvPr>
          <p:cNvSpPr/>
          <p:nvPr/>
        </p:nvSpPr>
        <p:spPr>
          <a:xfrm>
            <a:off x="428596" y="142852"/>
            <a:ext cx="8215370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dirty="0" smtClean="0"/>
              <a:t>Porównanie budowy komórki roślinnej i komórki bakterii</a:t>
            </a:r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Jarębskas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0000">
              <a:srgbClr val="F8FAF4"/>
            </a:gs>
            <a:gs pos="100000">
              <a:schemeClr val="accent3">
                <a:lumMod val="40000"/>
                <a:lumOff val="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" descr="N:\Biologia\1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357158" y="857232"/>
            <a:ext cx="3048012" cy="4167533"/>
          </a:xfrm>
          <a:prstGeom prst="rect">
            <a:avLst/>
          </a:prstGeom>
          <a:noFill/>
        </p:spPr>
      </p:pic>
      <p:pic>
        <p:nvPicPr>
          <p:cNvPr id="5" name="Picture 2" descr="N:\Biologia\1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5157823" y="1214422"/>
            <a:ext cx="3986209" cy="3249903"/>
          </a:xfrm>
          <a:prstGeom prst="rect">
            <a:avLst/>
          </a:prstGeom>
          <a:noFill/>
        </p:spPr>
      </p:pic>
      <p:cxnSp>
        <p:nvCxnSpPr>
          <p:cNvPr id="30" name="Łącznik prosty 29"/>
          <p:cNvCxnSpPr/>
          <p:nvPr/>
        </p:nvCxnSpPr>
        <p:spPr>
          <a:xfrm flipV="1">
            <a:off x="2714612" y="1571612"/>
            <a:ext cx="1714512" cy="42862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Łącznik prosty 32"/>
          <p:cNvCxnSpPr/>
          <p:nvPr/>
        </p:nvCxnSpPr>
        <p:spPr>
          <a:xfrm flipV="1">
            <a:off x="2643174" y="1000108"/>
            <a:ext cx="1643074" cy="50006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Łącznik prosty 36"/>
          <p:cNvCxnSpPr/>
          <p:nvPr/>
        </p:nvCxnSpPr>
        <p:spPr>
          <a:xfrm flipV="1">
            <a:off x="1428728" y="3071810"/>
            <a:ext cx="2143140" cy="14287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bjaśnienie liniowe 1 (brak obramowania) 38"/>
          <p:cNvSpPr/>
          <p:nvPr/>
        </p:nvSpPr>
        <p:spPr>
          <a:xfrm>
            <a:off x="3714744" y="2857496"/>
            <a:ext cx="571504" cy="357190"/>
          </a:xfrm>
          <a:prstGeom prst="callout1">
            <a:avLst>
              <a:gd name="adj1" fmla="val 48852"/>
              <a:gd name="adj2" fmla="val 103583"/>
              <a:gd name="adj3" fmla="val 207083"/>
              <a:gd name="adj4" fmla="val 315275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65" name="Prostokąt zaokrąglony 64">
            <a:hlinkClick r:id="rId4" action="ppaction://hlinksldjump"/>
          </p:cNvPr>
          <p:cNvSpPr/>
          <p:nvPr/>
        </p:nvSpPr>
        <p:spPr>
          <a:xfrm>
            <a:off x="785786" y="6215082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66" name="pole tekstowe 65"/>
          <p:cNvSpPr txBox="1"/>
          <p:nvPr/>
        </p:nvSpPr>
        <p:spPr>
          <a:xfrm>
            <a:off x="1643042" y="5786454"/>
            <a:ext cx="58579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 smtClean="0">
                <a:solidFill>
                  <a:srgbClr val="FF0000"/>
                </a:solidFill>
              </a:rPr>
              <a:t>Kliknij w odpowiednią cechę</a:t>
            </a:r>
            <a:endParaRPr lang="pl-PL" sz="1600" dirty="0">
              <a:solidFill>
                <a:srgbClr val="FF0000"/>
              </a:solidFill>
            </a:endParaRPr>
          </a:p>
        </p:txBody>
      </p:sp>
      <p:sp>
        <p:nvSpPr>
          <p:cNvPr id="70" name="Prostokąt zaokrąglony 69">
            <a:hlinkClick r:id="rId5" action="ppaction://hlinksldjump">
              <a:snd r:embed="rId6" name="bomb.wav"/>
            </a:hlinkClick>
          </p:cNvPr>
          <p:cNvSpPr/>
          <p:nvPr/>
        </p:nvSpPr>
        <p:spPr>
          <a:xfrm>
            <a:off x="3637183" y="5286388"/>
            <a:ext cx="1857387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dirty="0" smtClean="0"/>
              <a:t>Cechy różniące</a:t>
            </a:r>
            <a:endParaRPr lang="pl-PL" sz="1600" dirty="0"/>
          </a:p>
        </p:txBody>
      </p:sp>
      <p:sp>
        <p:nvSpPr>
          <p:cNvPr id="71" name="Prostokąt zaokrąglony 70">
            <a:hlinkClick r:id="rId7" action="ppaction://hlinksldjump">
              <a:snd r:embed="rId6" name="bomb.wav"/>
            </a:hlinkClick>
          </p:cNvPr>
          <p:cNvSpPr/>
          <p:nvPr/>
        </p:nvSpPr>
        <p:spPr>
          <a:xfrm>
            <a:off x="5857884" y="5286388"/>
            <a:ext cx="1857387" cy="3571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dirty="0" smtClean="0"/>
              <a:t>Cechy razem</a:t>
            </a:r>
            <a:endParaRPr lang="pl-PL" sz="1600" dirty="0"/>
          </a:p>
        </p:txBody>
      </p:sp>
      <p:sp>
        <p:nvSpPr>
          <p:cNvPr id="29" name="Objaśnienie liniowe 1 (brak obramowania) 28"/>
          <p:cNvSpPr/>
          <p:nvPr/>
        </p:nvSpPr>
        <p:spPr>
          <a:xfrm>
            <a:off x="4286248" y="1357298"/>
            <a:ext cx="857256" cy="357190"/>
          </a:xfrm>
          <a:prstGeom prst="callout1">
            <a:avLst>
              <a:gd name="adj1" fmla="val 48852"/>
              <a:gd name="adj2" fmla="val 103583"/>
              <a:gd name="adj3" fmla="val 250968"/>
              <a:gd name="adj4" fmla="val 244418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47" name="Prostokąt zaokrąglony 46">
            <a:hlinkClick r:id="" action="ppaction://hlinkshowjump?jump=nextslide">
              <a:snd r:embed="rId8" name="applause.wav"/>
            </a:hlinkClick>
          </p:cNvPr>
          <p:cNvSpPr/>
          <p:nvPr/>
        </p:nvSpPr>
        <p:spPr>
          <a:xfrm>
            <a:off x="3786182" y="1357298"/>
            <a:ext cx="1857387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dirty="0" smtClean="0"/>
              <a:t>błona komórkowa</a:t>
            </a:r>
            <a:endParaRPr lang="pl-PL" sz="1600" dirty="0"/>
          </a:p>
        </p:txBody>
      </p:sp>
      <p:sp>
        <p:nvSpPr>
          <p:cNvPr id="31" name="Objaśnienie liniowe 1 (brak obramowania) 30"/>
          <p:cNvSpPr/>
          <p:nvPr/>
        </p:nvSpPr>
        <p:spPr>
          <a:xfrm>
            <a:off x="4143372" y="785794"/>
            <a:ext cx="857256" cy="357190"/>
          </a:xfrm>
          <a:prstGeom prst="callout1">
            <a:avLst>
              <a:gd name="adj1" fmla="val 48852"/>
              <a:gd name="adj2" fmla="val 103583"/>
              <a:gd name="adj3" fmla="val 170512"/>
              <a:gd name="adj4" fmla="val 456226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49" name="Prostokąt zaokrąglony 48">
            <a:hlinkClick r:id="" action="ppaction://noaction">
              <a:snd r:embed="rId6" name="bomb.wav"/>
            </a:hlinkClick>
          </p:cNvPr>
          <p:cNvSpPr/>
          <p:nvPr/>
        </p:nvSpPr>
        <p:spPr>
          <a:xfrm>
            <a:off x="2928926" y="2786058"/>
            <a:ext cx="1857387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dirty="0" smtClean="0"/>
              <a:t>cytoplazma</a:t>
            </a:r>
            <a:endParaRPr lang="pl-PL" sz="1600" dirty="0"/>
          </a:p>
        </p:txBody>
      </p:sp>
      <p:sp>
        <p:nvSpPr>
          <p:cNvPr id="38" name="Prostokąt zaokrąglony 37">
            <a:hlinkClick r:id="rId9" action="ppaction://hlinksldjump">
              <a:snd r:embed="rId6" name="bomb.wav"/>
            </a:hlinkClick>
          </p:cNvPr>
          <p:cNvSpPr/>
          <p:nvPr/>
        </p:nvSpPr>
        <p:spPr>
          <a:xfrm>
            <a:off x="1428728" y="5286388"/>
            <a:ext cx="1857387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dirty="0" smtClean="0"/>
              <a:t>Cechy wspólne</a:t>
            </a:r>
            <a:endParaRPr lang="pl-PL" sz="1600" dirty="0"/>
          </a:p>
        </p:txBody>
      </p:sp>
      <p:sp>
        <p:nvSpPr>
          <p:cNvPr id="40" name="Prostokąt zaokrąglony 39">
            <a:hlinkClick r:id="rId10" action="ppaction://hlinksldjump"/>
          </p:cNvPr>
          <p:cNvSpPr/>
          <p:nvPr/>
        </p:nvSpPr>
        <p:spPr>
          <a:xfrm>
            <a:off x="428596" y="142852"/>
            <a:ext cx="8215370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dirty="0" smtClean="0"/>
              <a:t>Porównanie budowy komórki roślinnej i komórki bakterii</a:t>
            </a:r>
          </a:p>
        </p:txBody>
      </p:sp>
      <p:sp>
        <p:nvSpPr>
          <p:cNvPr id="48" name="Prostokąt zaokrąglony 47">
            <a:hlinkClick r:id="" action="ppaction://noaction">
              <a:snd r:embed="rId6" name="bomb.wav"/>
            </a:hlinkClick>
          </p:cNvPr>
          <p:cNvSpPr/>
          <p:nvPr/>
        </p:nvSpPr>
        <p:spPr>
          <a:xfrm>
            <a:off x="3786182" y="785794"/>
            <a:ext cx="1857387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dirty="0" smtClean="0"/>
              <a:t>ściana komórkowa</a:t>
            </a:r>
            <a:endParaRPr lang="pl-PL" sz="1600" dirty="0"/>
          </a:p>
        </p:txBody>
      </p:sp>
      <p:sp>
        <p:nvSpPr>
          <p:cNvPr id="19" name="Symbol zastępczy stopki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Jarębskas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29" grpId="0" animBg="1"/>
      <p:bldP spid="47" grpId="0" animBg="1"/>
      <p:bldP spid="31" grpId="0" animBg="1"/>
      <p:bldP spid="49" grpId="0" animBg="1"/>
      <p:bldP spid="4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0000">
              <a:srgbClr val="F8FAF4"/>
            </a:gs>
            <a:gs pos="100000">
              <a:schemeClr val="accent3">
                <a:lumMod val="40000"/>
                <a:lumOff val="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" descr="N:\Biologia\1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357158" y="857232"/>
            <a:ext cx="3048012" cy="4167533"/>
          </a:xfrm>
          <a:prstGeom prst="rect">
            <a:avLst/>
          </a:prstGeom>
          <a:noFill/>
        </p:spPr>
      </p:pic>
      <p:pic>
        <p:nvPicPr>
          <p:cNvPr id="5" name="Picture 2" descr="N:\Biologia\1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5157823" y="1214422"/>
            <a:ext cx="3986209" cy="3249903"/>
          </a:xfrm>
          <a:prstGeom prst="rect">
            <a:avLst/>
          </a:prstGeom>
          <a:noFill/>
        </p:spPr>
      </p:pic>
      <p:sp>
        <p:nvSpPr>
          <p:cNvPr id="50" name="Objaśnienie liniowe 1 (brak obramowania) 49"/>
          <p:cNvSpPr/>
          <p:nvPr/>
        </p:nvSpPr>
        <p:spPr>
          <a:xfrm>
            <a:off x="4214810" y="1785926"/>
            <a:ext cx="571504" cy="357190"/>
          </a:xfrm>
          <a:prstGeom prst="callout1">
            <a:avLst>
              <a:gd name="adj1" fmla="val 48852"/>
              <a:gd name="adj2" fmla="val 103583"/>
              <a:gd name="adj3" fmla="val 207083"/>
              <a:gd name="adj4" fmla="val 315275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51" name="Prostokąt zaokrąglony 50">
            <a:hlinkClick r:id="" action="ppaction://noaction">
              <a:snd r:embed="rId4" name="bomb.wav"/>
            </a:hlinkClick>
          </p:cNvPr>
          <p:cNvSpPr/>
          <p:nvPr/>
        </p:nvSpPr>
        <p:spPr>
          <a:xfrm>
            <a:off x="2928926" y="1857364"/>
            <a:ext cx="2600341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dirty="0" smtClean="0"/>
              <a:t>siateczka śródplazmatyczna</a:t>
            </a:r>
            <a:endParaRPr lang="pl-PL" sz="1600" dirty="0"/>
          </a:p>
        </p:txBody>
      </p:sp>
      <p:sp>
        <p:nvSpPr>
          <p:cNvPr id="52" name="Objaśnienie liniowe 1 (brak obramowania) 51"/>
          <p:cNvSpPr/>
          <p:nvPr/>
        </p:nvSpPr>
        <p:spPr>
          <a:xfrm>
            <a:off x="3786182" y="2357430"/>
            <a:ext cx="571504" cy="357190"/>
          </a:xfrm>
          <a:prstGeom prst="callout1">
            <a:avLst>
              <a:gd name="adj1" fmla="val 48852"/>
              <a:gd name="adj2" fmla="val 103583"/>
              <a:gd name="adj3" fmla="val 115655"/>
              <a:gd name="adj4" fmla="val 358704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53" name="Prostokąt zaokrąglony 52">
            <a:hlinkClick r:id="" action="ppaction://noaction">
              <a:snd r:embed="rId4" name="bomb.wav"/>
            </a:hlinkClick>
          </p:cNvPr>
          <p:cNvSpPr/>
          <p:nvPr/>
        </p:nvSpPr>
        <p:spPr>
          <a:xfrm>
            <a:off x="3143240" y="2357430"/>
            <a:ext cx="1857387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dirty="0" smtClean="0"/>
              <a:t>jądro komórkowe</a:t>
            </a:r>
            <a:endParaRPr lang="pl-PL" sz="1600" dirty="0"/>
          </a:p>
        </p:txBody>
      </p:sp>
      <p:sp>
        <p:nvSpPr>
          <p:cNvPr id="54" name="Objaśnienie liniowe 1 (brak obramowania) 53"/>
          <p:cNvSpPr/>
          <p:nvPr/>
        </p:nvSpPr>
        <p:spPr>
          <a:xfrm>
            <a:off x="8001024" y="4357694"/>
            <a:ext cx="571504" cy="357190"/>
          </a:xfrm>
          <a:prstGeom prst="callout1">
            <a:avLst>
              <a:gd name="adj1" fmla="val -13319"/>
              <a:gd name="adj2" fmla="val 46441"/>
              <a:gd name="adj3" fmla="val -480455"/>
              <a:gd name="adj4" fmla="val 13564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55" name="Prostokąt zaokrąglony 54">
            <a:hlinkClick r:id="" action="ppaction://noaction">
              <a:snd r:embed="rId4" name="bomb.wav"/>
            </a:hlinkClick>
          </p:cNvPr>
          <p:cNvSpPr/>
          <p:nvPr/>
        </p:nvSpPr>
        <p:spPr>
          <a:xfrm>
            <a:off x="7143768" y="4357694"/>
            <a:ext cx="1857387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dirty="0" smtClean="0"/>
              <a:t>chloroplasty</a:t>
            </a:r>
            <a:endParaRPr lang="pl-PL" sz="1600" dirty="0"/>
          </a:p>
        </p:txBody>
      </p:sp>
      <p:sp>
        <p:nvSpPr>
          <p:cNvPr id="56" name="Objaśnienie liniowe 1 (brak obramowania) 55"/>
          <p:cNvSpPr/>
          <p:nvPr/>
        </p:nvSpPr>
        <p:spPr>
          <a:xfrm>
            <a:off x="4000496" y="4214818"/>
            <a:ext cx="571504" cy="357190"/>
          </a:xfrm>
          <a:prstGeom prst="callout1">
            <a:avLst>
              <a:gd name="adj1" fmla="val 34224"/>
              <a:gd name="adj2" fmla="val -17559"/>
              <a:gd name="adj3" fmla="val 38856"/>
              <a:gd name="adj4" fmla="val -135007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57" name="Prostokąt zaokrąglony 56">
            <a:hlinkClick r:id="" action="ppaction://noaction">
              <a:snd r:embed="rId4" name="bomb.wav"/>
            </a:hlinkClick>
          </p:cNvPr>
          <p:cNvSpPr/>
          <p:nvPr/>
        </p:nvSpPr>
        <p:spPr>
          <a:xfrm>
            <a:off x="3500430" y="4143380"/>
            <a:ext cx="1857387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dirty="0" smtClean="0"/>
              <a:t>rzęska</a:t>
            </a:r>
            <a:endParaRPr lang="pl-PL" sz="1600" dirty="0"/>
          </a:p>
        </p:txBody>
      </p:sp>
      <p:sp>
        <p:nvSpPr>
          <p:cNvPr id="58" name="Objaśnienie liniowe 1 (brak obramowania) 57"/>
          <p:cNvSpPr/>
          <p:nvPr/>
        </p:nvSpPr>
        <p:spPr>
          <a:xfrm>
            <a:off x="4000496" y="3643314"/>
            <a:ext cx="571504" cy="357190"/>
          </a:xfrm>
          <a:prstGeom prst="callout1">
            <a:avLst>
              <a:gd name="adj1" fmla="val 48852"/>
              <a:gd name="adj2" fmla="val 103583"/>
              <a:gd name="adj3" fmla="val -78172"/>
              <a:gd name="adj4" fmla="val 363275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59" name="Prostokąt zaokrąglony 58">
            <a:hlinkClick r:id="" action="ppaction://noaction">
              <a:snd r:embed="rId4" name="bomb.wav"/>
            </a:hlinkClick>
          </p:cNvPr>
          <p:cNvSpPr/>
          <p:nvPr/>
        </p:nvSpPr>
        <p:spPr>
          <a:xfrm>
            <a:off x="3143240" y="3714752"/>
            <a:ext cx="1857387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dirty="0" smtClean="0"/>
              <a:t>aparat </a:t>
            </a:r>
            <a:r>
              <a:rPr lang="pl-PL" sz="1600" dirty="0" err="1" smtClean="0"/>
              <a:t>Golgiego</a:t>
            </a:r>
            <a:endParaRPr lang="pl-PL" sz="1600" dirty="0"/>
          </a:p>
        </p:txBody>
      </p:sp>
      <p:sp>
        <p:nvSpPr>
          <p:cNvPr id="60" name="Objaśnienie liniowe 1 (brak obramowania) 59"/>
          <p:cNvSpPr/>
          <p:nvPr/>
        </p:nvSpPr>
        <p:spPr>
          <a:xfrm>
            <a:off x="500034" y="785794"/>
            <a:ext cx="571504" cy="357190"/>
          </a:xfrm>
          <a:prstGeom prst="callout1">
            <a:avLst>
              <a:gd name="adj1" fmla="val 89081"/>
              <a:gd name="adj2" fmla="val 48727"/>
              <a:gd name="adj3" fmla="val 459424"/>
              <a:gd name="adj4" fmla="val 86705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61" name="Prostokąt zaokrąglony 60">
            <a:hlinkClick r:id="" action="ppaction://noaction">
              <a:snd r:embed="rId4" name="bomb.wav"/>
            </a:hlinkClick>
          </p:cNvPr>
          <p:cNvSpPr/>
          <p:nvPr/>
        </p:nvSpPr>
        <p:spPr>
          <a:xfrm>
            <a:off x="0" y="714356"/>
            <a:ext cx="1857387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dirty="0" smtClean="0"/>
              <a:t>rybosom</a:t>
            </a:r>
            <a:endParaRPr lang="pl-PL" sz="1600" dirty="0"/>
          </a:p>
        </p:txBody>
      </p:sp>
      <p:sp>
        <p:nvSpPr>
          <p:cNvPr id="62" name="Objaśnienie liniowe 1 (brak obramowania) 61"/>
          <p:cNvSpPr/>
          <p:nvPr/>
        </p:nvSpPr>
        <p:spPr>
          <a:xfrm>
            <a:off x="428596" y="4500570"/>
            <a:ext cx="571504" cy="357190"/>
          </a:xfrm>
          <a:prstGeom prst="callout1">
            <a:avLst>
              <a:gd name="adj1" fmla="val -24290"/>
              <a:gd name="adj2" fmla="val 48727"/>
              <a:gd name="adj3" fmla="val -491427"/>
              <a:gd name="adj4" fmla="val 132419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63" name="Prostokąt zaokrąglony 62">
            <a:hlinkClick r:id="" action="ppaction://noaction">
              <a:snd r:embed="rId4" name="bomb.wav"/>
            </a:hlinkClick>
          </p:cNvPr>
          <p:cNvSpPr/>
          <p:nvPr/>
        </p:nvSpPr>
        <p:spPr>
          <a:xfrm>
            <a:off x="0" y="4500570"/>
            <a:ext cx="1857387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dirty="0" smtClean="0"/>
              <a:t>substancja jądrowa</a:t>
            </a:r>
            <a:endParaRPr lang="pl-PL" sz="1600" dirty="0"/>
          </a:p>
        </p:txBody>
      </p:sp>
      <p:sp>
        <p:nvSpPr>
          <p:cNvPr id="67" name="Objaśnienie liniowe 1 (brak obramowania) 66"/>
          <p:cNvSpPr/>
          <p:nvPr/>
        </p:nvSpPr>
        <p:spPr>
          <a:xfrm>
            <a:off x="2643174" y="3286124"/>
            <a:ext cx="571504" cy="357190"/>
          </a:xfrm>
          <a:prstGeom prst="callout1">
            <a:avLst>
              <a:gd name="adj1" fmla="val 45196"/>
              <a:gd name="adj2" fmla="val -3844"/>
              <a:gd name="adj3" fmla="val 82740"/>
              <a:gd name="adj4" fmla="val -199008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68" name="Prostokąt zaokrąglony 67">
            <a:hlinkClick r:id="" action="ppaction://noaction">
              <a:snd r:embed="rId4" name="bomb.wav"/>
            </a:hlinkClick>
          </p:cNvPr>
          <p:cNvSpPr/>
          <p:nvPr/>
        </p:nvSpPr>
        <p:spPr>
          <a:xfrm>
            <a:off x="2500298" y="3286124"/>
            <a:ext cx="1857387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dirty="0" smtClean="0"/>
              <a:t>otoczka śluzowa</a:t>
            </a:r>
            <a:endParaRPr lang="pl-PL" sz="1600" dirty="0"/>
          </a:p>
        </p:txBody>
      </p:sp>
      <p:sp>
        <p:nvSpPr>
          <p:cNvPr id="64" name="Objaśnienie liniowe 1 (brak obramowania) 63"/>
          <p:cNvSpPr/>
          <p:nvPr/>
        </p:nvSpPr>
        <p:spPr>
          <a:xfrm>
            <a:off x="6286512" y="4357694"/>
            <a:ext cx="571504" cy="357190"/>
          </a:xfrm>
          <a:prstGeom prst="callout1">
            <a:avLst>
              <a:gd name="adj1" fmla="val -13319"/>
              <a:gd name="adj2" fmla="val 46441"/>
              <a:gd name="adj3" fmla="val -261509"/>
              <a:gd name="adj4" fmla="val 80932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46" name="Prostokąt zaokrąglony 45">
            <a:hlinkClick r:id="" action="ppaction://noaction">
              <a:snd r:embed="rId4" name="bomb.wav"/>
            </a:hlinkClick>
          </p:cNvPr>
          <p:cNvSpPr/>
          <p:nvPr/>
        </p:nvSpPr>
        <p:spPr>
          <a:xfrm>
            <a:off x="5214942" y="4357694"/>
            <a:ext cx="1857387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dirty="0" smtClean="0"/>
              <a:t>mitochondrium</a:t>
            </a:r>
            <a:endParaRPr lang="pl-PL" sz="1600" dirty="0"/>
          </a:p>
        </p:txBody>
      </p:sp>
      <p:sp>
        <p:nvSpPr>
          <p:cNvPr id="65" name="Prostokąt zaokrąglony 64">
            <a:hlinkClick r:id="rId5" action="ppaction://hlinksldjump"/>
          </p:cNvPr>
          <p:cNvSpPr/>
          <p:nvPr/>
        </p:nvSpPr>
        <p:spPr>
          <a:xfrm>
            <a:off x="785786" y="6215082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66" name="pole tekstowe 65"/>
          <p:cNvSpPr txBox="1"/>
          <p:nvPr/>
        </p:nvSpPr>
        <p:spPr>
          <a:xfrm>
            <a:off x="1643042" y="5786454"/>
            <a:ext cx="58579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 smtClean="0">
                <a:solidFill>
                  <a:srgbClr val="FF0000"/>
                </a:solidFill>
              </a:rPr>
              <a:t>Kliknij w odpowiednią cechę</a:t>
            </a:r>
            <a:endParaRPr lang="pl-PL" sz="1600" dirty="0">
              <a:solidFill>
                <a:srgbClr val="FF0000"/>
              </a:solidFill>
            </a:endParaRPr>
          </a:p>
        </p:txBody>
      </p:sp>
      <p:sp>
        <p:nvSpPr>
          <p:cNvPr id="38" name="Prostokąt zaokrąglony 37">
            <a:hlinkClick r:id="rId6" action="ppaction://hlinksldjump">
              <a:snd r:embed="rId4" name="bomb.wav"/>
            </a:hlinkClick>
          </p:cNvPr>
          <p:cNvSpPr/>
          <p:nvPr/>
        </p:nvSpPr>
        <p:spPr>
          <a:xfrm>
            <a:off x="3637183" y="5286388"/>
            <a:ext cx="1857387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dirty="0" smtClean="0"/>
              <a:t>Cechy różniące</a:t>
            </a:r>
            <a:endParaRPr lang="pl-PL" sz="1600" dirty="0"/>
          </a:p>
        </p:txBody>
      </p:sp>
      <p:sp>
        <p:nvSpPr>
          <p:cNvPr id="40" name="Prostokąt zaokrąglony 39">
            <a:hlinkClick r:id="rId7" action="ppaction://hlinksldjump">
              <a:snd r:embed="rId4" name="bomb.wav"/>
            </a:hlinkClick>
          </p:cNvPr>
          <p:cNvSpPr/>
          <p:nvPr/>
        </p:nvSpPr>
        <p:spPr>
          <a:xfrm>
            <a:off x="5857884" y="5286388"/>
            <a:ext cx="1857387" cy="3571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dirty="0" smtClean="0"/>
              <a:t>Cechy razem</a:t>
            </a:r>
            <a:endParaRPr lang="pl-PL" sz="1600" dirty="0"/>
          </a:p>
        </p:txBody>
      </p:sp>
      <p:sp>
        <p:nvSpPr>
          <p:cNvPr id="41" name="Prostokąt zaokrąglony 40">
            <a:hlinkClick r:id="rId8" action="ppaction://hlinksldjump">
              <a:snd r:embed="rId4" name="bomb.wav"/>
            </a:hlinkClick>
          </p:cNvPr>
          <p:cNvSpPr/>
          <p:nvPr/>
        </p:nvSpPr>
        <p:spPr>
          <a:xfrm>
            <a:off x="1428728" y="5286388"/>
            <a:ext cx="1857387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dirty="0" smtClean="0"/>
              <a:t>Cechy wspólne</a:t>
            </a:r>
            <a:endParaRPr lang="pl-PL" sz="1600" dirty="0"/>
          </a:p>
        </p:txBody>
      </p:sp>
      <p:sp>
        <p:nvSpPr>
          <p:cNvPr id="42" name="Prostokąt zaokrąglony 41">
            <a:hlinkClick r:id="rId9" action="ppaction://hlinksldjump"/>
          </p:cNvPr>
          <p:cNvSpPr/>
          <p:nvPr/>
        </p:nvSpPr>
        <p:spPr>
          <a:xfrm>
            <a:off x="428596" y="142852"/>
            <a:ext cx="8215370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dirty="0" smtClean="0"/>
              <a:t>Porównanie budowy komórki roślinnej i komórki bakterii</a:t>
            </a:r>
          </a:p>
        </p:txBody>
      </p:sp>
      <p:sp>
        <p:nvSpPr>
          <p:cNvPr id="28" name="Symbol zastępczy stopki 2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Jarębskas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7" grpId="0" animBg="1"/>
      <p:bldP spid="68" grpId="0" animBg="1"/>
      <p:bldP spid="64" grpId="0" animBg="1"/>
      <p:bldP spid="4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0000">
              <a:srgbClr val="F8FAF4"/>
            </a:gs>
            <a:gs pos="100000">
              <a:schemeClr val="accent3">
                <a:lumMod val="40000"/>
                <a:lumOff val="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" descr="N:\Biologia\1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357158" y="857232"/>
            <a:ext cx="3048012" cy="4167533"/>
          </a:xfrm>
          <a:prstGeom prst="rect">
            <a:avLst/>
          </a:prstGeom>
          <a:noFill/>
        </p:spPr>
      </p:pic>
      <p:pic>
        <p:nvPicPr>
          <p:cNvPr id="5" name="Picture 2" descr="N:\Biologia\1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5157823" y="1214422"/>
            <a:ext cx="3986209" cy="3249903"/>
          </a:xfrm>
          <a:prstGeom prst="rect">
            <a:avLst/>
          </a:prstGeom>
          <a:noFill/>
        </p:spPr>
      </p:pic>
      <p:sp>
        <p:nvSpPr>
          <p:cNvPr id="29" name="Objaśnienie liniowe 1 (brak obramowania) 28"/>
          <p:cNvSpPr/>
          <p:nvPr/>
        </p:nvSpPr>
        <p:spPr>
          <a:xfrm>
            <a:off x="4286248" y="1357298"/>
            <a:ext cx="857256" cy="357190"/>
          </a:xfrm>
          <a:prstGeom prst="callout1">
            <a:avLst>
              <a:gd name="adj1" fmla="val 48852"/>
              <a:gd name="adj2" fmla="val 103583"/>
              <a:gd name="adj3" fmla="val 250968"/>
              <a:gd name="adj4" fmla="val 244418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cxnSp>
        <p:nvCxnSpPr>
          <p:cNvPr id="30" name="Łącznik prosty 29"/>
          <p:cNvCxnSpPr/>
          <p:nvPr/>
        </p:nvCxnSpPr>
        <p:spPr>
          <a:xfrm flipV="1">
            <a:off x="2714612" y="1571612"/>
            <a:ext cx="1714512" cy="42862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bjaśnienie liniowe 1 (brak obramowania) 30"/>
          <p:cNvSpPr/>
          <p:nvPr/>
        </p:nvSpPr>
        <p:spPr>
          <a:xfrm>
            <a:off x="4143372" y="785794"/>
            <a:ext cx="857256" cy="357190"/>
          </a:xfrm>
          <a:prstGeom prst="callout1">
            <a:avLst>
              <a:gd name="adj1" fmla="val 48852"/>
              <a:gd name="adj2" fmla="val 103583"/>
              <a:gd name="adj3" fmla="val 170512"/>
              <a:gd name="adj4" fmla="val 456226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cxnSp>
        <p:nvCxnSpPr>
          <p:cNvPr id="33" name="Łącznik prosty 32"/>
          <p:cNvCxnSpPr/>
          <p:nvPr/>
        </p:nvCxnSpPr>
        <p:spPr>
          <a:xfrm flipV="1">
            <a:off x="2643174" y="1000108"/>
            <a:ext cx="1643074" cy="50006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Łącznik prosty 36"/>
          <p:cNvCxnSpPr/>
          <p:nvPr/>
        </p:nvCxnSpPr>
        <p:spPr>
          <a:xfrm flipV="1">
            <a:off x="1428728" y="3071810"/>
            <a:ext cx="2143140" cy="14287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bjaśnienie liniowe 1 (brak obramowania) 38"/>
          <p:cNvSpPr/>
          <p:nvPr/>
        </p:nvSpPr>
        <p:spPr>
          <a:xfrm>
            <a:off x="3714744" y="2857496"/>
            <a:ext cx="571504" cy="357190"/>
          </a:xfrm>
          <a:prstGeom prst="callout1">
            <a:avLst>
              <a:gd name="adj1" fmla="val 48852"/>
              <a:gd name="adj2" fmla="val 103583"/>
              <a:gd name="adj3" fmla="val 207083"/>
              <a:gd name="adj4" fmla="val 315275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45" name="Prostokąt zaokrąglony 44">
            <a:hlinkClick r:id="rId4" action="ppaction://hlinksldjump">
              <a:snd r:embed="rId5" name="bomb.wav"/>
            </a:hlinkClick>
          </p:cNvPr>
          <p:cNvSpPr/>
          <p:nvPr/>
        </p:nvSpPr>
        <p:spPr>
          <a:xfrm>
            <a:off x="3637183" y="5286388"/>
            <a:ext cx="1857387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dirty="0" smtClean="0"/>
              <a:t>Cechy różniące</a:t>
            </a:r>
            <a:endParaRPr lang="pl-PL" sz="1600" dirty="0"/>
          </a:p>
        </p:txBody>
      </p:sp>
      <p:sp>
        <p:nvSpPr>
          <p:cNvPr id="47" name="Prostokąt zaokrąglony 46">
            <a:hlinkClick r:id="" action="ppaction://hlinkshowjump?jump=nextslide">
              <a:snd r:embed="rId6" name="applause.wav"/>
            </a:hlinkClick>
          </p:cNvPr>
          <p:cNvSpPr/>
          <p:nvPr/>
        </p:nvSpPr>
        <p:spPr>
          <a:xfrm>
            <a:off x="3786182" y="1357298"/>
            <a:ext cx="1857387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dirty="0" smtClean="0"/>
              <a:t>błona komórkowa</a:t>
            </a:r>
            <a:endParaRPr lang="pl-PL" sz="1600" dirty="0"/>
          </a:p>
        </p:txBody>
      </p:sp>
      <p:sp>
        <p:nvSpPr>
          <p:cNvPr id="48" name="Prostokąt zaokrąglony 47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3786182" y="785794"/>
            <a:ext cx="1857387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dirty="0" smtClean="0"/>
              <a:t>ściana komórkowa</a:t>
            </a:r>
            <a:endParaRPr lang="pl-PL" sz="1600" dirty="0"/>
          </a:p>
        </p:txBody>
      </p:sp>
      <p:sp>
        <p:nvSpPr>
          <p:cNvPr id="49" name="Prostokąt zaokrąglony 48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2928926" y="2786058"/>
            <a:ext cx="1857387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dirty="0" smtClean="0"/>
              <a:t>cytoplazma</a:t>
            </a:r>
            <a:endParaRPr lang="pl-PL" sz="1600" dirty="0"/>
          </a:p>
        </p:txBody>
      </p:sp>
      <p:sp>
        <p:nvSpPr>
          <p:cNvPr id="50" name="Objaśnienie liniowe 1 (brak obramowania) 49"/>
          <p:cNvSpPr/>
          <p:nvPr/>
        </p:nvSpPr>
        <p:spPr>
          <a:xfrm>
            <a:off x="4214810" y="1785926"/>
            <a:ext cx="571504" cy="357190"/>
          </a:xfrm>
          <a:prstGeom prst="callout1">
            <a:avLst>
              <a:gd name="adj1" fmla="val 48852"/>
              <a:gd name="adj2" fmla="val 103583"/>
              <a:gd name="adj3" fmla="val 207083"/>
              <a:gd name="adj4" fmla="val 315275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51" name="Prostokąt zaokrąglony 50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2928926" y="1857364"/>
            <a:ext cx="2600341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dirty="0" smtClean="0"/>
              <a:t>siateczka śródplazmatyczna</a:t>
            </a:r>
            <a:endParaRPr lang="pl-PL" sz="1600" dirty="0"/>
          </a:p>
        </p:txBody>
      </p:sp>
      <p:sp>
        <p:nvSpPr>
          <p:cNvPr id="52" name="Objaśnienie liniowe 1 (brak obramowania) 51"/>
          <p:cNvSpPr/>
          <p:nvPr/>
        </p:nvSpPr>
        <p:spPr>
          <a:xfrm>
            <a:off x="3786182" y="2357430"/>
            <a:ext cx="571504" cy="357190"/>
          </a:xfrm>
          <a:prstGeom prst="callout1">
            <a:avLst>
              <a:gd name="adj1" fmla="val 48852"/>
              <a:gd name="adj2" fmla="val 103583"/>
              <a:gd name="adj3" fmla="val 115655"/>
              <a:gd name="adj4" fmla="val 358704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53" name="Prostokąt zaokrąglony 52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3143240" y="2357430"/>
            <a:ext cx="1857387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dirty="0" smtClean="0"/>
              <a:t>jądro komórkowe</a:t>
            </a:r>
            <a:endParaRPr lang="pl-PL" sz="1600" dirty="0"/>
          </a:p>
        </p:txBody>
      </p:sp>
      <p:sp>
        <p:nvSpPr>
          <p:cNvPr id="54" name="Objaśnienie liniowe 1 (brak obramowania) 53"/>
          <p:cNvSpPr/>
          <p:nvPr/>
        </p:nvSpPr>
        <p:spPr>
          <a:xfrm>
            <a:off x="8001024" y="4357694"/>
            <a:ext cx="571504" cy="357190"/>
          </a:xfrm>
          <a:prstGeom prst="callout1">
            <a:avLst>
              <a:gd name="adj1" fmla="val -13319"/>
              <a:gd name="adj2" fmla="val 46441"/>
              <a:gd name="adj3" fmla="val -480455"/>
              <a:gd name="adj4" fmla="val 13564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55" name="Prostokąt zaokrąglony 54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7143768" y="4357694"/>
            <a:ext cx="1857387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dirty="0" smtClean="0"/>
              <a:t>chloroplasty</a:t>
            </a:r>
            <a:endParaRPr lang="pl-PL" sz="1600" dirty="0"/>
          </a:p>
        </p:txBody>
      </p:sp>
      <p:sp>
        <p:nvSpPr>
          <p:cNvPr id="56" name="Objaśnienie liniowe 1 (brak obramowania) 55"/>
          <p:cNvSpPr/>
          <p:nvPr/>
        </p:nvSpPr>
        <p:spPr>
          <a:xfrm>
            <a:off x="4000496" y="4214818"/>
            <a:ext cx="571504" cy="357190"/>
          </a:xfrm>
          <a:prstGeom prst="callout1">
            <a:avLst>
              <a:gd name="adj1" fmla="val 34224"/>
              <a:gd name="adj2" fmla="val -17559"/>
              <a:gd name="adj3" fmla="val 38856"/>
              <a:gd name="adj4" fmla="val -135007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57" name="Prostokąt zaokrąglony 56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3500430" y="4143380"/>
            <a:ext cx="1857387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dirty="0" smtClean="0"/>
              <a:t>rzęska</a:t>
            </a:r>
            <a:endParaRPr lang="pl-PL" sz="1600" dirty="0"/>
          </a:p>
        </p:txBody>
      </p:sp>
      <p:sp>
        <p:nvSpPr>
          <p:cNvPr id="58" name="Objaśnienie liniowe 1 (brak obramowania) 57"/>
          <p:cNvSpPr/>
          <p:nvPr/>
        </p:nvSpPr>
        <p:spPr>
          <a:xfrm>
            <a:off x="4000496" y="3643314"/>
            <a:ext cx="571504" cy="357190"/>
          </a:xfrm>
          <a:prstGeom prst="callout1">
            <a:avLst>
              <a:gd name="adj1" fmla="val 48852"/>
              <a:gd name="adj2" fmla="val 103583"/>
              <a:gd name="adj3" fmla="val -78172"/>
              <a:gd name="adj4" fmla="val 363275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59" name="Prostokąt zaokrąglony 58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3143240" y="3714752"/>
            <a:ext cx="1857387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dirty="0" smtClean="0"/>
              <a:t>aparat </a:t>
            </a:r>
            <a:r>
              <a:rPr lang="pl-PL" sz="1600" dirty="0" err="1" smtClean="0"/>
              <a:t>Golgiego</a:t>
            </a:r>
            <a:endParaRPr lang="pl-PL" sz="1600" dirty="0"/>
          </a:p>
        </p:txBody>
      </p:sp>
      <p:sp>
        <p:nvSpPr>
          <p:cNvPr id="60" name="Objaśnienie liniowe 1 (brak obramowania) 59"/>
          <p:cNvSpPr/>
          <p:nvPr/>
        </p:nvSpPr>
        <p:spPr>
          <a:xfrm>
            <a:off x="500034" y="785794"/>
            <a:ext cx="571504" cy="357190"/>
          </a:xfrm>
          <a:prstGeom prst="callout1">
            <a:avLst>
              <a:gd name="adj1" fmla="val 89081"/>
              <a:gd name="adj2" fmla="val 48727"/>
              <a:gd name="adj3" fmla="val 459424"/>
              <a:gd name="adj4" fmla="val 86705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61" name="Prostokąt zaokrąglony 60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0" y="714356"/>
            <a:ext cx="1857387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dirty="0" smtClean="0"/>
              <a:t>rybosom</a:t>
            </a:r>
            <a:endParaRPr lang="pl-PL" sz="1600" dirty="0"/>
          </a:p>
        </p:txBody>
      </p:sp>
      <p:sp>
        <p:nvSpPr>
          <p:cNvPr id="62" name="Objaśnienie liniowe 1 (brak obramowania) 61"/>
          <p:cNvSpPr/>
          <p:nvPr/>
        </p:nvSpPr>
        <p:spPr>
          <a:xfrm>
            <a:off x="428596" y="4500570"/>
            <a:ext cx="571504" cy="357190"/>
          </a:xfrm>
          <a:prstGeom prst="callout1">
            <a:avLst>
              <a:gd name="adj1" fmla="val -24290"/>
              <a:gd name="adj2" fmla="val 48727"/>
              <a:gd name="adj3" fmla="val -491427"/>
              <a:gd name="adj4" fmla="val 132419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63" name="Prostokąt zaokrąglony 62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0" y="4500570"/>
            <a:ext cx="1857387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dirty="0" smtClean="0"/>
              <a:t>substancja jądrowa</a:t>
            </a:r>
            <a:endParaRPr lang="pl-PL" sz="1600" dirty="0"/>
          </a:p>
        </p:txBody>
      </p:sp>
      <p:sp>
        <p:nvSpPr>
          <p:cNvPr id="67" name="Objaśnienie liniowe 1 (brak obramowania) 66"/>
          <p:cNvSpPr/>
          <p:nvPr/>
        </p:nvSpPr>
        <p:spPr>
          <a:xfrm>
            <a:off x="2643174" y="3286124"/>
            <a:ext cx="571504" cy="357190"/>
          </a:xfrm>
          <a:prstGeom prst="callout1">
            <a:avLst>
              <a:gd name="adj1" fmla="val 45196"/>
              <a:gd name="adj2" fmla="val -3844"/>
              <a:gd name="adj3" fmla="val 82740"/>
              <a:gd name="adj4" fmla="val -199008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68" name="Prostokąt zaokrąglony 67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2500298" y="3286124"/>
            <a:ext cx="1857387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dirty="0" smtClean="0"/>
              <a:t>otoczka śluzowa</a:t>
            </a:r>
            <a:endParaRPr lang="pl-PL" sz="1600" dirty="0"/>
          </a:p>
        </p:txBody>
      </p:sp>
      <p:sp>
        <p:nvSpPr>
          <p:cNvPr id="64" name="Objaśnienie liniowe 1 (brak obramowania) 63"/>
          <p:cNvSpPr/>
          <p:nvPr/>
        </p:nvSpPr>
        <p:spPr>
          <a:xfrm>
            <a:off x="6286512" y="4357694"/>
            <a:ext cx="571504" cy="357190"/>
          </a:xfrm>
          <a:prstGeom prst="callout1">
            <a:avLst>
              <a:gd name="adj1" fmla="val -13319"/>
              <a:gd name="adj2" fmla="val 46441"/>
              <a:gd name="adj3" fmla="val -261509"/>
              <a:gd name="adj4" fmla="val 80932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46" name="Prostokąt zaokrąglony 45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5214942" y="4357694"/>
            <a:ext cx="1857387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dirty="0" smtClean="0"/>
              <a:t>mitochondrium</a:t>
            </a:r>
            <a:endParaRPr lang="pl-PL" sz="1600" dirty="0"/>
          </a:p>
        </p:txBody>
      </p:sp>
      <p:sp>
        <p:nvSpPr>
          <p:cNvPr id="65" name="Prostokąt zaokrąglony 64">
            <a:hlinkClick r:id="rId7" action="ppaction://hlinksldjump"/>
          </p:cNvPr>
          <p:cNvSpPr/>
          <p:nvPr/>
        </p:nvSpPr>
        <p:spPr>
          <a:xfrm>
            <a:off x="785786" y="6215082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66" name="pole tekstowe 65"/>
          <p:cNvSpPr txBox="1"/>
          <p:nvPr/>
        </p:nvSpPr>
        <p:spPr>
          <a:xfrm>
            <a:off x="1643042" y="5786454"/>
            <a:ext cx="58579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 smtClean="0">
                <a:solidFill>
                  <a:srgbClr val="FF0000"/>
                </a:solidFill>
              </a:rPr>
              <a:t>Kliknij w odpowiednią cechę</a:t>
            </a:r>
            <a:endParaRPr lang="pl-PL" sz="1600" dirty="0">
              <a:solidFill>
                <a:srgbClr val="FF0000"/>
              </a:solidFill>
            </a:endParaRPr>
          </a:p>
        </p:txBody>
      </p:sp>
      <p:sp>
        <p:nvSpPr>
          <p:cNvPr id="38" name="Prostokąt zaokrąglony 37">
            <a:hlinkClick r:id="rId8" action="ppaction://hlinksldjump">
              <a:snd r:embed="rId5" name="bomb.wav"/>
            </a:hlinkClick>
          </p:cNvPr>
          <p:cNvSpPr/>
          <p:nvPr/>
        </p:nvSpPr>
        <p:spPr>
          <a:xfrm>
            <a:off x="5857884" y="5286388"/>
            <a:ext cx="1857387" cy="3571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dirty="0" smtClean="0"/>
              <a:t>Cechy razem</a:t>
            </a:r>
            <a:endParaRPr lang="pl-PL" sz="1600" dirty="0"/>
          </a:p>
        </p:txBody>
      </p:sp>
      <p:sp>
        <p:nvSpPr>
          <p:cNvPr id="40" name="Prostokąt zaokrąglony 39">
            <a:hlinkClick r:id="rId9" action="ppaction://hlinksldjump">
              <a:snd r:embed="rId5" name="bomb.wav"/>
            </a:hlinkClick>
          </p:cNvPr>
          <p:cNvSpPr/>
          <p:nvPr/>
        </p:nvSpPr>
        <p:spPr>
          <a:xfrm>
            <a:off x="1428728" y="5286388"/>
            <a:ext cx="1857387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dirty="0" smtClean="0"/>
              <a:t>Cechy wspólne</a:t>
            </a:r>
            <a:endParaRPr lang="pl-PL" sz="1600" dirty="0"/>
          </a:p>
        </p:txBody>
      </p:sp>
      <p:sp>
        <p:nvSpPr>
          <p:cNvPr id="41" name="Prostokąt zaokrąglony 40">
            <a:hlinkClick r:id="rId10" action="ppaction://hlinksldjump"/>
          </p:cNvPr>
          <p:cNvSpPr/>
          <p:nvPr/>
        </p:nvSpPr>
        <p:spPr>
          <a:xfrm>
            <a:off x="428596" y="142852"/>
            <a:ext cx="8215370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dirty="0" smtClean="0"/>
              <a:t>Porównanie budowy komórki roślinnej i komórki bakterii</a:t>
            </a:r>
          </a:p>
        </p:txBody>
      </p:sp>
      <p:sp>
        <p:nvSpPr>
          <p:cNvPr id="42" name="Symbol zastępczy stopki 4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Jarębskas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zaokrąglony 2"/>
          <p:cNvSpPr/>
          <p:nvPr/>
        </p:nvSpPr>
        <p:spPr>
          <a:xfrm>
            <a:off x="500034" y="285728"/>
            <a:ext cx="8215370" cy="3571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dirty="0" smtClean="0"/>
              <a:t>Bibliografia</a:t>
            </a:r>
          </a:p>
        </p:txBody>
      </p:sp>
      <p:sp>
        <p:nvSpPr>
          <p:cNvPr id="4" name="Prostokąt zaokrąglony 3">
            <a:hlinkClick r:id="rId2" action="ppaction://hlinksldjump"/>
          </p:cNvPr>
          <p:cNvSpPr/>
          <p:nvPr/>
        </p:nvSpPr>
        <p:spPr>
          <a:xfrm>
            <a:off x="785786" y="6215082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5" name="pole tekstowe 4"/>
          <p:cNvSpPr txBox="1"/>
          <p:nvPr/>
        </p:nvSpPr>
        <p:spPr>
          <a:xfrm>
            <a:off x="785786" y="1357298"/>
            <a:ext cx="65722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W prezentacji </a:t>
            </a:r>
            <a:r>
              <a:rPr lang="pl-PL" dirty="0" smtClean="0"/>
              <a:t>wykorzystano:</a:t>
            </a:r>
          </a:p>
          <a:p>
            <a:pPr>
              <a:buFont typeface="Arial" pitchFamily="34" charset="0"/>
              <a:buChar char="•"/>
            </a:pPr>
            <a:r>
              <a:rPr lang="pl-PL" dirty="0" smtClean="0"/>
              <a:t>Ilustracje z podręcznika ”Puls życia”, Małgorzata </a:t>
            </a:r>
            <a:r>
              <a:rPr lang="pl-PL" dirty="0" err="1" smtClean="0"/>
              <a:t>Jefimow</a:t>
            </a:r>
            <a:r>
              <a:rPr lang="pl-PL" dirty="0" smtClean="0"/>
              <a:t>, Marian </a:t>
            </a:r>
            <a:r>
              <a:rPr lang="pl-PL" dirty="0" err="1" smtClean="0"/>
              <a:t>Sęktas</a:t>
            </a:r>
            <a:r>
              <a:rPr lang="pl-PL" dirty="0" smtClean="0"/>
              <a:t> </a:t>
            </a:r>
            <a:r>
              <a:rPr lang="pl-PL" dirty="0" smtClean="0"/>
              <a:t> </a:t>
            </a:r>
            <a:br>
              <a:rPr lang="pl-PL" dirty="0" smtClean="0"/>
            </a:br>
            <a:endParaRPr lang="pl-PL" dirty="0" smtClean="0"/>
          </a:p>
          <a:p>
            <a:r>
              <a:rPr lang="pl-PL" smtClean="0"/>
              <a:t>oraz zdjęcia </a:t>
            </a:r>
            <a:r>
              <a:rPr lang="pl-PL" dirty="0" smtClean="0"/>
              <a:t>ze stron internetowych:</a:t>
            </a:r>
          </a:p>
          <a:p>
            <a:pPr>
              <a:buFont typeface="Arial" pitchFamily="34" charset="0"/>
              <a:buChar char="•"/>
            </a:pPr>
            <a:endParaRPr lang="pl-PL" dirty="0" smtClean="0"/>
          </a:p>
          <a:p>
            <a:pPr>
              <a:buFont typeface="Arial" pitchFamily="34" charset="0"/>
              <a:buChar char="•"/>
            </a:pPr>
            <a:r>
              <a:rPr lang="pl-PL" dirty="0" smtClean="0"/>
              <a:t>http://wikipedia.pl,</a:t>
            </a:r>
          </a:p>
          <a:p>
            <a:pPr>
              <a:buFont typeface="Arial" pitchFamily="34" charset="0"/>
              <a:buChar char="•"/>
            </a:pPr>
            <a:endParaRPr lang="pl-PL" dirty="0" smtClean="0"/>
          </a:p>
          <a:p>
            <a:pPr>
              <a:buFont typeface="Arial" pitchFamily="34" charset="0"/>
              <a:buChar char="•"/>
            </a:pPr>
            <a:endParaRPr lang="pl-PL" dirty="0" smtClean="0"/>
          </a:p>
          <a:p>
            <a:pPr>
              <a:buFont typeface="Arial" pitchFamily="34" charset="0"/>
              <a:buChar char="•"/>
            </a:pPr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Jarębskas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zaokrąglony 3"/>
          <p:cNvSpPr/>
          <p:nvPr/>
        </p:nvSpPr>
        <p:spPr>
          <a:xfrm>
            <a:off x="428596" y="142852"/>
            <a:ext cx="8215370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Budowa komórki zwierzęcej</a:t>
            </a:r>
          </a:p>
        </p:txBody>
      </p:sp>
      <p:sp>
        <p:nvSpPr>
          <p:cNvPr id="24" name="Prostokąt zaokrąglony 23">
            <a:hlinkClick r:id="rId2" action="ppaction://hlinksldjump"/>
          </p:cNvPr>
          <p:cNvSpPr/>
          <p:nvPr/>
        </p:nvSpPr>
        <p:spPr>
          <a:xfrm>
            <a:off x="785786" y="6215082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pic>
        <p:nvPicPr>
          <p:cNvPr id="25" name="Picture 2" descr="N:\Biologia\11.jpe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0" y="857232"/>
            <a:ext cx="5572164" cy="4660393"/>
          </a:xfrm>
          <a:prstGeom prst="rect">
            <a:avLst/>
          </a:prstGeom>
          <a:noFill/>
        </p:spPr>
      </p:pic>
      <p:cxnSp>
        <p:nvCxnSpPr>
          <p:cNvPr id="26" name="Łącznik prosty 25"/>
          <p:cNvCxnSpPr>
            <a:endCxn id="28" idx="1"/>
          </p:cNvCxnSpPr>
          <p:nvPr/>
        </p:nvCxnSpPr>
        <p:spPr>
          <a:xfrm flipV="1">
            <a:off x="3000364" y="1071546"/>
            <a:ext cx="3321867" cy="50006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Prostokąt zaokrąglony 27">
            <a:hlinkClick r:id="" action="ppaction://noaction">
              <a:snd r:embed="rId4" name="bomb.wav"/>
            </a:hlinkClick>
          </p:cNvPr>
          <p:cNvSpPr/>
          <p:nvPr/>
        </p:nvSpPr>
        <p:spPr>
          <a:xfrm>
            <a:off x="6322231" y="857232"/>
            <a:ext cx="2143140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wodniczka</a:t>
            </a:r>
            <a:endParaRPr lang="pl-PL" dirty="0"/>
          </a:p>
        </p:txBody>
      </p:sp>
      <p:cxnSp>
        <p:nvCxnSpPr>
          <p:cNvPr id="30" name="Łącznik prosty 29"/>
          <p:cNvCxnSpPr>
            <a:endCxn id="31" idx="1"/>
          </p:cNvCxnSpPr>
          <p:nvPr/>
        </p:nvCxnSpPr>
        <p:spPr>
          <a:xfrm>
            <a:off x="5085129" y="1714488"/>
            <a:ext cx="1237102" cy="5953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Prostokąt zaokrąglony 30">
            <a:hlinkClick r:id="" action="ppaction://hlinkshowjump?jump=nextslide">
              <a:snd r:embed="rId5" name="applause.wav"/>
            </a:hlinkClick>
          </p:cNvPr>
          <p:cNvSpPr/>
          <p:nvPr/>
        </p:nvSpPr>
        <p:spPr>
          <a:xfrm>
            <a:off x="6322231" y="1559706"/>
            <a:ext cx="2143140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błona komórkowa</a:t>
            </a:r>
            <a:endParaRPr lang="pl-PL" dirty="0"/>
          </a:p>
        </p:txBody>
      </p:sp>
      <p:cxnSp>
        <p:nvCxnSpPr>
          <p:cNvPr id="32" name="Łącznik prosty 31"/>
          <p:cNvCxnSpPr>
            <a:endCxn id="46" idx="1"/>
          </p:cNvCxnSpPr>
          <p:nvPr/>
        </p:nvCxnSpPr>
        <p:spPr>
          <a:xfrm>
            <a:off x="3500430" y="2357430"/>
            <a:ext cx="2357454" cy="119064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Łącznik prosty 34"/>
          <p:cNvCxnSpPr>
            <a:endCxn id="36" idx="1"/>
          </p:cNvCxnSpPr>
          <p:nvPr/>
        </p:nvCxnSpPr>
        <p:spPr>
          <a:xfrm>
            <a:off x="2643174" y="2571744"/>
            <a:ext cx="3679057" cy="607224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Prostokąt zaokrąglony 35">
            <a:hlinkClick r:id="" action="ppaction://noaction">
              <a:snd r:embed="rId4" name="bomb.wav"/>
            </a:hlinkClick>
          </p:cNvPr>
          <p:cNvSpPr/>
          <p:nvPr/>
        </p:nvSpPr>
        <p:spPr>
          <a:xfrm>
            <a:off x="6322231" y="2964654"/>
            <a:ext cx="2143140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jądro komórkowe</a:t>
            </a:r>
            <a:endParaRPr lang="pl-PL" dirty="0"/>
          </a:p>
        </p:txBody>
      </p:sp>
      <p:cxnSp>
        <p:nvCxnSpPr>
          <p:cNvPr id="37" name="Łącznik prosty 36"/>
          <p:cNvCxnSpPr>
            <a:endCxn id="39" idx="1"/>
          </p:cNvCxnSpPr>
          <p:nvPr/>
        </p:nvCxnSpPr>
        <p:spPr>
          <a:xfrm>
            <a:off x="4500562" y="3071810"/>
            <a:ext cx="1821669" cy="80963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Prostokąt zaokrąglony 38">
            <a:hlinkClick r:id="" action="ppaction://noaction">
              <a:snd r:embed="rId4" name="bomb.wav"/>
            </a:hlinkClick>
          </p:cNvPr>
          <p:cNvSpPr/>
          <p:nvPr/>
        </p:nvSpPr>
        <p:spPr>
          <a:xfrm>
            <a:off x="6322231" y="3667128"/>
            <a:ext cx="2143140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Aparat </a:t>
            </a:r>
            <a:r>
              <a:rPr lang="pl-PL" dirty="0" err="1" smtClean="0"/>
              <a:t>Golgiego</a:t>
            </a:r>
            <a:endParaRPr lang="pl-PL" dirty="0"/>
          </a:p>
        </p:txBody>
      </p:sp>
      <p:cxnSp>
        <p:nvCxnSpPr>
          <p:cNvPr id="41" name="Łącznik prosty 40"/>
          <p:cNvCxnSpPr>
            <a:endCxn id="42" idx="1"/>
          </p:cNvCxnSpPr>
          <p:nvPr/>
        </p:nvCxnSpPr>
        <p:spPr>
          <a:xfrm>
            <a:off x="4500562" y="3571876"/>
            <a:ext cx="1821669" cy="101204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Prostokąt zaokrąglony 41">
            <a:hlinkClick r:id="" action="ppaction://noaction">
              <a:snd r:embed="rId4" name="bomb.wav"/>
            </a:hlinkClick>
          </p:cNvPr>
          <p:cNvSpPr/>
          <p:nvPr/>
        </p:nvSpPr>
        <p:spPr>
          <a:xfrm>
            <a:off x="6322231" y="4369602"/>
            <a:ext cx="2143140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cytoplazma</a:t>
            </a:r>
            <a:endParaRPr lang="pl-PL" dirty="0"/>
          </a:p>
        </p:txBody>
      </p:sp>
      <p:cxnSp>
        <p:nvCxnSpPr>
          <p:cNvPr id="43" name="Łącznik prosty 42"/>
          <p:cNvCxnSpPr>
            <a:endCxn id="45" idx="1"/>
          </p:cNvCxnSpPr>
          <p:nvPr/>
        </p:nvCxnSpPr>
        <p:spPr>
          <a:xfrm>
            <a:off x="3214678" y="4071942"/>
            <a:ext cx="3107553" cy="121444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Prostokąt zaokrąglony 44"/>
          <p:cNvSpPr/>
          <p:nvPr/>
        </p:nvSpPr>
        <p:spPr>
          <a:xfrm>
            <a:off x="6322231" y="5072074"/>
            <a:ext cx="2143140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mitochondrium</a:t>
            </a:r>
            <a:endParaRPr lang="pl-PL" dirty="0"/>
          </a:p>
        </p:txBody>
      </p:sp>
      <p:sp>
        <p:nvSpPr>
          <p:cNvPr id="46" name="Prostokąt zaokrąglony 45">
            <a:hlinkClick r:id="" action="ppaction://noaction">
              <a:snd r:embed="rId4" name="bomb.wav"/>
            </a:hlinkClick>
          </p:cNvPr>
          <p:cNvSpPr/>
          <p:nvPr/>
        </p:nvSpPr>
        <p:spPr>
          <a:xfrm>
            <a:off x="5857884" y="2262180"/>
            <a:ext cx="3000396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mtClean="0"/>
              <a:t>siateczka </a:t>
            </a:r>
            <a:r>
              <a:rPr lang="pl-PL" dirty="0" smtClean="0"/>
              <a:t>śródplazmatyczna</a:t>
            </a:r>
            <a:endParaRPr lang="pl-PL" dirty="0"/>
          </a:p>
        </p:txBody>
      </p:sp>
      <p:sp>
        <p:nvSpPr>
          <p:cNvPr id="19" name="Symbol zastępczy stopki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Jarębskas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400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6000"/>
                            </p:stCondLst>
                            <p:childTnLst>
                              <p:par>
                                <p:cTn id="4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80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0"/>
                            </p:stCondLst>
                            <p:childTnLst>
                              <p:par>
                                <p:cTn id="5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2000"/>
                            </p:stCondLst>
                            <p:childTnLst>
                              <p:par>
                                <p:cTn id="6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4000"/>
                            </p:stCondLst>
                            <p:childTnLst>
                              <p:par>
                                <p:cTn id="6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6000"/>
                            </p:stCondLst>
                            <p:childTnLst>
                              <p:par>
                                <p:cTn id="7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1" grpId="0" animBg="1"/>
      <p:bldP spid="36" grpId="0" animBg="1"/>
      <p:bldP spid="39" grpId="0" animBg="1"/>
      <p:bldP spid="42" grpId="0" animBg="1"/>
      <p:bldP spid="45" grpId="0" animBg="1"/>
      <p:bldP spid="4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zaokrąglony 3"/>
          <p:cNvSpPr/>
          <p:nvPr/>
        </p:nvSpPr>
        <p:spPr>
          <a:xfrm>
            <a:off x="428596" y="142852"/>
            <a:ext cx="8215370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Budowa komórki bakterii</a:t>
            </a:r>
          </a:p>
        </p:txBody>
      </p:sp>
      <p:pic>
        <p:nvPicPr>
          <p:cNvPr id="5" name="Picture 2" descr="N:\Biologia\1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1428728" y="642918"/>
            <a:ext cx="4308691" cy="5891253"/>
          </a:xfrm>
          <a:prstGeom prst="rect">
            <a:avLst/>
          </a:prstGeom>
          <a:noFill/>
        </p:spPr>
      </p:pic>
      <p:cxnSp>
        <p:nvCxnSpPr>
          <p:cNvPr id="7" name="Łącznik prosty 6"/>
          <p:cNvCxnSpPr>
            <a:endCxn id="13" idx="1"/>
          </p:cNvCxnSpPr>
          <p:nvPr/>
        </p:nvCxnSpPr>
        <p:spPr>
          <a:xfrm flipV="1">
            <a:off x="4857752" y="1393017"/>
            <a:ext cx="1214447" cy="250033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rostokąt zaokrąglony 11">
            <a:hlinkClick r:id="" action="ppaction://hlinkshowjump?jump=nextslide">
              <a:snd r:embed="rId4" name="applause.wav"/>
            </a:hlinkClick>
          </p:cNvPr>
          <p:cNvSpPr/>
          <p:nvPr/>
        </p:nvSpPr>
        <p:spPr>
          <a:xfrm>
            <a:off x="6072199" y="2028815"/>
            <a:ext cx="1857387" cy="35719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dirty="0" smtClean="0"/>
              <a:t>błona komórkowa</a:t>
            </a:r>
            <a:endParaRPr lang="pl-PL" sz="1600" dirty="0"/>
          </a:p>
        </p:txBody>
      </p:sp>
      <p:sp>
        <p:nvSpPr>
          <p:cNvPr id="13" name="Prostokąt zaokrąglony 12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6072199" y="1214422"/>
            <a:ext cx="1857387" cy="35719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dirty="0" smtClean="0"/>
              <a:t>ściana komórkowa</a:t>
            </a:r>
            <a:endParaRPr lang="pl-PL" sz="1600" dirty="0"/>
          </a:p>
        </p:txBody>
      </p:sp>
      <p:sp>
        <p:nvSpPr>
          <p:cNvPr id="14" name="Prostokąt zaokrąglony 13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6072199" y="3657601"/>
            <a:ext cx="1857387" cy="35719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dirty="0" smtClean="0"/>
              <a:t>cytoplazma</a:t>
            </a:r>
            <a:endParaRPr lang="pl-PL" sz="1600" dirty="0"/>
          </a:p>
        </p:txBody>
      </p:sp>
      <p:sp>
        <p:nvSpPr>
          <p:cNvPr id="20" name="Prostokąt zaokrąglony 19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6072199" y="5286388"/>
            <a:ext cx="1857387" cy="35719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dirty="0" smtClean="0"/>
              <a:t>rzęska</a:t>
            </a:r>
            <a:endParaRPr lang="pl-PL" sz="1600" dirty="0"/>
          </a:p>
        </p:txBody>
      </p:sp>
      <p:sp>
        <p:nvSpPr>
          <p:cNvPr id="24" name="Prostokąt zaokrąglony 23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642942" y="1357298"/>
            <a:ext cx="1857387" cy="35719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dirty="0" smtClean="0"/>
              <a:t>rybosom</a:t>
            </a:r>
            <a:endParaRPr lang="pl-PL" sz="1600" dirty="0"/>
          </a:p>
        </p:txBody>
      </p:sp>
      <p:sp>
        <p:nvSpPr>
          <p:cNvPr id="26" name="Prostokąt zaokrąglony 25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6072198" y="2843208"/>
            <a:ext cx="1857387" cy="35719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dirty="0" smtClean="0"/>
              <a:t>substancja jądrowa</a:t>
            </a:r>
            <a:endParaRPr lang="pl-PL" sz="1600" dirty="0"/>
          </a:p>
        </p:txBody>
      </p:sp>
      <p:sp>
        <p:nvSpPr>
          <p:cNvPr id="28" name="Prostokąt zaokrąglony 27">
            <a:hlinkClick r:id="" action="ppaction://noaction">
              <a:snd r:embed="rId5" name="bomb.wav"/>
            </a:hlinkClick>
          </p:cNvPr>
          <p:cNvSpPr/>
          <p:nvPr/>
        </p:nvSpPr>
        <p:spPr>
          <a:xfrm>
            <a:off x="6072199" y="4471994"/>
            <a:ext cx="1857387" cy="35719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dirty="0" smtClean="0"/>
              <a:t>otoczka śluzowa</a:t>
            </a:r>
            <a:endParaRPr lang="pl-PL" sz="1600" dirty="0"/>
          </a:p>
        </p:txBody>
      </p:sp>
      <p:cxnSp>
        <p:nvCxnSpPr>
          <p:cNvPr id="30" name="Łącznik prosty 29"/>
          <p:cNvCxnSpPr>
            <a:endCxn id="12" idx="1"/>
          </p:cNvCxnSpPr>
          <p:nvPr/>
        </p:nvCxnSpPr>
        <p:spPr>
          <a:xfrm>
            <a:off x="4572000" y="2035960"/>
            <a:ext cx="1500199" cy="17145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Łącznik prosty 30"/>
          <p:cNvCxnSpPr>
            <a:endCxn id="26" idx="1"/>
          </p:cNvCxnSpPr>
          <p:nvPr/>
        </p:nvCxnSpPr>
        <p:spPr>
          <a:xfrm>
            <a:off x="3643306" y="2893217"/>
            <a:ext cx="2428892" cy="12858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Łącznik prosty 31"/>
          <p:cNvCxnSpPr>
            <a:endCxn id="14" idx="1"/>
          </p:cNvCxnSpPr>
          <p:nvPr/>
        </p:nvCxnSpPr>
        <p:spPr>
          <a:xfrm>
            <a:off x="3571868" y="3393282"/>
            <a:ext cx="2500331" cy="442914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Łącznik prosty 35"/>
          <p:cNvCxnSpPr>
            <a:endCxn id="28" idx="1"/>
          </p:cNvCxnSpPr>
          <p:nvPr/>
        </p:nvCxnSpPr>
        <p:spPr>
          <a:xfrm>
            <a:off x="4000496" y="3786190"/>
            <a:ext cx="2071703" cy="864399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Łącznik prosty 38"/>
          <p:cNvCxnSpPr>
            <a:endCxn id="20" idx="1"/>
          </p:cNvCxnSpPr>
          <p:nvPr/>
        </p:nvCxnSpPr>
        <p:spPr>
          <a:xfrm>
            <a:off x="5072066" y="5179232"/>
            <a:ext cx="1000133" cy="28575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Łącznik prosty 40"/>
          <p:cNvCxnSpPr>
            <a:stCxn id="24" idx="2"/>
          </p:cNvCxnSpPr>
          <p:nvPr/>
        </p:nvCxnSpPr>
        <p:spPr>
          <a:xfrm rot="16200000" flipH="1">
            <a:off x="1321587" y="1964537"/>
            <a:ext cx="1285884" cy="78578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Prostokąt zaokrąglony 47">
            <a:hlinkClick r:id="rId6" action="ppaction://hlinksldjump"/>
          </p:cNvPr>
          <p:cNvSpPr/>
          <p:nvPr/>
        </p:nvSpPr>
        <p:spPr>
          <a:xfrm>
            <a:off x="785786" y="6215082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19" name="Symbol zastępczy stopki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Jarębskas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400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6000"/>
                            </p:stCondLst>
                            <p:childTnLst>
                              <p:par>
                                <p:cTn id="4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80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0"/>
                            </p:stCondLst>
                            <p:childTnLst>
                              <p:par>
                                <p:cTn id="5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2000"/>
                            </p:stCondLst>
                            <p:childTnLst>
                              <p:par>
                                <p:cTn id="6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4000"/>
                            </p:stCondLst>
                            <p:childTnLst>
                              <p:par>
                                <p:cTn id="6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6000"/>
                            </p:stCondLst>
                            <p:childTnLst>
                              <p:par>
                                <p:cTn id="7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20" grpId="0" animBg="1"/>
      <p:bldP spid="24" grpId="0" animBg="1"/>
      <p:bldP spid="26" grpId="0" animBg="1"/>
      <p:bldP spid="2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50000">
              <a:srgbClr val="F8FAF4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N:\Biologia\1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4214810" y="1357298"/>
            <a:ext cx="4731651" cy="3857652"/>
          </a:xfrm>
          <a:prstGeom prst="rect">
            <a:avLst/>
          </a:prstGeom>
          <a:noFill/>
          <a:effectLst/>
        </p:spPr>
      </p:pic>
      <p:sp>
        <p:nvSpPr>
          <p:cNvPr id="4" name="pole tekstowe 3"/>
          <p:cNvSpPr txBox="1"/>
          <p:nvPr/>
        </p:nvSpPr>
        <p:spPr>
          <a:xfrm>
            <a:off x="285720" y="559338"/>
            <a:ext cx="8643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Klikając lewym przyciskiem myszy w nazwy organelli, rozpoznaj budowę komórki roślinnej.</a:t>
            </a:r>
            <a:endParaRPr lang="pl-PL" dirty="0"/>
          </a:p>
        </p:txBody>
      </p:sp>
      <p:sp>
        <p:nvSpPr>
          <p:cNvPr id="6" name="Objaśnienie liniowe 1 (brak obramowania) 5"/>
          <p:cNvSpPr/>
          <p:nvPr/>
        </p:nvSpPr>
        <p:spPr>
          <a:xfrm>
            <a:off x="2214546" y="1071546"/>
            <a:ext cx="1357322" cy="642942"/>
          </a:xfrm>
          <a:prstGeom prst="callout1">
            <a:avLst>
              <a:gd name="adj1" fmla="val 46820"/>
              <a:gd name="adj2" fmla="val 100696"/>
              <a:gd name="adj3" fmla="val 241621"/>
              <a:gd name="adj4" fmla="val 256847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7" name="Prostokąt zaokrąglony 6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214282" y="5286388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wodniczka</a:t>
            </a:r>
            <a:endParaRPr lang="pl-PL" dirty="0"/>
          </a:p>
        </p:txBody>
      </p:sp>
      <p:sp>
        <p:nvSpPr>
          <p:cNvPr id="8" name="Prostokąt zaokrąglony 7">
            <a:hlinkClick r:id="" action="ppaction://hlinkshowjump?jump=nextslide">
              <a:snd r:embed="rId4" name="applause.wav"/>
            </a:hlinkClick>
          </p:cNvPr>
          <p:cNvSpPr/>
          <p:nvPr/>
        </p:nvSpPr>
        <p:spPr>
          <a:xfrm>
            <a:off x="2405047" y="5286388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błona komórkowa</a:t>
            </a:r>
            <a:endParaRPr lang="pl-PL" dirty="0"/>
          </a:p>
        </p:txBody>
      </p:sp>
      <p:sp>
        <p:nvSpPr>
          <p:cNvPr id="9" name="Prostokąt zaokrąglony 8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4595812" y="5286388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jądro komórkowe</a:t>
            </a:r>
            <a:endParaRPr lang="pl-PL" dirty="0"/>
          </a:p>
        </p:txBody>
      </p:sp>
      <p:sp>
        <p:nvSpPr>
          <p:cNvPr id="10" name="Prostokąt zaokrąglony 9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6786578" y="5286388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chloroplasty</a:t>
            </a:r>
            <a:endParaRPr lang="pl-PL" dirty="0"/>
          </a:p>
        </p:txBody>
      </p:sp>
      <p:sp>
        <p:nvSpPr>
          <p:cNvPr id="11" name="Prostokąt zaokrąglony 10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214031" y="5820288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aparat </a:t>
            </a:r>
            <a:r>
              <a:rPr lang="pl-PL" dirty="0" err="1" smtClean="0"/>
              <a:t>Golgiego</a:t>
            </a:r>
            <a:endParaRPr lang="pl-PL" dirty="0"/>
          </a:p>
        </p:txBody>
      </p:sp>
      <p:sp>
        <p:nvSpPr>
          <p:cNvPr id="12" name="Prostokąt zaokrąglony 11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2404796" y="5820288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cytoplazma</a:t>
            </a:r>
            <a:endParaRPr lang="pl-PL" dirty="0"/>
          </a:p>
        </p:txBody>
      </p:sp>
      <p:sp>
        <p:nvSpPr>
          <p:cNvPr id="13" name="Prostokąt zaokrąglony 12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4595561" y="5820288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mitochondrium</a:t>
            </a:r>
            <a:endParaRPr lang="pl-PL" dirty="0"/>
          </a:p>
        </p:txBody>
      </p:sp>
      <p:sp>
        <p:nvSpPr>
          <p:cNvPr id="14" name="Prostokąt zaokrąglony 13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6786327" y="5820288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ściana komórkowa</a:t>
            </a:r>
            <a:endParaRPr lang="pl-PL" dirty="0"/>
          </a:p>
        </p:txBody>
      </p:sp>
      <p:sp>
        <p:nvSpPr>
          <p:cNvPr id="15" name="Prostokąt zaokrąglony 14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3071802" y="6322616"/>
            <a:ext cx="300039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mtClean="0"/>
              <a:t>siateczka </a:t>
            </a:r>
            <a:r>
              <a:rPr lang="pl-PL" dirty="0" smtClean="0"/>
              <a:t>śródplazmatyczna</a:t>
            </a:r>
            <a:endParaRPr lang="pl-PL" dirty="0"/>
          </a:p>
        </p:txBody>
      </p:sp>
      <p:sp>
        <p:nvSpPr>
          <p:cNvPr id="16" name="Prostokąt zaokrąglony 15">
            <a:hlinkClick r:id="rId5" action="ppaction://hlinksldjump"/>
          </p:cNvPr>
          <p:cNvSpPr/>
          <p:nvPr/>
        </p:nvSpPr>
        <p:spPr>
          <a:xfrm>
            <a:off x="428596" y="142852"/>
            <a:ext cx="8215370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dirty="0" smtClean="0"/>
              <a:t>Ćwiczenie 1. Budowa komórki roślinnej</a:t>
            </a:r>
          </a:p>
        </p:txBody>
      </p:sp>
      <p:sp>
        <p:nvSpPr>
          <p:cNvPr id="17" name="Symbol zastępczy stopki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Jarębskas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50000">
              <a:srgbClr val="F8FAF4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N:\Biologia\1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4214810" y="1357298"/>
            <a:ext cx="4731651" cy="3857652"/>
          </a:xfrm>
          <a:prstGeom prst="rect">
            <a:avLst/>
          </a:prstGeom>
          <a:noFill/>
          <a:effectLst/>
        </p:spPr>
      </p:pic>
      <p:sp>
        <p:nvSpPr>
          <p:cNvPr id="6" name="Objaśnienie liniowe 1 (brak obramowania) 5"/>
          <p:cNvSpPr/>
          <p:nvPr/>
        </p:nvSpPr>
        <p:spPr>
          <a:xfrm>
            <a:off x="2214546" y="1071546"/>
            <a:ext cx="1357322" cy="642942"/>
          </a:xfrm>
          <a:prstGeom prst="callout1">
            <a:avLst>
              <a:gd name="adj1" fmla="val 46820"/>
              <a:gd name="adj2" fmla="val 100696"/>
              <a:gd name="adj3" fmla="val 241621"/>
              <a:gd name="adj4" fmla="val 256847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7" name="Prostokąt zaokrąglony 6">
            <a:hlinkClick r:id="" action="ppaction://hlinkshowjump?jump=nextslide">
              <a:snd r:embed="rId3" name="applause.wav"/>
            </a:hlinkClick>
          </p:cNvPr>
          <p:cNvSpPr/>
          <p:nvPr/>
        </p:nvSpPr>
        <p:spPr>
          <a:xfrm>
            <a:off x="214282" y="5286388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wodniczka</a:t>
            </a:r>
            <a:endParaRPr lang="pl-PL" dirty="0"/>
          </a:p>
        </p:txBody>
      </p:sp>
      <p:sp>
        <p:nvSpPr>
          <p:cNvPr id="8" name="Prostokąt zaokrąglony 7">
            <a:hlinkClick r:id="" action="ppaction://noaction">
              <a:snd r:embed="rId4" name="bomb.wav"/>
            </a:hlinkClick>
          </p:cNvPr>
          <p:cNvSpPr/>
          <p:nvPr/>
        </p:nvSpPr>
        <p:spPr>
          <a:xfrm>
            <a:off x="1500166" y="1142984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błona komórkowa</a:t>
            </a:r>
            <a:endParaRPr lang="pl-PL" dirty="0"/>
          </a:p>
        </p:txBody>
      </p:sp>
      <p:sp>
        <p:nvSpPr>
          <p:cNvPr id="9" name="Prostokąt zaokrąglony 8">
            <a:hlinkClick r:id="" action="ppaction://noaction">
              <a:snd r:embed="rId4" name="bomb.wav"/>
            </a:hlinkClick>
          </p:cNvPr>
          <p:cNvSpPr/>
          <p:nvPr/>
        </p:nvSpPr>
        <p:spPr>
          <a:xfrm>
            <a:off x="4595812" y="5286388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jądro komórkowe</a:t>
            </a:r>
            <a:endParaRPr lang="pl-PL" dirty="0"/>
          </a:p>
        </p:txBody>
      </p:sp>
      <p:sp>
        <p:nvSpPr>
          <p:cNvPr id="10" name="Prostokąt zaokrąglony 9">
            <a:hlinkClick r:id="" action="ppaction://noaction">
              <a:snd r:embed="rId4" name="bomb.wav"/>
            </a:hlinkClick>
          </p:cNvPr>
          <p:cNvSpPr/>
          <p:nvPr/>
        </p:nvSpPr>
        <p:spPr>
          <a:xfrm>
            <a:off x="6786578" y="5286388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chloroplasty</a:t>
            </a:r>
            <a:endParaRPr lang="pl-PL" dirty="0"/>
          </a:p>
        </p:txBody>
      </p:sp>
      <p:sp>
        <p:nvSpPr>
          <p:cNvPr id="11" name="Prostokąt zaokrąglony 10">
            <a:hlinkClick r:id="" action="ppaction://noaction">
              <a:snd r:embed="rId4" name="bomb.wav"/>
            </a:hlinkClick>
          </p:cNvPr>
          <p:cNvSpPr/>
          <p:nvPr/>
        </p:nvSpPr>
        <p:spPr>
          <a:xfrm>
            <a:off x="214031" y="5820288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aparat </a:t>
            </a:r>
            <a:r>
              <a:rPr lang="pl-PL" dirty="0" err="1" smtClean="0"/>
              <a:t>Golgiego</a:t>
            </a:r>
            <a:endParaRPr lang="pl-PL" dirty="0"/>
          </a:p>
        </p:txBody>
      </p:sp>
      <p:sp>
        <p:nvSpPr>
          <p:cNvPr id="12" name="Prostokąt zaokrąglony 11">
            <a:hlinkClick r:id="" action="ppaction://noaction">
              <a:snd r:embed="rId4" name="bomb.wav"/>
            </a:hlinkClick>
          </p:cNvPr>
          <p:cNvSpPr/>
          <p:nvPr/>
        </p:nvSpPr>
        <p:spPr>
          <a:xfrm>
            <a:off x="2404796" y="5820288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cytoplazma</a:t>
            </a:r>
            <a:endParaRPr lang="pl-PL" dirty="0"/>
          </a:p>
        </p:txBody>
      </p:sp>
      <p:sp>
        <p:nvSpPr>
          <p:cNvPr id="13" name="Prostokąt zaokrąglony 12">
            <a:hlinkClick r:id="" action="ppaction://noaction">
              <a:snd r:embed="rId4" name="bomb.wav"/>
            </a:hlinkClick>
          </p:cNvPr>
          <p:cNvSpPr/>
          <p:nvPr/>
        </p:nvSpPr>
        <p:spPr>
          <a:xfrm>
            <a:off x="4595561" y="5820288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mitochondrium</a:t>
            </a:r>
            <a:endParaRPr lang="pl-PL" dirty="0"/>
          </a:p>
        </p:txBody>
      </p:sp>
      <p:sp>
        <p:nvSpPr>
          <p:cNvPr id="14" name="Prostokąt zaokrąglony 13">
            <a:hlinkClick r:id="" action="ppaction://noaction">
              <a:snd r:embed="rId4" name="bomb.wav"/>
            </a:hlinkClick>
          </p:cNvPr>
          <p:cNvSpPr/>
          <p:nvPr/>
        </p:nvSpPr>
        <p:spPr>
          <a:xfrm>
            <a:off x="6786327" y="5820288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ściana komórkowa</a:t>
            </a:r>
            <a:endParaRPr lang="pl-PL" dirty="0"/>
          </a:p>
        </p:txBody>
      </p:sp>
      <p:sp>
        <p:nvSpPr>
          <p:cNvPr id="15" name="Prostokąt zaokrąglony 14">
            <a:hlinkClick r:id="" action="ppaction://noaction">
              <a:snd r:embed="rId4" name="bomb.wav"/>
            </a:hlinkClick>
          </p:cNvPr>
          <p:cNvSpPr/>
          <p:nvPr/>
        </p:nvSpPr>
        <p:spPr>
          <a:xfrm>
            <a:off x="3071802" y="6322616"/>
            <a:ext cx="300039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mtClean="0"/>
              <a:t>siateczka </a:t>
            </a:r>
            <a:r>
              <a:rPr lang="pl-PL" dirty="0" smtClean="0"/>
              <a:t>śródplazmatyczna</a:t>
            </a:r>
            <a:endParaRPr lang="pl-PL" dirty="0"/>
          </a:p>
        </p:txBody>
      </p:sp>
      <p:sp>
        <p:nvSpPr>
          <p:cNvPr id="16" name="Objaśnienie liniowe 1 (brak obramowania) 15"/>
          <p:cNvSpPr/>
          <p:nvPr/>
        </p:nvSpPr>
        <p:spPr>
          <a:xfrm>
            <a:off x="4214810" y="785794"/>
            <a:ext cx="1357322" cy="642942"/>
          </a:xfrm>
          <a:prstGeom prst="callout1">
            <a:avLst>
              <a:gd name="adj1" fmla="val 46820"/>
              <a:gd name="adj2" fmla="val 100696"/>
              <a:gd name="adj3" fmla="val 270065"/>
              <a:gd name="adj4" fmla="val 150021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19" name="Prostokąt zaokrąglony 18">
            <a:hlinkClick r:id="rId5" action="ppaction://hlinksldjump"/>
          </p:cNvPr>
          <p:cNvSpPr/>
          <p:nvPr/>
        </p:nvSpPr>
        <p:spPr>
          <a:xfrm>
            <a:off x="428596" y="142852"/>
            <a:ext cx="8215370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dirty="0" smtClean="0"/>
              <a:t>Ćwiczenie 1. Budowa komórki roślinnej</a:t>
            </a:r>
          </a:p>
        </p:txBody>
      </p:sp>
      <p:sp>
        <p:nvSpPr>
          <p:cNvPr id="18" name="Symbol zastępczy stopki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Jarębskas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663 0.58541 L 3.61111E-6 4.81481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" y="-2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50000">
              <a:srgbClr val="F8FAF4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N:\Biologia\1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4214810" y="1357298"/>
            <a:ext cx="4731651" cy="3857652"/>
          </a:xfrm>
          <a:prstGeom prst="rect">
            <a:avLst/>
          </a:prstGeom>
          <a:noFill/>
          <a:effectLst/>
        </p:spPr>
      </p:pic>
      <p:sp>
        <p:nvSpPr>
          <p:cNvPr id="6" name="Objaśnienie liniowe 1 (brak obramowania) 5"/>
          <p:cNvSpPr/>
          <p:nvPr/>
        </p:nvSpPr>
        <p:spPr>
          <a:xfrm>
            <a:off x="2214546" y="1071546"/>
            <a:ext cx="1357322" cy="642942"/>
          </a:xfrm>
          <a:prstGeom prst="callout1">
            <a:avLst>
              <a:gd name="adj1" fmla="val 46820"/>
              <a:gd name="adj2" fmla="val 100696"/>
              <a:gd name="adj3" fmla="val 241621"/>
              <a:gd name="adj4" fmla="val 256847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8" name="Prostokąt zaokrąglony 7"/>
          <p:cNvSpPr/>
          <p:nvPr/>
        </p:nvSpPr>
        <p:spPr>
          <a:xfrm>
            <a:off x="1500166" y="1142984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błona komórkowa</a:t>
            </a:r>
            <a:endParaRPr lang="pl-PL" dirty="0"/>
          </a:p>
        </p:txBody>
      </p:sp>
      <p:sp>
        <p:nvSpPr>
          <p:cNvPr id="9" name="Prostokąt zaokrąglony 8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4595812" y="5286388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jądro komórkowe</a:t>
            </a:r>
            <a:endParaRPr lang="pl-PL" dirty="0"/>
          </a:p>
        </p:txBody>
      </p:sp>
      <p:sp>
        <p:nvSpPr>
          <p:cNvPr id="10" name="Prostokąt zaokrąglony 9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6786578" y="5286388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chloroplasty</a:t>
            </a:r>
            <a:endParaRPr lang="pl-PL" dirty="0"/>
          </a:p>
        </p:txBody>
      </p:sp>
      <p:sp>
        <p:nvSpPr>
          <p:cNvPr id="11" name="Prostokąt zaokrąglony 10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214031" y="5820288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aparat </a:t>
            </a:r>
            <a:r>
              <a:rPr lang="pl-PL" dirty="0" err="1" smtClean="0"/>
              <a:t>Golgiego</a:t>
            </a:r>
            <a:endParaRPr lang="pl-PL" dirty="0"/>
          </a:p>
        </p:txBody>
      </p:sp>
      <p:sp>
        <p:nvSpPr>
          <p:cNvPr id="12" name="Prostokąt zaokrąglony 11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2404796" y="5820288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cytoplazma</a:t>
            </a:r>
            <a:endParaRPr lang="pl-PL" dirty="0"/>
          </a:p>
        </p:txBody>
      </p:sp>
      <p:sp>
        <p:nvSpPr>
          <p:cNvPr id="13" name="Prostokąt zaokrąglony 12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4595561" y="5820288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mitochondrium</a:t>
            </a:r>
            <a:endParaRPr lang="pl-PL" dirty="0"/>
          </a:p>
        </p:txBody>
      </p:sp>
      <p:sp>
        <p:nvSpPr>
          <p:cNvPr id="14" name="Prostokąt zaokrąglony 13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6786327" y="5820288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ściana komórkowa</a:t>
            </a:r>
            <a:endParaRPr lang="pl-PL" dirty="0"/>
          </a:p>
        </p:txBody>
      </p:sp>
      <p:sp>
        <p:nvSpPr>
          <p:cNvPr id="15" name="Prostokąt zaokrąglony 14">
            <a:hlinkClick r:id="" action="ppaction://hlinkshowjump?jump=nextslide">
              <a:snd r:embed="rId4" name="applause.wav"/>
            </a:hlinkClick>
          </p:cNvPr>
          <p:cNvSpPr/>
          <p:nvPr/>
        </p:nvSpPr>
        <p:spPr>
          <a:xfrm>
            <a:off x="3071802" y="6322616"/>
            <a:ext cx="300039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mtClean="0"/>
              <a:t>siateczka </a:t>
            </a:r>
            <a:r>
              <a:rPr lang="pl-PL" dirty="0" smtClean="0"/>
              <a:t>śródplazmatyczna</a:t>
            </a:r>
            <a:endParaRPr lang="pl-PL" dirty="0"/>
          </a:p>
        </p:txBody>
      </p:sp>
      <p:sp>
        <p:nvSpPr>
          <p:cNvPr id="16" name="Objaśnienie liniowe 1 (brak obramowania) 15"/>
          <p:cNvSpPr/>
          <p:nvPr/>
        </p:nvSpPr>
        <p:spPr>
          <a:xfrm>
            <a:off x="4214810" y="785794"/>
            <a:ext cx="1357322" cy="642942"/>
          </a:xfrm>
          <a:prstGeom prst="callout1">
            <a:avLst>
              <a:gd name="adj1" fmla="val 46820"/>
              <a:gd name="adj2" fmla="val 100696"/>
              <a:gd name="adj3" fmla="val 270065"/>
              <a:gd name="adj4" fmla="val 150021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18" name="Objaśnienie liniowe 1 (brak obramowania) 17"/>
          <p:cNvSpPr/>
          <p:nvPr/>
        </p:nvSpPr>
        <p:spPr>
          <a:xfrm>
            <a:off x="2071670" y="1643050"/>
            <a:ext cx="1357322" cy="642942"/>
          </a:xfrm>
          <a:prstGeom prst="callout1">
            <a:avLst>
              <a:gd name="adj1" fmla="val 46820"/>
              <a:gd name="adj2" fmla="val 100696"/>
              <a:gd name="adj3" fmla="val 215208"/>
              <a:gd name="adj4" fmla="val 233750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20" name="Prostokąt zaokrąglony 19">
            <a:hlinkClick r:id="rId5" action="ppaction://hlinksldjump"/>
          </p:cNvPr>
          <p:cNvSpPr/>
          <p:nvPr/>
        </p:nvSpPr>
        <p:spPr>
          <a:xfrm>
            <a:off x="428596" y="142852"/>
            <a:ext cx="8215370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dirty="0" smtClean="0"/>
              <a:t>Ćwiczenie 1. Budowa komórki roślinnej</a:t>
            </a:r>
          </a:p>
        </p:txBody>
      </p:sp>
      <p:sp>
        <p:nvSpPr>
          <p:cNvPr id="7" name="Prostokąt zaokrąglony 6"/>
          <p:cNvSpPr/>
          <p:nvPr/>
        </p:nvSpPr>
        <p:spPr>
          <a:xfrm>
            <a:off x="3786182" y="785794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wodniczka</a:t>
            </a:r>
            <a:endParaRPr lang="pl-PL" dirty="0"/>
          </a:p>
        </p:txBody>
      </p:sp>
      <p:sp>
        <p:nvSpPr>
          <p:cNvPr id="19" name="Symbol zastępczy stopki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Jarębskas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8594 0.6588 L 1.38889E-6 -2.22222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3" y="-3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50000">
              <a:srgbClr val="F8FAF4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N:\Biologia\1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4214810" y="1357298"/>
            <a:ext cx="4731651" cy="3857652"/>
          </a:xfrm>
          <a:prstGeom prst="rect">
            <a:avLst/>
          </a:prstGeom>
          <a:noFill/>
          <a:effectLst/>
        </p:spPr>
      </p:pic>
      <p:sp>
        <p:nvSpPr>
          <p:cNvPr id="6" name="Objaśnienie liniowe 1 (brak obramowania) 5"/>
          <p:cNvSpPr/>
          <p:nvPr/>
        </p:nvSpPr>
        <p:spPr>
          <a:xfrm>
            <a:off x="2214546" y="1071546"/>
            <a:ext cx="1357322" cy="642942"/>
          </a:xfrm>
          <a:prstGeom prst="callout1">
            <a:avLst>
              <a:gd name="adj1" fmla="val 46820"/>
              <a:gd name="adj2" fmla="val 100696"/>
              <a:gd name="adj3" fmla="val 241621"/>
              <a:gd name="adj4" fmla="val 256847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8" name="Prostokąt zaokrąglony 7"/>
          <p:cNvSpPr/>
          <p:nvPr/>
        </p:nvSpPr>
        <p:spPr>
          <a:xfrm>
            <a:off x="1500166" y="1142984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błona komórkowa</a:t>
            </a:r>
            <a:endParaRPr lang="pl-PL" dirty="0"/>
          </a:p>
        </p:txBody>
      </p:sp>
      <p:sp>
        <p:nvSpPr>
          <p:cNvPr id="9" name="Prostokąt zaokrąglony 8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4595812" y="5286388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jądro komórkowe</a:t>
            </a:r>
            <a:endParaRPr lang="pl-PL" dirty="0"/>
          </a:p>
        </p:txBody>
      </p:sp>
      <p:sp>
        <p:nvSpPr>
          <p:cNvPr id="10" name="Prostokąt zaokrąglony 9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6786578" y="5286388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chloroplasty</a:t>
            </a:r>
            <a:endParaRPr lang="pl-PL" dirty="0"/>
          </a:p>
        </p:txBody>
      </p:sp>
      <p:sp>
        <p:nvSpPr>
          <p:cNvPr id="11" name="Prostokąt zaokrąglony 10">
            <a:hlinkClick r:id="" action="ppaction://hlinkshowjump?jump=nextslide">
              <a:snd r:embed="rId4" name="applause.wav"/>
            </a:hlinkClick>
          </p:cNvPr>
          <p:cNvSpPr/>
          <p:nvPr/>
        </p:nvSpPr>
        <p:spPr>
          <a:xfrm>
            <a:off x="214031" y="5820288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aparat </a:t>
            </a:r>
            <a:r>
              <a:rPr lang="pl-PL" dirty="0" err="1" smtClean="0"/>
              <a:t>Golgiego</a:t>
            </a:r>
            <a:endParaRPr lang="pl-PL" dirty="0"/>
          </a:p>
        </p:txBody>
      </p:sp>
      <p:sp>
        <p:nvSpPr>
          <p:cNvPr id="12" name="Prostokąt zaokrąglony 11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2404796" y="5820288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cytoplazma</a:t>
            </a:r>
            <a:endParaRPr lang="pl-PL" dirty="0"/>
          </a:p>
        </p:txBody>
      </p:sp>
      <p:sp>
        <p:nvSpPr>
          <p:cNvPr id="13" name="Prostokąt zaokrąglony 12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4595561" y="5820288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mitochondrium</a:t>
            </a:r>
            <a:endParaRPr lang="pl-PL" dirty="0"/>
          </a:p>
        </p:txBody>
      </p:sp>
      <p:sp>
        <p:nvSpPr>
          <p:cNvPr id="14" name="Prostokąt zaokrąglony 13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6786327" y="5820288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ściana komórkowa</a:t>
            </a:r>
            <a:endParaRPr lang="pl-PL" dirty="0"/>
          </a:p>
        </p:txBody>
      </p:sp>
      <p:sp>
        <p:nvSpPr>
          <p:cNvPr id="16" name="Objaśnienie liniowe 1 (brak obramowania) 15"/>
          <p:cNvSpPr/>
          <p:nvPr/>
        </p:nvSpPr>
        <p:spPr>
          <a:xfrm>
            <a:off x="4214810" y="785794"/>
            <a:ext cx="1357322" cy="642942"/>
          </a:xfrm>
          <a:prstGeom prst="callout1">
            <a:avLst>
              <a:gd name="adj1" fmla="val 46820"/>
              <a:gd name="adj2" fmla="val 100696"/>
              <a:gd name="adj3" fmla="val 270065"/>
              <a:gd name="adj4" fmla="val 150021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18" name="Objaśnienie liniowe 1 (brak obramowania) 17"/>
          <p:cNvSpPr/>
          <p:nvPr/>
        </p:nvSpPr>
        <p:spPr>
          <a:xfrm>
            <a:off x="2071670" y="1643050"/>
            <a:ext cx="1357322" cy="642942"/>
          </a:xfrm>
          <a:prstGeom prst="callout1">
            <a:avLst>
              <a:gd name="adj1" fmla="val 46820"/>
              <a:gd name="adj2" fmla="val 100696"/>
              <a:gd name="adj3" fmla="val 215208"/>
              <a:gd name="adj4" fmla="val 233750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15" name="Prostokąt zaokrąglony 14"/>
          <p:cNvSpPr/>
          <p:nvPr/>
        </p:nvSpPr>
        <p:spPr>
          <a:xfrm>
            <a:off x="642910" y="1714488"/>
            <a:ext cx="300039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siateczka śródplazmatyczna</a:t>
            </a:r>
            <a:endParaRPr lang="pl-PL" dirty="0"/>
          </a:p>
        </p:txBody>
      </p:sp>
      <p:sp>
        <p:nvSpPr>
          <p:cNvPr id="19" name="Objaśnienie liniowe 1 (brak obramowania) 18"/>
          <p:cNvSpPr/>
          <p:nvPr/>
        </p:nvSpPr>
        <p:spPr>
          <a:xfrm>
            <a:off x="1785918" y="3857628"/>
            <a:ext cx="1357322" cy="642942"/>
          </a:xfrm>
          <a:prstGeom prst="callout1">
            <a:avLst>
              <a:gd name="adj1" fmla="val 46820"/>
              <a:gd name="adj2" fmla="val 99733"/>
              <a:gd name="adj3" fmla="val 3908"/>
              <a:gd name="adj4" fmla="val 265510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21" name="Prostokąt zaokrąglony 20">
            <a:hlinkClick r:id="rId5" action="ppaction://hlinksldjump"/>
          </p:cNvPr>
          <p:cNvSpPr/>
          <p:nvPr/>
        </p:nvSpPr>
        <p:spPr>
          <a:xfrm>
            <a:off x="428596" y="142852"/>
            <a:ext cx="8215370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dirty="0" smtClean="0"/>
              <a:t>Ćwiczenie 1. Budowa komórki roślinnej</a:t>
            </a:r>
          </a:p>
        </p:txBody>
      </p:sp>
      <p:sp>
        <p:nvSpPr>
          <p:cNvPr id="7" name="Prostokąt zaokrąglony 6"/>
          <p:cNvSpPr/>
          <p:nvPr/>
        </p:nvSpPr>
        <p:spPr>
          <a:xfrm>
            <a:off x="3786182" y="785794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wodniczka</a:t>
            </a:r>
            <a:endParaRPr lang="pl-PL" dirty="0"/>
          </a:p>
        </p:txBody>
      </p:sp>
      <p:sp>
        <p:nvSpPr>
          <p:cNvPr id="20" name="Symbol zastępczy stopki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Jarębskas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771 0.65879 L -1.66667E-6 3.7037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" y="-3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50000">
              <a:srgbClr val="F8FAF4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N:\Biologia\1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4214810" y="1357298"/>
            <a:ext cx="4731651" cy="3857652"/>
          </a:xfrm>
          <a:prstGeom prst="rect">
            <a:avLst/>
          </a:prstGeom>
          <a:noFill/>
          <a:effectLst/>
        </p:spPr>
      </p:pic>
      <p:sp>
        <p:nvSpPr>
          <p:cNvPr id="6" name="Objaśnienie liniowe 1 (brak obramowania) 5"/>
          <p:cNvSpPr/>
          <p:nvPr/>
        </p:nvSpPr>
        <p:spPr>
          <a:xfrm>
            <a:off x="2214546" y="1071546"/>
            <a:ext cx="1357322" cy="642942"/>
          </a:xfrm>
          <a:prstGeom prst="callout1">
            <a:avLst>
              <a:gd name="adj1" fmla="val 46820"/>
              <a:gd name="adj2" fmla="val 100696"/>
              <a:gd name="adj3" fmla="val 241621"/>
              <a:gd name="adj4" fmla="val 256847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8" name="Prostokąt zaokrąglony 7"/>
          <p:cNvSpPr/>
          <p:nvPr/>
        </p:nvSpPr>
        <p:spPr>
          <a:xfrm>
            <a:off x="1500166" y="1142984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błona komórkowa</a:t>
            </a:r>
            <a:endParaRPr lang="pl-PL" dirty="0"/>
          </a:p>
        </p:txBody>
      </p:sp>
      <p:sp>
        <p:nvSpPr>
          <p:cNvPr id="9" name="Prostokąt zaokrąglony 8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4595812" y="5286388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jądro komórkowe</a:t>
            </a:r>
            <a:endParaRPr lang="pl-PL" dirty="0"/>
          </a:p>
        </p:txBody>
      </p:sp>
      <p:sp>
        <p:nvSpPr>
          <p:cNvPr id="10" name="Prostokąt zaokrąglony 9">
            <a:hlinkClick r:id="" action="ppaction://hlinkshowjump?jump=nextslide">
              <a:snd r:embed="rId4" name="applause.wav"/>
            </a:hlinkClick>
          </p:cNvPr>
          <p:cNvSpPr/>
          <p:nvPr/>
        </p:nvSpPr>
        <p:spPr>
          <a:xfrm>
            <a:off x="6786578" y="5286388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chloroplasty</a:t>
            </a:r>
            <a:endParaRPr lang="pl-PL" dirty="0"/>
          </a:p>
        </p:txBody>
      </p:sp>
      <p:sp>
        <p:nvSpPr>
          <p:cNvPr id="12" name="Prostokąt zaokrąglony 11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2404796" y="5820288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cytoplazma</a:t>
            </a:r>
            <a:endParaRPr lang="pl-PL" dirty="0"/>
          </a:p>
        </p:txBody>
      </p:sp>
      <p:sp>
        <p:nvSpPr>
          <p:cNvPr id="13" name="Prostokąt zaokrąglony 12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4595561" y="5820288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mitochondrium</a:t>
            </a:r>
            <a:endParaRPr lang="pl-PL" dirty="0"/>
          </a:p>
        </p:txBody>
      </p:sp>
      <p:sp>
        <p:nvSpPr>
          <p:cNvPr id="14" name="Prostokąt zaokrąglony 13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6786327" y="5820288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ściana komórkowa</a:t>
            </a:r>
            <a:endParaRPr lang="pl-PL" dirty="0"/>
          </a:p>
        </p:txBody>
      </p:sp>
      <p:sp>
        <p:nvSpPr>
          <p:cNvPr id="16" name="Objaśnienie liniowe 1 (brak obramowania) 15"/>
          <p:cNvSpPr/>
          <p:nvPr/>
        </p:nvSpPr>
        <p:spPr>
          <a:xfrm>
            <a:off x="4214810" y="785794"/>
            <a:ext cx="1357322" cy="642942"/>
          </a:xfrm>
          <a:prstGeom prst="callout1">
            <a:avLst>
              <a:gd name="adj1" fmla="val 46820"/>
              <a:gd name="adj2" fmla="val 100696"/>
              <a:gd name="adj3" fmla="val 270065"/>
              <a:gd name="adj4" fmla="val 150021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18" name="Objaśnienie liniowe 1 (brak obramowania) 17"/>
          <p:cNvSpPr/>
          <p:nvPr/>
        </p:nvSpPr>
        <p:spPr>
          <a:xfrm>
            <a:off x="2071670" y="1643050"/>
            <a:ext cx="1357322" cy="642942"/>
          </a:xfrm>
          <a:prstGeom prst="callout1">
            <a:avLst>
              <a:gd name="adj1" fmla="val 46820"/>
              <a:gd name="adj2" fmla="val 100696"/>
              <a:gd name="adj3" fmla="val 215208"/>
              <a:gd name="adj4" fmla="val 233750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15" name="Prostokąt zaokrąglony 14"/>
          <p:cNvSpPr/>
          <p:nvPr/>
        </p:nvSpPr>
        <p:spPr>
          <a:xfrm>
            <a:off x="642910" y="1714488"/>
            <a:ext cx="300039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siateczka śródplazmatyczna</a:t>
            </a:r>
            <a:endParaRPr lang="pl-PL" dirty="0"/>
          </a:p>
        </p:txBody>
      </p:sp>
      <p:sp>
        <p:nvSpPr>
          <p:cNvPr id="19" name="Objaśnienie liniowe 1 (brak obramowania) 18"/>
          <p:cNvSpPr/>
          <p:nvPr/>
        </p:nvSpPr>
        <p:spPr>
          <a:xfrm>
            <a:off x="7000892" y="4286256"/>
            <a:ext cx="1357322" cy="642942"/>
          </a:xfrm>
          <a:prstGeom prst="callout1">
            <a:avLst>
              <a:gd name="adj1" fmla="val 4154"/>
              <a:gd name="adj2" fmla="val 46802"/>
              <a:gd name="adj3" fmla="val -174884"/>
              <a:gd name="adj4" fmla="val 38383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?</a:t>
            </a:r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20" name="Objaśnienie liniowe 1 (brak obramowania) 19"/>
          <p:cNvSpPr/>
          <p:nvPr/>
        </p:nvSpPr>
        <p:spPr>
          <a:xfrm>
            <a:off x="1785918" y="3857628"/>
            <a:ext cx="1357322" cy="642942"/>
          </a:xfrm>
          <a:prstGeom prst="callout1">
            <a:avLst>
              <a:gd name="adj1" fmla="val 46820"/>
              <a:gd name="adj2" fmla="val 99733"/>
              <a:gd name="adj3" fmla="val 3908"/>
              <a:gd name="adj4" fmla="val 265510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pl-PL" sz="2000" b="1" dirty="0">
              <a:solidFill>
                <a:srgbClr val="C00000"/>
              </a:solidFill>
            </a:endParaRPr>
          </a:p>
        </p:txBody>
      </p:sp>
      <p:sp>
        <p:nvSpPr>
          <p:cNvPr id="21" name="Prostokąt zaokrąglony 20"/>
          <p:cNvSpPr/>
          <p:nvPr/>
        </p:nvSpPr>
        <p:spPr>
          <a:xfrm>
            <a:off x="1142976" y="4000504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aparat </a:t>
            </a:r>
            <a:r>
              <a:rPr lang="pl-PL" dirty="0" err="1" smtClean="0"/>
              <a:t>Golgiego</a:t>
            </a:r>
            <a:endParaRPr lang="pl-PL" dirty="0"/>
          </a:p>
        </p:txBody>
      </p:sp>
      <p:sp>
        <p:nvSpPr>
          <p:cNvPr id="24" name="Prostokąt zaokrąglony 23">
            <a:hlinkClick r:id="rId5" action="ppaction://hlinksldjump"/>
          </p:cNvPr>
          <p:cNvSpPr/>
          <p:nvPr/>
        </p:nvSpPr>
        <p:spPr>
          <a:xfrm>
            <a:off x="428596" y="142852"/>
            <a:ext cx="8215370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dirty="0" smtClean="0"/>
              <a:t>Ćwiczenie 1. Budowa komórki roślinnej</a:t>
            </a:r>
          </a:p>
        </p:txBody>
      </p:sp>
      <p:sp>
        <p:nvSpPr>
          <p:cNvPr id="7" name="Prostokąt zaokrąglony 6"/>
          <p:cNvSpPr/>
          <p:nvPr/>
        </p:nvSpPr>
        <p:spPr>
          <a:xfrm>
            <a:off x="3786182" y="785794"/>
            <a:ext cx="2143140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wodniczka</a:t>
            </a:r>
            <a:endParaRPr lang="pl-PL" dirty="0"/>
          </a:p>
        </p:txBody>
      </p:sp>
      <p:sp>
        <p:nvSpPr>
          <p:cNvPr id="23" name="Symbol zastępczy stopki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Jarębskas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083 0.27037 L -1.66667E-6 7.40741E-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-1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</p:bld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633</TotalTime>
  <Words>895</Words>
  <Application>Microsoft Office PowerPoint</Application>
  <PresentationFormat>Pokaz na ekranie (4:3)</PresentationFormat>
  <Paragraphs>409</Paragraphs>
  <Slides>29</Slides>
  <Notes>2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29</vt:i4>
      </vt:variant>
    </vt:vector>
  </HeadingPairs>
  <TitlesOfParts>
    <vt:vector size="30" baseType="lpstr">
      <vt:lpstr>Motyw pakietu Office</vt:lpstr>
      <vt:lpstr>Slajd 1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  <vt:lpstr>Slajd 12</vt:lpstr>
      <vt:lpstr>Slajd 13</vt:lpstr>
      <vt:lpstr>Slajd 14</vt:lpstr>
      <vt:lpstr>Slajd 15</vt:lpstr>
      <vt:lpstr>Slajd 16</vt:lpstr>
      <vt:lpstr>Slajd 17</vt:lpstr>
      <vt:lpstr>Slajd 18</vt:lpstr>
      <vt:lpstr>Slajd 19</vt:lpstr>
      <vt:lpstr>Slajd 20</vt:lpstr>
      <vt:lpstr>Slajd 21</vt:lpstr>
      <vt:lpstr>Slajd 22</vt:lpstr>
      <vt:lpstr>Slajd 23</vt:lpstr>
      <vt:lpstr>Slajd 24</vt:lpstr>
      <vt:lpstr>Slajd 25</vt:lpstr>
      <vt:lpstr>Slajd 26</vt:lpstr>
      <vt:lpstr>Slajd 27</vt:lpstr>
      <vt:lpstr>Slajd 28</vt:lpstr>
      <vt:lpstr>Slajd 29</vt:lpstr>
    </vt:vector>
  </TitlesOfParts>
  <Company>Dom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Krzysztof</dc:creator>
  <cp:lastModifiedBy>Ela</cp:lastModifiedBy>
  <cp:revision>79</cp:revision>
  <dcterms:created xsi:type="dcterms:W3CDTF">2013-03-16T14:19:51Z</dcterms:created>
  <dcterms:modified xsi:type="dcterms:W3CDTF">2013-03-22T18:50:09Z</dcterms:modified>
</cp:coreProperties>
</file>