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4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2"/>
  </p:notesMasterIdLst>
  <p:sldIdLst>
    <p:sldId id="256" r:id="rId2"/>
    <p:sldId id="309" r:id="rId3"/>
    <p:sldId id="310" r:id="rId4"/>
    <p:sldId id="308" r:id="rId5"/>
    <p:sldId id="257" r:id="rId6"/>
    <p:sldId id="258" r:id="rId7"/>
    <p:sldId id="259" r:id="rId8"/>
    <p:sldId id="261" r:id="rId9"/>
    <p:sldId id="263" r:id="rId10"/>
    <p:sldId id="264" r:id="rId11"/>
    <p:sldId id="265" r:id="rId12"/>
    <p:sldId id="260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62" r:id="rId23"/>
    <p:sldId id="286" r:id="rId24"/>
    <p:sldId id="275" r:id="rId25"/>
    <p:sldId id="287" r:id="rId26"/>
    <p:sldId id="288" r:id="rId27"/>
    <p:sldId id="289" r:id="rId28"/>
    <p:sldId id="290" r:id="rId29"/>
    <p:sldId id="276" r:id="rId30"/>
    <p:sldId id="277" r:id="rId31"/>
    <p:sldId id="278" r:id="rId32"/>
    <p:sldId id="283" r:id="rId33"/>
    <p:sldId id="284" r:id="rId34"/>
    <p:sldId id="285" r:id="rId35"/>
    <p:sldId id="279" r:id="rId36"/>
    <p:sldId id="294" r:id="rId37"/>
    <p:sldId id="295" r:id="rId38"/>
    <p:sldId id="296" r:id="rId39"/>
    <p:sldId id="297" r:id="rId40"/>
    <p:sldId id="298" r:id="rId41"/>
    <p:sldId id="299" r:id="rId42"/>
    <p:sldId id="300" r:id="rId43"/>
    <p:sldId id="301" r:id="rId44"/>
    <p:sldId id="302" r:id="rId45"/>
    <p:sldId id="303" r:id="rId46"/>
    <p:sldId id="304" r:id="rId47"/>
    <p:sldId id="305" r:id="rId48"/>
    <p:sldId id="306" r:id="rId49"/>
    <p:sldId id="307" r:id="rId50"/>
    <p:sldId id="280" r:id="rId51"/>
  </p:sldIdLst>
  <p:sldSz cx="9144000" cy="6858000" type="screen4x3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BD39D"/>
    <a:srgbClr val="99CC00"/>
    <a:srgbClr val="A2C107"/>
    <a:srgbClr val="990000"/>
    <a:srgbClr val="0033CC"/>
    <a:srgbClr val="006600"/>
    <a:srgbClr val="000066"/>
    <a:srgbClr val="003300"/>
    <a:srgbClr val="51621C"/>
    <a:srgbClr val="54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25E621-E63D-4DAF-A7C3-EB681D49C52B}" type="datetimeFigureOut">
              <a:rPr lang="pl-PL" smtClean="0"/>
              <a:pPr/>
              <a:t>2013-03-25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B61F2C-23E5-4E60-BB9F-D6BD54C690C9}" type="slidenum">
              <a:rPr lang="pl-PL" smtClean="0"/>
              <a:pPr/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 smtClean="0"/>
              <a:t>Kliknij, aby edytować styl wzorca podtytułu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55BD02-9AD2-4695-9CEB-F6CC699868B9}" type="datetime1">
              <a:rPr lang="pl-PL" smtClean="0"/>
              <a:pPr/>
              <a:t>2013-03-25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Autor: Elżbieta Jarębska</a:t>
            </a:r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8052B-4D0D-47E7-A426-D0A67FABE5F4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  <p:transition advClick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CADF0-1B14-40DD-8347-A48E829A6D96}" type="datetime1">
              <a:rPr lang="pl-PL" smtClean="0"/>
              <a:pPr/>
              <a:t>2013-03-25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Autor: Elżbieta Jarębska</a:t>
            </a:r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8052B-4D0D-47E7-A426-D0A67FABE5F4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  <p:transition advClick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29C717-43BC-4FF0-9138-59B7ADB43559}" type="datetime1">
              <a:rPr lang="pl-PL" smtClean="0"/>
              <a:pPr/>
              <a:t>2013-03-25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Autor: Elżbieta Jarębska</a:t>
            </a:r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8052B-4D0D-47E7-A426-D0A67FABE5F4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  <p:transition advClick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11D05F-C8CC-447B-8379-E65743F4D799}" type="datetime1">
              <a:rPr lang="pl-PL" smtClean="0"/>
              <a:pPr/>
              <a:t>2013-03-25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Autor: Elżbieta Jarębska</a:t>
            </a:r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8052B-4D0D-47E7-A426-D0A67FABE5F4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  <p:transition advClick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F72594-8EBA-4D50-8ABE-0CBDE76F33B3}" type="datetime1">
              <a:rPr lang="pl-PL" smtClean="0"/>
              <a:pPr/>
              <a:t>2013-03-25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Autor: Elżbieta Jarębska</a:t>
            </a:r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8052B-4D0D-47E7-A426-D0A67FABE5F4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  <p:transition advClick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34022-F952-429D-8A9D-99C29B23A0F3}" type="datetime1">
              <a:rPr lang="pl-PL" smtClean="0"/>
              <a:pPr/>
              <a:t>2013-03-25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Autor: Elżbieta Jarębska</a:t>
            </a:r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8052B-4D0D-47E7-A426-D0A67FABE5F4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  <p:transition advClick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D1F9DE-0385-44E9-83FE-682AC70F5564}" type="datetime1">
              <a:rPr lang="pl-PL" smtClean="0"/>
              <a:pPr/>
              <a:t>2013-03-25</a:t>
            </a:fld>
            <a:endParaRPr 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Autor: Elżbieta Jarębska</a:t>
            </a:r>
            <a:endParaRPr 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8052B-4D0D-47E7-A426-D0A67FABE5F4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  <p:transition advClick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6502B8-2350-4BB1-B0AE-51059C1E913A}" type="datetime1">
              <a:rPr lang="pl-PL" smtClean="0"/>
              <a:pPr/>
              <a:t>2013-03-25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Autor: Elżbieta Jarębska</a:t>
            </a:r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8052B-4D0D-47E7-A426-D0A67FABE5F4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  <p:transition advClick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5DE96A-7A9B-456C-9F3D-2C2F35EE9847}" type="datetime1">
              <a:rPr lang="pl-PL" smtClean="0"/>
              <a:pPr/>
              <a:t>2013-03-25</a:t>
            </a:fld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Autor: Elżbieta Jarębska</a:t>
            </a:r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8052B-4D0D-47E7-A426-D0A67FABE5F4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  <p:transition advClick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D165E8-227D-4EC4-8593-0F83E68BBDA7}" type="datetime1">
              <a:rPr lang="pl-PL" smtClean="0"/>
              <a:pPr/>
              <a:t>2013-03-25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Autor: Elżbieta Jarębska</a:t>
            </a:r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8052B-4D0D-47E7-A426-D0A67FABE5F4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  <p:transition advClick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45AFB6-7604-43D6-90AB-F569C0C1A951}" type="datetime1">
              <a:rPr lang="pl-PL" smtClean="0"/>
              <a:pPr/>
              <a:t>2013-03-25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Autor: Elżbieta Jarębska</a:t>
            </a:r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8052B-4D0D-47E7-A426-D0A67FABE5F4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  <p:transition advClick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DDEBCF"/>
            </a:gs>
            <a:gs pos="50000">
              <a:srgbClr val="CBD39D"/>
            </a:gs>
            <a:gs pos="100000">
              <a:srgbClr val="99CC00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99EBC2-FF8F-48A5-929B-C254F24929F6}" type="datetime1">
              <a:rPr lang="pl-PL" smtClean="0"/>
              <a:pPr/>
              <a:t>2013-03-25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pl-PL" smtClean="0"/>
              <a:t>Autor: Elżbieta Jarębska</a:t>
            </a:r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B8052B-4D0D-47E7-A426-D0A67FABE5F4}" type="slidenum">
              <a:rPr lang="pl-PL" smtClean="0"/>
              <a:pPr/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advClick="0"/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" Target="slide29.xml"/><Relationship Id="rId3" Type="http://schemas.openxmlformats.org/officeDocument/2006/relationships/slide" Target="slide12.xml"/><Relationship Id="rId7" Type="http://schemas.openxmlformats.org/officeDocument/2006/relationships/slide" Target="slide3.xml"/><Relationship Id="rId2" Type="http://schemas.openxmlformats.org/officeDocument/2006/relationships/slide" Target="slide6.xml"/><Relationship Id="rId1" Type="http://schemas.openxmlformats.org/officeDocument/2006/relationships/slideLayout" Target="../slideLayouts/slideLayout7.xml"/><Relationship Id="rId6" Type="http://schemas.openxmlformats.org/officeDocument/2006/relationships/slide" Target="slide4.xml"/><Relationship Id="rId5" Type="http://schemas.openxmlformats.org/officeDocument/2006/relationships/slide" Target="slide2.xml"/><Relationship Id="rId10" Type="http://schemas.openxmlformats.org/officeDocument/2006/relationships/slide" Target="slide50.xml"/><Relationship Id="rId4" Type="http://schemas.openxmlformats.org/officeDocument/2006/relationships/slide" Target="slide23.xml"/><Relationship Id="rId9" Type="http://schemas.openxmlformats.org/officeDocument/2006/relationships/slide" Target="slide35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7" Type="http://schemas.openxmlformats.org/officeDocument/2006/relationships/slide" Target="slide11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6" Type="http://schemas.openxmlformats.org/officeDocument/2006/relationships/slide" Target="slide10.xml"/><Relationship Id="rId5" Type="http://schemas.openxmlformats.org/officeDocument/2006/relationships/slide" Target="slide9.xml"/><Relationship Id="rId4" Type="http://schemas.openxmlformats.org/officeDocument/2006/relationships/slide" Target="slide8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slide" Target="slide7.xml"/><Relationship Id="rId7" Type="http://schemas.openxmlformats.org/officeDocument/2006/relationships/slide" Target="slide11.xm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6" Type="http://schemas.openxmlformats.org/officeDocument/2006/relationships/slide" Target="slide10.xml"/><Relationship Id="rId5" Type="http://schemas.openxmlformats.org/officeDocument/2006/relationships/slide" Target="slide9.xml"/><Relationship Id="rId4" Type="http://schemas.openxmlformats.org/officeDocument/2006/relationships/slide" Target="slide8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slide" Target="slide19.xml"/><Relationship Id="rId3" Type="http://schemas.openxmlformats.org/officeDocument/2006/relationships/slide" Target="slide14.xml"/><Relationship Id="rId7" Type="http://schemas.openxmlformats.org/officeDocument/2006/relationships/slide" Target="slide18.xml"/><Relationship Id="rId2" Type="http://schemas.openxmlformats.org/officeDocument/2006/relationships/slide" Target="slide13.xml"/><Relationship Id="rId1" Type="http://schemas.openxmlformats.org/officeDocument/2006/relationships/slideLayout" Target="../slideLayouts/slideLayout7.xml"/><Relationship Id="rId6" Type="http://schemas.openxmlformats.org/officeDocument/2006/relationships/slide" Target="slide17.xml"/><Relationship Id="rId5" Type="http://schemas.openxmlformats.org/officeDocument/2006/relationships/slide" Target="slide16.xml"/><Relationship Id="rId10" Type="http://schemas.openxmlformats.org/officeDocument/2006/relationships/slide" Target="slide21.xml"/><Relationship Id="rId4" Type="http://schemas.openxmlformats.org/officeDocument/2006/relationships/slide" Target="slide15.xml"/><Relationship Id="rId9" Type="http://schemas.openxmlformats.org/officeDocument/2006/relationships/slide" Target="slide20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slide" Target="slide18.xml"/><Relationship Id="rId3" Type="http://schemas.openxmlformats.org/officeDocument/2006/relationships/slide" Target="slide13.xml"/><Relationship Id="rId7" Type="http://schemas.openxmlformats.org/officeDocument/2006/relationships/slide" Target="slide17.xm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6" Type="http://schemas.openxmlformats.org/officeDocument/2006/relationships/slide" Target="slide16.xml"/><Relationship Id="rId11" Type="http://schemas.openxmlformats.org/officeDocument/2006/relationships/slide" Target="slide21.xml"/><Relationship Id="rId5" Type="http://schemas.openxmlformats.org/officeDocument/2006/relationships/slide" Target="slide15.xml"/><Relationship Id="rId10" Type="http://schemas.openxmlformats.org/officeDocument/2006/relationships/slide" Target="slide20.xml"/><Relationship Id="rId4" Type="http://schemas.openxmlformats.org/officeDocument/2006/relationships/slide" Target="slide14.xml"/><Relationship Id="rId9" Type="http://schemas.openxmlformats.org/officeDocument/2006/relationships/slide" Target="slide19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slide" Target="slide18.xml"/><Relationship Id="rId3" Type="http://schemas.openxmlformats.org/officeDocument/2006/relationships/slide" Target="slide13.xml"/><Relationship Id="rId7" Type="http://schemas.openxmlformats.org/officeDocument/2006/relationships/slide" Target="slide17.xml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6" Type="http://schemas.openxmlformats.org/officeDocument/2006/relationships/slide" Target="slide16.xml"/><Relationship Id="rId11" Type="http://schemas.openxmlformats.org/officeDocument/2006/relationships/slide" Target="slide21.xml"/><Relationship Id="rId5" Type="http://schemas.openxmlformats.org/officeDocument/2006/relationships/slide" Target="slide15.xml"/><Relationship Id="rId10" Type="http://schemas.openxmlformats.org/officeDocument/2006/relationships/slide" Target="slide20.xml"/><Relationship Id="rId4" Type="http://schemas.openxmlformats.org/officeDocument/2006/relationships/slide" Target="slide14.xml"/><Relationship Id="rId9" Type="http://schemas.openxmlformats.org/officeDocument/2006/relationships/slide" Target="slide19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slide" Target="slide18.xml"/><Relationship Id="rId3" Type="http://schemas.openxmlformats.org/officeDocument/2006/relationships/slide" Target="slide13.xml"/><Relationship Id="rId7" Type="http://schemas.openxmlformats.org/officeDocument/2006/relationships/slide" Target="slide17.xml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6" Type="http://schemas.openxmlformats.org/officeDocument/2006/relationships/slide" Target="slide16.xml"/><Relationship Id="rId11" Type="http://schemas.openxmlformats.org/officeDocument/2006/relationships/slide" Target="slide21.xml"/><Relationship Id="rId5" Type="http://schemas.openxmlformats.org/officeDocument/2006/relationships/slide" Target="slide15.xml"/><Relationship Id="rId10" Type="http://schemas.openxmlformats.org/officeDocument/2006/relationships/slide" Target="slide20.xml"/><Relationship Id="rId4" Type="http://schemas.openxmlformats.org/officeDocument/2006/relationships/slide" Target="slide14.xml"/><Relationship Id="rId9" Type="http://schemas.openxmlformats.org/officeDocument/2006/relationships/slide" Target="slide19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slide" Target="slide18.xml"/><Relationship Id="rId3" Type="http://schemas.openxmlformats.org/officeDocument/2006/relationships/slide" Target="slide13.xml"/><Relationship Id="rId7" Type="http://schemas.openxmlformats.org/officeDocument/2006/relationships/slide" Target="slide17.xml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6" Type="http://schemas.openxmlformats.org/officeDocument/2006/relationships/slide" Target="slide16.xml"/><Relationship Id="rId11" Type="http://schemas.openxmlformats.org/officeDocument/2006/relationships/slide" Target="slide21.xml"/><Relationship Id="rId5" Type="http://schemas.openxmlformats.org/officeDocument/2006/relationships/slide" Target="slide15.xml"/><Relationship Id="rId10" Type="http://schemas.openxmlformats.org/officeDocument/2006/relationships/slide" Target="slide20.xml"/><Relationship Id="rId4" Type="http://schemas.openxmlformats.org/officeDocument/2006/relationships/slide" Target="slide14.xml"/><Relationship Id="rId9" Type="http://schemas.openxmlformats.org/officeDocument/2006/relationships/slide" Target="slide19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slide" Target="slide18.xml"/><Relationship Id="rId3" Type="http://schemas.openxmlformats.org/officeDocument/2006/relationships/slide" Target="slide13.xml"/><Relationship Id="rId7" Type="http://schemas.openxmlformats.org/officeDocument/2006/relationships/slide" Target="slide17.xml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6" Type="http://schemas.openxmlformats.org/officeDocument/2006/relationships/slide" Target="slide16.xml"/><Relationship Id="rId11" Type="http://schemas.openxmlformats.org/officeDocument/2006/relationships/slide" Target="slide21.xml"/><Relationship Id="rId5" Type="http://schemas.openxmlformats.org/officeDocument/2006/relationships/slide" Target="slide15.xml"/><Relationship Id="rId10" Type="http://schemas.openxmlformats.org/officeDocument/2006/relationships/slide" Target="slide20.xml"/><Relationship Id="rId4" Type="http://schemas.openxmlformats.org/officeDocument/2006/relationships/slide" Target="slide14.xml"/><Relationship Id="rId9" Type="http://schemas.openxmlformats.org/officeDocument/2006/relationships/slide" Target="slide19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slide" Target="slide18.xml"/><Relationship Id="rId3" Type="http://schemas.openxmlformats.org/officeDocument/2006/relationships/slide" Target="slide13.xml"/><Relationship Id="rId7" Type="http://schemas.openxmlformats.org/officeDocument/2006/relationships/slide" Target="slide17.xml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6" Type="http://schemas.openxmlformats.org/officeDocument/2006/relationships/slide" Target="slide16.xml"/><Relationship Id="rId11" Type="http://schemas.openxmlformats.org/officeDocument/2006/relationships/slide" Target="slide21.xml"/><Relationship Id="rId5" Type="http://schemas.openxmlformats.org/officeDocument/2006/relationships/slide" Target="slide15.xml"/><Relationship Id="rId10" Type="http://schemas.openxmlformats.org/officeDocument/2006/relationships/slide" Target="slide20.xml"/><Relationship Id="rId4" Type="http://schemas.openxmlformats.org/officeDocument/2006/relationships/slide" Target="slide14.xml"/><Relationship Id="rId9" Type="http://schemas.openxmlformats.org/officeDocument/2006/relationships/slide" Target="slide19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slide" Target="slide18.xml"/><Relationship Id="rId3" Type="http://schemas.openxmlformats.org/officeDocument/2006/relationships/slide" Target="slide13.xml"/><Relationship Id="rId7" Type="http://schemas.openxmlformats.org/officeDocument/2006/relationships/slide" Target="slide17.xml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6" Type="http://schemas.openxmlformats.org/officeDocument/2006/relationships/slide" Target="slide16.xml"/><Relationship Id="rId11" Type="http://schemas.openxmlformats.org/officeDocument/2006/relationships/slide" Target="slide21.xml"/><Relationship Id="rId5" Type="http://schemas.openxmlformats.org/officeDocument/2006/relationships/slide" Target="slide15.xml"/><Relationship Id="rId10" Type="http://schemas.openxmlformats.org/officeDocument/2006/relationships/slide" Target="slide20.xml"/><Relationship Id="rId4" Type="http://schemas.openxmlformats.org/officeDocument/2006/relationships/slide" Target="slide14.xml"/><Relationship Id="rId9" Type="http://schemas.openxmlformats.org/officeDocument/2006/relationships/slide" Target="slide1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slide" Target="slide18.xml"/><Relationship Id="rId3" Type="http://schemas.openxmlformats.org/officeDocument/2006/relationships/slide" Target="slide13.xml"/><Relationship Id="rId7" Type="http://schemas.openxmlformats.org/officeDocument/2006/relationships/slide" Target="slide17.xml"/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7.xml"/><Relationship Id="rId6" Type="http://schemas.openxmlformats.org/officeDocument/2006/relationships/slide" Target="slide16.xml"/><Relationship Id="rId11" Type="http://schemas.openxmlformats.org/officeDocument/2006/relationships/slide" Target="slide21.xml"/><Relationship Id="rId5" Type="http://schemas.openxmlformats.org/officeDocument/2006/relationships/slide" Target="slide15.xml"/><Relationship Id="rId10" Type="http://schemas.openxmlformats.org/officeDocument/2006/relationships/slide" Target="slide20.xml"/><Relationship Id="rId4" Type="http://schemas.openxmlformats.org/officeDocument/2006/relationships/slide" Target="slide14.xml"/><Relationship Id="rId9" Type="http://schemas.openxmlformats.org/officeDocument/2006/relationships/slide" Target="slide19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slide" Target="slide18.xml"/><Relationship Id="rId3" Type="http://schemas.openxmlformats.org/officeDocument/2006/relationships/slide" Target="slide13.xml"/><Relationship Id="rId7" Type="http://schemas.openxmlformats.org/officeDocument/2006/relationships/slide" Target="slide17.xml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6" Type="http://schemas.openxmlformats.org/officeDocument/2006/relationships/slide" Target="slide16.xml"/><Relationship Id="rId11" Type="http://schemas.openxmlformats.org/officeDocument/2006/relationships/slide" Target="slide21.xml"/><Relationship Id="rId5" Type="http://schemas.openxmlformats.org/officeDocument/2006/relationships/slide" Target="slide15.xml"/><Relationship Id="rId10" Type="http://schemas.openxmlformats.org/officeDocument/2006/relationships/slide" Target="slide20.xml"/><Relationship Id="rId4" Type="http://schemas.openxmlformats.org/officeDocument/2006/relationships/slide" Target="slide14.xml"/><Relationship Id="rId9" Type="http://schemas.openxmlformats.org/officeDocument/2006/relationships/slide" Target="slide19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slide" Target="slide24.xml"/><Relationship Id="rId3" Type="http://schemas.openxmlformats.org/officeDocument/2006/relationships/slide" Target="slide8.xml"/><Relationship Id="rId7" Type="http://schemas.openxmlformats.org/officeDocument/2006/relationships/slide" Target="slide23.xml"/><Relationship Id="rId2" Type="http://schemas.openxmlformats.org/officeDocument/2006/relationships/slide" Target="slide7.xml"/><Relationship Id="rId1" Type="http://schemas.openxmlformats.org/officeDocument/2006/relationships/slideLayout" Target="../slideLayouts/slideLayout7.xml"/><Relationship Id="rId6" Type="http://schemas.openxmlformats.org/officeDocument/2006/relationships/slide" Target="slide11.xml"/><Relationship Id="rId5" Type="http://schemas.openxmlformats.org/officeDocument/2006/relationships/slide" Target="slide10.xml"/><Relationship Id="rId4" Type="http://schemas.openxmlformats.org/officeDocument/2006/relationships/slide" Target="slide9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audio" Target="../media/audio1.wav"/><Relationship Id="rId3" Type="http://schemas.openxmlformats.org/officeDocument/2006/relationships/slide" Target="slide8.xml"/><Relationship Id="rId7" Type="http://schemas.openxmlformats.org/officeDocument/2006/relationships/slide" Target="slide24.xml"/><Relationship Id="rId2" Type="http://schemas.openxmlformats.org/officeDocument/2006/relationships/slide" Target="slide7.xml"/><Relationship Id="rId1" Type="http://schemas.openxmlformats.org/officeDocument/2006/relationships/slideLayout" Target="../slideLayouts/slideLayout7.xml"/><Relationship Id="rId6" Type="http://schemas.openxmlformats.org/officeDocument/2006/relationships/slide" Target="slide11.xml"/><Relationship Id="rId5" Type="http://schemas.openxmlformats.org/officeDocument/2006/relationships/slide" Target="slide10.xml"/><Relationship Id="rId10" Type="http://schemas.openxmlformats.org/officeDocument/2006/relationships/audio" Target="../media/audio2.wav"/><Relationship Id="rId4" Type="http://schemas.openxmlformats.org/officeDocument/2006/relationships/slide" Target="slide9.xml"/><Relationship Id="rId9" Type="http://schemas.openxmlformats.org/officeDocument/2006/relationships/slide" Target="slide25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slide" Target="slide25.xml"/><Relationship Id="rId3" Type="http://schemas.openxmlformats.org/officeDocument/2006/relationships/slide" Target="slide8.xml"/><Relationship Id="rId7" Type="http://schemas.openxmlformats.org/officeDocument/2006/relationships/slide" Target="slide26.xml"/><Relationship Id="rId2" Type="http://schemas.openxmlformats.org/officeDocument/2006/relationships/slide" Target="slide7.xml"/><Relationship Id="rId1" Type="http://schemas.openxmlformats.org/officeDocument/2006/relationships/slideLayout" Target="../slideLayouts/slideLayout7.xml"/><Relationship Id="rId6" Type="http://schemas.openxmlformats.org/officeDocument/2006/relationships/slide" Target="slide11.xml"/><Relationship Id="rId5" Type="http://schemas.openxmlformats.org/officeDocument/2006/relationships/slide" Target="slide10.xml"/><Relationship Id="rId4" Type="http://schemas.openxmlformats.org/officeDocument/2006/relationships/slide" Target="slide9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slide" Target="slide27.xml"/><Relationship Id="rId3" Type="http://schemas.openxmlformats.org/officeDocument/2006/relationships/slide" Target="slide8.xml"/><Relationship Id="rId7" Type="http://schemas.openxmlformats.org/officeDocument/2006/relationships/slide" Target="slide26.xml"/><Relationship Id="rId2" Type="http://schemas.openxmlformats.org/officeDocument/2006/relationships/slide" Target="slide7.xml"/><Relationship Id="rId1" Type="http://schemas.openxmlformats.org/officeDocument/2006/relationships/slideLayout" Target="../slideLayouts/slideLayout7.xml"/><Relationship Id="rId6" Type="http://schemas.openxmlformats.org/officeDocument/2006/relationships/slide" Target="slide11.xml"/><Relationship Id="rId5" Type="http://schemas.openxmlformats.org/officeDocument/2006/relationships/slide" Target="slide10.xml"/><Relationship Id="rId4" Type="http://schemas.openxmlformats.org/officeDocument/2006/relationships/slide" Target="slide9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7" Type="http://schemas.openxmlformats.org/officeDocument/2006/relationships/slide" Target="slide28.xml"/><Relationship Id="rId2" Type="http://schemas.openxmlformats.org/officeDocument/2006/relationships/slide" Target="slide7.xml"/><Relationship Id="rId1" Type="http://schemas.openxmlformats.org/officeDocument/2006/relationships/slideLayout" Target="../slideLayouts/slideLayout7.xml"/><Relationship Id="rId6" Type="http://schemas.openxmlformats.org/officeDocument/2006/relationships/slide" Target="slide11.xml"/><Relationship Id="rId5" Type="http://schemas.openxmlformats.org/officeDocument/2006/relationships/slide" Target="slide10.xml"/><Relationship Id="rId4" Type="http://schemas.openxmlformats.org/officeDocument/2006/relationships/slide" Target="slide9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7" Type="http://schemas.openxmlformats.org/officeDocument/2006/relationships/slide" Target="slide1.xml"/><Relationship Id="rId2" Type="http://schemas.openxmlformats.org/officeDocument/2006/relationships/slide" Target="slide7.xml"/><Relationship Id="rId1" Type="http://schemas.openxmlformats.org/officeDocument/2006/relationships/slideLayout" Target="../slideLayouts/slideLayout7.xml"/><Relationship Id="rId6" Type="http://schemas.openxmlformats.org/officeDocument/2006/relationships/slide" Target="slide11.xml"/><Relationship Id="rId5" Type="http://schemas.openxmlformats.org/officeDocument/2006/relationships/slide" Target="slide10.xml"/><Relationship Id="rId4" Type="http://schemas.openxmlformats.org/officeDocument/2006/relationships/slide" Target="slide9.xml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slide" Target="slide30.xml"/><Relationship Id="rId3" Type="http://schemas.openxmlformats.org/officeDocument/2006/relationships/image" Target="../media/image2.jpeg"/><Relationship Id="rId7" Type="http://schemas.openxmlformats.org/officeDocument/2006/relationships/slide" Target="slide29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3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slide" Target="slide30.xml"/><Relationship Id="rId3" Type="http://schemas.openxmlformats.org/officeDocument/2006/relationships/image" Target="../media/image2.jpeg"/><Relationship Id="rId7" Type="http://schemas.openxmlformats.org/officeDocument/2006/relationships/slide" Target="slide31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3.jpeg"/><Relationship Id="rId4" Type="http://schemas.openxmlformats.org/officeDocument/2006/relationships/image" Target="../media/image4.jpeg"/><Relationship Id="rId9" Type="http://schemas.openxmlformats.org/officeDocument/2006/relationships/slide" Target="slide10.xml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slide" Target="slide31.xml"/><Relationship Id="rId3" Type="http://schemas.openxmlformats.org/officeDocument/2006/relationships/image" Target="../media/image2.jpeg"/><Relationship Id="rId7" Type="http://schemas.openxmlformats.org/officeDocument/2006/relationships/slide" Target="slide7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3.jpeg"/><Relationship Id="rId10" Type="http://schemas.openxmlformats.org/officeDocument/2006/relationships/slide" Target="slide10.xml"/><Relationship Id="rId4" Type="http://schemas.openxmlformats.org/officeDocument/2006/relationships/image" Target="../media/image4.jpeg"/><Relationship Id="rId9" Type="http://schemas.openxmlformats.org/officeDocument/2006/relationships/slide" Target="slide32.xml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slide" Target="slide33.xml"/><Relationship Id="rId3" Type="http://schemas.openxmlformats.org/officeDocument/2006/relationships/image" Target="../media/image2.jpeg"/><Relationship Id="rId7" Type="http://schemas.openxmlformats.org/officeDocument/2006/relationships/slide" Target="slide7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11" Type="http://schemas.openxmlformats.org/officeDocument/2006/relationships/slide" Target="slide32.xml"/><Relationship Id="rId5" Type="http://schemas.openxmlformats.org/officeDocument/2006/relationships/image" Target="../media/image3.jpeg"/><Relationship Id="rId10" Type="http://schemas.openxmlformats.org/officeDocument/2006/relationships/slide" Target="slide10.xml"/><Relationship Id="rId4" Type="http://schemas.openxmlformats.org/officeDocument/2006/relationships/image" Target="../media/image4.jpeg"/><Relationship Id="rId9" Type="http://schemas.openxmlformats.org/officeDocument/2006/relationships/slide" Target="slide9.xml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slide" Target="slide8.xml"/><Relationship Id="rId3" Type="http://schemas.openxmlformats.org/officeDocument/2006/relationships/image" Target="../media/image2.jpeg"/><Relationship Id="rId7" Type="http://schemas.openxmlformats.org/officeDocument/2006/relationships/slide" Target="slide7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11" Type="http://schemas.openxmlformats.org/officeDocument/2006/relationships/slide" Target="slide34.xml"/><Relationship Id="rId5" Type="http://schemas.openxmlformats.org/officeDocument/2006/relationships/image" Target="../media/image3.jpeg"/><Relationship Id="rId10" Type="http://schemas.openxmlformats.org/officeDocument/2006/relationships/slide" Target="slide10.xml"/><Relationship Id="rId4" Type="http://schemas.openxmlformats.org/officeDocument/2006/relationships/image" Target="../media/image4.jpeg"/><Relationship Id="rId9" Type="http://schemas.openxmlformats.org/officeDocument/2006/relationships/slide" Target="slide9.xml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slide" Target="slide9.xml"/><Relationship Id="rId3" Type="http://schemas.openxmlformats.org/officeDocument/2006/relationships/image" Target="../media/image2.jpeg"/><Relationship Id="rId7" Type="http://schemas.openxmlformats.org/officeDocument/2006/relationships/slide" Target="slide7.xml"/><Relationship Id="rId12" Type="http://schemas.openxmlformats.org/officeDocument/2006/relationships/slide" Target="slide1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11" Type="http://schemas.openxmlformats.org/officeDocument/2006/relationships/slide" Target="slide8.xml"/><Relationship Id="rId5" Type="http://schemas.openxmlformats.org/officeDocument/2006/relationships/image" Target="../media/image3.jpeg"/><Relationship Id="rId10" Type="http://schemas.openxmlformats.org/officeDocument/2006/relationships/slide" Target="slide34.xml"/><Relationship Id="rId4" Type="http://schemas.openxmlformats.org/officeDocument/2006/relationships/image" Target="../media/image4.jpeg"/><Relationship Id="rId9" Type="http://schemas.openxmlformats.org/officeDocument/2006/relationships/slide" Target="slide10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7" Type="http://schemas.openxmlformats.org/officeDocument/2006/relationships/slide" Target="slide1.xml"/><Relationship Id="rId2" Type="http://schemas.openxmlformats.org/officeDocument/2006/relationships/slide" Target="slide7.xml"/><Relationship Id="rId1" Type="http://schemas.openxmlformats.org/officeDocument/2006/relationships/slideLayout" Target="../slideLayouts/slideLayout7.xml"/><Relationship Id="rId6" Type="http://schemas.openxmlformats.org/officeDocument/2006/relationships/slide" Target="slide11.xml"/><Relationship Id="rId5" Type="http://schemas.openxmlformats.org/officeDocument/2006/relationships/slide" Target="slide10.xml"/><Relationship Id="rId4" Type="http://schemas.openxmlformats.org/officeDocument/2006/relationships/slide" Target="slide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7" Type="http://schemas.openxmlformats.org/officeDocument/2006/relationships/slide" Target="slide11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slide" Target="slide10.xml"/><Relationship Id="rId5" Type="http://schemas.openxmlformats.org/officeDocument/2006/relationships/slide" Target="slide9.xml"/><Relationship Id="rId4" Type="http://schemas.openxmlformats.org/officeDocument/2006/relationships/slide" Target="slide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7" Type="http://schemas.openxmlformats.org/officeDocument/2006/relationships/slide" Target="slide11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slide" Target="slide10.xml"/><Relationship Id="rId5" Type="http://schemas.openxmlformats.org/officeDocument/2006/relationships/slide" Target="slide9.xml"/><Relationship Id="rId4" Type="http://schemas.openxmlformats.org/officeDocument/2006/relationships/slide" Target="slide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7" Type="http://schemas.openxmlformats.org/officeDocument/2006/relationships/slide" Target="slide11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slide" Target="slide10.xml"/><Relationship Id="rId5" Type="http://schemas.openxmlformats.org/officeDocument/2006/relationships/slide" Target="slide9.xml"/><Relationship Id="rId4" Type="http://schemas.openxmlformats.org/officeDocument/2006/relationships/slide" Target="slide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ole tekstowe 1"/>
          <p:cNvSpPr txBox="1"/>
          <p:nvPr/>
        </p:nvSpPr>
        <p:spPr>
          <a:xfrm>
            <a:off x="464315" y="2203724"/>
            <a:ext cx="1847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pl-PL" smtClean="0"/>
          </a:p>
          <a:p>
            <a:endParaRPr lang="pl-PL" dirty="0"/>
          </a:p>
        </p:txBody>
      </p:sp>
      <p:sp>
        <p:nvSpPr>
          <p:cNvPr id="6" name="Prostokąt 5"/>
          <p:cNvSpPr/>
          <p:nvPr/>
        </p:nvSpPr>
        <p:spPr>
          <a:xfrm>
            <a:off x="142844" y="500042"/>
            <a:ext cx="8677632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pl-PL" sz="7200" b="1" cap="none" spc="50" dirty="0" smtClean="0">
                <a:ln w="11430"/>
                <a:solidFill>
                  <a:srgbClr val="99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ambria" pitchFamily="18" charset="0"/>
              </a:rPr>
              <a:t>Biologia jako nauka</a:t>
            </a:r>
            <a:endParaRPr lang="pl-PL" sz="7200" b="1" cap="none" spc="50" dirty="0">
              <a:ln w="11430"/>
              <a:solidFill>
                <a:srgbClr val="99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ambria" pitchFamily="18" charset="0"/>
            </a:endParaRPr>
          </a:p>
        </p:txBody>
      </p:sp>
      <p:sp>
        <p:nvSpPr>
          <p:cNvPr id="4" name="Prostokąt zaokrąglony 3"/>
          <p:cNvSpPr/>
          <p:nvPr/>
        </p:nvSpPr>
        <p:spPr>
          <a:xfrm>
            <a:off x="464315" y="1928802"/>
            <a:ext cx="1428760" cy="35719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>
            <a:defPPr>
              <a:defRPr lang="pl-PL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l-PL" b="1" dirty="0" smtClean="0"/>
              <a:t>Spis treści:</a:t>
            </a:r>
            <a:endParaRPr lang="pl-PL" b="1" dirty="0"/>
          </a:p>
        </p:txBody>
      </p:sp>
      <p:sp>
        <p:nvSpPr>
          <p:cNvPr id="5" name="Prostokąt zaokrąglony 4">
            <a:hlinkClick r:id="rId2" action="ppaction://hlinksldjump"/>
          </p:cNvPr>
          <p:cNvSpPr/>
          <p:nvPr/>
        </p:nvSpPr>
        <p:spPr>
          <a:xfrm>
            <a:off x="464315" y="3690938"/>
            <a:ext cx="8215370" cy="35719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>
            <a:defPPr>
              <a:defRPr lang="pl-PL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l-PL" dirty="0" smtClean="0"/>
              <a:t>Podział biologii ze względu na przedmiot badań</a:t>
            </a:r>
          </a:p>
        </p:txBody>
      </p:sp>
      <p:sp>
        <p:nvSpPr>
          <p:cNvPr id="7" name="Prostokąt zaokrąglony 6">
            <a:hlinkClick r:id="rId3" action="ppaction://hlinksldjump"/>
          </p:cNvPr>
          <p:cNvSpPr/>
          <p:nvPr/>
        </p:nvSpPr>
        <p:spPr>
          <a:xfrm>
            <a:off x="464315" y="4131472"/>
            <a:ext cx="8215370" cy="357190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>
            <a:defPPr>
              <a:defRPr lang="pl-PL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l-PL" dirty="0" smtClean="0"/>
              <a:t>Podział biologii ze względu na problematykę badań</a:t>
            </a:r>
          </a:p>
        </p:txBody>
      </p:sp>
      <p:sp>
        <p:nvSpPr>
          <p:cNvPr id="8" name="Prostokąt zaokrąglony 7">
            <a:hlinkClick r:id="rId4" action="ppaction://hlinksldjump"/>
          </p:cNvPr>
          <p:cNvSpPr/>
          <p:nvPr/>
        </p:nvSpPr>
        <p:spPr>
          <a:xfrm>
            <a:off x="464315" y="4572008"/>
            <a:ext cx="8215370" cy="35719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>
            <a:defPPr>
              <a:defRPr lang="pl-PL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l-PL" dirty="0" smtClean="0"/>
              <a:t>Zadanie 1. Podział biologii ze względu na przedmiot badań</a:t>
            </a:r>
          </a:p>
        </p:txBody>
      </p:sp>
      <p:sp>
        <p:nvSpPr>
          <p:cNvPr id="9" name="Prostokąt zaokrąglony 8">
            <a:hlinkClick r:id="rId5" action="ppaction://hlinksldjump"/>
          </p:cNvPr>
          <p:cNvSpPr/>
          <p:nvPr/>
        </p:nvSpPr>
        <p:spPr>
          <a:xfrm>
            <a:off x="464315" y="2369336"/>
            <a:ext cx="8215370" cy="357190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>
            <a:defPPr>
              <a:defRPr lang="pl-PL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l-PL" dirty="0" smtClean="0"/>
              <a:t>Opis biologii jako nauki</a:t>
            </a:r>
          </a:p>
        </p:txBody>
      </p:sp>
      <p:sp>
        <p:nvSpPr>
          <p:cNvPr id="10" name="Prostokąt zaokrąglony 9">
            <a:hlinkClick r:id="rId6" action="ppaction://hlinksldjump"/>
          </p:cNvPr>
          <p:cNvSpPr/>
          <p:nvPr/>
        </p:nvSpPr>
        <p:spPr>
          <a:xfrm>
            <a:off x="464315" y="3250404"/>
            <a:ext cx="8215370" cy="357190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>
            <a:defPPr>
              <a:defRPr lang="pl-PL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l-PL" dirty="0" smtClean="0"/>
              <a:t>Podział nauk</a:t>
            </a:r>
          </a:p>
        </p:txBody>
      </p:sp>
      <p:sp>
        <p:nvSpPr>
          <p:cNvPr id="11" name="Prostokąt zaokrąglony 10">
            <a:hlinkClick r:id="rId7" action="ppaction://hlinksldjump"/>
          </p:cNvPr>
          <p:cNvSpPr/>
          <p:nvPr/>
        </p:nvSpPr>
        <p:spPr>
          <a:xfrm>
            <a:off x="464315" y="2809870"/>
            <a:ext cx="8215370" cy="35719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>
            <a:defPPr>
              <a:defRPr lang="pl-PL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l-PL" dirty="0" smtClean="0"/>
              <a:t>Poziomy organizacji życia</a:t>
            </a:r>
          </a:p>
        </p:txBody>
      </p:sp>
      <p:sp>
        <p:nvSpPr>
          <p:cNvPr id="12" name="Prostokąt zaokrąglony 11">
            <a:hlinkClick r:id="" action="ppaction://hlinkshowjump?jump=endshow"/>
          </p:cNvPr>
          <p:cNvSpPr/>
          <p:nvPr/>
        </p:nvSpPr>
        <p:spPr>
          <a:xfrm>
            <a:off x="464315" y="6286520"/>
            <a:ext cx="3214710" cy="35719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>
            <a:defPPr>
              <a:defRPr lang="pl-PL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l-PL" dirty="0" smtClean="0">
                <a:solidFill>
                  <a:srgbClr val="C00000"/>
                </a:solidFill>
              </a:rPr>
              <a:t>Zakończ program</a:t>
            </a:r>
          </a:p>
        </p:txBody>
      </p:sp>
      <p:sp>
        <p:nvSpPr>
          <p:cNvPr id="13" name="Prostokąt zaokrąglony 12">
            <a:hlinkClick r:id="rId8" action="ppaction://hlinksldjump"/>
          </p:cNvPr>
          <p:cNvSpPr/>
          <p:nvPr/>
        </p:nvSpPr>
        <p:spPr>
          <a:xfrm>
            <a:off x="464315" y="5000636"/>
            <a:ext cx="8215370" cy="357190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>
            <a:defPPr>
              <a:defRPr lang="pl-PL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l-PL" dirty="0" smtClean="0"/>
              <a:t>Zadanie 2. Podział biologii ze względu na przedmiot badań</a:t>
            </a:r>
          </a:p>
        </p:txBody>
      </p:sp>
      <p:sp>
        <p:nvSpPr>
          <p:cNvPr id="14" name="Prostokąt zaokrąglony 13">
            <a:hlinkClick r:id="rId9" action="ppaction://hlinksldjump"/>
          </p:cNvPr>
          <p:cNvSpPr/>
          <p:nvPr/>
        </p:nvSpPr>
        <p:spPr>
          <a:xfrm>
            <a:off x="464315" y="5429264"/>
            <a:ext cx="8215370" cy="35719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>
            <a:defPPr>
              <a:defRPr lang="pl-PL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l-PL" dirty="0" smtClean="0"/>
              <a:t>Zadanie 3. Rozwiąż krzyżówkę</a:t>
            </a:r>
          </a:p>
        </p:txBody>
      </p:sp>
      <p:sp>
        <p:nvSpPr>
          <p:cNvPr id="15" name="Prostokąt zaokrąglony 14">
            <a:hlinkClick r:id="rId10" action="ppaction://hlinksldjump"/>
          </p:cNvPr>
          <p:cNvSpPr/>
          <p:nvPr/>
        </p:nvSpPr>
        <p:spPr>
          <a:xfrm>
            <a:off x="464315" y="5857892"/>
            <a:ext cx="8215370" cy="357190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>
            <a:defPPr>
              <a:defRPr lang="pl-PL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l-PL" dirty="0" smtClean="0"/>
              <a:t>Bibliografia</a:t>
            </a:r>
          </a:p>
        </p:txBody>
      </p:sp>
      <p:sp>
        <p:nvSpPr>
          <p:cNvPr id="16" name="Symbol zastępczy stopki 1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Autor: Elżbieta Jarębska</a:t>
            </a:r>
            <a:endParaRPr lang="pl-PL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Łącznik prosty 8"/>
          <p:cNvCxnSpPr>
            <a:endCxn id="8" idx="1"/>
          </p:cNvCxnSpPr>
          <p:nvPr/>
        </p:nvCxnSpPr>
        <p:spPr>
          <a:xfrm flipV="1">
            <a:off x="3428992" y="1743039"/>
            <a:ext cx="1500198" cy="3221878"/>
          </a:xfrm>
          <a:prstGeom prst="line">
            <a:avLst/>
          </a:prstGeom>
          <a:ln w="76200">
            <a:solidFill>
              <a:srgbClr val="C00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" name="Prostokąt 1"/>
          <p:cNvSpPr/>
          <p:nvPr/>
        </p:nvSpPr>
        <p:spPr>
          <a:xfrm>
            <a:off x="1428728" y="214290"/>
            <a:ext cx="6138220" cy="107721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pl-PL" sz="3200" b="1" cap="none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</a:rPr>
              <a:t>Podział biologii ze względu </a:t>
            </a:r>
            <a:br>
              <a:rPr lang="pl-PL" sz="3200" b="1" cap="none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</a:rPr>
            </a:br>
            <a:r>
              <a:rPr lang="pl-PL" sz="3200" b="1" cap="none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</a:rPr>
              <a:t>na przedmiot badań</a:t>
            </a:r>
            <a:endParaRPr lang="pl-PL" sz="3200" b="1" cap="none" spc="50" dirty="0">
              <a:ln w="11430"/>
              <a:solidFill>
                <a:srgbClr val="C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Georgia" pitchFamily="18" charset="0"/>
            </a:endParaRPr>
          </a:p>
        </p:txBody>
      </p:sp>
      <p:sp>
        <p:nvSpPr>
          <p:cNvPr id="8" name="pole tekstowe 7"/>
          <p:cNvSpPr txBox="1"/>
          <p:nvPr/>
        </p:nvSpPr>
        <p:spPr>
          <a:xfrm>
            <a:off x="4929190" y="1512206"/>
            <a:ext cx="35719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400" b="1" dirty="0"/>
              <a:t>n</a:t>
            </a:r>
            <a:r>
              <a:rPr lang="pl-PL" sz="2400" b="1" dirty="0" smtClean="0"/>
              <a:t>auka o grzybach</a:t>
            </a:r>
            <a:endParaRPr lang="pl-PL" sz="2400" b="1" dirty="0"/>
          </a:p>
        </p:txBody>
      </p:sp>
      <p:sp>
        <p:nvSpPr>
          <p:cNvPr id="13" name="Prostokąt 12"/>
          <p:cNvSpPr/>
          <p:nvPr/>
        </p:nvSpPr>
        <p:spPr>
          <a:xfrm>
            <a:off x="4071934" y="2214554"/>
            <a:ext cx="4786346" cy="421484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2" name="Prostokąt zaokrąglony 11">
            <a:hlinkClick r:id="rId3" action="ppaction://hlinksldjump"/>
          </p:cNvPr>
          <p:cNvSpPr/>
          <p:nvPr/>
        </p:nvSpPr>
        <p:spPr>
          <a:xfrm>
            <a:off x="428596" y="1428736"/>
            <a:ext cx="3000396" cy="642942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2800" b="1" dirty="0" smtClean="0">
                <a:solidFill>
                  <a:schemeClr val="accent2">
                    <a:lumMod val="50000"/>
                  </a:schemeClr>
                </a:solidFill>
                <a:latin typeface="Georgia" pitchFamily="18" charset="0"/>
              </a:rPr>
              <a:t>Mikrobiologia</a:t>
            </a:r>
            <a:endParaRPr lang="pl-PL" sz="2800" b="1" dirty="0">
              <a:solidFill>
                <a:schemeClr val="accent2">
                  <a:lumMod val="50000"/>
                </a:schemeClr>
              </a:solidFill>
              <a:latin typeface="Georgia" pitchFamily="18" charset="0"/>
            </a:endParaRPr>
          </a:p>
        </p:txBody>
      </p:sp>
      <p:sp>
        <p:nvSpPr>
          <p:cNvPr id="14" name="Prostokąt zaokrąglony 13">
            <a:hlinkClick r:id="rId4" action="ppaction://hlinksldjump"/>
          </p:cNvPr>
          <p:cNvSpPr/>
          <p:nvPr/>
        </p:nvSpPr>
        <p:spPr>
          <a:xfrm>
            <a:off x="428596" y="2500306"/>
            <a:ext cx="3000396" cy="642942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2800" b="1" dirty="0" smtClean="0">
                <a:solidFill>
                  <a:schemeClr val="accent2">
                    <a:lumMod val="50000"/>
                  </a:schemeClr>
                </a:solidFill>
                <a:latin typeface="Georgia" pitchFamily="18" charset="0"/>
              </a:rPr>
              <a:t>Botanika</a:t>
            </a:r>
            <a:endParaRPr lang="pl-PL" sz="2800" b="1" dirty="0">
              <a:solidFill>
                <a:schemeClr val="accent2">
                  <a:lumMod val="50000"/>
                </a:schemeClr>
              </a:solidFill>
              <a:latin typeface="Georgia" pitchFamily="18" charset="0"/>
            </a:endParaRPr>
          </a:p>
        </p:txBody>
      </p:sp>
      <p:sp>
        <p:nvSpPr>
          <p:cNvPr id="15" name="Prostokąt zaokrąglony 14">
            <a:hlinkClick r:id="rId5" action="ppaction://hlinksldjump"/>
          </p:cNvPr>
          <p:cNvSpPr/>
          <p:nvPr/>
        </p:nvSpPr>
        <p:spPr>
          <a:xfrm>
            <a:off x="428596" y="3571876"/>
            <a:ext cx="3000396" cy="642942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2800" b="1" dirty="0" smtClean="0">
                <a:solidFill>
                  <a:schemeClr val="accent2">
                    <a:lumMod val="50000"/>
                  </a:schemeClr>
                </a:solidFill>
                <a:latin typeface="Georgia" pitchFamily="18" charset="0"/>
              </a:rPr>
              <a:t>Zoologia</a:t>
            </a:r>
            <a:endParaRPr lang="pl-PL" sz="2800" b="1" dirty="0">
              <a:solidFill>
                <a:schemeClr val="accent2">
                  <a:lumMod val="50000"/>
                </a:schemeClr>
              </a:solidFill>
              <a:latin typeface="Georgia" pitchFamily="18" charset="0"/>
            </a:endParaRPr>
          </a:p>
        </p:txBody>
      </p:sp>
      <p:sp>
        <p:nvSpPr>
          <p:cNvPr id="16" name="Prostokąt zaokrąglony 15">
            <a:hlinkClick r:id="rId6" action="ppaction://hlinksldjump"/>
          </p:cNvPr>
          <p:cNvSpPr/>
          <p:nvPr/>
        </p:nvSpPr>
        <p:spPr>
          <a:xfrm>
            <a:off x="428596" y="4643446"/>
            <a:ext cx="3000396" cy="642942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2800" b="1" dirty="0" smtClean="0">
                <a:solidFill>
                  <a:schemeClr val="accent2">
                    <a:lumMod val="50000"/>
                  </a:schemeClr>
                </a:solidFill>
                <a:latin typeface="Georgia" pitchFamily="18" charset="0"/>
              </a:rPr>
              <a:t>Mikologia</a:t>
            </a:r>
            <a:endParaRPr lang="pl-PL" sz="2800" b="1" dirty="0">
              <a:solidFill>
                <a:schemeClr val="accent2">
                  <a:lumMod val="50000"/>
                </a:schemeClr>
              </a:solidFill>
              <a:latin typeface="Georgia" pitchFamily="18" charset="0"/>
            </a:endParaRPr>
          </a:p>
        </p:txBody>
      </p:sp>
      <p:sp>
        <p:nvSpPr>
          <p:cNvPr id="17" name="Prostokąt zaokrąglony 16">
            <a:hlinkClick r:id="rId7" action="ppaction://hlinksldjump"/>
          </p:cNvPr>
          <p:cNvSpPr/>
          <p:nvPr/>
        </p:nvSpPr>
        <p:spPr>
          <a:xfrm>
            <a:off x="428596" y="5715016"/>
            <a:ext cx="3000396" cy="642942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2800" b="1" dirty="0" smtClean="0">
                <a:solidFill>
                  <a:schemeClr val="accent2">
                    <a:lumMod val="50000"/>
                  </a:schemeClr>
                </a:solidFill>
                <a:latin typeface="Georgia" pitchFamily="18" charset="0"/>
              </a:rPr>
              <a:t>Antropologia</a:t>
            </a:r>
            <a:endParaRPr lang="pl-PL" sz="2800" b="1" dirty="0">
              <a:solidFill>
                <a:schemeClr val="accent2">
                  <a:lumMod val="50000"/>
                </a:schemeClr>
              </a:solidFill>
              <a:latin typeface="Georgia" pitchFamily="18" charset="0"/>
            </a:endParaRPr>
          </a:p>
        </p:txBody>
      </p:sp>
      <p:sp>
        <p:nvSpPr>
          <p:cNvPr id="11" name="Symbol zastępczy stopki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Autor: Elżbieta Jarębska</a:t>
            </a:r>
            <a:endParaRPr lang="pl-PL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3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Łącznik prosty 8"/>
          <p:cNvCxnSpPr>
            <a:endCxn id="8" idx="1"/>
          </p:cNvCxnSpPr>
          <p:nvPr/>
        </p:nvCxnSpPr>
        <p:spPr>
          <a:xfrm flipV="1">
            <a:off x="3428992" y="1701359"/>
            <a:ext cx="1500198" cy="4335128"/>
          </a:xfrm>
          <a:prstGeom prst="line">
            <a:avLst/>
          </a:prstGeom>
          <a:ln w="76200">
            <a:solidFill>
              <a:srgbClr val="C00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" name="Prostokąt 1"/>
          <p:cNvSpPr/>
          <p:nvPr/>
        </p:nvSpPr>
        <p:spPr>
          <a:xfrm>
            <a:off x="1428728" y="214290"/>
            <a:ext cx="6138220" cy="107721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pl-PL" sz="3200" b="1" cap="none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</a:rPr>
              <a:t>Podział biologii ze względu </a:t>
            </a:r>
            <a:br>
              <a:rPr lang="pl-PL" sz="3200" b="1" cap="none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</a:rPr>
            </a:br>
            <a:r>
              <a:rPr lang="pl-PL" sz="3200" b="1" cap="none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</a:rPr>
              <a:t>na przedmiot badań</a:t>
            </a:r>
            <a:endParaRPr lang="pl-PL" sz="3200" b="1" cap="none" spc="50" dirty="0">
              <a:ln w="11430"/>
              <a:solidFill>
                <a:srgbClr val="C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Georgia" pitchFamily="18" charset="0"/>
            </a:endParaRPr>
          </a:p>
        </p:txBody>
      </p:sp>
      <p:sp>
        <p:nvSpPr>
          <p:cNvPr id="8" name="pole tekstowe 7"/>
          <p:cNvSpPr txBox="1"/>
          <p:nvPr/>
        </p:nvSpPr>
        <p:spPr>
          <a:xfrm>
            <a:off x="4929190" y="1285860"/>
            <a:ext cx="35719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400" b="1" dirty="0"/>
              <a:t>n</a:t>
            </a:r>
            <a:r>
              <a:rPr lang="pl-PL" sz="2400" b="1" dirty="0" smtClean="0"/>
              <a:t>auka o człowieku jako gatunku biologicznym</a:t>
            </a:r>
            <a:endParaRPr lang="pl-PL" sz="2400" b="1" dirty="0"/>
          </a:p>
        </p:txBody>
      </p:sp>
      <p:sp>
        <p:nvSpPr>
          <p:cNvPr id="13" name="Prostokąt 12"/>
          <p:cNvSpPr/>
          <p:nvPr/>
        </p:nvSpPr>
        <p:spPr>
          <a:xfrm>
            <a:off x="4786314" y="2214554"/>
            <a:ext cx="3786214" cy="421484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2" name="Prostokąt zaokrąglony 11">
            <a:hlinkClick r:id="rId3" action="ppaction://hlinksldjump"/>
          </p:cNvPr>
          <p:cNvSpPr/>
          <p:nvPr/>
        </p:nvSpPr>
        <p:spPr>
          <a:xfrm>
            <a:off x="428596" y="1428736"/>
            <a:ext cx="3000396" cy="642942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2800" b="1" dirty="0" smtClean="0">
                <a:solidFill>
                  <a:schemeClr val="accent2">
                    <a:lumMod val="50000"/>
                  </a:schemeClr>
                </a:solidFill>
                <a:latin typeface="Georgia" pitchFamily="18" charset="0"/>
              </a:rPr>
              <a:t>Mikrobiologia</a:t>
            </a:r>
            <a:endParaRPr lang="pl-PL" sz="2800" b="1" dirty="0">
              <a:solidFill>
                <a:schemeClr val="accent2">
                  <a:lumMod val="50000"/>
                </a:schemeClr>
              </a:solidFill>
              <a:latin typeface="Georgia" pitchFamily="18" charset="0"/>
            </a:endParaRPr>
          </a:p>
        </p:txBody>
      </p:sp>
      <p:sp>
        <p:nvSpPr>
          <p:cNvPr id="14" name="Prostokąt zaokrąglony 13">
            <a:hlinkClick r:id="rId4" action="ppaction://hlinksldjump"/>
          </p:cNvPr>
          <p:cNvSpPr/>
          <p:nvPr/>
        </p:nvSpPr>
        <p:spPr>
          <a:xfrm>
            <a:off x="428596" y="2500306"/>
            <a:ext cx="3000396" cy="642942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2800" b="1" dirty="0" smtClean="0">
                <a:solidFill>
                  <a:schemeClr val="accent2">
                    <a:lumMod val="50000"/>
                  </a:schemeClr>
                </a:solidFill>
                <a:latin typeface="Georgia" pitchFamily="18" charset="0"/>
              </a:rPr>
              <a:t>Botanika</a:t>
            </a:r>
            <a:endParaRPr lang="pl-PL" sz="2800" b="1" dirty="0">
              <a:solidFill>
                <a:schemeClr val="accent2">
                  <a:lumMod val="50000"/>
                </a:schemeClr>
              </a:solidFill>
              <a:latin typeface="Georgia" pitchFamily="18" charset="0"/>
            </a:endParaRPr>
          </a:p>
        </p:txBody>
      </p:sp>
      <p:sp>
        <p:nvSpPr>
          <p:cNvPr id="15" name="Prostokąt zaokrąglony 14">
            <a:hlinkClick r:id="rId5" action="ppaction://hlinksldjump"/>
          </p:cNvPr>
          <p:cNvSpPr/>
          <p:nvPr/>
        </p:nvSpPr>
        <p:spPr>
          <a:xfrm>
            <a:off x="428596" y="3571876"/>
            <a:ext cx="3000396" cy="642942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2800" b="1" dirty="0" smtClean="0">
                <a:solidFill>
                  <a:schemeClr val="accent2">
                    <a:lumMod val="50000"/>
                  </a:schemeClr>
                </a:solidFill>
                <a:latin typeface="Georgia" pitchFamily="18" charset="0"/>
              </a:rPr>
              <a:t>Zoologia</a:t>
            </a:r>
            <a:endParaRPr lang="pl-PL" sz="2800" b="1" dirty="0">
              <a:solidFill>
                <a:schemeClr val="accent2">
                  <a:lumMod val="50000"/>
                </a:schemeClr>
              </a:solidFill>
              <a:latin typeface="Georgia" pitchFamily="18" charset="0"/>
            </a:endParaRPr>
          </a:p>
        </p:txBody>
      </p:sp>
      <p:sp>
        <p:nvSpPr>
          <p:cNvPr id="16" name="Prostokąt zaokrąglony 15">
            <a:hlinkClick r:id="rId6" action="ppaction://hlinksldjump"/>
          </p:cNvPr>
          <p:cNvSpPr/>
          <p:nvPr/>
        </p:nvSpPr>
        <p:spPr>
          <a:xfrm>
            <a:off x="428596" y="4643446"/>
            <a:ext cx="3000396" cy="642942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2800" b="1" dirty="0" smtClean="0">
                <a:solidFill>
                  <a:schemeClr val="accent2">
                    <a:lumMod val="50000"/>
                  </a:schemeClr>
                </a:solidFill>
                <a:latin typeface="Georgia" pitchFamily="18" charset="0"/>
              </a:rPr>
              <a:t>Mikologia</a:t>
            </a:r>
            <a:endParaRPr lang="pl-PL" sz="2800" b="1" dirty="0">
              <a:solidFill>
                <a:schemeClr val="accent2">
                  <a:lumMod val="50000"/>
                </a:schemeClr>
              </a:solidFill>
              <a:latin typeface="Georgia" pitchFamily="18" charset="0"/>
            </a:endParaRPr>
          </a:p>
        </p:txBody>
      </p:sp>
      <p:sp>
        <p:nvSpPr>
          <p:cNvPr id="17" name="Prostokąt zaokrąglony 16">
            <a:hlinkClick r:id="rId7" action="ppaction://hlinksldjump"/>
          </p:cNvPr>
          <p:cNvSpPr/>
          <p:nvPr/>
        </p:nvSpPr>
        <p:spPr>
          <a:xfrm>
            <a:off x="428596" y="5715016"/>
            <a:ext cx="3000396" cy="642942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2800" b="1" dirty="0" smtClean="0">
                <a:solidFill>
                  <a:schemeClr val="accent2">
                    <a:lumMod val="50000"/>
                  </a:schemeClr>
                </a:solidFill>
                <a:latin typeface="Georgia" pitchFamily="18" charset="0"/>
              </a:rPr>
              <a:t>Antropologia</a:t>
            </a:r>
            <a:endParaRPr lang="pl-PL" sz="2800" b="1" dirty="0">
              <a:solidFill>
                <a:schemeClr val="accent2">
                  <a:lumMod val="50000"/>
                </a:schemeClr>
              </a:solidFill>
              <a:latin typeface="Georgia" pitchFamily="18" charset="0"/>
            </a:endParaRPr>
          </a:p>
        </p:txBody>
      </p:sp>
      <p:sp>
        <p:nvSpPr>
          <p:cNvPr id="11" name="Prostokąt zaokrąglony 10">
            <a:hlinkClick r:id="rId8" action="ppaction://hlinksldjump"/>
          </p:cNvPr>
          <p:cNvSpPr/>
          <p:nvPr/>
        </p:nvSpPr>
        <p:spPr>
          <a:xfrm>
            <a:off x="214282" y="6357958"/>
            <a:ext cx="1428760" cy="35719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b="1" dirty="0" smtClean="0"/>
              <a:t>Spis treści</a:t>
            </a:r>
            <a:endParaRPr lang="pl-PL" b="1" dirty="0"/>
          </a:p>
        </p:txBody>
      </p:sp>
      <p:sp>
        <p:nvSpPr>
          <p:cNvPr id="18" name="Prostokąt zaokrąglony 17">
            <a:hlinkClick r:id="" action="ppaction://hlinkshowjump?jump=nextslide"/>
          </p:cNvPr>
          <p:cNvSpPr/>
          <p:nvPr/>
        </p:nvSpPr>
        <p:spPr>
          <a:xfrm>
            <a:off x="7500958" y="6357958"/>
            <a:ext cx="1428760" cy="35719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b="1" dirty="0" smtClean="0"/>
              <a:t>Dalej</a:t>
            </a:r>
            <a:endParaRPr lang="pl-PL" b="1" dirty="0"/>
          </a:p>
        </p:txBody>
      </p:sp>
      <p:sp>
        <p:nvSpPr>
          <p:cNvPr id="19" name="Symbol zastępczy stopki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Autor: Elżbieta Jarębska</a:t>
            </a:r>
            <a:endParaRPr lang="pl-PL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3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rostokąt 1"/>
          <p:cNvSpPr/>
          <p:nvPr/>
        </p:nvSpPr>
        <p:spPr>
          <a:xfrm>
            <a:off x="285720" y="214290"/>
            <a:ext cx="8185254" cy="107721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pl-PL" sz="3200" b="1" cap="none" spc="50" dirty="0" smtClean="0">
                <a:ln w="11430"/>
                <a:solidFill>
                  <a:srgbClr val="0033CC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</a:rPr>
              <a:t>Biologię można podzielić ze względu </a:t>
            </a:r>
            <a:br>
              <a:rPr lang="pl-PL" sz="3200" b="1" cap="none" spc="50" dirty="0" smtClean="0">
                <a:ln w="11430"/>
                <a:solidFill>
                  <a:srgbClr val="0033CC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</a:rPr>
            </a:br>
            <a:r>
              <a:rPr lang="pl-PL" sz="3200" b="1" cap="none" spc="50" dirty="0" smtClean="0">
                <a:ln w="11430"/>
                <a:solidFill>
                  <a:srgbClr val="0033CC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</a:rPr>
              <a:t>na problematykę badań</a:t>
            </a:r>
            <a:endParaRPr lang="pl-PL" sz="3200" b="1" cap="none" spc="50" dirty="0">
              <a:ln w="11430"/>
              <a:solidFill>
                <a:srgbClr val="0033CC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Georgia" pitchFamily="18" charset="0"/>
            </a:endParaRPr>
          </a:p>
        </p:txBody>
      </p:sp>
      <p:sp>
        <p:nvSpPr>
          <p:cNvPr id="3" name="Prostokąt zaokrąglony 2">
            <a:hlinkClick r:id="rId2" action="ppaction://hlinksldjump"/>
          </p:cNvPr>
          <p:cNvSpPr/>
          <p:nvPr/>
        </p:nvSpPr>
        <p:spPr>
          <a:xfrm>
            <a:off x="428596" y="1357298"/>
            <a:ext cx="3000396" cy="500066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2800" b="1" dirty="0" smtClean="0">
                <a:solidFill>
                  <a:schemeClr val="accent2">
                    <a:lumMod val="50000"/>
                  </a:schemeClr>
                </a:solidFill>
                <a:latin typeface="Georgia" pitchFamily="18" charset="0"/>
              </a:rPr>
              <a:t>Cytologia</a:t>
            </a:r>
            <a:endParaRPr lang="pl-PL" sz="2800" b="1" dirty="0">
              <a:solidFill>
                <a:schemeClr val="accent2">
                  <a:lumMod val="50000"/>
                </a:schemeClr>
              </a:solidFill>
              <a:latin typeface="Georgia" pitchFamily="18" charset="0"/>
            </a:endParaRPr>
          </a:p>
        </p:txBody>
      </p:sp>
      <p:sp>
        <p:nvSpPr>
          <p:cNvPr id="4" name="Prostokąt zaokrąglony 3">
            <a:hlinkClick r:id="rId3" action="ppaction://hlinksldjump"/>
          </p:cNvPr>
          <p:cNvSpPr/>
          <p:nvPr/>
        </p:nvSpPr>
        <p:spPr>
          <a:xfrm>
            <a:off x="428596" y="1955591"/>
            <a:ext cx="3000396" cy="500066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2800" b="1" dirty="0" smtClean="0">
                <a:solidFill>
                  <a:schemeClr val="accent2">
                    <a:lumMod val="50000"/>
                  </a:schemeClr>
                </a:solidFill>
                <a:latin typeface="Georgia" pitchFamily="18" charset="0"/>
              </a:rPr>
              <a:t>Fizjologia</a:t>
            </a:r>
            <a:endParaRPr lang="pl-PL" sz="2800" b="1" dirty="0">
              <a:solidFill>
                <a:schemeClr val="accent2">
                  <a:lumMod val="50000"/>
                </a:schemeClr>
              </a:solidFill>
              <a:latin typeface="Georgia" pitchFamily="18" charset="0"/>
            </a:endParaRPr>
          </a:p>
        </p:txBody>
      </p:sp>
      <p:sp>
        <p:nvSpPr>
          <p:cNvPr id="5" name="Prostokąt zaokrąglony 4">
            <a:hlinkClick r:id="rId4" action="ppaction://hlinksldjump"/>
          </p:cNvPr>
          <p:cNvSpPr/>
          <p:nvPr/>
        </p:nvSpPr>
        <p:spPr>
          <a:xfrm>
            <a:off x="428596" y="2553884"/>
            <a:ext cx="3000396" cy="500066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2800" b="1" dirty="0" smtClean="0">
                <a:solidFill>
                  <a:schemeClr val="accent2">
                    <a:lumMod val="50000"/>
                  </a:schemeClr>
                </a:solidFill>
                <a:latin typeface="Georgia" pitchFamily="18" charset="0"/>
              </a:rPr>
              <a:t>Genetyka</a:t>
            </a:r>
            <a:endParaRPr lang="pl-PL" sz="2800" b="1" dirty="0">
              <a:solidFill>
                <a:schemeClr val="accent2">
                  <a:lumMod val="50000"/>
                </a:schemeClr>
              </a:solidFill>
              <a:latin typeface="Georgia" pitchFamily="18" charset="0"/>
            </a:endParaRPr>
          </a:p>
        </p:txBody>
      </p:sp>
      <p:sp>
        <p:nvSpPr>
          <p:cNvPr id="6" name="Prostokąt zaokrąglony 5">
            <a:hlinkClick r:id="rId5" action="ppaction://hlinksldjump"/>
          </p:cNvPr>
          <p:cNvSpPr/>
          <p:nvPr/>
        </p:nvSpPr>
        <p:spPr>
          <a:xfrm>
            <a:off x="428596" y="3152177"/>
            <a:ext cx="3000396" cy="500066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2800" b="1" dirty="0" smtClean="0">
                <a:solidFill>
                  <a:schemeClr val="accent2">
                    <a:lumMod val="50000"/>
                  </a:schemeClr>
                </a:solidFill>
                <a:latin typeface="Georgia" pitchFamily="18" charset="0"/>
              </a:rPr>
              <a:t>Ekologia</a:t>
            </a:r>
            <a:endParaRPr lang="pl-PL" sz="2800" b="1" dirty="0">
              <a:solidFill>
                <a:schemeClr val="accent2">
                  <a:lumMod val="50000"/>
                </a:schemeClr>
              </a:solidFill>
              <a:latin typeface="Georgia" pitchFamily="18" charset="0"/>
            </a:endParaRPr>
          </a:p>
        </p:txBody>
      </p:sp>
      <p:sp>
        <p:nvSpPr>
          <p:cNvPr id="7" name="Prostokąt zaokrąglony 6">
            <a:hlinkClick r:id="rId6" action="ppaction://hlinksldjump"/>
          </p:cNvPr>
          <p:cNvSpPr/>
          <p:nvPr/>
        </p:nvSpPr>
        <p:spPr>
          <a:xfrm>
            <a:off x="428596" y="3750470"/>
            <a:ext cx="3000396" cy="500066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2800" b="1" dirty="0" smtClean="0">
                <a:solidFill>
                  <a:schemeClr val="accent2">
                    <a:lumMod val="50000"/>
                  </a:schemeClr>
                </a:solidFill>
                <a:latin typeface="Georgia" pitchFamily="18" charset="0"/>
              </a:rPr>
              <a:t>Systematyka</a:t>
            </a:r>
            <a:endParaRPr lang="pl-PL" sz="2800" b="1" dirty="0">
              <a:solidFill>
                <a:schemeClr val="accent2">
                  <a:lumMod val="50000"/>
                </a:schemeClr>
              </a:solidFill>
              <a:latin typeface="Georgia" pitchFamily="18" charset="0"/>
            </a:endParaRPr>
          </a:p>
        </p:txBody>
      </p:sp>
      <p:sp>
        <p:nvSpPr>
          <p:cNvPr id="10" name="Prostokąt zaokrąglony 9">
            <a:hlinkClick r:id="rId7" action="ppaction://hlinksldjump"/>
          </p:cNvPr>
          <p:cNvSpPr/>
          <p:nvPr/>
        </p:nvSpPr>
        <p:spPr>
          <a:xfrm>
            <a:off x="428596" y="4348763"/>
            <a:ext cx="3000396" cy="500066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2800" b="1" dirty="0" smtClean="0">
                <a:solidFill>
                  <a:schemeClr val="accent2">
                    <a:lumMod val="50000"/>
                  </a:schemeClr>
                </a:solidFill>
                <a:latin typeface="Georgia" pitchFamily="18" charset="0"/>
              </a:rPr>
              <a:t>Histologia</a:t>
            </a:r>
            <a:endParaRPr lang="pl-PL" sz="2800" b="1" dirty="0">
              <a:solidFill>
                <a:schemeClr val="accent2">
                  <a:lumMod val="50000"/>
                </a:schemeClr>
              </a:solidFill>
              <a:latin typeface="Georgia" pitchFamily="18" charset="0"/>
            </a:endParaRPr>
          </a:p>
        </p:txBody>
      </p:sp>
      <p:sp>
        <p:nvSpPr>
          <p:cNvPr id="11" name="Prostokąt zaokrąglony 10">
            <a:hlinkClick r:id="rId8" action="ppaction://hlinksldjump"/>
          </p:cNvPr>
          <p:cNvSpPr/>
          <p:nvPr/>
        </p:nvSpPr>
        <p:spPr>
          <a:xfrm>
            <a:off x="428596" y="4947056"/>
            <a:ext cx="3000396" cy="500066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2800" b="1" dirty="0" smtClean="0">
                <a:solidFill>
                  <a:schemeClr val="accent2">
                    <a:lumMod val="50000"/>
                  </a:schemeClr>
                </a:solidFill>
                <a:latin typeface="Georgia" pitchFamily="18" charset="0"/>
              </a:rPr>
              <a:t>Embriologia</a:t>
            </a:r>
            <a:endParaRPr lang="pl-PL" sz="2800" b="1" dirty="0">
              <a:solidFill>
                <a:schemeClr val="accent2">
                  <a:lumMod val="50000"/>
                </a:schemeClr>
              </a:solidFill>
              <a:latin typeface="Georgia" pitchFamily="18" charset="0"/>
            </a:endParaRPr>
          </a:p>
        </p:txBody>
      </p:sp>
      <p:sp>
        <p:nvSpPr>
          <p:cNvPr id="12" name="Prostokąt zaokrąglony 11">
            <a:hlinkClick r:id="rId9" action="ppaction://hlinksldjump"/>
          </p:cNvPr>
          <p:cNvSpPr/>
          <p:nvPr/>
        </p:nvSpPr>
        <p:spPr>
          <a:xfrm>
            <a:off x="428596" y="5545349"/>
            <a:ext cx="3000396" cy="500066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2800" b="1" dirty="0" smtClean="0">
                <a:solidFill>
                  <a:schemeClr val="accent2">
                    <a:lumMod val="50000"/>
                  </a:schemeClr>
                </a:solidFill>
                <a:latin typeface="Georgia" pitchFamily="18" charset="0"/>
              </a:rPr>
              <a:t>Ewolucjonizm</a:t>
            </a:r>
            <a:endParaRPr lang="pl-PL" sz="2800" b="1" dirty="0">
              <a:solidFill>
                <a:schemeClr val="accent2">
                  <a:lumMod val="50000"/>
                </a:schemeClr>
              </a:solidFill>
              <a:latin typeface="Georgia" pitchFamily="18" charset="0"/>
            </a:endParaRPr>
          </a:p>
        </p:txBody>
      </p:sp>
      <p:sp>
        <p:nvSpPr>
          <p:cNvPr id="13" name="Prostokąt zaokrąglony 12">
            <a:hlinkClick r:id="rId10" action="ppaction://hlinksldjump"/>
          </p:cNvPr>
          <p:cNvSpPr/>
          <p:nvPr/>
        </p:nvSpPr>
        <p:spPr>
          <a:xfrm>
            <a:off x="428596" y="6143644"/>
            <a:ext cx="3000396" cy="500066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2800" b="1" dirty="0" smtClean="0">
                <a:solidFill>
                  <a:schemeClr val="accent2">
                    <a:lumMod val="50000"/>
                  </a:schemeClr>
                </a:solidFill>
                <a:latin typeface="Georgia" pitchFamily="18" charset="0"/>
              </a:rPr>
              <a:t>Biochemia</a:t>
            </a:r>
            <a:endParaRPr lang="pl-PL" sz="2800" b="1" dirty="0">
              <a:solidFill>
                <a:schemeClr val="accent2">
                  <a:lumMod val="50000"/>
                </a:schemeClr>
              </a:solidFill>
              <a:latin typeface="Georgia" pitchFamily="18" charset="0"/>
            </a:endParaRPr>
          </a:p>
        </p:txBody>
      </p:sp>
      <p:sp>
        <p:nvSpPr>
          <p:cNvPr id="15" name="Prostokąt zaokrąglony 14">
            <a:hlinkClick r:id="" action="ppaction://hlinkshowjump?jump=nextslide"/>
          </p:cNvPr>
          <p:cNvSpPr/>
          <p:nvPr/>
        </p:nvSpPr>
        <p:spPr>
          <a:xfrm>
            <a:off x="7500958" y="6357958"/>
            <a:ext cx="1428760" cy="35719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b="1" dirty="0" smtClean="0"/>
              <a:t>Dalej</a:t>
            </a:r>
            <a:endParaRPr lang="pl-PL" b="1" dirty="0"/>
          </a:p>
        </p:txBody>
      </p:sp>
      <p:sp>
        <p:nvSpPr>
          <p:cNvPr id="14" name="Symbol zastępczy stopki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Autor: Elżbieta Jarębska</a:t>
            </a:r>
            <a:endParaRPr lang="pl-PL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5" name="Łącznik prosty 14"/>
          <p:cNvCxnSpPr>
            <a:endCxn id="16" idx="1"/>
          </p:cNvCxnSpPr>
          <p:nvPr/>
        </p:nvCxnSpPr>
        <p:spPr>
          <a:xfrm flipV="1">
            <a:off x="3428992" y="1588131"/>
            <a:ext cx="1500198" cy="19200"/>
          </a:xfrm>
          <a:prstGeom prst="line">
            <a:avLst/>
          </a:prstGeom>
          <a:ln w="76200">
            <a:solidFill>
              <a:srgbClr val="C00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" name="Prostokąt 1"/>
          <p:cNvSpPr/>
          <p:nvPr/>
        </p:nvSpPr>
        <p:spPr>
          <a:xfrm>
            <a:off x="285720" y="214290"/>
            <a:ext cx="8185254" cy="107721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pl-PL" sz="3200" b="1" cap="none" spc="50" dirty="0" smtClean="0">
                <a:ln w="11430"/>
                <a:solidFill>
                  <a:srgbClr val="0033CC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</a:rPr>
              <a:t>Biologię można podzielić ze względu </a:t>
            </a:r>
            <a:br>
              <a:rPr lang="pl-PL" sz="3200" b="1" cap="none" spc="50" dirty="0" smtClean="0">
                <a:ln w="11430"/>
                <a:solidFill>
                  <a:srgbClr val="0033CC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</a:rPr>
            </a:br>
            <a:r>
              <a:rPr lang="pl-PL" sz="3200" b="1" cap="none" spc="50" dirty="0" smtClean="0">
                <a:ln w="11430"/>
                <a:solidFill>
                  <a:srgbClr val="0033CC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</a:rPr>
              <a:t>na problematykę badań</a:t>
            </a:r>
            <a:endParaRPr lang="pl-PL" sz="3200" b="1" cap="none" spc="50" dirty="0">
              <a:ln w="11430"/>
              <a:solidFill>
                <a:srgbClr val="0033CC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Georgia" pitchFamily="18" charset="0"/>
            </a:endParaRPr>
          </a:p>
        </p:txBody>
      </p:sp>
      <p:sp>
        <p:nvSpPr>
          <p:cNvPr id="16" name="pole tekstowe 15"/>
          <p:cNvSpPr txBox="1"/>
          <p:nvPr/>
        </p:nvSpPr>
        <p:spPr>
          <a:xfrm>
            <a:off x="4929190" y="1357298"/>
            <a:ext cx="35719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400" b="1" dirty="0"/>
              <a:t>n</a:t>
            </a:r>
            <a:r>
              <a:rPr lang="pl-PL" sz="2400" b="1" dirty="0" smtClean="0"/>
              <a:t>auka o budowie komórki</a:t>
            </a:r>
            <a:endParaRPr lang="pl-PL" sz="2400" b="1" dirty="0"/>
          </a:p>
        </p:txBody>
      </p:sp>
      <p:sp>
        <p:nvSpPr>
          <p:cNvPr id="17" name="Prostokąt 16"/>
          <p:cNvSpPr/>
          <p:nvPr/>
        </p:nvSpPr>
        <p:spPr>
          <a:xfrm>
            <a:off x="4071934" y="2214554"/>
            <a:ext cx="4786346" cy="421484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8" name="Prostokąt zaokrąglony 17">
            <a:hlinkClick r:id="rId3" action="ppaction://hlinksldjump"/>
          </p:cNvPr>
          <p:cNvSpPr/>
          <p:nvPr/>
        </p:nvSpPr>
        <p:spPr>
          <a:xfrm>
            <a:off x="428596" y="1357298"/>
            <a:ext cx="3000396" cy="500066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2800" b="1" dirty="0" smtClean="0">
                <a:solidFill>
                  <a:schemeClr val="accent2">
                    <a:lumMod val="50000"/>
                  </a:schemeClr>
                </a:solidFill>
                <a:latin typeface="Georgia" pitchFamily="18" charset="0"/>
              </a:rPr>
              <a:t>Cytologia</a:t>
            </a:r>
            <a:endParaRPr lang="pl-PL" sz="2800" b="1" dirty="0">
              <a:solidFill>
                <a:schemeClr val="accent2">
                  <a:lumMod val="50000"/>
                </a:schemeClr>
              </a:solidFill>
              <a:latin typeface="Georgia" pitchFamily="18" charset="0"/>
            </a:endParaRPr>
          </a:p>
        </p:txBody>
      </p:sp>
      <p:sp>
        <p:nvSpPr>
          <p:cNvPr id="19" name="Prostokąt zaokrąglony 18">
            <a:hlinkClick r:id="rId4" action="ppaction://hlinksldjump"/>
          </p:cNvPr>
          <p:cNvSpPr/>
          <p:nvPr/>
        </p:nvSpPr>
        <p:spPr>
          <a:xfrm>
            <a:off x="428596" y="1955591"/>
            <a:ext cx="3000396" cy="500066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2800" b="1" dirty="0" smtClean="0">
                <a:solidFill>
                  <a:schemeClr val="accent2">
                    <a:lumMod val="50000"/>
                  </a:schemeClr>
                </a:solidFill>
                <a:latin typeface="Georgia" pitchFamily="18" charset="0"/>
              </a:rPr>
              <a:t>Fizjologia</a:t>
            </a:r>
            <a:endParaRPr lang="pl-PL" sz="2800" b="1" dirty="0">
              <a:solidFill>
                <a:schemeClr val="accent2">
                  <a:lumMod val="50000"/>
                </a:schemeClr>
              </a:solidFill>
              <a:latin typeface="Georgia" pitchFamily="18" charset="0"/>
            </a:endParaRPr>
          </a:p>
        </p:txBody>
      </p:sp>
      <p:sp>
        <p:nvSpPr>
          <p:cNvPr id="20" name="Prostokąt zaokrąglony 19">
            <a:hlinkClick r:id="rId5" action="ppaction://hlinksldjump"/>
          </p:cNvPr>
          <p:cNvSpPr/>
          <p:nvPr/>
        </p:nvSpPr>
        <p:spPr>
          <a:xfrm>
            <a:off x="428596" y="2553884"/>
            <a:ext cx="3000396" cy="500066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2800" b="1" dirty="0" smtClean="0">
                <a:solidFill>
                  <a:schemeClr val="accent2">
                    <a:lumMod val="50000"/>
                  </a:schemeClr>
                </a:solidFill>
                <a:latin typeface="Georgia" pitchFamily="18" charset="0"/>
              </a:rPr>
              <a:t>Genetyka</a:t>
            </a:r>
            <a:endParaRPr lang="pl-PL" sz="2800" b="1" dirty="0">
              <a:solidFill>
                <a:schemeClr val="accent2">
                  <a:lumMod val="50000"/>
                </a:schemeClr>
              </a:solidFill>
              <a:latin typeface="Georgia" pitchFamily="18" charset="0"/>
            </a:endParaRPr>
          </a:p>
        </p:txBody>
      </p:sp>
      <p:sp>
        <p:nvSpPr>
          <p:cNvPr id="21" name="Prostokąt zaokrąglony 20">
            <a:hlinkClick r:id="rId6" action="ppaction://hlinksldjump"/>
          </p:cNvPr>
          <p:cNvSpPr/>
          <p:nvPr/>
        </p:nvSpPr>
        <p:spPr>
          <a:xfrm>
            <a:off x="428596" y="3152177"/>
            <a:ext cx="3000396" cy="500066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2800" b="1" dirty="0" smtClean="0">
                <a:solidFill>
                  <a:schemeClr val="accent2">
                    <a:lumMod val="50000"/>
                  </a:schemeClr>
                </a:solidFill>
                <a:latin typeface="Georgia" pitchFamily="18" charset="0"/>
              </a:rPr>
              <a:t>Ekologia</a:t>
            </a:r>
            <a:endParaRPr lang="pl-PL" sz="2800" b="1" dirty="0">
              <a:solidFill>
                <a:schemeClr val="accent2">
                  <a:lumMod val="50000"/>
                </a:schemeClr>
              </a:solidFill>
              <a:latin typeface="Georgia" pitchFamily="18" charset="0"/>
            </a:endParaRPr>
          </a:p>
        </p:txBody>
      </p:sp>
      <p:sp>
        <p:nvSpPr>
          <p:cNvPr id="22" name="Prostokąt zaokrąglony 21">
            <a:hlinkClick r:id="rId7" action="ppaction://hlinksldjump"/>
          </p:cNvPr>
          <p:cNvSpPr/>
          <p:nvPr/>
        </p:nvSpPr>
        <p:spPr>
          <a:xfrm>
            <a:off x="428596" y="3750470"/>
            <a:ext cx="3000396" cy="500066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2800" b="1" dirty="0" smtClean="0">
                <a:solidFill>
                  <a:schemeClr val="accent2">
                    <a:lumMod val="50000"/>
                  </a:schemeClr>
                </a:solidFill>
                <a:latin typeface="Georgia" pitchFamily="18" charset="0"/>
              </a:rPr>
              <a:t>Systematyka</a:t>
            </a:r>
            <a:endParaRPr lang="pl-PL" sz="2800" b="1" dirty="0">
              <a:solidFill>
                <a:schemeClr val="accent2">
                  <a:lumMod val="50000"/>
                </a:schemeClr>
              </a:solidFill>
              <a:latin typeface="Georgia" pitchFamily="18" charset="0"/>
            </a:endParaRPr>
          </a:p>
        </p:txBody>
      </p:sp>
      <p:sp>
        <p:nvSpPr>
          <p:cNvPr id="23" name="Prostokąt zaokrąglony 22">
            <a:hlinkClick r:id="rId8" action="ppaction://hlinksldjump"/>
          </p:cNvPr>
          <p:cNvSpPr/>
          <p:nvPr/>
        </p:nvSpPr>
        <p:spPr>
          <a:xfrm>
            <a:off x="428596" y="4348763"/>
            <a:ext cx="3000396" cy="500066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2800" b="1" dirty="0" smtClean="0">
                <a:solidFill>
                  <a:schemeClr val="accent2">
                    <a:lumMod val="50000"/>
                  </a:schemeClr>
                </a:solidFill>
                <a:latin typeface="Georgia" pitchFamily="18" charset="0"/>
              </a:rPr>
              <a:t>Histologia</a:t>
            </a:r>
            <a:endParaRPr lang="pl-PL" sz="2800" b="1" dirty="0">
              <a:solidFill>
                <a:schemeClr val="accent2">
                  <a:lumMod val="50000"/>
                </a:schemeClr>
              </a:solidFill>
              <a:latin typeface="Georgia" pitchFamily="18" charset="0"/>
            </a:endParaRPr>
          </a:p>
        </p:txBody>
      </p:sp>
      <p:sp>
        <p:nvSpPr>
          <p:cNvPr id="24" name="Prostokąt zaokrąglony 23">
            <a:hlinkClick r:id="rId9" action="ppaction://hlinksldjump"/>
          </p:cNvPr>
          <p:cNvSpPr/>
          <p:nvPr/>
        </p:nvSpPr>
        <p:spPr>
          <a:xfrm>
            <a:off x="428596" y="4947056"/>
            <a:ext cx="3000396" cy="500066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2800" b="1" dirty="0" smtClean="0">
                <a:solidFill>
                  <a:schemeClr val="accent2">
                    <a:lumMod val="50000"/>
                  </a:schemeClr>
                </a:solidFill>
                <a:latin typeface="Georgia" pitchFamily="18" charset="0"/>
              </a:rPr>
              <a:t>Embriologia</a:t>
            </a:r>
            <a:endParaRPr lang="pl-PL" sz="2800" b="1" dirty="0">
              <a:solidFill>
                <a:schemeClr val="accent2">
                  <a:lumMod val="50000"/>
                </a:schemeClr>
              </a:solidFill>
              <a:latin typeface="Georgia" pitchFamily="18" charset="0"/>
            </a:endParaRPr>
          </a:p>
        </p:txBody>
      </p:sp>
      <p:sp>
        <p:nvSpPr>
          <p:cNvPr id="25" name="Prostokąt zaokrąglony 24">
            <a:hlinkClick r:id="rId10" action="ppaction://hlinksldjump"/>
          </p:cNvPr>
          <p:cNvSpPr/>
          <p:nvPr/>
        </p:nvSpPr>
        <p:spPr>
          <a:xfrm>
            <a:off x="428596" y="5545349"/>
            <a:ext cx="3000396" cy="500066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2800" b="1" dirty="0" smtClean="0">
                <a:solidFill>
                  <a:schemeClr val="accent2">
                    <a:lumMod val="50000"/>
                  </a:schemeClr>
                </a:solidFill>
                <a:latin typeface="Georgia" pitchFamily="18" charset="0"/>
              </a:rPr>
              <a:t>Ewolucjonizm</a:t>
            </a:r>
            <a:endParaRPr lang="pl-PL" sz="2800" b="1" dirty="0">
              <a:solidFill>
                <a:schemeClr val="accent2">
                  <a:lumMod val="50000"/>
                </a:schemeClr>
              </a:solidFill>
              <a:latin typeface="Georgia" pitchFamily="18" charset="0"/>
            </a:endParaRPr>
          </a:p>
        </p:txBody>
      </p:sp>
      <p:sp>
        <p:nvSpPr>
          <p:cNvPr id="26" name="Prostokąt zaokrąglony 25">
            <a:hlinkClick r:id="rId11" action="ppaction://hlinksldjump"/>
          </p:cNvPr>
          <p:cNvSpPr/>
          <p:nvPr/>
        </p:nvSpPr>
        <p:spPr>
          <a:xfrm>
            <a:off x="428596" y="6143644"/>
            <a:ext cx="3000396" cy="500066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2800" b="1" dirty="0" smtClean="0">
                <a:solidFill>
                  <a:schemeClr val="accent2">
                    <a:lumMod val="50000"/>
                  </a:schemeClr>
                </a:solidFill>
                <a:latin typeface="Georgia" pitchFamily="18" charset="0"/>
              </a:rPr>
              <a:t>Biochemia</a:t>
            </a:r>
            <a:endParaRPr lang="pl-PL" sz="2800" b="1" dirty="0">
              <a:solidFill>
                <a:schemeClr val="accent2">
                  <a:lumMod val="50000"/>
                </a:schemeClr>
              </a:solidFill>
              <a:latin typeface="Georgia" pitchFamily="18" charset="0"/>
            </a:endParaRPr>
          </a:p>
        </p:txBody>
      </p:sp>
      <p:sp>
        <p:nvSpPr>
          <p:cNvPr id="28" name="Prostokąt zaokrąglony 27">
            <a:hlinkClick r:id="" action="ppaction://hlinkshowjump?jump=nextslide"/>
          </p:cNvPr>
          <p:cNvSpPr/>
          <p:nvPr/>
        </p:nvSpPr>
        <p:spPr>
          <a:xfrm>
            <a:off x="7500958" y="6357958"/>
            <a:ext cx="1428760" cy="35719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b="1" dirty="0" smtClean="0"/>
              <a:t>Dalej</a:t>
            </a:r>
            <a:endParaRPr lang="pl-PL" b="1" dirty="0"/>
          </a:p>
        </p:txBody>
      </p:sp>
      <p:sp>
        <p:nvSpPr>
          <p:cNvPr id="27" name="Symbol zastępczy stopki 2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Autor: Elżbieta Jarębska</a:t>
            </a:r>
            <a:endParaRPr lang="pl-PL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5" name="Łącznik prosty 14"/>
          <p:cNvCxnSpPr>
            <a:endCxn id="16" idx="1"/>
          </p:cNvCxnSpPr>
          <p:nvPr/>
        </p:nvCxnSpPr>
        <p:spPr>
          <a:xfrm flipV="1">
            <a:off x="3428992" y="1772797"/>
            <a:ext cx="1500198" cy="432827"/>
          </a:xfrm>
          <a:prstGeom prst="line">
            <a:avLst/>
          </a:prstGeom>
          <a:ln w="76200">
            <a:solidFill>
              <a:srgbClr val="C00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" name="Prostokąt 1"/>
          <p:cNvSpPr/>
          <p:nvPr/>
        </p:nvSpPr>
        <p:spPr>
          <a:xfrm>
            <a:off x="285720" y="214290"/>
            <a:ext cx="8185254" cy="107721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pl-PL" sz="3200" b="1" cap="none" spc="50" dirty="0" smtClean="0">
                <a:ln w="11430"/>
                <a:solidFill>
                  <a:srgbClr val="0033CC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</a:rPr>
              <a:t>Biologię można podzielić ze względu </a:t>
            </a:r>
            <a:br>
              <a:rPr lang="pl-PL" sz="3200" b="1" cap="none" spc="50" dirty="0" smtClean="0">
                <a:ln w="11430"/>
                <a:solidFill>
                  <a:srgbClr val="0033CC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</a:rPr>
            </a:br>
            <a:r>
              <a:rPr lang="pl-PL" sz="3200" b="1" cap="none" spc="50" dirty="0" smtClean="0">
                <a:ln w="11430"/>
                <a:solidFill>
                  <a:srgbClr val="0033CC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</a:rPr>
              <a:t>na problematykę badań</a:t>
            </a:r>
            <a:endParaRPr lang="pl-PL" sz="3200" b="1" cap="none" spc="50" dirty="0">
              <a:ln w="11430"/>
              <a:solidFill>
                <a:srgbClr val="0033CC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Georgia" pitchFamily="18" charset="0"/>
            </a:endParaRPr>
          </a:p>
        </p:txBody>
      </p:sp>
      <p:sp>
        <p:nvSpPr>
          <p:cNvPr id="16" name="pole tekstowe 15"/>
          <p:cNvSpPr txBox="1"/>
          <p:nvPr/>
        </p:nvSpPr>
        <p:spPr>
          <a:xfrm>
            <a:off x="4929190" y="1357298"/>
            <a:ext cx="35719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400" b="1" dirty="0"/>
              <a:t>n</a:t>
            </a:r>
            <a:r>
              <a:rPr lang="pl-PL" sz="2400" b="1" dirty="0" smtClean="0"/>
              <a:t>auka o czynnościach życiowych</a:t>
            </a:r>
            <a:endParaRPr lang="pl-PL" sz="2400" b="1" dirty="0"/>
          </a:p>
        </p:txBody>
      </p:sp>
      <p:sp>
        <p:nvSpPr>
          <p:cNvPr id="17" name="Prostokąt 16"/>
          <p:cNvSpPr/>
          <p:nvPr/>
        </p:nvSpPr>
        <p:spPr>
          <a:xfrm>
            <a:off x="4071934" y="2214554"/>
            <a:ext cx="4786346" cy="421484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8" name="Prostokąt zaokrąglony 17">
            <a:hlinkClick r:id="rId3" action="ppaction://hlinksldjump"/>
          </p:cNvPr>
          <p:cNvSpPr/>
          <p:nvPr/>
        </p:nvSpPr>
        <p:spPr>
          <a:xfrm>
            <a:off x="428596" y="1357298"/>
            <a:ext cx="3000396" cy="500066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2800" b="1" dirty="0" smtClean="0">
                <a:solidFill>
                  <a:schemeClr val="accent2">
                    <a:lumMod val="50000"/>
                  </a:schemeClr>
                </a:solidFill>
                <a:latin typeface="Georgia" pitchFamily="18" charset="0"/>
              </a:rPr>
              <a:t>Cytologia</a:t>
            </a:r>
            <a:endParaRPr lang="pl-PL" sz="2800" b="1" dirty="0">
              <a:solidFill>
                <a:schemeClr val="accent2">
                  <a:lumMod val="50000"/>
                </a:schemeClr>
              </a:solidFill>
              <a:latin typeface="Georgia" pitchFamily="18" charset="0"/>
            </a:endParaRPr>
          </a:p>
        </p:txBody>
      </p:sp>
      <p:sp>
        <p:nvSpPr>
          <p:cNvPr id="19" name="Prostokąt zaokrąglony 18">
            <a:hlinkClick r:id="rId4" action="ppaction://hlinksldjump"/>
          </p:cNvPr>
          <p:cNvSpPr/>
          <p:nvPr/>
        </p:nvSpPr>
        <p:spPr>
          <a:xfrm>
            <a:off x="428596" y="1955591"/>
            <a:ext cx="3000396" cy="500066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2800" b="1" dirty="0" smtClean="0">
                <a:solidFill>
                  <a:schemeClr val="accent2">
                    <a:lumMod val="50000"/>
                  </a:schemeClr>
                </a:solidFill>
                <a:latin typeface="Georgia" pitchFamily="18" charset="0"/>
              </a:rPr>
              <a:t>Fizjologia</a:t>
            </a:r>
            <a:endParaRPr lang="pl-PL" sz="2800" b="1" dirty="0">
              <a:solidFill>
                <a:schemeClr val="accent2">
                  <a:lumMod val="50000"/>
                </a:schemeClr>
              </a:solidFill>
              <a:latin typeface="Georgia" pitchFamily="18" charset="0"/>
            </a:endParaRPr>
          </a:p>
        </p:txBody>
      </p:sp>
      <p:sp>
        <p:nvSpPr>
          <p:cNvPr id="20" name="Prostokąt zaokrąglony 19">
            <a:hlinkClick r:id="rId5" action="ppaction://hlinksldjump"/>
          </p:cNvPr>
          <p:cNvSpPr/>
          <p:nvPr/>
        </p:nvSpPr>
        <p:spPr>
          <a:xfrm>
            <a:off x="428596" y="2553884"/>
            <a:ext cx="3000396" cy="500066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2800" b="1" dirty="0" smtClean="0">
                <a:solidFill>
                  <a:schemeClr val="accent2">
                    <a:lumMod val="50000"/>
                  </a:schemeClr>
                </a:solidFill>
                <a:latin typeface="Georgia" pitchFamily="18" charset="0"/>
              </a:rPr>
              <a:t>Genetyka</a:t>
            </a:r>
            <a:endParaRPr lang="pl-PL" sz="2800" b="1" dirty="0">
              <a:solidFill>
                <a:schemeClr val="accent2">
                  <a:lumMod val="50000"/>
                </a:schemeClr>
              </a:solidFill>
              <a:latin typeface="Georgia" pitchFamily="18" charset="0"/>
            </a:endParaRPr>
          </a:p>
        </p:txBody>
      </p:sp>
      <p:sp>
        <p:nvSpPr>
          <p:cNvPr id="21" name="Prostokąt zaokrąglony 20">
            <a:hlinkClick r:id="rId6" action="ppaction://hlinksldjump"/>
          </p:cNvPr>
          <p:cNvSpPr/>
          <p:nvPr/>
        </p:nvSpPr>
        <p:spPr>
          <a:xfrm>
            <a:off x="428596" y="3152177"/>
            <a:ext cx="3000396" cy="500066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2800" b="1" dirty="0" smtClean="0">
                <a:solidFill>
                  <a:schemeClr val="accent2">
                    <a:lumMod val="50000"/>
                  </a:schemeClr>
                </a:solidFill>
                <a:latin typeface="Georgia" pitchFamily="18" charset="0"/>
              </a:rPr>
              <a:t>Ekologia</a:t>
            </a:r>
            <a:endParaRPr lang="pl-PL" sz="2800" b="1" dirty="0">
              <a:solidFill>
                <a:schemeClr val="accent2">
                  <a:lumMod val="50000"/>
                </a:schemeClr>
              </a:solidFill>
              <a:latin typeface="Georgia" pitchFamily="18" charset="0"/>
            </a:endParaRPr>
          </a:p>
        </p:txBody>
      </p:sp>
      <p:sp>
        <p:nvSpPr>
          <p:cNvPr id="22" name="Prostokąt zaokrąglony 21">
            <a:hlinkClick r:id="rId7" action="ppaction://hlinksldjump"/>
          </p:cNvPr>
          <p:cNvSpPr/>
          <p:nvPr/>
        </p:nvSpPr>
        <p:spPr>
          <a:xfrm>
            <a:off x="428596" y="3750470"/>
            <a:ext cx="3000396" cy="500066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2800" b="1" dirty="0" smtClean="0">
                <a:solidFill>
                  <a:schemeClr val="accent2">
                    <a:lumMod val="50000"/>
                  </a:schemeClr>
                </a:solidFill>
                <a:latin typeface="Georgia" pitchFamily="18" charset="0"/>
              </a:rPr>
              <a:t>Systematyka</a:t>
            </a:r>
            <a:endParaRPr lang="pl-PL" sz="2800" b="1" dirty="0">
              <a:solidFill>
                <a:schemeClr val="accent2">
                  <a:lumMod val="50000"/>
                </a:schemeClr>
              </a:solidFill>
              <a:latin typeface="Georgia" pitchFamily="18" charset="0"/>
            </a:endParaRPr>
          </a:p>
        </p:txBody>
      </p:sp>
      <p:sp>
        <p:nvSpPr>
          <p:cNvPr id="23" name="Prostokąt zaokrąglony 22">
            <a:hlinkClick r:id="rId8" action="ppaction://hlinksldjump"/>
          </p:cNvPr>
          <p:cNvSpPr/>
          <p:nvPr/>
        </p:nvSpPr>
        <p:spPr>
          <a:xfrm>
            <a:off x="428596" y="4348763"/>
            <a:ext cx="3000396" cy="500066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2800" b="1" dirty="0" smtClean="0">
                <a:solidFill>
                  <a:schemeClr val="accent2">
                    <a:lumMod val="50000"/>
                  </a:schemeClr>
                </a:solidFill>
                <a:latin typeface="Georgia" pitchFamily="18" charset="0"/>
              </a:rPr>
              <a:t>Histologia</a:t>
            </a:r>
            <a:endParaRPr lang="pl-PL" sz="2800" b="1" dirty="0">
              <a:solidFill>
                <a:schemeClr val="accent2">
                  <a:lumMod val="50000"/>
                </a:schemeClr>
              </a:solidFill>
              <a:latin typeface="Georgia" pitchFamily="18" charset="0"/>
            </a:endParaRPr>
          </a:p>
        </p:txBody>
      </p:sp>
      <p:sp>
        <p:nvSpPr>
          <p:cNvPr id="24" name="Prostokąt zaokrąglony 23">
            <a:hlinkClick r:id="rId9" action="ppaction://hlinksldjump"/>
          </p:cNvPr>
          <p:cNvSpPr/>
          <p:nvPr/>
        </p:nvSpPr>
        <p:spPr>
          <a:xfrm>
            <a:off x="428596" y="4947056"/>
            <a:ext cx="3000396" cy="500066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2800" b="1" dirty="0" smtClean="0">
                <a:solidFill>
                  <a:schemeClr val="accent2">
                    <a:lumMod val="50000"/>
                  </a:schemeClr>
                </a:solidFill>
                <a:latin typeface="Georgia" pitchFamily="18" charset="0"/>
              </a:rPr>
              <a:t>Embriologia</a:t>
            </a:r>
            <a:endParaRPr lang="pl-PL" sz="2800" b="1" dirty="0">
              <a:solidFill>
                <a:schemeClr val="accent2">
                  <a:lumMod val="50000"/>
                </a:schemeClr>
              </a:solidFill>
              <a:latin typeface="Georgia" pitchFamily="18" charset="0"/>
            </a:endParaRPr>
          </a:p>
        </p:txBody>
      </p:sp>
      <p:sp>
        <p:nvSpPr>
          <p:cNvPr id="25" name="Prostokąt zaokrąglony 24">
            <a:hlinkClick r:id="rId10" action="ppaction://hlinksldjump"/>
          </p:cNvPr>
          <p:cNvSpPr/>
          <p:nvPr/>
        </p:nvSpPr>
        <p:spPr>
          <a:xfrm>
            <a:off x="428596" y="5545349"/>
            <a:ext cx="3000396" cy="500066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2800" b="1" dirty="0" smtClean="0">
                <a:solidFill>
                  <a:schemeClr val="accent2">
                    <a:lumMod val="50000"/>
                  </a:schemeClr>
                </a:solidFill>
                <a:latin typeface="Georgia" pitchFamily="18" charset="0"/>
              </a:rPr>
              <a:t>Ewolucjonizm</a:t>
            </a:r>
            <a:endParaRPr lang="pl-PL" sz="2800" b="1" dirty="0">
              <a:solidFill>
                <a:schemeClr val="accent2">
                  <a:lumMod val="50000"/>
                </a:schemeClr>
              </a:solidFill>
              <a:latin typeface="Georgia" pitchFamily="18" charset="0"/>
            </a:endParaRPr>
          </a:p>
        </p:txBody>
      </p:sp>
      <p:sp>
        <p:nvSpPr>
          <p:cNvPr id="26" name="Prostokąt zaokrąglony 25">
            <a:hlinkClick r:id="rId11" action="ppaction://hlinksldjump"/>
          </p:cNvPr>
          <p:cNvSpPr/>
          <p:nvPr/>
        </p:nvSpPr>
        <p:spPr>
          <a:xfrm>
            <a:off x="428596" y="6143644"/>
            <a:ext cx="3000396" cy="500066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2800" b="1" dirty="0" smtClean="0">
                <a:solidFill>
                  <a:schemeClr val="accent2">
                    <a:lumMod val="50000"/>
                  </a:schemeClr>
                </a:solidFill>
                <a:latin typeface="Georgia" pitchFamily="18" charset="0"/>
              </a:rPr>
              <a:t>Biochemia</a:t>
            </a:r>
            <a:endParaRPr lang="pl-PL" sz="2800" b="1" dirty="0">
              <a:solidFill>
                <a:schemeClr val="accent2">
                  <a:lumMod val="50000"/>
                </a:schemeClr>
              </a:solidFill>
              <a:latin typeface="Georgia" pitchFamily="18" charset="0"/>
            </a:endParaRPr>
          </a:p>
        </p:txBody>
      </p:sp>
      <p:sp>
        <p:nvSpPr>
          <p:cNvPr id="28" name="Prostokąt zaokrąglony 27">
            <a:hlinkClick r:id="" action="ppaction://hlinkshowjump?jump=nextslide"/>
          </p:cNvPr>
          <p:cNvSpPr/>
          <p:nvPr/>
        </p:nvSpPr>
        <p:spPr>
          <a:xfrm>
            <a:off x="7500958" y="6357958"/>
            <a:ext cx="1428760" cy="35719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b="1" dirty="0" smtClean="0"/>
              <a:t>Dalej</a:t>
            </a:r>
            <a:endParaRPr lang="pl-PL" b="1" dirty="0"/>
          </a:p>
        </p:txBody>
      </p:sp>
      <p:sp>
        <p:nvSpPr>
          <p:cNvPr id="27" name="Symbol zastępczy stopki 2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Autor: Elżbieta Jarębska</a:t>
            </a:r>
            <a:endParaRPr lang="pl-PL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5" name="Łącznik prosty 14"/>
          <p:cNvCxnSpPr>
            <a:endCxn id="16" idx="1"/>
          </p:cNvCxnSpPr>
          <p:nvPr/>
        </p:nvCxnSpPr>
        <p:spPr>
          <a:xfrm flipV="1">
            <a:off x="3428992" y="1772797"/>
            <a:ext cx="1500198" cy="1031120"/>
          </a:xfrm>
          <a:prstGeom prst="line">
            <a:avLst/>
          </a:prstGeom>
          <a:ln w="76200">
            <a:solidFill>
              <a:srgbClr val="C00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" name="Prostokąt 1"/>
          <p:cNvSpPr/>
          <p:nvPr/>
        </p:nvSpPr>
        <p:spPr>
          <a:xfrm>
            <a:off x="285720" y="214290"/>
            <a:ext cx="8185254" cy="107721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pl-PL" sz="3200" b="1" cap="none" spc="50" dirty="0" smtClean="0">
                <a:ln w="11430"/>
                <a:solidFill>
                  <a:srgbClr val="0033CC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</a:rPr>
              <a:t>Biologię można podzielić ze względu </a:t>
            </a:r>
            <a:br>
              <a:rPr lang="pl-PL" sz="3200" b="1" cap="none" spc="50" dirty="0" smtClean="0">
                <a:ln w="11430"/>
                <a:solidFill>
                  <a:srgbClr val="0033CC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</a:rPr>
            </a:br>
            <a:r>
              <a:rPr lang="pl-PL" sz="3200" b="1" cap="none" spc="50" dirty="0" smtClean="0">
                <a:ln w="11430"/>
                <a:solidFill>
                  <a:srgbClr val="0033CC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</a:rPr>
              <a:t>na problematykę badań</a:t>
            </a:r>
            <a:endParaRPr lang="pl-PL" sz="3200" b="1" cap="none" spc="50" dirty="0">
              <a:ln w="11430"/>
              <a:solidFill>
                <a:srgbClr val="0033CC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Georgia" pitchFamily="18" charset="0"/>
            </a:endParaRPr>
          </a:p>
        </p:txBody>
      </p:sp>
      <p:sp>
        <p:nvSpPr>
          <p:cNvPr id="16" name="pole tekstowe 15"/>
          <p:cNvSpPr txBox="1"/>
          <p:nvPr/>
        </p:nvSpPr>
        <p:spPr>
          <a:xfrm>
            <a:off x="4929190" y="1357298"/>
            <a:ext cx="35719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400" b="1" dirty="0"/>
              <a:t>n</a:t>
            </a:r>
            <a:r>
              <a:rPr lang="pl-PL" sz="2400" b="1" dirty="0" smtClean="0"/>
              <a:t>auka o procesach dziedziczenia</a:t>
            </a:r>
            <a:endParaRPr lang="pl-PL" sz="2400" b="1" dirty="0"/>
          </a:p>
        </p:txBody>
      </p:sp>
      <p:sp>
        <p:nvSpPr>
          <p:cNvPr id="17" name="Prostokąt 16"/>
          <p:cNvSpPr/>
          <p:nvPr/>
        </p:nvSpPr>
        <p:spPr>
          <a:xfrm>
            <a:off x="4071934" y="2214554"/>
            <a:ext cx="4786346" cy="421484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8" name="Prostokąt zaokrąglony 17">
            <a:hlinkClick r:id="rId3" action="ppaction://hlinksldjump"/>
          </p:cNvPr>
          <p:cNvSpPr/>
          <p:nvPr/>
        </p:nvSpPr>
        <p:spPr>
          <a:xfrm>
            <a:off x="428596" y="1357298"/>
            <a:ext cx="3000396" cy="500066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2800" b="1" dirty="0" smtClean="0">
                <a:solidFill>
                  <a:schemeClr val="accent2">
                    <a:lumMod val="50000"/>
                  </a:schemeClr>
                </a:solidFill>
                <a:latin typeface="Georgia" pitchFamily="18" charset="0"/>
              </a:rPr>
              <a:t>Cytologia</a:t>
            </a:r>
            <a:endParaRPr lang="pl-PL" sz="2800" b="1" dirty="0">
              <a:solidFill>
                <a:schemeClr val="accent2">
                  <a:lumMod val="50000"/>
                </a:schemeClr>
              </a:solidFill>
              <a:latin typeface="Georgia" pitchFamily="18" charset="0"/>
            </a:endParaRPr>
          </a:p>
        </p:txBody>
      </p:sp>
      <p:sp>
        <p:nvSpPr>
          <p:cNvPr id="19" name="Prostokąt zaokrąglony 18">
            <a:hlinkClick r:id="rId4" action="ppaction://hlinksldjump"/>
          </p:cNvPr>
          <p:cNvSpPr/>
          <p:nvPr/>
        </p:nvSpPr>
        <p:spPr>
          <a:xfrm>
            <a:off x="428596" y="1955591"/>
            <a:ext cx="3000396" cy="500066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2800" b="1" dirty="0" smtClean="0">
                <a:solidFill>
                  <a:schemeClr val="accent2">
                    <a:lumMod val="50000"/>
                  </a:schemeClr>
                </a:solidFill>
                <a:latin typeface="Georgia" pitchFamily="18" charset="0"/>
              </a:rPr>
              <a:t>Fizjologia</a:t>
            </a:r>
            <a:endParaRPr lang="pl-PL" sz="2800" b="1" dirty="0">
              <a:solidFill>
                <a:schemeClr val="accent2">
                  <a:lumMod val="50000"/>
                </a:schemeClr>
              </a:solidFill>
              <a:latin typeface="Georgia" pitchFamily="18" charset="0"/>
            </a:endParaRPr>
          </a:p>
        </p:txBody>
      </p:sp>
      <p:sp>
        <p:nvSpPr>
          <p:cNvPr id="20" name="Prostokąt zaokrąglony 19">
            <a:hlinkClick r:id="rId5" action="ppaction://hlinksldjump"/>
          </p:cNvPr>
          <p:cNvSpPr/>
          <p:nvPr/>
        </p:nvSpPr>
        <p:spPr>
          <a:xfrm>
            <a:off x="428596" y="2553884"/>
            <a:ext cx="3000396" cy="500066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2800" b="1" dirty="0" smtClean="0">
                <a:solidFill>
                  <a:schemeClr val="accent2">
                    <a:lumMod val="50000"/>
                  </a:schemeClr>
                </a:solidFill>
                <a:latin typeface="Georgia" pitchFamily="18" charset="0"/>
              </a:rPr>
              <a:t>Genetyka</a:t>
            </a:r>
            <a:endParaRPr lang="pl-PL" sz="2800" b="1" dirty="0">
              <a:solidFill>
                <a:schemeClr val="accent2">
                  <a:lumMod val="50000"/>
                </a:schemeClr>
              </a:solidFill>
              <a:latin typeface="Georgia" pitchFamily="18" charset="0"/>
            </a:endParaRPr>
          </a:p>
        </p:txBody>
      </p:sp>
      <p:sp>
        <p:nvSpPr>
          <p:cNvPr id="21" name="Prostokąt zaokrąglony 20">
            <a:hlinkClick r:id="rId6" action="ppaction://hlinksldjump"/>
          </p:cNvPr>
          <p:cNvSpPr/>
          <p:nvPr/>
        </p:nvSpPr>
        <p:spPr>
          <a:xfrm>
            <a:off x="428596" y="3152177"/>
            <a:ext cx="3000396" cy="500066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2800" b="1" dirty="0" smtClean="0">
                <a:solidFill>
                  <a:schemeClr val="accent2">
                    <a:lumMod val="50000"/>
                  </a:schemeClr>
                </a:solidFill>
                <a:latin typeface="Georgia" pitchFamily="18" charset="0"/>
              </a:rPr>
              <a:t>Ekologia</a:t>
            </a:r>
            <a:endParaRPr lang="pl-PL" sz="2800" b="1" dirty="0">
              <a:solidFill>
                <a:schemeClr val="accent2">
                  <a:lumMod val="50000"/>
                </a:schemeClr>
              </a:solidFill>
              <a:latin typeface="Georgia" pitchFamily="18" charset="0"/>
            </a:endParaRPr>
          </a:p>
        </p:txBody>
      </p:sp>
      <p:sp>
        <p:nvSpPr>
          <p:cNvPr id="22" name="Prostokąt zaokrąglony 21">
            <a:hlinkClick r:id="rId7" action="ppaction://hlinksldjump"/>
          </p:cNvPr>
          <p:cNvSpPr/>
          <p:nvPr/>
        </p:nvSpPr>
        <p:spPr>
          <a:xfrm>
            <a:off x="428596" y="3750470"/>
            <a:ext cx="3000396" cy="500066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2800" b="1" dirty="0" smtClean="0">
                <a:solidFill>
                  <a:schemeClr val="accent2">
                    <a:lumMod val="50000"/>
                  </a:schemeClr>
                </a:solidFill>
                <a:latin typeface="Georgia" pitchFamily="18" charset="0"/>
              </a:rPr>
              <a:t>Systematyka</a:t>
            </a:r>
            <a:endParaRPr lang="pl-PL" sz="2800" b="1" dirty="0">
              <a:solidFill>
                <a:schemeClr val="accent2">
                  <a:lumMod val="50000"/>
                </a:schemeClr>
              </a:solidFill>
              <a:latin typeface="Georgia" pitchFamily="18" charset="0"/>
            </a:endParaRPr>
          </a:p>
        </p:txBody>
      </p:sp>
      <p:sp>
        <p:nvSpPr>
          <p:cNvPr id="23" name="Prostokąt zaokrąglony 22">
            <a:hlinkClick r:id="rId8" action="ppaction://hlinksldjump"/>
          </p:cNvPr>
          <p:cNvSpPr/>
          <p:nvPr/>
        </p:nvSpPr>
        <p:spPr>
          <a:xfrm>
            <a:off x="428596" y="4348763"/>
            <a:ext cx="3000396" cy="500066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2800" b="1" dirty="0" smtClean="0">
                <a:solidFill>
                  <a:schemeClr val="accent2">
                    <a:lumMod val="50000"/>
                  </a:schemeClr>
                </a:solidFill>
                <a:latin typeface="Georgia" pitchFamily="18" charset="0"/>
              </a:rPr>
              <a:t>Histologia</a:t>
            </a:r>
            <a:endParaRPr lang="pl-PL" sz="2800" b="1" dirty="0">
              <a:solidFill>
                <a:schemeClr val="accent2">
                  <a:lumMod val="50000"/>
                </a:schemeClr>
              </a:solidFill>
              <a:latin typeface="Georgia" pitchFamily="18" charset="0"/>
            </a:endParaRPr>
          </a:p>
        </p:txBody>
      </p:sp>
      <p:sp>
        <p:nvSpPr>
          <p:cNvPr id="24" name="Prostokąt zaokrąglony 23">
            <a:hlinkClick r:id="rId9" action="ppaction://hlinksldjump"/>
          </p:cNvPr>
          <p:cNvSpPr/>
          <p:nvPr/>
        </p:nvSpPr>
        <p:spPr>
          <a:xfrm>
            <a:off x="428596" y="4947056"/>
            <a:ext cx="3000396" cy="500066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2800" b="1" dirty="0" smtClean="0">
                <a:solidFill>
                  <a:schemeClr val="accent2">
                    <a:lumMod val="50000"/>
                  </a:schemeClr>
                </a:solidFill>
                <a:latin typeface="Georgia" pitchFamily="18" charset="0"/>
              </a:rPr>
              <a:t>Embriologia</a:t>
            </a:r>
            <a:endParaRPr lang="pl-PL" sz="2800" b="1" dirty="0">
              <a:solidFill>
                <a:schemeClr val="accent2">
                  <a:lumMod val="50000"/>
                </a:schemeClr>
              </a:solidFill>
              <a:latin typeface="Georgia" pitchFamily="18" charset="0"/>
            </a:endParaRPr>
          </a:p>
        </p:txBody>
      </p:sp>
      <p:sp>
        <p:nvSpPr>
          <p:cNvPr id="25" name="Prostokąt zaokrąglony 24">
            <a:hlinkClick r:id="rId10" action="ppaction://hlinksldjump"/>
          </p:cNvPr>
          <p:cNvSpPr/>
          <p:nvPr/>
        </p:nvSpPr>
        <p:spPr>
          <a:xfrm>
            <a:off x="428596" y="5545349"/>
            <a:ext cx="3000396" cy="500066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2800" b="1" dirty="0" smtClean="0">
                <a:solidFill>
                  <a:schemeClr val="accent2">
                    <a:lumMod val="50000"/>
                  </a:schemeClr>
                </a:solidFill>
                <a:latin typeface="Georgia" pitchFamily="18" charset="0"/>
              </a:rPr>
              <a:t>Ewolucjonizm</a:t>
            </a:r>
            <a:endParaRPr lang="pl-PL" sz="2800" b="1" dirty="0">
              <a:solidFill>
                <a:schemeClr val="accent2">
                  <a:lumMod val="50000"/>
                </a:schemeClr>
              </a:solidFill>
              <a:latin typeface="Georgia" pitchFamily="18" charset="0"/>
            </a:endParaRPr>
          </a:p>
        </p:txBody>
      </p:sp>
      <p:sp>
        <p:nvSpPr>
          <p:cNvPr id="26" name="Prostokąt zaokrąglony 25">
            <a:hlinkClick r:id="rId11" action="ppaction://hlinksldjump"/>
          </p:cNvPr>
          <p:cNvSpPr/>
          <p:nvPr/>
        </p:nvSpPr>
        <p:spPr>
          <a:xfrm>
            <a:off x="428596" y="6143644"/>
            <a:ext cx="3000396" cy="500066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2800" b="1" dirty="0" smtClean="0">
                <a:solidFill>
                  <a:schemeClr val="accent2">
                    <a:lumMod val="50000"/>
                  </a:schemeClr>
                </a:solidFill>
                <a:latin typeface="Georgia" pitchFamily="18" charset="0"/>
              </a:rPr>
              <a:t>Biochemia</a:t>
            </a:r>
            <a:endParaRPr lang="pl-PL" sz="2800" b="1" dirty="0">
              <a:solidFill>
                <a:schemeClr val="accent2">
                  <a:lumMod val="50000"/>
                </a:schemeClr>
              </a:solidFill>
              <a:latin typeface="Georgia" pitchFamily="18" charset="0"/>
            </a:endParaRPr>
          </a:p>
        </p:txBody>
      </p:sp>
      <p:sp>
        <p:nvSpPr>
          <p:cNvPr id="28" name="Prostokąt zaokrąglony 27">
            <a:hlinkClick r:id="" action="ppaction://hlinkshowjump?jump=nextslide"/>
          </p:cNvPr>
          <p:cNvSpPr/>
          <p:nvPr/>
        </p:nvSpPr>
        <p:spPr>
          <a:xfrm>
            <a:off x="7500958" y="6357958"/>
            <a:ext cx="1428760" cy="35719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b="1" dirty="0" smtClean="0"/>
              <a:t>Dalej</a:t>
            </a:r>
            <a:endParaRPr lang="pl-PL" b="1" dirty="0"/>
          </a:p>
        </p:txBody>
      </p:sp>
      <p:sp>
        <p:nvSpPr>
          <p:cNvPr id="27" name="Symbol zastępczy stopki 2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Autor: Elżbieta Jarębska</a:t>
            </a:r>
            <a:endParaRPr lang="pl-PL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5" name="Łącznik prosty 14"/>
          <p:cNvCxnSpPr>
            <a:endCxn id="16" idx="1"/>
          </p:cNvCxnSpPr>
          <p:nvPr/>
        </p:nvCxnSpPr>
        <p:spPr>
          <a:xfrm flipV="1">
            <a:off x="3428992" y="1776013"/>
            <a:ext cx="357190" cy="1626197"/>
          </a:xfrm>
          <a:prstGeom prst="line">
            <a:avLst/>
          </a:prstGeom>
          <a:ln w="76200">
            <a:solidFill>
              <a:srgbClr val="C00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" name="Prostokąt 1"/>
          <p:cNvSpPr/>
          <p:nvPr/>
        </p:nvSpPr>
        <p:spPr>
          <a:xfrm>
            <a:off x="285720" y="214290"/>
            <a:ext cx="8185254" cy="107721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pl-PL" sz="3200" b="1" cap="none" spc="50" dirty="0" smtClean="0">
                <a:ln w="11430"/>
                <a:solidFill>
                  <a:srgbClr val="0033CC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</a:rPr>
              <a:t>Biologię można podzielić ze względu </a:t>
            </a:r>
            <a:br>
              <a:rPr lang="pl-PL" sz="3200" b="1" cap="none" spc="50" dirty="0" smtClean="0">
                <a:ln w="11430"/>
                <a:solidFill>
                  <a:srgbClr val="0033CC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</a:rPr>
            </a:br>
            <a:r>
              <a:rPr lang="pl-PL" sz="3200" b="1" cap="none" spc="50" dirty="0" smtClean="0">
                <a:ln w="11430"/>
                <a:solidFill>
                  <a:srgbClr val="0033CC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</a:rPr>
              <a:t>na problematykę badań</a:t>
            </a:r>
            <a:endParaRPr lang="pl-PL" sz="3200" b="1" cap="none" spc="50" dirty="0">
              <a:ln w="11430"/>
              <a:solidFill>
                <a:srgbClr val="0033CC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Georgia" pitchFamily="18" charset="0"/>
            </a:endParaRPr>
          </a:p>
        </p:txBody>
      </p:sp>
      <p:sp>
        <p:nvSpPr>
          <p:cNvPr id="16" name="pole tekstowe 15"/>
          <p:cNvSpPr txBox="1"/>
          <p:nvPr/>
        </p:nvSpPr>
        <p:spPr>
          <a:xfrm>
            <a:off x="3786182" y="1266033"/>
            <a:ext cx="5214974" cy="10199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400"/>
              </a:lnSpc>
            </a:pPr>
            <a:r>
              <a:rPr lang="pl-PL" sz="2400" b="1" dirty="0" smtClean="0"/>
              <a:t>opisuje  oddziaływania między organizmami oraz organizmami </a:t>
            </a:r>
            <a:br>
              <a:rPr lang="pl-PL" sz="2400" b="1" dirty="0" smtClean="0"/>
            </a:br>
            <a:r>
              <a:rPr lang="pl-PL" sz="2400" b="1" dirty="0" smtClean="0"/>
              <a:t>i środowiskiem</a:t>
            </a:r>
            <a:endParaRPr lang="pl-PL" sz="2400" b="1" dirty="0"/>
          </a:p>
        </p:txBody>
      </p:sp>
      <p:sp>
        <p:nvSpPr>
          <p:cNvPr id="17" name="Prostokąt 16"/>
          <p:cNvSpPr/>
          <p:nvPr/>
        </p:nvSpPr>
        <p:spPr>
          <a:xfrm>
            <a:off x="4071934" y="2214554"/>
            <a:ext cx="4786346" cy="421484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8" name="Prostokąt zaokrąglony 17">
            <a:hlinkClick r:id="rId3" action="ppaction://hlinksldjump"/>
          </p:cNvPr>
          <p:cNvSpPr/>
          <p:nvPr/>
        </p:nvSpPr>
        <p:spPr>
          <a:xfrm>
            <a:off x="428596" y="1357298"/>
            <a:ext cx="3000396" cy="500066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2800" b="1" dirty="0" smtClean="0">
                <a:solidFill>
                  <a:schemeClr val="accent2">
                    <a:lumMod val="50000"/>
                  </a:schemeClr>
                </a:solidFill>
                <a:latin typeface="Georgia" pitchFamily="18" charset="0"/>
              </a:rPr>
              <a:t>Cytologia</a:t>
            </a:r>
            <a:endParaRPr lang="pl-PL" sz="2800" b="1" dirty="0">
              <a:solidFill>
                <a:schemeClr val="accent2">
                  <a:lumMod val="50000"/>
                </a:schemeClr>
              </a:solidFill>
              <a:latin typeface="Georgia" pitchFamily="18" charset="0"/>
            </a:endParaRPr>
          </a:p>
        </p:txBody>
      </p:sp>
      <p:sp>
        <p:nvSpPr>
          <p:cNvPr id="19" name="Prostokąt zaokrąglony 18">
            <a:hlinkClick r:id="rId4" action="ppaction://hlinksldjump"/>
          </p:cNvPr>
          <p:cNvSpPr/>
          <p:nvPr/>
        </p:nvSpPr>
        <p:spPr>
          <a:xfrm>
            <a:off x="428596" y="1955591"/>
            <a:ext cx="3000396" cy="500066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2800" b="1" dirty="0" smtClean="0">
                <a:solidFill>
                  <a:schemeClr val="accent2">
                    <a:lumMod val="50000"/>
                  </a:schemeClr>
                </a:solidFill>
                <a:latin typeface="Georgia" pitchFamily="18" charset="0"/>
              </a:rPr>
              <a:t>Fizjologia</a:t>
            </a:r>
            <a:endParaRPr lang="pl-PL" sz="2800" b="1" dirty="0">
              <a:solidFill>
                <a:schemeClr val="accent2">
                  <a:lumMod val="50000"/>
                </a:schemeClr>
              </a:solidFill>
              <a:latin typeface="Georgia" pitchFamily="18" charset="0"/>
            </a:endParaRPr>
          </a:p>
        </p:txBody>
      </p:sp>
      <p:sp>
        <p:nvSpPr>
          <p:cNvPr id="20" name="Prostokąt zaokrąglony 19">
            <a:hlinkClick r:id="rId5" action="ppaction://hlinksldjump"/>
          </p:cNvPr>
          <p:cNvSpPr/>
          <p:nvPr/>
        </p:nvSpPr>
        <p:spPr>
          <a:xfrm>
            <a:off x="428596" y="2553884"/>
            <a:ext cx="3000396" cy="500066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2800" b="1" dirty="0" smtClean="0">
                <a:solidFill>
                  <a:schemeClr val="accent2">
                    <a:lumMod val="50000"/>
                  </a:schemeClr>
                </a:solidFill>
                <a:latin typeface="Georgia" pitchFamily="18" charset="0"/>
              </a:rPr>
              <a:t>Genetyka</a:t>
            </a:r>
            <a:endParaRPr lang="pl-PL" sz="2800" b="1" dirty="0">
              <a:solidFill>
                <a:schemeClr val="accent2">
                  <a:lumMod val="50000"/>
                </a:schemeClr>
              </a:solidFill>
              <a:latin typeface="Georgia" pitchFamily="18" charset="0"/>
            </a:endParaRPr>
          </a:p>
        </p:txBody>
      </p:sp>
      <p:sp>
        <p:nvSpPr>
          <p:cNvPr id="21" name="Prostokąt zaokrąglony 20">
            <a:hlinkClick r:id="rId6" action="ppaction://hlinksldjump"/>
          </p:cNvPr>
          <p:cNvSpPr/>
          <p:nvPr/>
        </p:nvSpPr>
        <p:spPr>
          <a:xfrm>
            <a:off x="428596" y="3152177"/>
            <a:ext cx="3000396" cy="500066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2800" b="1" dirty="0" smtClean="0">
                <a:solidFill>
                  <a:schemeClr val="accent2">
                    <a:lumMod val="50000"/>
                  </a:schemeClr>
                </a:solidFill>
                <a:latin typeface="Georgia" pitchFamily="18" charset="0"/>
              </a:rPr>
              <a:t>Ekologia</a:t>
            </a:r>
            <a:endParaRPr lang="pl-PL" sz="2800" b="1" dirty="0">
              <a:solidFill>
                <a:schemeClr val="accent2">
                  <a:lumMod val="50000"/>
                </a:schemeClr>
              </a:solidFill>
              <a:latin typeface="Georgia" pitchFamily="18" charset="0"/>
            </a:endParaRPr>
          </a:p>
        </p:txBody>
      </p:sp>
      <p:sp>
        <p:nvSpPr>
          <p:cNvPr id="22" name="Prostokąt zaokrąglony 21">
            <a:hlinkClick r:id="rId7" action="ppaction://hlinksldjump"/>
          </p:cNvPr>
          <p:cNvSpPr/>
          <p:nvPr/>
        </p:nvSpPr>
        <p:spPr>
          <a:xfrm>
            <a:off x="428596" y="3750470"/>
            <a:ext cx="3000396" cy="500066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2800" b="1" dirty="0" smtClean="0">
                <a:solidFill>
                  <a:schemeClr val="accent2">
                    <a:lumMod val="50000"/>
                  </a:schemeClr>
                </a:solidFill>
                <a:latin typeface="Georgia" pitchFamily="18" charset="0"/>
              </a:rPr>
              <a:t>Systematyka</a:t>
            </a:r>
            <a:endParaRPr lang="pl-PL" sz="2800" b="1" dirty="0">
              <a:solidFill>
                <a:schemeClr val="accent2">
                  <a:lumMod val="50000"/>
                </a:schemeClr>
              </a:solidFill>
              <a:latin typeface="Georgia" pitchFamily="18" charset="0"/>
            </a:endParaRPr>
          </a:p>
        </p:txBody>
      </p:sp>
      <p:sp>
        <p:nvSpPr>
          <p:cNvPr id="23" name="Prostokąt zaokrąglony 22">
            <a:hlinkClick r:id="rId8" action="ppaction://hlinksldjump"/>
          </p:cNvPr>
          <p:cNvSpPr/>
          <p:nvPr/>
        </p:nvSpPr>
        <p:spPr>
          <a:xfrm>
            <a:off x="428596" y="4348763"/>
            <a:ext cx="3000396" cy="500066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2800" b="1" dirty="0" smtClean="0">
                <a:solidFill>
                  <a:schemeClr val="accent2">
                    <a:lumMod val="50000"/>
                  </a:schemeClr>
                </a:solidFill>
                <a:latin typeface="Georgia" pitchFamily="18" charset="0"/>
              </a:rPr>
              <a:t>Histologia</a:t>
            </a:r>
            <a:endParaRPr lang="pl-PL" sz="2800" b="1" dirty="0">
              <a:solidFill>
                <a:schemeClr val="accent2">
                  <a:lumMod val="50000"/>
                </a:schemeClr>
              </a:solidFill>
              <a:latin typeface="Georgia" pitchFamily="18" charset="0"/>
            </a:endParaRPr>
          </a:p>
        </p:txBody>
      </p:sp>
      <p:sp>
        <p:nvSpPr>
          <p:cNvPr id="24" name="Prostokąt zaokrąglony 23">
            <a:hlinkClick r:id="rId9" action="ppaction://hlinksldjump"/>
          </p:cNvPr>
          <p:cNvSpPr/>
          <p:nvPr/>
        </p:nvSpPr>
        <p:spPr>
          <a:xfrm>
            <a:off x="428596" y="4947056"/>
            <a:ext cx="3000396" cy="500066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2800" b="1" dirty="0" smtClean="0">
                <a:solidFill>
                  <a:schemeClr val="accent2">
                    <a:lumMod val="50000"/>
                  </a:schemeClr>
                </a:solidFill>
                <a:latin typeface="Georgia" pitchFamily="18" charset="0"/>
              </a:rPr>
              <a:t>Embriologia</a:t>
            </a:r>
            <a:endParaRPr lang="pl-PL" sz="2800" b="1" dirty="0">
              <a:solidFill>
                <a:schemeClr val="accent2">
                  <a:lumMod val="50000"/>
                </a:schemeClr>
              </a:solidFill>
              <a:latin typeface="Georgia" pitchFamily="18" charset="0"/>
            </a:endParaRPr>
          </a:p>
        </p:txBody>
      </p:sp>
      <p:sp>
        <p:nvSpPr>
          <p:cNvPr id="25" name="Prostokąt zaokrąglony 24">
            <a:hlinkClick r:id="rId10" action="ppaction://hlinksldjump"/>
          </p:cNvPr>
          <p:cNvSpPr/>
          <p:nvPr/>
        </p:nvSpPr>
        <p:spPr>
          <a:xfrm>
            <a:off x="428596" y="5545349"/>
            <a:ext cx="3000396" cy="500066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2800" b="1" dirty="0" smtClean="0">
                <a:solidFill>
                  <a:schemeClr val="accent2">
                    <a:lumMod val="50000"/>
                  </a:schemeClr>
                </a:solidFill>
                <a:latin typeface="Georgia" pitchFamily="18" charset="0"/>
              </a:rPr>
              <a:t>Ewolucjonizm</a:t>
            </a:r>
            <a:endParaRPr lang="pl-PL" sz="2800" b="1" dirty="0">
              <a:solidFill>
                <a:schemeClr val="accent2">
                  <a:lumMod val="50000"/>
                </a:schemeClr>
              </a:solidFill>
              <a:latin typeface="Georgia" pitchFamily="18" charset="0"/>
            </a:endParaRPr>
          </a:p>
        </p:txBody>
      </p:sp>
      <p:sp>
        <p:nvSpPr>
          <p:cNvPr id="26" name="Prostokąt zaokrąglony 25">
            <a:hlinkClick r:id="rId11" action="ppaction://hlinksldjump"/>
          </p:cNvPr>
          <p:cNvSpPr/>
          <p:nvPr/>
        </p:nvSpPr>
        <p:spPr>
          <a:xfrm>
            <a:off x="428596" y="6143644"/>
            <a:ext cx="3000396" cy="500066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2800" b="1" dirty="0" smtClean="0">
                <a:solidFill>
                  <a:schemeClr val="accent2">
                    <a:lumMod val="50000"/>
                  </a:schemeClr>
                </a:solidFill>
                <a:latin typeface="Georgia" pitchFamily="18" charset="0"/>
              </a:rPr>
              <a:t>Biochemia</a:t>
            </a:r>
            <a:endParaRPr lang="pl-PL" sz="2800" b="1" dirty="0">
              <a:solidFill>
                <a:schemeClr val="accent2">
                  <a:lumMod val="50000"/>
                </a:schemeClr>
              </a:solidFill>
              <a:latin typeface="Georgia" pitchFamily="18" charset="0"/>
            </a:endParaRPr>
          </a:p>
        </p:txBody>
      </p:sp>
      <p:sp>
        <p:nvSpPr>
          <p:cNvPr id="28" name="Prostokąt zaokrąglony 27">
            <a:hlinkClick r:id="" action="ppaction://hlinkshowjump?jump=nextslide"/>
          </p:cNvPr>
          <p:cNvSpPr/>
          <p:nvPr/>
        </p:nvSpPr>
        <p:spPr>
          <a:xfrm>
            <a:off x="7500958" y="6357958"/>
            <a:ext cx="1428760" cy="35719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b="1" dirty="0" smtClean="0"/>
              <a:t>Dalej</a:t>
            </a:r>
            <a:endParaRPr lang="pl-PL" b="1" dirty="0"/>
          </a:p>
        </p:txBody>
      </p:sp>
      <p:sp>
        <p:nvSpPr>
          <p:cNvPr id="27" name="Symbol zastępczy stopki 2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Autor: Elżbieta Jarębska</a:t>
            </a:r>
            <a:endParaRPr lang="pl-PL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5" name="Łącznik prosty 14"/>
          <p:cNvCxnSpPr>
            <a:endCxn id="16" idx="1"/>
          </p:cNvCxnSpPr>
          <p:nvPr/>
        </p:nvCxnSpPr>
        <p:spPr>
          <a:xfrm flipV="1">
            <a:off x="3428992" y="1772797"/>
            <a:ext cx="1500198" cy="2227706"/>
          </a:xfrm>
          <a:prstGeom prst="line">
            <a:avLst/>
          </a:prstGeom>
          <a:ln w="76200">
            <a:solidFill>
              <a:srgbClr val="C00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" name="Prostokąt 1"/>
          <p:cNvSpPr/>
          <p:nvPr/>
        </p:nvSpPr>
        <p:spPr>
          <a:xfrm>
            <a:off x="285720" y="214290"/>
            <a:ext cx="8185254" cy="107721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pl-PL" sz="3200" b="1" cap="none" spc="50" dirty="0" smtClean="0">
                <a:ln w="11430"/>
                <a:solidFill>
                  <a:srgbClr val="0033CC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</a:rPr>
              <a:t>Biologię można podzielić ze względu </a:t>
            </a:r>
            <a:br>
              <a:rPr lang="pl-PL" sz="3200" b="1" cap="none" spc="50" dirty="0" smtClean="0">
                <a:ln w="11430"/>
                <a:solidFill>
                  <a:srgbClr val="0033CC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</a:rPr>
            </a:br>
            <a:r>
              <a:rPr lang="pl-PL" sz="3200" b="1" cap="none" spc="50" dirty="0" smtClean="0">
                <a:ln w="11430"/>
                <a:solidFill>
                  <a:srgbClr val="0033CC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</a:rPr>
              <a:t>na problematykę badań</a:t>
            </a:r>
            <a:endParaRPr lang="pl-PL" sz="3200" b="1" cap="none" spc="50" dirty="0">
              <a:ln w="11430"/>
              <a:solidFill>
                <a:srgbClr val="0033CC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Georgia" pitchFamily="18" charset="0"/>
            </a:endParaRPr>
          </a:p>
        </p:txBody>
      </p:sp>
      <p:sp>
        <p:nvSpPr>
          <p:cNvPr id="16" name="pole tekstowe 15"/>
          <p:cNvSpPr txBox="1"/>
          <p:nvPr/>
        </p:nvSpPr>
        <p:spPr>
          <a:xfrm>
            <a:off x="4929190" y="1357298"/>
            <a:ext cx="35719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400" b="1" dirty="0" smtClean="0"/>
              <a:t>rozróżnia i grupuje organizmy</a:t>
            </a:r>
            <a:endParaRPr lang="pl-PL" sz="2400" b="1" dirty="0"/>
          </a:p>
        </p:txBody>
      </p:sp>
      <p:sp>
        <p:nvSpPr>
          <p:cNvPr id="17" name="Prostokąt 16"/>
          <p:cNvSpPr/>
          <p:nvPr/>
        </p:nvSpPr>
        <p:spPr>
          <a:xfrm>
            <a:off x="4071934" y="2214554"/>
            <a:ext cx="4786346" cy="421484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8" name="Prostokąt zaokrąglony 17">
            <a:hlinkClick r:id="rId3" action="ppaction://hlinksldjump"/>
          </p:cNvPr>
          <p:cNvSpPr/>
          <p:nvPr/>
        </p:nvSpPr>
        <p:spPr>
          <a:xfrm>
            <a:off x="428596" y="1357298"/>
            <a:ext cx="3000396" cy="500066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2800" b="1" dirty="0" smtClean="0">
                <a:solidFill>
                  <a:schemeClr val="accent2">
                    <a:lumMod val="50000"/>
                  </a:schemeClr>
                </a:solidFill>
                <a:latin typeface="Georgia" pitchFamily="18" charset="0"/>
              </a:rPr>
              <a:t>Cytologia</a:t>
            </a:r>
            <a:endParaRPr lang="pl-PL" sz="2800" b="1" dirty="0">
              <a:solidFill>
                <a:schemeClr val="accent2">
                  <a:lumMod val="50000"/>
                </a:schemeClr>
              </a:solidFill>
              <a:latin typeface="Georgia" pitchFamily="18" charset="0"/>
            </a:endParaRPr>
          </a:p>
        </p:txBody>
      </p:sp>
      <p:sp>
        <p:nvSpPr>
          <p:cNvPr id="19" name="Prostokąt zaokrąglony 18">
            <a:hlinkClick r:id="rId4" action="ppaction://hlinksldjump"/>
          </p:cNvPr>
          <p:cNvSpPr/>
          <p:nvPr/>
        </p:nvSpPr>
        <p:spPr>
          <a:xfrm>
            <a:off x="428596" y="1955591"/>
            <a:ext cx="3000396" cy="500066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2800" b="1" dirty="0" smtClean="0">
                <a:solidFill>
                  <a:schemeClr val="accent2">
                    <a:lumMod val="50000"/>
                  </a:schemeClr>
                </a:solidFill>
                <a:latin typeface="Georgia" pitchFamily="18" charset="0"/>
              </a:rPr>
              <a:t>Fizjologia</a:t>
            </a:r>
            <a:endParaRPr lang="pl-PL" sz="2800" b="1" dirty="0">
              <a:solidFill>
                <a:schemeClr val="accent2">
                  <a:lumMod val="50000"/>
                </a:schemeClr>
              </a:solidFill>
              <a:latin typeface="Georgia" pitchFamily="18" charset="0"/>
            </a:endParaRPr>
          </a:p>
        </p:txBody>
      </p:sp>
      <p:sp>
        <p:nvSpPr>
          <p:cNvPr id="20" name="Prostokąt zaokrąglony 19">
            <a:hlinkClick r:id="rId5" action="ppaction://hlinksldjump"/>
          </p:cNvPr>
          <p:cNvSpPr/>
          <p:nvPr/>
        </p:nvSpPr>
        <p:spPr>
          <a:xfrm>
            <a:off x="428596" y="2553884"/>
            <a:ext cx="3000396" cy="500066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2800" b="1" dirty="0" smtClean="0">
                <a:solidFill>
                  <a:schemeClr val="accent2">
                    <a:lumMod val="50000"/>
                  </a:schemeClr>
                </a:solidFill>
                <a:latin typeface="Georgia" pitchFamily="18" charset="0"/>
              </a:rPr>
              <a:t>Genetyka</a:t>
            </a:r>
            <a:endParaRPr lang="pl-PL" sz="2800" b="1" dirty="0">
              <a:solidFill>
                <a:schemeClr val="accent2">
                  <a:lumMod val="50000"/>
                </a:schemeClr>
              </a:solidFill>
              <a:latin typeface="Georgia" pitchFamily="18" charset="0"/>
            </a:endParaRPr>
          </a:p>
        </p:txBody>
      </p:sp>
      <p:sp>
        <p:nvSpPr>
          <p:cNvPr id="21" name="Prostokąt zaokrąglony 20">
            <a:hlinkClick r:id="rId6" action="ppaction://hlinksldjump"/>
          </p:cNvPr>
          <p:cNvSpPr/>
          <p:nvPr/>
        </p:nvSpPr>
        <p:spPr>
          <a:xfrm>
            <a:off x="428596" y="3152177"/>
            <a:ext cx="3000396" cy="500066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2800" b="1" dirty="0" smtClean="0">
                <a:solidFill>
                  <a:schemeClr val="accent2">
                    <a:lumMod val="50000"/>
                  </a:schemeClr>
                </a:solidFill>
                <a:latin typeface="Georgia" pitchFamily="18" charset="0"/>
              </a:rPr>
              <a:t>Ekologia</a:t>
            </a:r>
            <a:endParaRPr lang="pl-PL" sz="2800" b="1" dirty="0">
              <a:solidFill>
                <a:schemeClr val="accent2">
                  <a:lumMod val="50000"/>
                </a:schemeClr>
              </a:solidFill>
              <a:latin typeface="Georgia" pitchFamily="18" charset="0"/>
            </a:endParaRPr>
          </a:p>
        </p:txBody>
      </p:sp>
      <p:sp>
        <p:nvSpPr>
          <p:cNvPr id="22" name="Prostokąt zaokrąglony 21">
            <a:hlinkClick r:id="rId7" action="ppaction://hlinksldjump"/>
          </p:cNvPr>
          <p:cNvSpPr/>
          <p:nvPr/>
        </p:nvSpPr>
        <p:spPr>
          <a:xfrm>
            <a:off x="428596" y="3750470"/>
            <a:ext cx="3000396" cy="500066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2800" b="1" dirty="0" smtClean="0">
                <a:solidFill>
                  <a:schemeClr val="accent2">
                    <a:lumMod val="50000"/>
                  </a:schemeClr>
                </a:solidFill>
                <a:latin typeface="Georgia" pitchFamily="18" charset="0"/>
              </a:rPr>
              <a:t>Systematyka</a:t>
            </a:r>
            <a:endParaRPr lang="pl-PL" sz="2800" b="1" dirty="0">
              <a:solidFill>
                <a:schemeClr val="accent2">
                  <a:lumMod val="50000"/>
                </a:schemeClr>
              </a:solidFill>
              <a:latin typeface="Georgia" pitchFamily="18" charset="0"/>
            </a:endParaRPr>
          </a:p>
        </p:txBody>
      </p:sp>
      <p:sp>
        <p:nvSpPr>
          <p:cNvPr id="23" name="Prostokąt zaokrąglony 22">
            <a:hlinkClick r:id="rId8" action="ppaction://hlinksldjump"/>
          </p:cNvPr>
          <p:cNvSpPr/>
          <p:nvPr/>
        </p:nvSpPr>
        <p:spPr>
          <a:xfrm>
            <a:off x="428596" y="4348763"/>
            <a:ext cx="3000396" cy="500066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2800" b="1" dirty="0" smtClean="0">
                <a:solidFill>
                  <a:schemeClr val="accent2">
                    <a:lumMod val="50000"/>
                  </a:schemeClr>
                </a:solidFill>
                <a:latin typeface="Georgia" pitchFamily="18" charset="0"/>
              </a:rPr>
              <a:t>Histologia</a:t>
            </a:r>
            <a:endParaRPr lang="pl-PL" sz="2800" b="1" dirty="0">
              <a:solidFill>
                <a:schemeClr val="accent2">
                  <a:lumMod val="50000"/>
                </a:schemeClr>
              </a:solidFill>
              <a:latin typeface="Georgia" pitchFamily="18" charset="0"/>
            </a:endParaRPr>
          </a:p>
        </p:txBody>
      </p:sp>
      <p:sp>
        <p:nvSpPr>
          <p:cNvPr id="24" name="Prostokąt zaokrąglony 23">
            <a:hlinkClick r:id="rId9" action="ppaction://hlinksldjump"/>
          </p:cNvPr>
          <p:cNvSpPr/>
          <p:nvPr/>
        </p:nvSpPr>
        <p:spPr>
          <a:xfrm>
            <a:off x="428596" y="4947056"/>
            <a:ext cx="3000396" cy="500066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2800" b="1" dirty="0" smtClean="0">
                <a:solidFill>
                  <a:schemeClr val="accent2">
                    <a:lumMod val="50000"/>
                  </a:schemeClr>
                </a:solidFill>
                <a:latin typeface="Georgia" pitchFamily="18" charset="0"/>
              </a:rPr>
              <a:t>Embriologia</a:t>
            </a:r>
            <a:endParaRPr lang="pl-PL" sz="2800" b="1" dirty="0">
              <a:solidFill>
                <a:schemeClr val="accent2">
                  <a:lumMod val="50000"/>
                </a:schemeClr>
              </a:solidFill>
              <a:latin typeface="Georgia" pitchFamily="18" charset="0"/>
            </a:endParaRPr>
          </a:p>
        </p:txBody>
      </p:sp>
      <p:sp>
        <p:nvSpPr>
          <p:cNvPr id="25" name="Prostokąt zaokrąglony 24">
            <a:hlinkClick r:id="rId10" action="ppaction://hlinksldjump"/>
          </p:cNvPr>
          <p:cNvSpPr/>
          <p:nvPr/>
        </p:nvSpPr>
        <p:spPr>
          <a:xfrm>
            <a:off x="428596" y="5545349"/>
            <a:ext cx="3000396" cy="500066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2800" b="1" dirty="0" smtClean="0">
                <a:solidFill>
                  <a:schemeClr val="accent2">
                    <a:lumMod val="50000"/>
                  </a:schemeClr>
                </a:solidFill>
                <a:latin typeface="Georgia" pitchFamily="18" charset="0"/>
              </a:rPr>
              <a:t>Ewolucjonizm</a:t>
            </a:r>
            <a:endParaRPr lang="pl-PL" sz="2800" b="1" dirty="0">
              <a:solidFill>
                <a:schemeClr val="accent2">
                  <a:lumMod val="50000"/>
                </a:schemeClr>
              </a:solidFill>
              <a:latin typeface="Georgia" pitchFamily="18" charset="0"/>
            </a:endParaRPr>
          </a:p>
        </p:txBody>
      </p:sp>
      <p:sp>
        <p:nvSpPr>
          <p:cNvPr id="26" name="Prostokąt zaokrąglony 25">
            <a:hlinkClick r:id="rId11" action="ppaction://hlinksldjump"/>
          </p:cNvPr>
          <p:cNvSpPr/>
          <p:nvPr/>
        </p:nvSpPr>
        <p:spPr>
          <a:xfrm>
            <a:off x="428596" y="6143644"/>
            <a:ext cx="3000396" cy="500066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2800" b="1" dirty="0" smtClean="0">
                <a:solidFill>
                  <a:schemeClr val="accent2">
                    <a:lumMod val="50000"/>
                  </a:schemeClr>
                </a:solidFill>
                <a:latin typeface="Georgia" pitchFamily="18" charset="0"/>
              </a:rPr>
              <a:t>Biochemia</a:t>
            </a:r>
            <a:endParaRPr lang="pl-PL" sz="2800" b="1" dirty="0">
              <a:solidFill>
                <a:schemeClr val="accent2">
                  <a:lumMod val="50000"/>
                </a:schemeClr>
              </a:solidFill>
              <a:latin typeface="Georgia" pitchFamily="18" charset="0"/>
            </a:endParaRPr>
          </a:p>
        </p:txBody>
      </p:sp>
      <p:sp>
        <p:nvSpPr>
          <p:cNvPr id="28" name="Prostokąt zaokrąglony 27">
            <a:hlinkClick r:id="" action="ppaction://hlinkshowjump?jump=nextslide"/>
          </p:cNvPr>
          <p:cNvSpPr/>
          <p:nvPr/>
        </p:nvSpPr>
        <p:spPr>
          <a:xfrm>
            <a:off x="7500958" y="6357958"/>
            <a:ext cx="1428760" cy="35719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b="1" dirty="0" smtClean="0"/>
              <a:t>Dalej</a:t>
            </a:r>
            <a:endParaRPr lang="pl-PL" b="1" dirty="0"/>
          </a:p>
        </p:txBody>
      </p:sp>
      <p:sp>
        <p:nvSpPr>
          <p:cNvPr id="27" name="Symbol zastępczy stopki 2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Autor: Elżbieta Jarębska</a:t>
            </a:r>
            <a:endParaRPr lang="pl-PL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5" name="Łącznik prosty 14"/>
          <p:cNvCxnSpPr>
            <a:endCxn id="16" idx="1"/>
          </p:cNvCxnSpPr>
          <p:nvPr/>
        </p:nvCxnSpPr>
        <p:spPr>
          <a:xfrm flipV="1">
            <a:off x="3428992" y="1772797"/>
            <a:ext cx="1500198" cy="2825999"/>
          </a:xfrm>
          <a:prstGeom prst="line">
            <a:avLst/>
          </a:prstGeom>
          <a:ln w="76200">
            <a:solidFill>
              <a:srgbClr val="C00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" name="Prostokąt 1"/>
          <p:cNvSpPr/>
          <p:nvPr/>
        </p:nvSpPr>
        <p:spPr>
          <a:xfrm>
            <a:off x="285720" y="214290"/>
            <a:ext cx="8185254" cy="107721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pl-PL" sz="3200" b="1" cap="none" spc="50" dirty="0" smtClean="0">
                <a:ln w="11430"/>
                <a:solidFill>
                  <a:srgbClr val="0033CC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</a:rPr>
              <a:t>Biologię można podzielić ze względu </a:t>
            </a:r>
            <a:br>
              <a:rPr lang="pl-PL" sz="3200" b="1" cap="none" spc="50" dirty="0" smtClean="0">
                <a:ln w="11430"/>
                <a:solidFill>
                  <a:srgbClr val="0033CC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</a:rPr>
            </a:br>
            <a:r>
              <a:rPr lang="pl-PL" sz="3200" b="1" cap="none" spc="50" dirty="0" smtClean="0">
                <a:ln w="11430"/>
                <a:solidFill>
                  <a:srgbClr val="0033CC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</a:rPr>
              <a:t>na problematykę badań</a:t>
            </a:r>
            <a:endParaRPr lang="pl-PL" sz="3200" b="1" cap="none" spc="50" dirty="0">
              <a:ln w="11430"/>
              <a:solidFill>
                <a:srgbClr val="0033CC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Georgia" pitchFamily="18" charset="0"/>
            </a:endParaRPr>
          </a:p>
        </p:txBody>
      </p:sp>
      <p:sp>
        <p:nvSpPr>
          <p:cNvPr id="16" name="pole tekstowe 15"/>
          <p:cNvSpPr txBox="1"/>
          <p:nvPr/>
        </p:nvSpPr>
        <p:spPr>
          <a:xfrm>
            <a:off x="4929190" y="1357298"/>
            <a:ext cx="35719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400" b="1" dirty="0" smtClean="0"/>
              <a:t>nauka o budowie, rozwoju i czynności tkanek</a:t>
            </a:r>
            <a:endParaRPr lang="pl-PL" sz="2400" b="1" dirty="0"/>
          </a:p>
        </p:txBody>
      </p:sp>
      <p:sp>
        <p:nvSpPr>
          <p:cNvPr id="17" name="Prostokąt 16"/>
          <p:cNvSpPr/>
          <p:nvPr/>
        </p:nvSpPr>
        <p:spPr>
          <a:xfrm>
            <a:off x="4071934" y="2214554"/>
            <a:ext cx="4786346" cy="421484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8" name="Prostokąt zaokrąglony 17">
            <a:hlinkClick r:id="rId3" action="ppaction://hlinksldjump"/>
          </p:cNvPr>
          <p:cNvSpPr/>
          <p:nvPr/>
        </p:nvSpPr>
        <p:spPr>
          <a:xfrm>
            <a:off x="428596" y="1357298"/>
            <a:ext cx="3000396" cy="500066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2800" b="1" dirty="0" smtClean="0">
                <a:solidFill>
                  <a:schemeClr val="accent2">
                    <a:lumMod val="50000"/>
                  </a:schemeClr>
                </a:solidFill>
                <a:latin typeface="Georgia" pitchFamily="18" charset="0"/>
              </a:rPr>
              <a:t>Cytologia</a:t>
            </a:r>
            <a:endParaRPr lang="pl-PL" sz="2800" b="1" dirty="0">
              <a:solidFill>
                <a:schemeClr val="accent2">
                  <a:lumMod val="50000"/>
                </a:schemeClr>
              </a:solidFill>
              <a:latin typeface="Georgia" pitchFamily="18" charset="0"/>
            </a:endParaRPr>
          </a:p>
        </p:txBody>
      </p:sp>
      <p:sp>
        <p:nvSpPr>
          <p:cNvPr id="19" name="Prostokąt zaokrąglony 18">
            <a:hlinkClick r:id="rId4" action="ppaction://hlinksldjump"/>
          </p:cNvPr>
          <p:cNvSpPr/>
          <p:nvPr/>
        </p:nvSpPr>
        <p:spPr>
          <a:xfrm>
            <a:off x="428596" y="1955591"/>
            <a:ext cx="3000396" cy="500066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2800" b="1" dirty="0" smtClean="0">
                <a:solidFill>
                  <a:schemeClr val="accent2">
                    <a:lumMod val="50000"/>
                  </a:schemeClr>
                </a:solidFill>
                <a:latin typeface="Georgia" pitchFamily="18" charset="0"/>
              </a:rPr>
              <a:t>Fizjologia</a:t>
            </a:r>
            <a:endParaRPr lang="pl-PL" sz="2800" b="1" dirty="0">
              <a:solidFill>
                <a:schemeClr val="accent2">
                  <a:lumMod val="50000"/>
                </a:schemeClr>
              </a:solidFill>
              <a:latin typeface="Georgia" pitchFamily="18" charset="0"/>
            </a:endParaRPr>
          </a:p>
        </p:txBody>
      </p:sp>
      <p:sp>
        <p:nvSpPr>
          <p:cNvPr id="20" name="Prostokąt zaokrąglony 19">
            <a:hlinkClick r:id="rId5" action="ppaction://hlinksldjump"/>
          </p:cNvPr>
          <p:cNvSpPr/>
          <p:nvPr/>
        </p:nvSpPr>
        <p:spPr>
          <a:xfrm>
            <a:off x="428596" y="2553884"/>
            <a:ext cx="3000396" cy="500066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2800" b="1" dirty="0" smtClean="0">
                <a:solidFill>
                  <a:schemeClr val="accent2">
                    <a:lumMod val="50000"/>
                  </a:schemeClr>
                </a:solidFill>
                <a:latin typeface="Georgia" pitchFamily="18" charset="0"/>
              </a:rPr>
              <a:t>Genetyka</a:t>
            </a:r>
            <a:endParaRPr lang="pl-PL" sz="2800" b="1" dirty="0">
              <a:solidFill>
                <a:schemeClr val="accent2">
                  <a:lumMod val="50000"/>
                </a:schemeClr>
              </a:solidFill>
              <a:latin typeface="Georgia" pitchFamily="18" charset="0"/>
            </a:endParaRPr>
          </a:p>
        </p:txBody>
      </p:sp>
      <p:sp>
        <p:nvSpPr>
          <p:cNvPr id="21" name="Prostokąt zaokrąglony 20">
            <a:hlinkClick r:id="rId6" action="ppaction://hlinksldjump"/>
          </p:cNvPr>
          <p:cNvSpPr/>
          <p:nvPr/>
        </p:nvSpPr>
        <p:spPr>
          <a:xfrm>
            <a:off x="428596" y="3152177"/>
            <a:ext cx="3000396" cy="500066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2800" b="1" dirty="0" smtClean="0">
                <a:solidFill>
                  <a:schemeClr val="accent2">
                    <a:lumMod val="50000"/>
                  </a:schemeClr>
                </a:solidFill>
                <a:latin typeface="Georgia" pitchFamily="18" charset="0"/>
              </a:rPr>
              <a:t>Ekologia</a:t>
            </a:r>
            <a:endParaRPr lang="pl-PL" sz="2800" b="1" dirty="0">
              <a:solidFill>
                <a:schemeClr val="accent2">
                  <a:lumMod val="50000"/>
                </a:schemeClr>
              </a:solidFill>
              <a:latin typeface="Georgia" pitchFamily="18" charset="0"/>
            </a:endParaRPr>
          </a:p>
        </p:txBody>
      </p:sp>
      <p:sp>
        <p:nvSpPr>
          <p:cNvPr id="22" name="Prostokąt zaokrąglony 21">
            <a:hlinkClick r:id="rId7" action="ppaction://hlinksldjump"/>
          </p:cNvPr>
          <p:cNvSpPr/>
          <p:nvPr/>
        </p:nvSpPr>
        <p:spPr>
          <a:xfrm>
            <a:off x="428596" y="3750470"/>
            <a:ext cx="3000396" cy="500066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2800" b="1" dirty="0" smtClean="0">
                <a:solidFill>
                  <a:schemeClr val="accent2">
                    <a:lumMod val="50000"/>
                  </a:schemeClr>
                </a:solidFill>
                <a:latin typeface="Georgia" pitchFamily="18" charset="0"/>
              </a:rPr>
              <a:t>Systematyka</a:t>
            </a:r>
            <a:endParaRPr lang="pl-PL" sz="2800" b="1" dirty="0">
              <a:solidFill>
                <a:schemeClr val="accent2">
                  <a:lumMod val="50000"/>
                </a:schemeClr>
              </a:solidFill>
              <a:latin typeface="Georgia" pitchFamily="18" charset="0"/>
            </a:endParaRPr>
          </a:p>
        </p:txBody>
      </p:sp>
      <p:sp>
        <p:nvSpPr>
          <p:cNvPr id="23" name="Prostokąt zaokrąglony 22">
            <a:hlinkClick r:id="rId8" action="ppaction://hlinksldjump"/>
          </p:cNvPr>
          <p:cNvSpPr/>
          <p:nvPr/>
        </p:nvSpPr>
        <p:spPr>
          <a:xfrm>
            <a:off x="428596" y="4348763"/>
            <a:ext cx="3000396" cy="500066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2800" b="1" dirty="0" smtClean="0">
                <a:solidFill>
                  <a:schemeClr val="accent2">
                    <a:lumMod val="50000"/>
                  </a:schemeClr>
                </a:solidFill>
                <a:latin typeface="Georgia" pitchFamily="18" charset="0"/>
              </a:rPr>
              <a:t>Histologia</a:t>
            </a:r>
            <a:endParaRPr lang="pl-PL" sz="2800" b="1" dirty="0">
              <a:solidFill>
                <a:schemeClr val="accent2">
                  <a:lumMod val="50000"/>
                </a:schemeClr>
              </a:solidFill>
              <a:latin typeface="Georgia" pitchFamily="18" charset="0"/>
            </a:endParaRPr>
          </a:p>
        </p:txBody>
      </p:sp>
      <p:sp>
        <p:nvSpPr>
          <p:cNvPr id="24" name="Prostokąt zaokrąglony 23">
            <a:hlinkClick r:id="rId9" action="ppaction://hlinksldjump"/>
          </p:cNvPr>
          <p:cNvSpPr/>
          <p:nvPr/>
        </p:nvSpPr>
        <p:spPr>
          <a:xfrm>
            <a:off x="428596" y="4947056"/>
            <a:ext cx="3000396" cy="500066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2800" b="1" dirty="0" smtClean="0">
                <a:solidFill>
                  <a:schemeClr val="accent2">
                    <a:lumMod val="50000"/>
                  </a:schemeClr>
                </a:solidFill>
                <a:latin typeface="Georgia" pitchFamily="18" charset="0"/>
              </a:rPr>
              <a:t>Embriologia</a:t>
            </a:r>
            <a:endParaRPr lang="pl-PL" sz="2800" b="1" dirty="0">
              <a:solidFill>
                <a:schemeClr val="accent2">
                  <a:lumMod val="50000"/>
                </a:schemeClr>
              </a:solidFill>
              <a:latin typeface="Georgia" pitchFamily="18" charset="0"/>
            </a:endParaRPr>
          </a:p>
        </p:txBody>
      </p:sp>
      <p:sp>
        <p:nvSpPr>
          <p:cNvPr id="25" name="Prostokąt zaokrąglony 24">
            <a:hlinkClick r:id="rId10" action="ppaction://hlinksldjump"/>
          </p:cNvPr>
          <p:cNvSpPr/>
          <p:nvPr/>
        </p:nvSpPr>
        <p:spPr>
          <a:xfrm>
            <a:off x="428596" y="5545349"/>
            <a:ext cx="3000396" cy="500066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2800" b="1" dirty="0" smtClean="0">
                <a:solidFill>
                  <a:schemeClr val="accent2">
                    <a:lumMod val="50000"/>
                  </a:schemeClr>
                </a:solidFill>
                <a:latin typeface="Georgia" pitchFamily="18" charset="0"/>
              </a:rPr>
              <a:t>Ewolucjonizm</a:t>
            </a:r>
            <a:endParaRPr lang="pl-PL" sz="2800" b="1" dirty="0">
              <a:solidFill>
                <a:schemeClr val="accent2">
                  <a:lumMod val="50000"/>
                </a:schemeClr>
              </a:solidFill>
              <a:latin typeface="Georgia" pitchFamily="18" charset="0"/>
            </a:endParaRPr>
          </a:p>
        </p:txBody>
      </p:sp>
      <p:sp>
        <p:nvSpPr>
          <p:cNvPr id="26" name="Prostokąt zaokrąglony 25">
            <a:hlinkClick r:id="rId11" action="ppaction://hlinksldjump"/>
          </p:cNvPr>
          <p:cNvSpPr/>
          <p:nvPr/>
        </p:nvSpPr>
        <p:spPr>
          <a:xfrm>
            <a:off x="428596" y="6143644"/>
            <a:ext cx="3000396" cy="500066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2800" b="1" dirty="0" smtClean="0">
                <a:solidFill>
                  <a:schemeClr val="accent2">
                    <a:lumMod val="50000"/>
                  </a:schemeClr>
                </a:solidFill>
                <a:latin typeface="Georgia" pitchFamily="18" charset="0"/>
              </a:rPr>
              <a:t>Biochemia</a:t>
            </a:r>
            <a:endParaRPr lang="pl-PL" sz="2800" b="1" dirty="0">
              <a:solidFill>
                <a:schemeClr val="accent2">
                  <a:lumMod val="50000"/>
                </a:schemeClr>
              </a:solidFill>
              <a:latin typeface="Georgia" pitchFamily="18" charset="0"/>
            </a:endParaRPr>
          </a:p>
        </p:txBody>
      </p:sp>
      <p:sp>
        <p:nvSpPr>
          <p:cNvPr id="28" name="Prostokąt zaokrąglony 27">
            <a:hlinkClick r:id="" action="ppaction://hlinkshowjump?jump=nextslide"/>
          </p:cNvPr>
          <p:cNvSpPr/>
          <p:nvPr/>
        </p:nvSpPr>
        <p:spPr>
          <a:xfrm>
            <a:off x="7500958" y="6357958"/>
            <a:ext cx="1428760" cy="35719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b="1" dirty="0" smtClean="0"/>
              <a:t>Dalej</a:t>
            </a:r>
            <a:endParaRPr lang="pl-PL" b="1" dirty="0"/>
          </a:p>
        </p:txBody>
      </p:sp>
      <p:sp>
        <p:nvSpPr>
          <p:cNvPr id="27" name="Symbol zastępczy stopki 2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Autor: Elżbieta Jarębska</a:t>
            </a:r>
            <a:endParaRPr lang="pl-PL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5" name="Łącznik prosty 14"/>
          <p:cNvCxnSpPr>
            <a:endCxn id="16" idx="1"/>
          </p:cNvCxnSpPr>
          <p:nvPr/>
        </p:nvCxnSpPr>
        <p:spPr>
          <a:xfrm flipV="1">
            <a:off x="3428992" y="1772797"/>
            <a:ext cx="1071570" cy="3424292"/>
          </a:xfrm>
          <a:prstGeom prst="line">
            <a:avLst/>
          </a:prstGeom>
          <a:ln w="76200">
            <a:solidFill>
              <a:srgbClr val="C00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" name="Prostokąt 1"/>
          <p:cNvSpPr/>
          <p:nvPr/>
        </p:nvSpPr>
        <p:spPr>
          <a:xfrm>
            <a:off x="285720" y="214290"/>
            <a:ext cx="8185254" cy="107721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pl-PL" sz="3200" b="1" cap="none" spc="50" dirty="0" smtClean="0">
                <a:ln w="11430"/>
                <a:solidFill>
                  <a:srgbClr val="0033CC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</a:rPr>
              <a:t>Biologię można podzielić ze względu </a:t>
            </a:r>
            <a:br>
              <a:rPr lang="pl-PL" sz="3200" b="1" cap="none" spc="50" dirty="0" smtClean="0">
                <a:ln w="11430"/>
                <a:solidFill>
                  <a:srgbClr val="0033CC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</a:rPr>
            </a:br>
            <a:r>
              <a:rPr lang="pl-PL" sz="3200" b="1" cap="none" spc="50" dirty="0" smtClean="0">
                <a:ln w="11430"/>
                <a:solidFill>
                  <a:srgbClr val="0033CC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</a:rPr>
              <a:t>na problematykę badań</a:t>
            </a:r>
            <a:endParaRPr lang="pl-PL" sz="3200" b="1" cap="none" spc="50" dirty="0">
              <a:ln w="11430"/>
              <a:solidFill>
                <a:srgbClr val="0033CC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Georgia" pitchFamily="18" charset="0"/>
            </a:endParaRPr>
          </a:p>
        </p:txBody>
      </p:sp>
      <p:sp>
        <p:nvSpPr>
          <p:cNvPr id="16" name="pole tekstowe 15"/>
          <p:cNvSpPr txBox="1"/>
          <p:nvPr/>
        </p:nvSpPr>
        <p:spPr>
          <a:xfrm>
            <a:off x="4500562" y="1357298"/>
            <a:ext cx="400052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400" b="1" dirty="0" smtClean="0"/>
              <a:t>nauka o rozwoju zarodkowym roślin i zwierząt</a:t>
            </a:r>
            <a:endParaRPr lang="pl-PL" sz="2400" b="1" dirty="0"/>
          </a:p>
        </p:txBody>
      </p:sp>
      <p:sp>
        <p:nvSpPr>
          <p:cNvPr id="17" name="Prostokąt 16"/>
          <p:cNvSpPr/>
          <p:nvPr/>
        </p:nvSpPr>
        <p:spPr>
          <a:xfrm>
            <a:off x="4071934" y="2214554"/>
            <a:ext cx="4786346" cy="421484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8" name="Prostokąt zaokrąglony 17">
            <a:hlinkClick r:id="rId3" action="ppaction://hlinksldjump"/>
          </p:cNvPr>
          <p:cNvSpPr/>
          <p:nvPr/>
        </p:nvSpPr>
        <p:spPr>
          <a:xfrm>
            <a:off x="428596" y="1357298"/>
            <a:ext cx="3000396" cy="500066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2800" b="1" dirty="0" smtClean="0">
                <a:solidFill>
                  <a:schemeClr val="accent2">
                    <a:lumMod val="50000"/>
                  </a:schemeClr>
                </a:solidFill>
                <a:latin typeface="Georgia" pitchFamily="18" charset="0"/>
              </a:rPr>
              <a:t>Cytologia</a:t>
            </a:r>
            <a:endParaRPr lang="pl-PL" sz="2800" b="1" dirty="0">
              <a:solidFill>
                <a:schemeClr val="accent2">
                  <a:lumMod val="50000"/>
                </a:schemeClr>
              </a:solidFill>
              <a:latin typeface="Georgia" pitchFamily="18" charset="0"/>
            </a:endParaRPr>
          </a:p>
        </p:txBody>
      </p:sp>
      <p:sp>
        <p:nvSpPr>
          <p:cNvPr id="19" name="Prostokąt zaokrąglony 18">
            <a:hlinkClick r:id="rId4" action="ppaction://hlinksldjump"/>
          </p:cNvPr>
          <p:cNvSpPr/>
          <p:nvPr/>
        </p:nvSpPr>
        <p:spPr>
          <a:xfrm>
            <a:off x="428596" y="1955591"/>
            <a:ext cx="3000396" cy="500066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2800" b="1" dirty="0" smtClean="0">
                <a:solidFill>
                  <a:schemeClr val="accent2">
                    <a:lumMod val="50000"/>
                  </a:schemeClr>
                </a:solidFill>
                <a:latin typeface="Georgia" pitchFamily="18" charset="0"/>
              </a:rPr>
              <a:t>Fizjologia</a:t>
            </a:r>
            <a:endParaRPr lang="pl-PL" sz="2800" b="1" dirty="0">
              <a:solidFill>
                <a:schemeClr val="accent2">
                  <a:lumMod val="50000"/>
                </a:schemeClr>
              </a:solidFill>
              <a:latin typeface="Georgia" pitchFamily="18" charset="0"/>
            </a:endParaRPr>
          </a:p>
        </p:txBody>
      </p:sp>
      <p:sp>
        <p:nvSpPr>
          <p:cNvPr id="20" name="Prostokąt zaokrąglony 19">
            <a:hlinkClick r:id="rId5" action="ppaction://hlinksldjump"/>
          </p:cNvPr>
          <p:cNvSpPr/>
          <p:nvPr/>
        </p:nvSpPr>
        <p:spPr>
          <a:xfrm>
            <a:off x="428596" y="2553884"/>
            <a:ext cx="3000396" cy="500066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2800" b="1" dirty="0" smtClean="0">
                <a:solidFill>
                  <a:schemeClr val="accent2">
                    <a:lumMod val="50000"/>
                  </a:schemeClr>
                </a:solidFill>
                <a:latin typeface="Georgia" pitchFamily="18" charset="0"/>
              </a:rPr>
              <a:t>Genetyka</a:t>
            </a:r>
            <a:endParaRPr lang="pl-PL" sz="2800" b="1" dirty="0">
              <a:solidFill>
                <a:schemeClr val="accent2">
                  <a:lumMod val="50000"/>
                </a:schemeClr>
              </a:solidFill>
              <a:latin typeface="Georgia" pitchFamily="18" charset="0"/>
            </a:endParaRPr>
          </a:p>
        </p:txBody>
      </p:sp>
      <p:sp>
        <p:nvSpPr>
          <p:cNvPr id="21" name="Prostokąt zaokrąglony 20">
            <a:hlinkClick r:id="rId6" action="ppaction://hlinksldjump"/>
          </p:cNvPr>
          <p:cNvSpPr/>
          <p:nvPr/>
        </p:nvSpPr>
        <p:spPr>
          <a:xfrm>
            <a:off x="428596" y="3152177"/>
            <a:ext cx="3000396" cy="500066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2800" b="1" dirty="0" smtClean="0">
                <a:solidFill>
                  <a:schemeClr val="accent2">
                    <a:lumMod val="50000"/>
                  </a:schemeClr>
                </a:solidFill>
                <a:latin typeface="Georgia" pitchFamily="18" charset="0"/>
              </a:rPr>
              <a:t>Ekologia</a:t>
            </a:r>
            <a:endParaRPr lang="pl-PL" sz="2800" b="1" dirty="0">
              <a:solidFill>
                <a:schemeClr val="accent2">
                  <a:lumMod val="50000"/>
                </a:schemeClr>
              </a:solidFill>
              <a:latin typeface="Georgia" pitchFamily="18" charset="0"/>
            </a:endParaRPr>
          </a:p>
        </p:txBody>
      </p:sp>
      <p:sp>
        <p:nvSpPr>
          <p:cNvPr id="22" name="Prostokąt zaokrąglony 21">
            <a:hlinkClick r:id="rId7" action="ppaction://hlinksldjump"/>
          </p:cNvPr>
          <p:cNvSpPr/>
          <p:nvPr/>
        </p:nvSpPr>
        <p:spPr>
          <a:xfrm>
            <a:off x="428596" y="3750470"/>
            <a:ext cx="3000396" cy="500066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2800" b="1" dirty="0" smtClean="0">
                <a:solidFill>
                  <a:schemeClr val="accent2">
                    <a:lumMod val="50000"/>
                  </a:schemeClr>
                </a:solidFill>
                <a:latin typeface="Georgia" pitchFamily="18" charset="0"/>
              </a:rPr>
              <a:t>Systematyka</a:t>
            </a:r>
            <a:endParaRPr lang="pl-PL" sz="2800" b="1" dirty="0">
              <a:solidFill>
                <a:schemeClr val="accent2">
                  <a:lumMod val="50000"/>
                </a:schemeClr>
              </a:solidFill>
              <a:latin typeface="Georgia" pitchFamily="18" charset="0"/>
            </a:endParaRPr>
          </a:p>
        </p:txBody>
      </p:sp>
      <p:sp>
        <p:nvSpPr>
          <p:cNvPr id="23" name="Prostokąt zaokrąglony 22">
            <a:hlinkClick r:id="rId8" action="ppaction://hlinksldjump"/>
          </p:cNvPr>
          <p:cNvSpPr/>
          <p:nvPr/>
        </p:nvSpPr>
        <p:spPr>
          <a:xfrm>
            <a:off x="428596" y="4348763"/>
            <a:ext cx="3000396" cy="500066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2800" b="1" dirty="0" smtClean="0">
                <a:solidFill>
                  <a:schemeClr val="accent2">
                    <a:lumMod val="50000"/>
                  </a:schemeClr>
                </a:solidFill>
                <a:latin typeface="Georgia" pitchFamily="18" charset="0"/>
              </a:rPr>
              <a:t>Histologia</a:t>
            </a:r>
            <a:endParaRPr lang="pl-PL" sz="2800" b="1" dirty="0">
              <a:solidFill>
                <a:schemeClr val="accent2">
                  <a:lumMod val="50000"/>
                </a:schemeClr>
              </a:solidFill>
              <a:latin typeface="Georgia" pitchFamily="18" charset="0"/>
            </a:endParaRPr>
          </a:p>
        </p:txBody>
      </p:sp>
      <p:sp>
        <p:nvSpPr>
          <p:cNvPr id="24" name="Prostokąt zaokrąglony 23">
            <a:hlinkClick r:id="rId9" action="ppaction://hlinksldjump"/>
          </p:cNvPr>
          <p:cNvSpPr/>
          <p:nvPr/>
        </p:nvSpPr>
        <p:spPr>
          <a:xfrm>
            <a:off x="428596" y="4947056"/>
            <a:ext cx="3000396" cy="500066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2800" b="1" dirty="0" smtClean="0">
                <a:solidFill>
                  <a:schemeClr val="accent2">
                    <a:lumMod val="50000"/>
                  </a:schemeClr>
                </a:solidFill>
                <a:latin typeface="Georgia" pitchFamily="18" charset="0"/>
              </a:rPr>
              <a:t>Embriologia</a:t>
            </a:r>
            <a:endParaRPr lang="pl-PL" sz="2800" b="1" dirty="0">
              <a:solidFill>
                <a:schemeClr val="accent2">
                  <a:lumMod val="50000"/>
                </a:schemeClr>
              </a:solidFill>
              <a:latin typeface="Georgia" pitchFamily="18" charset="0"/>
            </a:endParaRPr>
          </a:p>
        </p:txBody>
      </p:sp>
      <p:sp>
        <p:nvSpPr>
          <p:cNvPr id="25" name="Prostokąt zaokrąglony 24">
            <a:hlinkClick r:id="rId10" action="ppaction://hlinksldjump"/>
          </p:cNvPr>
          <p:cNvSpPr/>
          <p:nvPr/>
        </p:nvSpPr>
        <p:spPr>
          <a:xfrm>
            <a:off x="428596" y="5545349"/>
            <a:ext cx="3000396" cy="500066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2800" b="1" dirty="0" smtClean="0">
                <a:solidFill>
                  <a:schemeClr val="accent2">
                    <a:lumMod val="50000"/>
                  </a:schemeClr>
                </a:solidFill>
                <a:latin typeface="Georgia" pitchFamily="18" charset="0"/>
              </a:rPr>
              <a:t>Ewolucjonizm</a:t>
            </a:r>
            <a:endParaRPr lang="pl-PL" sz="2800" b="1" dirty="0">
              <a:solidFill>
                <a:schemeClr val="accent2">
                  <a:lumMod val="50000"/>
                </a:schemeClr>
              </a:solidFill>
              <a:latin typeface="Georgia" pitchFamily="18" charset="0"/>
            </a:endParaRPr>
          </a:p>
        </p:txBody>
      </p:sp>
      <p:sp>
        <p:nvSpPr>
          <p:cNvPr id="26" name="Prostokąt zaokrąglony 25">
            <a:hlinkClick r:id="rId11" action="ppaction://hlinksldjump"/>
          </p:cNvPr>
          <p:cNvSpPr/>
          <p:nvPr/>
        </p:nvSpPr>
        <p:spPr>
          <a:xfrm>
            <a:off x="428596" y="6143644"/>
            <a:ext cx="3000396" cy="500066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2800" b="1" dirty="0" smtClean="0">
                <a:solidFill>
                  <a:schemeClr val="accent2">
                    <a:lumMod val="50000"/>
                  </a:schemeClr>
                </a:solidFill>
                <a:latin typeface="Georgia" pitchFamily="18" charset="0"/>
              </a:rPr>
              <a:t>Biochemia</a:t>
            </a:r>
            <a:endParaRPr lang="pl-PL" sz="2800" b="1" dirty="0">
              <a:solidFill>
                <a:schemeClr val="accent2">
                  <a:lumMod val="50000"/>
                </a:schemeClr>
              </a:solidFill>
              <a:latin typeface="Georgia" pitchFamily="18" charset="0"/>
            </a:endParaRPr>
          </a:p>
        </p:txBody>
      </p:sp>
      <p:sp>
        <p:nvSpPr>
          <p:cNvPr id="28" name="Prostokąt zaokrąglony 27">
            <a:hlinkClick r:id="" action="ppaction://hlinkshowjump?jump=nextslide"/>
          </p:cNvPr>
          <p:cNvSpPr/>
          <p:nvPr/>
        </p:nvSpPr>
        <p:spPr>
          <a:xfrm>
            <a:off x="7500958" y="6357958"/>
            <a:ext cx="1428760" cy="35719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b="1" dirty="0" smtClean="0"/>
              <a:t>Dalej</a:t>
            </a:r>
            <a:endParaRPr lang="pl-PL" b="1" dirty="0"/>
          </a:p>
        </p:txBody>
      </p:sp>
      <p:sp>
        <p:nvSpPr>
          <p:cNvPr id="27" name="Symbol zastępczy stopki 2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Autor: Elżbieta Jarębska</a:t>
            </a:r>
            <a:endParaRPr lang="pl-PL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ole tekstowe 1"/>
          <p:cNvSpPr txBox="1"/>
          <p:nvPr/>
        </p:nvSpPr>
        <p:spPr>
          <a:xfrm>
            <a:off x="1259632" y="2060848"/>
            <a:ext cx="1847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pl-PL" smtClean="0"/>
          </a:p>
          <a:p>
            <a:endParaRPr lang="pl-PL" dirty="0"/>
          </a:p>
        </p:txBody>
      </p:sp>
      <p:sp>
        <p:nvSpPr>
          <p:cNvPr id="4" name="pole tekstowe 3"/>
          <p:cNvSpPr txBox="1"/>
          <p:nvPr/>
        </p:nvSpPr>
        <p:spPr>
          <a:xfrm>
            <a:off x="571472" y="571480"/>
            <a:ext cx="8136907" cy="233910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3200" b="1" dirty="0" smtClean="0">
                <a:solidFill>
                  <a:srgbClr val="C00000"/>
                </a:solidFill>
              </a:rPr>
              <a:t>BIOLOGIA</a:t>
            </a:r>
            <a:r>
              <a:rPr lang="pl-PL" sz="3200" b="1" dirty="0" smtClean="0">
                <a:solidFill>
                  <a:srgbClr val="000066"/>
                </a:solidFill>
              </a:rPr>
              <a:t> to nauka przyrodnicza zajmująca się </a:t>
            </a:r>
          </a:p>
          <a:p>
            <a:pPr algn="ctr"/>
            <a:r>
              <a:rPr lang="pl-PL" sz="3200" b="1" dirty="0" smtClean="0">
                <a:solidFill>
                  <a:srgbClr val="000066"/>
                </a:solidFill>
              </a:rPr>
              <a:t>badaniem organizmów, ich pochodzeniem, </a:t>
            </a:r>
          </a:p>
          <a:p>
            <a:pPr algn="ctr"/>
            <a:r>
              <a:rPr lang="pl-PL" sz="3200" b="1" dirty="0" smtClean="0">
                <a:solidFill>
                  <a:srgbClr val="000066"/>
                </a:solidFill>
              </a:rPr>
              <a:t>rozwojem, budową, funkcjami  życiowymi </a:t>
            </a:r>
          </a:p>
          <a:p>
            <a:pPr algn="ctr"/>
            <a:r>
              <a:rPr lang="pl-PL" sz="3200" b="1" dirty="0" smtClean="0">
                <a:solidFill>
                  <a:srgbClr val="000066"/>
                </a:solidFill>
              </a:rPr>
              <a:t>oraz </a:t>
            </a:r>
            <a:r>
              <a:rPr lang="pl-PL" sz="3200" b="1" smtClean="0">
                <a:solidFill>
                  <a:srgbClr val="000066"/>
                </a:solidFill>
              </a:rPr>
              <a:t>zależnościami między </a:t>
            </a:r>
            <a:r>
              <a:rPr lang="pl-PL" sz="3200" b="1" dirty="0" smtClean="0">
                <a:solidFill>
                  <a:srgbClr val="000066"/>
                </a:solidFill>
              </a:rPr>
              <a:t>nimi.</a:t>
            </a:r>
          </a:p>
          <a:p>
            <a:endParaRPr lang="pl-PL" dirty="0"/>
          </a:p>
        </p:txBody>
      </p:sp>
      <p:sp>
        <p:nvSpPr>
          <p:cNvPr id="5" name="pole tekstowe 4"/>
          <p:cNvSpPr txBox="1"/>
          <p:nvPr/>
        </p:nvSpPr>
        <p:spPr>
          <a:xfrm>
            <a:off x="500034" y="3357562"/>
            <a:ext cx="7689862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800" b="1" dirty="0" smtClean="0"/>
              <a:t>Nazwa </a:t>
            </a:r>
            <a:r>
              <a:rPr lang="pl-PL" sz="2800" b="1" dirty="0" smtClean="0">
                <a:solidFill>
                  <a:srgbClr val="C00000"/>
                </a:solidFill>
              </a:rPr>
              <a:t>biologia</a:t>
            </a:r>
            <a:r>
              <a:rPr lang="pl-PL" sz="2800" b="1" dirty="0" smtClean="0"/>
              <a:t> pochodzi od dwóch greckich słów</a:t>
            </a:r>
            <a:r>
              <a:rPr lang="pl-PL" sz="2800" b="1" smtClean="0"/>
              <a:t>: </a:t>
            </a:r>
          </a:p>
          <a:p>
            <a:r>
              <a:rPr lang="pl-PL" sz="2800" b="1" smtClean="0">
                <a:solidFill>
                  <a:srgbClr val="C00000"/>
                </a:solidFill>
              </a:rPr>
              <a:t>bios</a:t>
            </a:r>
            <a:r>
              <a:rPr lang="pl-PL" sz="2800" b="1" smtClean="0"/>
              <a:t> </a:t>
            </a:r>
            <a:r>
              <a:rPr lang="pl-PL" sz="2800" b="1" dirty="0" smtClean="0"/>
              <a:t>– życie</a:t>
            </a:r>
          </a:p>
          <a:p>
            <a:r>
              <a:rPr lang="pl-PL" sz="2800" b="1" dirty="0" smtClean="0"/>
              <a:t>i </a:t>
            </a:r>
            <a:r>
              <a:rPr lang="pl-PL" sz="2800" b="1" dirty="0" smtClean="0">
                <a:solidFill>
                  <a:srgbClr val="C00000"/>
                </a:solidFill>
              </a:rPr>
              <a:t>logos</a:t>
            </a:r>
            <a:r>
              <a:rPr lang="pl-PL" sz="2800" b="1" dirty="0" smtClean="0"/>
              <a:t>- słowo.</a:t>
            </a:r>
            <a:endParaRPr lang="pl-PL" sz="2800" b="1" dirty="0"/>
          </a:p>
        </p:txBody>
      </p:sp>
      <p:sp>
        <p:nvSpPr>
          <p:cNvPr id="6" name="Prostokąt zaokrąglony 5">
            <a:hlinkClick r:id="rId2" action="ppaction://hlinksldjump"/>
          </p:cNvPr>
          <p:cNvSpPr/>
          <p:nvPr/>
        </p:nvSpPr>
        <p:spPr>
          <a:xfrm>
            <a:off x="214282" y="6357958"/>
            <a:ext cx="1428760" cy="35719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b="1" dirty="0" smtClean="0"/>
              <a:t>Spis treści</a:t>
            </a:r>
            <a:endParaRPr lang="pl-PL" b="1" dirty="0"/>
          </a:p>
        </p:txBody>
      </p:sp>
      <p:sp>
        <p:nvSpPr>
          <p:cNvPr id="7" name="Prostokąt zaokrąglony 6">
            <a:hlinkClick r:id="" action="ppaction://hlinkshowjump?jump=nextslide"/>
          </p:cNvPr>
          <p:cNvSpPr/>
          <p:nvPr/>
        </p:nvSpPr>
        <p:spPr>
          <a:xfrm>
            <a:off x="7500958" y="6357958"/>
            <a:ext cx="1428760" cy="35719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b="1" dirty="0" smtClean="0"/>
              <a:t>Dalej</a:t>
            </a:r>
            <a:endParaRPr lang="pl-PL" b="1" dirty="0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Autor: Elżbieta Jarębska</a:t>
            </a:r>
            <a:endParaRPr lang="pl-PL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5" name="Łącznik prosty 14"/>
          <p:cNvCxnSpPr>
            <a:endCxn id="16" idx="1"/>
          </p:cNvCxnSpPr>
          <p:nvPr/>
        </p:nvCxnSpPr>
        <p:spPr>
          <a:xfrm flipV="1">
            <a:off x="3428992" y="1772797"/>
            <a:ext cx="857256" cy="4022585"/>
          </a:xfrm>
          <a:prstGeom prst="line">
            <a:avLst/>
          </a:prstGeom>
          <a:ln w="76200">
            <a:solidFill>
              <a:srgbClr val="C00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" name="Prostokąt 1"/>
          <p:cNvSpPr/>
          <p:nvPr/>
        </p:nvSpPr>
        <p:spPr>
          <a:xfrm>
            <a:off x="285720" y="214290"/>
            <a:ext cx="8185254" cy="107721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pl-PL" sz="3200" b="1" cap="none" spc="50" dirty="0" smtClean="0">
                <a:ln w="11430"/>
                <a:solidFill>
                  <a:srgbClr val="0033CC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</a:rPr>
              <a:t>Biologię można podzielić ze względu </a:t>
            </a:r>
            <a:br>
              <a:rPr lang="pl-PL" sz="3200" b="1" cap="none" spc="50" dirty="0" smtClean="0">
                <a:ln w="11430"/>
                <a:solidFill>
                  <a:srgbClr val="0033CC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</a:rPr>
            </a:br>
            <a:r>
              <a:rPr lang="pl-PL" sz="3200" b="1" cap="none" spc="50" dirty="0" smtClean="0">
                <a:ln w="11430"/>
                <a:solidFill>
                  <a:srgbClr val="0033CC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</a:rPr>
              <a:t>na problematykę badań</a:t>
            </a:r>
            <a:endParaRPr lang="pl-PL" sz="3200" b="1" cap="none" spc="50" dirty="0">
              <a:ln w="11430"/>
              <a:solidFill>
                <a:srgbClr val="0033CC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Georgia" pitchFamily="18" charset="0"/>
            </a:endParaRPr>
          </a:p>
        </p:txBody>
      </p:sp>
      <p:sp>
        <p:nvSpPr>
          <p:cNvPr id="16" name="pole tekstowe 15"/>
          <p:cNvSpPr txBox="1"/>
          <p:nvPr/>
        </p:nvSpPr>
        <p:spPr>
          <a:xfrm>
            <a:off x="4286248" y="1357298"/>
            <a:ext cx="42862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400" b="1" dirty="0" smtClean="0"/>
              <a:t>bada przebieg powolnych zmian zachodzących w przyrodzie</a:t>
            </a:r>
            <a:endParaRPr lang="pl-PL" sz="2400" b="1" dirty="0"/>
          </a:p>
        </p:txBody>
      </p:sp>
      <p:sp>
        <p:nvSpPr>
          <p:cNvPr id="17" name="Prostokąt 16"/>
          <p:cNvSpPr/>
          <p:nvPr/>
        </p:nvSpPr>
        <p:spPr>
          <a:xfrm>
            <a:off x="4071934" y="2214554"/>
            <a:ext cx="4786346" cy="421484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8" name="Prostokąt zaokrąglony 17">
            <a:hlinkClick r:id="rId3" action="ppaction://hlinksldjump"/>
          </p:cNvPr>
          <p:cNvSpPr/>
          <p:nvPr/>
        </p:nvSpPr>
        <p:spPr>
          <a:xfrm>
            <a:off x="428596" y="1357298"/>
            <a:ext cx="3000396" cy="500066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2800" b="1" dirty="0" smtClean="0">
                <a:solidFill>
                  <a:schemeClr val="accent2">
                    <a:lumMod val="50000"/>
                  </a:schemeClr>
                </a:solidFill>
                <a:latin typeface="Georgia" pitchFamily="18" charset="0"/>
              </a:rPr>
              <a:t>Cytologia</a:t>
            </a:r>
            <a:endParaRPr lang="pl-PL" sz="2800" b="1" dirty="0">
              <a:solidFill>
                <a:schemeClr val="accent2">
                  <a:lumMod val="50000"/>
                </a:schemeClr>
              </a:solidFill>
              <a:latin typeface="Georgia" pitchFamily="18" charset="0"/>
            </a:endParaRPr>
          </a:p>
        </p:txBody>
      </p:sp>
      <p:sp>
        <p:nvSpPr>
          <p:cNvPr id="19" name="Prostokąt zaokrąglony 18">
            <a:hlinkClick r:id="rId4" action="ppaction://hlinksldjump"/>
          </p:cNvPr>
          <p:cNvSpPr/>
          <p:nvPr/>
        </p:nvSpPr>
        <p:spPr>
          <a:xfrm>
            <a:off x="428596" y="1955591"/>
            <a:ext cx="3000396" cy="500066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2800" b="1" dirty="0" smtClean="0">
                <a:solidFill>
                  <a:schemeClr val="accent2">
                    <a:lumMod val="50000"/>
                  </a:schemeClr>
                </a:solidFill>
                <a:latin typeface="Georgia" pitchFamily="18" charset="0"/>
              </a:rPr>
              <a:t>Fizjologia</a:t>
            </a:r>
            <a:endParaRPr lang="pl-PL" sz="2800" b="1" dirty="0">
              <a:solidFill>
                <a:schemeClr val="accent2">
                  <a:lumMod val="50000"/>
                </a:schemeClr>
              </a:solidFill>
              <a:latin typeface="Georgia" pitchFamily="18" charset="0"/>
            </a:endParaRPr>
          </a:p>
        </p:txBody>
      </p:sp>
      <p:sp>
        <p:nvSpPr>
          <p:cNvPr id="20" name="Prostokąt zaokrąglony 19">
            <a:hlinkClick r:id="rId5" action="ppaction://hlinksldjump"/>
          </p:cNvPr>
          <p:cNvSpPr/>
          <p:nvPr/>
        </p:nvSpPr>
        <p:spPr>
          <a:xfrm>
            <a:off x="428596" y="2553884"/>
            <a:ext cx="3000396" cy="500066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2800" b="1" dirty="0" smtClean="0">
                <a:solidFill>
                  <a:schemeClr val="accent2">
                    <a:lumMod val="50000"/>
                  </a:schemeClr>
                </a:solidFill>
                <a:latin typeface="Georgia" pitchFamily="18" charset="0"/>
              </a:rPr>
              <a:t>Genetyka</a:t>
            </a:r>
            <a:endParaRPr lang="pl-PL" sz="2800" b="1" dirty="0">
              <a:solidFill>
                <a:schemeClr val="accent2">
                  <a:lumMod val="50000"/>
                </a:schemeClr>
              </a:solidFill>
              <a:latin typeface="Georgia" pitchFamily="18" charset="0"/>
            </a:endParaRPr>
          </a:p>
        </p:txBody>
      </p:sp>
      <p:sp>
        <p:nvSpPr>
          <p:cNvPr id="21" name="Prostokąt zaokrąglony 20">
            <a:hlinkClick r:id="rId6" action="ppaction://hlinksldjump"/>
          </p:cNvPr>
          <p:cNvSpPr/>
          <p:nvPr/>
        </p:nvSpPr>
        <p:spPr>
          <a:xfrm>
            <a:off x="428596" y="3152177"/>
            <a:ext cx="3000396" cy="500066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2800" b="1" dirty="0" smtClean="0">
                <a:solidFill>
                  <a:schemeClr val="accent2">
                    <a:lumMod val="50000"/>
                  </a:schemeClr>
                </a:solidFill>
                <a:latin typeface="Georgia" pitchFamily="18" charset="0"/>
              </a:rPr>
              <a:t>Ekologia</a:t>
            </a:r>
            <a:endParaRPr lang="pl-PL" sz="2800" b="1" dirty="0">
              <a:solidFill>
                <a:schemeClr val="accent2">
                  <a:lumMod val="50000"/>
                </a:schemeClr>
              </a:solidFill>
              <a:latin typeface="Georgia" pitchFamily="18" charset="0"/>
            </a:endParaRPr>
          </a:p>
        </p:txBody>
      </p:sp>
      <p:sp>
        <p:nvSpPr>
          <p:cNvPr id="22" name="Prostokąt zaokrąglony 21">
            <a:hlinkClick r:id="rId7" action="ppaction://hlinksldjump"/>
          </p:cNvPr>
          <p:cNvSpPr/>
          <p:nvPr/>
        </p:nvSpPr>
        <p:spPr>
          <a:xfrm>
            <a:off x="428596" y="3750470"/>
            <a:ext cx="3000396" cy="500066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2800" b="1" dirty="0" smtClean="0">
                <a:solidFill>
                  <a:schemeClr val="accent2">
                    <a:lumMod val="50000"/>
                  </a:schemeClr>
                </a:solidFill>
                <a:latin typeface="Georgia" pitchFamily="18" charset="0"/>
              </a:rPr>
              <a:t>Systematyka</a:t>
            </a:r>
            <a:endParaRPr lang="pl-PL" sz="2800" b="1" dirty="0">
              <a:solidFill>
                <a:schemeClr val="accent2">
                  <a:lumMod val="50000"/>
                </a:schemeClr>
              </a:solidFill>
              <a:latin typeface="Georgia" pitchFamily="18" charset="0"/>
            </a:endParaRPr>
          </a:p>
        </p:txBody>
      </p:sp>
      <p:sp>
        <p:nvSpPr>
          <p:cNvPr id="23" name="Prostokąt zaokrąglony 22">
            <a:hlinkClick r:id="rId8" action="ppaction://hlinksldjump"/>
          </p:cNvPr>
          <p:cNvSpPr/>
          <p:nvPr/>
        </p:nvSpPr>
        <p:spPr>
          <a:xfrm>
            <a:off x="428596" y="4348763"/>
            <a:ext cx="3000396" cy="500066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2800" b="1" dirty="0" smtClean="0">
                <a:solidFill>
                  <a:schemeClr val="accent2">
                    <a:lumMod val="50000"/>
                  </a:schemeClr>
                </a:solidFill>
                <a:latin typeface="Georgia" pitchFamily="18" charset="0"/>
              </a:rPr>
              <a:t>Histologia</a:t>
            </a:r>
            <a:endParaRPr lang="pl-PL" sz="2800" b="1" dirty="0">
              <a:solidFill>
                <a:schemeClr val="accent2">
                  <a:lumMod val="50000"/>
                </a:schemeClr>
              </a:solidFill>
              <a:latin typeface="Georgia" pitchFamily="18" charset="0"/>
            </a:endParaRPr>
          </a:p>
        </p:txBody>
      </p:sp>
      <p:sp>
        <p:nvSpPr>
          <p:cNvPr id="24" name="Prostokąt zaokrąglony 23">
            <a:hlinkClick r:id="rId9" action="ppaction://hlinksldjump"/>
          </p:cNvPr>
          <p:cNvSpPr/>
          <p:nvPr/>
        </p:nvSpPr>
        <p:spPr>
          <a:xfrm>
            <a:off x="428596" y="4947056"/>
            <a:ext cx="3000396" cy="500066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2800" b="1" dirty="0" smtClean="0">
                <a:solidFill>
                  <a:schemeClr val="accent2">
                    <a:lumMod val="50000"/>
                  </a:schemeClr>
                </a:solidFill>
                <a:latin typeface="Georgia" pitchFamily="18" charset="0"/>
              </a:rPr>
              <a:t>Embriologia</a:t>
            </a:r>
            <a:endParaRPr lang="pl-PL" sz="2800" b="1" dirty="0">
              <a:solidFill>
                <a:schemeClr val="accent2">
                  <a:lumMod val="50000"/>
                </a:schemeClr>
              </a:solidFill>
              <a:latin typeface="Georgia" pitchFamily="18" charset="0"/>
            </a:endParaRPr>
          </a:p>
        </p:txBody>
      </p:sp>
      <p:sp>
        <p:nvSpPr>
          <p:cNvPr id="25" name="Prostokąt zaokrąglony 24">
            <a:hlinkClick r:id="rId10" action="ppaction://hlinksldjump"/>
          </p:cNvPr>
          <p:cNvSpPr/>
          <p:nvPr/>
        </p:nvSpPr>
        <p:spPr>
          <a:xfrm>
            <a:off x="428596" y="5545349"/>
            <a:ext cx="3000396" cy="500066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2800" b="1" dirty="0" smtClean="0">
                <a:solidFill>
                  <a:schemeClr val="accent2">
                    <a:lumMod val="50000"/>
                  </a:schemeClr>
                </a:solidFill>
                <a:latin typeface="Georgia" pitchFamily="18" charset="0"/>
              </a:rPr>
              <a:t>Ewolucjonizm</a:t>
            </a:r>
            <a:endParaRPr lang="pl-PL" sz="2800" b="1" dirty="0">
              <a:solidFill>
                <a:schemeClr val="accent2">
                  <a:lumMod val="50000"/>
                </a:schemeClr>
              </a:solidFill>
              <a:latin typeface="Georgia" pitchFamily="18" charset="0"/>
            </a:endParaRPr>
          </a:p>
        </p:txBody>
      </p:sp>
      <p:sp>
        <p:nvSpPr>
          <p:cNvPr id="26" name="Prostokąt zaokrąglony 25">
            <a:hlinkClick r:id="rId11" action="ppaction://hlinksldjump"/>
          </p:cNvPr>
          <p:cNvSpPr/>
          <p:nvPr/>
        </p:nvSpPr>
        <p:spPr>
          <a:xfrm>
            <a:off x="428596" y="6143644"/>
            <a:ext cx="3000396" cy="500066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2800" b="1" dirty="0" smtClean="0">
                <a:solidFill>
                  <a:schemeClr val="accent2">
                    <a:lumMod val="50000"/>
                  </a:schemeClr>
                </a:solidFill>
                <a:latin typeface="Georgia" pitchFamily="18" charset="0"/>
              </a:rPr>
              <a:t>Biochemia</a:t>
            </a:r>
            <a:endParaRPr lang="pl-PL" sz="2800" b="1" dirty="0">
              <a:solidFill>
                <a:schemeClr val="accent2">
                  <a:lumMod val="50000"/>
                </a:schemeClr>
              </a:solidFill>
              <a:latin typeface="Georgia" pitchFamily="18" charset="0"/>
            </a:endParaRPr>
          </a:p>
        </p:txBody>
      </p:sp>
      <p:sp>
        <p:nvSpPr>
          <p:cNvPr id="28" name="Prostokąt zaokrąglony 27">
            <a:hlinkClick r:id="" action="ppaction://hlinkshowjump?jump=nextslide"/>
          </p:cNvPr>
          <p:cNvSpPr/>
          <p:nvPr/>
        </p:nvSpPr>
        <p:spPr>
          <a:xfrm>
            <a:off x="7500958" y="6357958"/>
            <a:ext cx="1428760" cy="35719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b="1" dirty="0" smtClean="0"/>
              <a:t>Dalej</a:t>
            </a:r>
            <a:endParaRPr lang="pl-PL" b="1" dirty="0"/>
          </a:p>
        </p:txBody>
      </p:sp>
      <p:sp>
        <p:nvSpPr>
          <p:cNvPr id="27" name="Symbol zastępczy stopki 2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Autor: Elżbieta Jarębska</a:t>
            </a:r>
            <a:endParaRPr lang="pl-PL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5" name="Łącznik prosty 14"/>
          <p:cNvCxnSpPr>
            <a:endCxn id="16" idx="1"/>
          </p:cNvCxnSpPr>
          <p:nvPr/>
        </p:nvCxnSpPr>
        <p:spPr>
          <a:xfrm flipV="1">
            <a:off x="3428992" y="1759744"/>
            <a:ext cx="857256" cy="4633933"/>
          </a:xfrm>
          <a:prstGeom prst="line">
            <a:avLst/>
          </a:prstGeom>
          <a:ln w="76200">
            <a:solidFill>
              <a:srgbClr val="C00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" name="Prostokąt 1"/>
          <p:cNvSpPr/>
          <p:nvPr/>
        </p:nvSpPr>
        <p:spPr>
          <a:xfrm>
            <a:off x="285720" y="214290"/>
            <a:ext cx="8185254" cy="107721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pl-PL" sz="3200" b="1" cap="none" spc="50" dirty="0" smtClean="0">
                <a:ln w="11430"/>
                <a:solidFill>
                  <a:srgbClr val="0033CC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</a:rPr>
              <a:t>Biologię można podzielić ze względu </a:t>
            </a:r>
            <a:br>
              <a:rPr lang="pl-PL" sz="3200" b="1" cap="none" spc="50" dirty="0" smtClean="0">
                <a:ln w="11430"/>
                <a:solidFill>
                  <a:srgbClr val="0033CC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</a:rPr>
            </a:br>
            <a:r>
              <a:rPr lang="pl-PL" sz="3200" b="1" cap="none" spc="50" dirty="0" smtClean="0">
                <a:ln w="11430"/>
                <a:solidFill>
                  <a:srgbClr val="0033CC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</a:rPr>
              <a:t>na problematykę badań</a:t>
            </a:r>
            <a:endParaRPr lang="pl-PL" sz="3200" b="1" cap="none" spc="50" dirty="0">
              <a:ln w="11430"/>
              <a:solidFill>
                <a:srgbClr val="0033CC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Georgia" pitchFamily="18" charset="0"/>
            </a:endParaRPr>
          </a:p>
        </p:txBody>
      </p:sp>
      <p:sp>
        <p:nvSpPr>
          <p:cNvPr id="16" name="pole tekstowe 15"/>
          <p:cNvSpPr txBox="1"/>
          <p:nvPr/>
        </p:nvSpPr>
        <p:spPr>
          <a:xfrm>
            <a:off x="4286248" y="1249764"/>
            <a:ext cx="4286280" cy="10199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400"/>
              </a:lnSpc>
            </a:pPr>
            <a:r>
              <a:rPr lang="pl-PL" sz="2400" b="1" dirty="0" smtClean="0"/>
              <a:t>bada cząsteczki chemiczne znajdujące się w komórkach oraz ich przemiany</a:t>
            </a:r>
            <a:endParaRPr lang="pl-PL" sz="2400" b="1" dirty="0"/>
          </a:p>
        </p:txBody>
      </p:sp>
      <p:sp>
        <p:nvSpPr>
          <p:cNvPr id="17" name="Prostokąt 16"/>
          <p:cNvSpPr/>
          <p:nvPr/>
        </p:nvSpPr>
        <p:spPr>
          <a:xfrm>
            <a:off x="4071934" y="2214554"/>
            <a:ext cx="4786346" cy="421484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8" name="Prostokąt zaokrąglony 17">
            <a:hlinkClick r:id="rId3" action="ppaction://hlinksldjump"/>
          </p:cNvPr>
          <p:cNvSpPr/>
          <p:nvPr/>
        </p:nvSpPr>
        <p:spPr>
          <a:xfrm>
            <a:off x="428596" y="1357298"/>
            <a:ext cx="3000396" cy="500066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2800" b="1" dirty="0" smtClean="0">
                <a:solidFill>
                  <a:schemeClr val="accent2">
                    <a:lumMod val="50000"/>
                  </a:schemeClr>
                </a:solidFill>
                <a:latin typeface="Georgia" pitchFamily="18" charset="0"/>
              </a:rPr>
              <a:t>Cytologia</a:t>
            </a:r>
            <a:endParaRPr lang="pl-PL" sz="2800" b="1" dirty="0">
              <a:solidFill>
                <a:schemeClr val="accent2">
                  <a:lumMod val="50000"/>
                </a:schemeClr>
              </a:solidFill>
              <a:latin typeface="Georgia" pitchFamily="18" charset="0"/>
            </a:endParaRPr>
          </a:p>
        </p:txBody>
      </p:sp>
      <p:sp>
        <p:nvSpPr>
          <p:cNvPr id="19" name="Prostokąt zaokrąglony 18">
            <a:hlinkClick r:id="rId4" action="ppaction://hlinksldjump"/>
          </p:cNvPr>
          <p:cNvSpPr/>
          <p:nvPr/>
        </p:nvSpPr>
        <p:spPr>
          <a:xfrm>
            <a:off x="428596" y="1955591"/>
            <a:ext cx="3000396" cy="500066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2800" b="1" dirty="0" smtClean="0">
                <a:solidFill>
                  <a:schemeClr val="accent2">
                    <a:lumMod val="50000"/>
                  </a:schemeClr>
                </a:solidFill>
                <a:latin typeface="Georgia" pitchFamily="18" charset="0"/>
              </a:rPr>
              <a:t>Fizjologia</a:t>
            </a:r>
            <a:endParaRPr lang="pl-PL" sz="2800" b="1" dirty="0">
              <a:solidFill>
                <a:schemeClr val="accent2">
                  <a:lumMod val="50000"/>
                </a:schemeClr>
              </a:solidFill>
              <a:latin typeface="Georgia" pitchFamily="18" charset="0"/>
            </a:endParaRPr>
          </a:p>
        </p:txBody>
      </p:sp>
      <p:sp>
        <p:nvSpPr>
          <p:cNvPr id="20" name="Prostokąt zaokrąglony 19">
            <a:hlinkClick r:id="rId5" action="ppaction://hlinksldjump"/>
          </p:cNvPr>
          <p:cNvSpPr/>
          <p:nvPr/>
        </p:nvSpPr>
        <p:spPr>
          <a:xfrm>
            <a:off x="428596" y="2553884"/>
            <a:ext cx="3000396" cy="500066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2800" b="1" dirty="0" smtClean="0">
                <a:solidFill>
                  <a:schemeClr val="accent2">
                    <a:lumMod val="50000"/>
                  </a:schemeClr>
                </a:solidFill>
                <a:latin typeface="Georgia" pitchFamily="18" charset="0"/>
              </a:rPr>
              <a:t>Genetyka</a:t>
            </a:r>
            <a:endParaRPr lang="pl-PL" sz="2800" b="1" dirty="0">
              <a:solidFill>
                <a:schemeClr val="accent2">
                  <a:lumMod val="50000"/>
                </a:schemeClr>
              </a:solidFill>
              <a:latin typeface="Georgia" pitchFamily="18" charset="0"/>
            </a:endParaRPr>
          </a:p>
        </p:txBody>
      </p:sp>
      <p:sp>
        <p:nvSpPr>
          <p:cNvPr id="21" name="Prostokąt zaokrąglony 20">
            <a:hlinkClick r:id="rId6" action="ppaction://hlinksldjump"/>
          </p:cNvPr>
          <p:cNvSpPr/>
          <p:nvPr/>
        </p:nvSpPr>
        <p:spPr>
          <a:xfrm>
            <a:off x="428596" y="3152177"/>
            <a:ext cx="3000396" cy="500066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2800" b="1" dirty="0" smtClean="0">
                <a:solidFill>
                  <a:schemeClr val="accent2">
                    <a:lumMod val="50000"/>
                  </a:schemeClr>
                </a:solidFill>
                <a:latin typeface="Georgia" pitchFamily="18" charset="0"/>
              </a:rPr>
              <a:t>Ekologia</a:t>
            </a:r>
            <a:endParaRPr lang="pl-PL" sz="2800" b="1" dirty="0">
              <a:solidFill>
                <a:schemeClr val="accent2">
                  <a:lumMod val="50000"/>
                </a:schemeClr>
              </a:solidFill>
              <a:latin typeface="Georgia" pitchFamily="18" charset="0"/>
            </a:endParaRPr>
          </a:p>
        </p:txBody>
      </p:sp>
      <p:sp>
        <p:nvSpPr>
          <p:cNvPr id="22" name="Prostokąt zaokrąglony 21">
            <a:hlinkClick r:id="rId7" action="ppaction://hlinksldjump"/>
          </p:cNvPr>
          <p:cNvSpPr/>
          <p:nvPr/>
        </p:nvSpPr>
        <p:spPr>
          <a:xfrm>
            <a:off x="428596" y="3750470"/>
            <a:ext cx="3000396" cy="500066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2800" b="1" dirty="0" smtClean="0">
                <a:solidFill>
                  <a:schemeClr val="accent2">
                    <a:lumMod val="50000"/>
                  </a:schemeClr>
                </a:solidFill>
                <a:latin typeface="Georgia" pitchFamily="18" charset="0"/>
              </a:rPr>
              <a:t>Systematyka</a:t>
            </a:r>
            <a:endParaRPr lang="pl-PL" sz="2800" b="1" dirty="0">
              <a:solidFill>
                <a:schemeClr val="accent2">
                  <a:lumMod val="50000"/>
                </a:schemeClr>
              </a:solidFill>
              <a:latin typeface="Georgia" pitchFamily="18" charset="0"/>
            </a:endParaRPr>
          </a:p>
        </p:txBody>
      </p:sp>
      <p:sp>
        <p:nvSpPr>
          <p:cNvPr id="23" name="Prostokąt zaokrąglony 22">
            <a:hlinkClick r:id="rId8" action="ppaction://hlinksldjump"/>
          </p:cNvPr>
          <p:cNvSpPr/>
          <p:nvPr/>
        </p:nvSpPr>
        <p:spPr>
          <a:xfrm>
            <a:off x="428596" y="4348763"/>
            <a:ext cx="3000396" cy="500066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2800" b="1" dirty="0" smtClean="0">
                <a:solidFill>
                  <a:schemeClr val="accent2">
                    <a:lumMod val="50000"/>
                  </a:schemeClr>
                </a:solidFill>
                <a:latin typeface="Georgia" pitchFamily="18" charset="0"/>
              </a:rPr>
              <a:t>Histologia</a:t>
            </a:r>
            <a:endParaRPr lang="pl-PL" sz="2800" b="1" dirty="0">
              <a:solidFill>
                <a:schemeClr val="accent2">
                  <a:lumMod val="50000"/>
                </a:schemeClr>
              </a:solidFill>
              <a:latin typeface="Georgia" pitchFamily="18" charset="0"/>
            </a:endParaRPr>
          </a:p>
        </p:txBody>
      </p:sp>
      <p:sp>
        <p:nvSpPr>
          <p:cNvPr id="24" name="Prostokąt zaokrąglony 23">
            <a:hlinkClick r:id="rId9" action="ppaction://hlinksldjump"/>
          </p:cNvPr>
          <p:cNvSpPr/>
          <p:nvPr/>
        </p:nvSpPr>
        <p:spPr>
          <a:xfrm>
            <a:off x="428596" y="4947056"/>
            <a:ext cx="3000396" cy="500066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2800" b="1" dirty="0" smtClean="0">
                <a:solidFill>
                  <a:schemeClr val="accent2">
                    <a:lumMod val="50000"/>
                  </a:schemeClr>
                </a:solidFill>
                <a:latin typeface="Georgia" pitchFamily="18" charset="0"/>
              </a:rPr>
              <a:t>Embriologia</a:t>
            </a:r>
            <a:endParaRPr lang="pl-PL" sz="2800" b="1" dirty="0">
              <a:solidFill>
                <a:schemeClr val="accent2">
                  <a:lumMod val="50000"/>
                </a:schemeClr>
              </a:solidFill>
              <a:latin typeface="Georgia" pitchFamily="18" charset="0"/>
            </a:endParaRPr>
          </a:p>
        </p:txBody>
      </p:sp>
      <p:sp>
        <p:nvSpPr>
          <p:cNvPr id="25" name="Prostokąt zaokrąglony 24">
            <a:hlinkClick r:id="rId10" action="ppaction://hlinksldjump"/>
          </p:cNvPr>
          <p:cNvSpPr/>
          <p:nvPr/>
        </p:nvSpPr>
        <p:spPr>
          <a:xfrm>
            <a:off x="428596" y="5545349"/>
            <a:ext cx="3000396" cy="500066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2800" b="1" dirty="0" smtClean="0">
                <a:solidFill>
                  <a:schemeClr val="accent2">
                    <a:lumMod val="50000"/>
                  </a:schemeClr>
                </a:solidFill>
                <a:latin typeface="Georgia" pitchFamily="18" charset="0"/>
              </a:rPr>
              <a:t>Ewolucjonizm</a:t>
            </a:r>
            <a:endParaRPr lang="pl-PL" sz="2800" b="1" dirty="0">
              <a:solidFill>
                <a:schemeClr val="accent2">
                  <a:lumMod val="50000"/>
                </a:schemeClr>
              </a:solidFill>
              <a:latin typeface="Georgia" pitchFamily="18" charset="0"/>
            </a:endParaRPr>
          </a:p>
        </p:txBody>
      </p:sp>
      <p:sp>
        <p:nvSpPr>
          <p:cNvPr id="26" name="Prostokąt zaokrąglony 25">
            <a:hlinkClick r:id="rId11" action="ppaction://hlinksldjump"/>
          </p:cNvPr>
          <p:cNvSpPr/>
          <p:nvPr/>
        </p:nvSpPr>
        <p:spPr>
          <a:xfrm>
            <a:off x="428596" y="6143644"/>
            <a:ext cx="3000396" cy="500066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2800" b="1" dirty="0" smtClean="0">
                <a:solidFill>
                  <a:schemeClr val="accent2">
                    <a:lumMod val="50000"/>
                  </a:schemeClr>
                </a:solidFill>
                <a:latin typeface="Georgia" pitchFamily="18" charset="0"/>
              </a:rPr>
              <a:t>Biochemia</a:t>
            </a:r>
            <a:endParaRPr lang="pl-PL" sz="2800" b="1" dirty="0">
              <a:solidFill>
                <a:schemeClr val="accent2">
                  <a:lumMod val="50000"/>
                </a:schemeClr>
              </a:solidFill>
              <a:latin typeface="Georgia" pitchFamily="18" charset="0"/>
            </a:endParaRPr>
          </a:p>
        </p:txBody>
      </p:sp>
      <p:sp>
        <p:nvSpPr>
          <p:cNvPr id="28" name="Prostokąt zaokrąglony 27">
            <a:hlinkClick r:id="" action="ppaction://hlinkshowjump?jump=nextslide"/>
          </p:cNvPr>
          <p:cNvSpPr/>
          <p:nvPr/>
        </p:nvSpPr>
        <p:spPr>
          <a:xfrm>
            <a:off x="7500958" y="6357958"/>
            <a:ext cx="1428760" cy="35719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b="1" dirty="0" smtClean="0"/>
              <a:t>Dalej</a:t>
            </a:r>
            <a:endParaRPr lang="pl-PL" b="1" dirty="0"/>
          </a:p>
        </p:txBody>
      </p:sp>
      <p:sp>
        <p:nvSpPr>
          <p:cNvPr id="27" name="Symbol zastępczy stopki 2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Autor: Elżbieta Jarębska</a:t>
            </a:r>
            <a:endParaRPr lang="pl-PL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rostokąt 1"/>
          <p:cNvSpPr/>
          <p:nvPr/>
        </p:nvSpPr>
        <p:spPr>
          <a:xfrm>
            <a:off x="285720" y="214290"/>
            <a:ext cx="8547533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pl-PL" sz="3600" b="1" cap="none" spc="50" dirty="0" smtClean="0">
                <a:ln w="11430"/>
                <a:solidFill>
                  <a:srgbClr val="0033CC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</a:rPr>
              <a:t>Współczesne nauki biologiczne to:</a:t>
            </a:r>
            <a:endParaRPr lang="pl-PL" sz="3600" b="1" cap="none" spc="50" dirty="0">
              <a:ln w="11430"/>
              <a:solidFill>
                <a:srgbClr val="0033CC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Georgia" pitchFamily="18" charset="0"/>
            </a:endParaRPr>
          </a:p>
        </p:txBody>
      </p:sp>
      <p:sp>
        <p:nvSpPr>
          <p:cNvPr id="14" name="pole tekstowe 13"/>
          <p:cNvSpPr txBox="1"/>
          <p:nvPr/>
        </p:nvSpPr>
        <p:spPr>
          <a:xfrm>
            <a:off x="714348" y="1428736"/>
            <a:ext cx="7643866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Blip>
                <a:blip r:embed="rId2"/>
              </a:buBlip>
            </a:pPr>
            <a:r>
              <a:rPr lang="pl-PL" sz="2800" b="1" dirty="0" smtClean="0"/>
              <a:t>   </a:t>
            </a:r>
            <a:r>
              <a:rPr lang="pl-PL" sz="2800" b="1" dirty="0" smtClean="0">
                <a:solidFill>
                  <a:srgbClr val="C00000"/>
                </a:solidFill>
              </a:rPr>
              <a:t>biologia molekularna </a:t>
            </a:r>
            <a:r>
              <a:rPr lang="pl-PL" sz="2800" dirty="0" smtClean="0"/>
              <a:t>– przedmiotem badań są   </a:t>
            </a:r>
            <a:br>
              <a:rPr lang="pl-PL" sz="2800" dirty="0" smtClean="0"/>
            </a:br>
            <a:r>
              <a:rPr lang="pl-PL" sz="2800" dirty="0" smtClean="0"/>
              <a:t>      mikrocząsteczki (kwasy nukleinowe oraz białka),</a:t>
            </a:r>
          </a:p>
          <a:p>
            <a:endParaRPr lang="pl-PL" sz="2800" dirty="0" smtClean="0"/>
          </a:p>
          <a:p>
            <a:pPr>
              <a:buBlip>
                <a:blip r:embed="rId2"/>
              </a:buBlip>
            </a:pPr>
            <a:r>
              <a:rPr lang="pl-PL" sz="2800" dirty="0"/>
              <a:t> </a:t>
            </a:r>
            <a:r>
              <a:rPr lang="pl-PL" sz="2800" dirty="0" smtClean="0"/>
              <a:t>  </a:t>
            </a:r>
            <a:r>
              <a:rPr lang="pl-PL" sz="2800" b="1" dirty="0" smtClean="0">
                <a:solidFill>
                  <a:srgbClr val="0033CC"/>
                </a:solidFill>
              </a:rPr>
              <a:t>inżynieria genetyczna </a:t>
            </a:r>
            <a:r>
              <a:rPr lang="pl-PL" sz="2800" dirty="0" smtClean="0"/>
              <a:t>– wykorzystuje wiedzę </a:t>
            </a:r>
            <a:br>
              <a:rPr lang="pl-PL" sz="2800" dirty="0" smtClean="0"/>
            </a:br>
            <a:r>
              <a:rPr lang="pl-PL" sz="2800" dirty="0" smtClean="0"/>
              <a:t>      o białkach i kwasach nukleinowych do     </a:t>
            </a:r>
            <a:br>
              <a:rPr lang="pl-PL" sz="2800" dirty="0" smtClean="0"/>
            </a:br>
            <a:r>
              <a:rPr lang="pl-PL" sz="2800" dirty="0" smtClean="0"/>
              <a:t>      manipulowania genami różnych organizmów,</a:t>
            </a:r>
          </a:p>
          <a:p>
            <a:endParaRPr lang="pl-PL" sz="2800" dirty="0" smtClean="0"/>
          </a:p>
          <a:p>
            <a:pPr>
              <a:buBlip>
                <a:blip r:embed="rId2"/>
              </a:buBlip>
            </a:pPr>
            <a:r>
              <a:rPr lang="pl-PL" sz="2800" b="1" dirty="0" smtClean="0"/>
              <a:t>   </a:t>
            </a:r>
            <a:r>
              <a:rPr lang="pl-PL" sz="2800" b="1" dirty="0" smtClean="0">
                <a:solidFill>
                  <a:srgbClr val="003300"/>
                </a:solidFill>
              </a:rPr>
              <a:t>kosmobiologia</a:t>
            </a:r>
            <a:r>
              <a:rPr lang="pl-PL" sz="2800" dirty="0" smtClean="0"/>
              <a:t> – nauka zajmująca się badaniami </a:t>
            </a:r>
            <a:br>
              <a:rPr lang="pl-PL" sz="2800" dirty="0" smtClean="0"/>
            </a:br>
            <a:r>
              <a:rPr lang="pl-PL" sz="2800" dirty="0" smtClean="0"/>
              <a:t>      możliwości istnienie życia poza Ziemią.</a:t>
            </a:r>
          </a:p>
          <a:p>
            <a:endParaRPr lang="pl-PL" dirty="0"/>
          </a:p>
        </p:txBody>
      </p:sp>
      <p:sp>
        <p:nvSpPr>
          <p:cNvPr id="4" name="Prostokąt zaokrąglony 3">
            <a:hlinkClick r:id="rId3" action="ppaction://hlinksldjump"/>
          </p:cNvPr>
          <p:cNvSpPr/>
          <p:nvPr/>
        </p:nvSpPr>
        <p:spPr>
          <a:xfrm>
            <a:off x="214282" y="6357958"/>
            <a:ext cx="1428760" cy="35719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b="1" dirty="0" smtClean="0"/>
              <a:t>Spis treści</a:t>
            </a:r>
            <a:endParaRPr lang="pl-PL" b="1" dirty="0"/>
          </a:p>
        </p:txBody>
      </p:sp>
      <p:sp>
        <p:nvSpPr>
          <p:cNvPr id="5" name="Prostokąt zaokrąglony 4">
            <a:hlinkClick r:id="" action="ppaction://hlinkshowjump?jump=nextslide"/>
          </p:cNvPr>
          <p:cNvSpPr/>
          <p:nvPr/>
        </p:nvSpPr>
        <p:spPr>
          <a:xfrm>
            <a:off x="7500958" y="6357958"/>
            <a:ext cx="1428760" cy="35719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b="1" dirty="0" smtClean="0"/>
              <a:t>Dalej</a:t>
            </a:r>
            <a:endParaRPr lang="pl-PL" b="1" dirty="0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Autor: Elżbieta Jarębska</a:t>
            </a:r>
            <a:endParaRPr lang="pl-PL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rostokąt 17"/>
          <p:cNvSpPr/>
          <p:nvPr/>
        </p:nvSpPr>
        <p:spPr>
          <a:xfrm>
            <a:off x="428596" y="214290"/>
            <a:ext cx="8143932" cy="73866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pl-PL" b="1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</a:rPr>
              <a:t>Zadanie 1</a:t>
            </a:r>
            <a:endParaRPr lang="pl-PL" b="1" cap="none" spc="50" dirty="0" smtClean="0">
              <a:ln w="11430"/>
              <a:solidFill>
                <a:srgbClr val="C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Georgia" pitchFamily="18" charset="0"/>
            </a:endParaRPr>
          </a:p>
          <a:p>
            <a:pPr algn="ctr"/>
            <a:r>
              <a:rPr lang="pl-PL" sz="2400" b="1" cap="none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</a:rPr>
              <a:t>Podział biologii ze względu na przedmiot badań</a:t>
            </a:r>
            <a:endParaRPr lang="pl-PL" sz="2400" b="1" cap="none" spc="50" dirty="0">
              <a:ln w="11430"/>
              <a:solidFill>
                <a:srgbClr val="C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Georgia" pitchFamily="18" charset="0"/>
            </a:endParaRPr>
          </a:p>
        </p:txBody>
      </p:sp>
      <p:sp>
        <p:nvSpPr>
          <p:cNvPr id="19" name="Prostokąt zaokrąglony 18">
            <a:hlinkClick r:id="rId2" action="ppaction://hlinksldjump"/>
          </p:cNvPr>
          <p:cNvSpPr/>
          <p:nvPr/>
        </p:nvSpPr>
        <p:spPr>
          <a:xfrm>
            <a:off x="428596" y="1428736"/>
            <a:ext cx="3000396" cy="642942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2800" b="1" dirty="0" smtClean="0">
                <a:solidFill>
                  <a:schemeClr val="accent2">
                    <a:lumMod val="50000"/>
                  </a:schemeClr>
                </a:solidFill>
                <a:latin typeface="Georgia" pitchFamily="18" charset="0"/>
              </a:rPr>
              <a:t>Mikrobiologia</a:t>
            </a:r>
            <a:endParaRPr lang="pl-PL" sz="2800" b="1" dirty="0">
              <a:solidFill>
                <a:schemeClr val="accent2">
                  <a:lumMod val="50000"/>
                </a:schemeClr>
              </a:solidFill>
              <a:latin typeface="Georgia" pitchFamily="18" charset="0"/>
            </a:endParaRPr>
          </a:p>
        </p:txBody>
      </p:sp>
      <p:sp>
        <p:nvSpPr>
          <p:cNvPr id="20" name="Prostokąt zaokrąglony 19">
            <a:hlinkClick r:id="rId3" action="ppaction://hlinksldjump"/>
          </p:cNvPr>
          <p:cNvSpPr/>
          <p:nvPr/>
        </p:nvSpPr>
        <p:spPr>
          <a:xfrm>
            <a:off x="428596" y="2500306"/>
            <a:ext cx="3000396" cy="642942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2800" b="1" dirty="0" smtClean="0">
                <a:solidFill>
                  <a:schemeClr val="accent2">
                    <a:lumMod val="50000"/>
                  </a:schemeClr>
                </a:solidFill>
                <a:latin typeface="Georgia" pitchFamily="18" charset="0"/>
              </a:rPr>
              <a:t>Botanika</a:t>
            </a:r>
            <a:endParaRPr lang="pl-PL" sz="2800" b="1" dirty="0">
              <a:solidFill>
                <a:schemeClr val="accent2">
                  <a:lumMod val="50000"/>
                </a:schemeClr>
              </a:solidFill>
              <a:latin typeface="Georgia" pitchFamily="18" charset="0"/>
            </a:endParaRPr>
          </a:p>
        </p:txBody>
      </p:sp>
      <p:sp>
        <p:nvSpPr>
          <p:cNvPr id="21" name="Prostokąt zaokrąglony 20">
            <a:hlinkClick r:id="rId4" action="ppaction://hlinksldjump"/>
          </p:cNvPr>
          <p:cNvSpPr/>
          <p:nvPr/>
        </p:nvSpPr>
        <p:spPr>
          <a:xfrm>
            <a:off x="428596" y="3571876"/>
            <a:ext cx="3000396" cy="642942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2800" b="1" dirty="0" smtClean="0">
                <a:solidFill>
                  <a:schemeClr val="accent2">
                    <a:lumMod val="50000"/>
                  </a:schemeClr>
                </a:solidFill>
                <a:latin typeface="Georgia" pitchFamily="18" charset="0"/>
              </a:rPr>
              <a:t>Zoologia</a:t>
            </a:r>
            <a:endParaRPr lang="pl-PL" sz="2800" b="1" dirty="0">
              <a:solidFill>
                <a:schemeClr val="accent2">
                  <a:lumMod val="50000"/>
                </a:schemeClr>
              </a:solidFill>
              <a:latin typeface="Georgia" pitchFamily="18" charset="0"/>
            </a:endParaRPr>
          </a:p>
        </p:txBody>
      </p:sp>
      <p:sp>
        <p:nvSpPr>
          <p:cNvPr id="22" name="Prostokąt zaokrąglony 21">
            <a:hlinkClick r:id="rId5" action="ppaction://hlinksldjump"/>
          </p:cNvPr>
          <p:cNvSpPr/>
          <p:nvPr/>
        </p:nvSpPr>
        <p:spPr>
          <a:xfrm>
            <a:off x="428596" y="4643446"/>
            <a:ext cx="3000396" cy="642942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2800" b="1" dirty="0" smtClean="0">
                <a:solidFill>
                  <a:schemeClr val="accent2">
                    <a:lumMod val="50000"/>
                  </a:schemeClr>
                </a:solidFill>
                <a:latin typeface="Georgia" pitchFamily="18" charset="0"/>
              </a:rPr>
              <a:t>Mikologia</a:t>
            </a:r>
            <a:endParaRPr lang="pl-PL" sz="2800" b="1" dirty="0">
              <a:solidFill>
                <a:schemeClr val="accent2">
                  <a:lumMod val="50000"/>
                </a:schemeClr>
              </a:solidFill>
              <a:latin typeface="Georgia" pitchFamily="18" charset="0"/>
            </a:endParaRPr>
          </a:p>
        </p:txBody>
      </p:sp>
      <p:sp>
        <p:nvSpPr>
          <p:cNvPr id="23" name="Prostokąt zaokrąglony 22">
            <a:hlinkClick r:id="rId6" action="ppaction://hlinksldjump"/>
          </p:cNvPr>
          <p:cNvSpPr/>
          <p:nvPr/>
        </p:nvSpPr>
        <p:spPr>
          <a:xfrm>
            <a:off x="428596" y="5715016"/>
            <a:ext cx="3000396" cy="642942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2800" b="1" dirty="0" smtClean="0">
                <a:solidFill>
                  <a:schemeClr val="accent2">
                    <a:lumMod val="50000"/>
                  </a:schemeClr>
                </a:solidFill>
                <a:latin typeface="Georgia" pitchFamily="18" charset="0"/>
              </a:rPr>
              <a:t>Antropologia</a:t>
            </a:r>
            <a:endParaRPr lang="pl-PL" sz="2800" b="1" dirty="0">
              <a:solidFill>
                <a:schemeClr val="accent2">
                  <a:lumMod val="50000"/>
                </a:schemeClr>
              </a:solidFill>
              <a:latin typeface="Georgia" pitchFamily="18" charset="0"/>
            </a:endParaRPr>
          </a:p>
        </p:txBody>
      </p:sp>
      <p:sp>
        <p:nvSpPr>
          <p:cNvPr id="24" name="Prostokąt zaokrąglony 23">
            <a:hlinkClick r:id="rId7" action="ppaction://hlinksldjump"/>
          </p:cNvPr>
          <p:cNvSpPr/>
          <p:nvPr/>
        </p:nvSpPr>
        <p:spPr>
          <a:xfrm>
            <a:off x="5572132" y="1428736"/>
            <a:ext cx="3000396" cy="642942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2000" dirty="0" smtClean="0">
                <a:solidFill>
                  <a:schemeClr val="tx1"/>
                </a:solidFill>
                <a:latin typeface="Georgia" pitchFamily="18" charset="0"/>
              </a:rPr>
              <a:t>nauka o zwierzętach</a:t>
            </a:r>
            <a:endParaRPr lang="pl-PL" sz="2000" dirty="0">
              <a:solidFill>
                <a:schemeClr val="tx1"/>
              </a:solidFill>
              <a:latin typeface="Georgia" pitchFamily="18" charset="0"/>
            </a:endParaRPr>
          </a:p>
        </p:txBody>
      </p:sp>
      <p:sp>
        <p:nvSpPr>
          <p:cNvPr id="25" name="Prostokąt zaokrąglony 24">
            <a:hlinkClick r:id="rId7" action="ppaction://hlinksldjump"/>
          </p:cNvPr>
          <p:cNvSpPr/>
          <p:nvPr/>
        </p:nvSpPr>
        <p:spPr>
          <a:xfrm>
            <a:off x="5572132" y="2500306"/>
            <a:ext cx="3000396" cy="642942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2000" dirty="0" smtClean="0">
                <a:solidFill>
                  <a:schemeClr val="tx1"/>
                </a:solidFill>
                <a:latin typeface="Georgia" pitchFamily="18" charset="0"/>
              </a:rPr>
              <a:t>nauka o człowieku</a:t>
            </a:r>
            <a:endParaRPr lang="pl-PL" sz="2000" dirty="0">
              <a:solidFill>
                <a:schemeClr val="tx1"/>
              </a:solidFill>
              <a:latin typeface="Georgia" pitchFamily="18" charset="0"/>
            </a:endParaRPr>
          </a:p>
        </p:txBody>
      </p:sp>
      <p:sp>
        <p:nvSpPr>
          <p:cNvPr id="26" name="Prostokąt zaokrąglony 25">
            <a:hlinkClick r:id="rId7" action="ppaction://hlinksldjump"/>
          </p:cNvPr>
          <p:cNvSpPr/>
          <p:nvPr/>
        </p:nvSpPr>
        <p:spPr>
          <a:xfrm>
            <a:off x="5572132" y="3571876"/>
            <a:ext cx="3000396" cy="642942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2000" dirty="0" smtClean="0">
                <a:solidFill>
                  <a:schemeClr val="tx1"/>
                </a:solidFill>
                <a:latin typeface="Georgia" pitchFamily="18" charset="0"/>
              </a:rPr>
              <a:t>nauka o roślinach</a:t>
            </a:r>
            <a:endParaRPr lang="pl-PL" sz="2000" dirty="0">
              <a:solidFill>
                <a:schemeClr val="tx1"/>
              </a:solidFill>
              <a:latin typeface="Georgia" pitchFamily="18" charset="0"/>
            </a:endParaRPr>
          </a:p>
        </p:txBody>
      </p:sp>
      <p:sp>
        <p:nvSpPr>
          <p:cNvPr id="27" name="Prostokąt zaokrąglony 26">
            <a:hlinkClick r:id="rId8" action="ppaction://hlinksldjump"/>
          </p:cNvPr>
          <p:cNvSpPr/>
          <p:nvPr/>
        </p:nvSpPr>
        <p:spPr>
          <a:xfrm>
            <a:off x="5572132" y="4643446"/>
            <a:ext cx="3000396" cy="642942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2000" dirty="0" smtClean="0">
                <a:solidFill>
                  <a:schemeClr val="tx1"/>
                </a:solidFill>
                <a:latin typeface="Georgia" pitchFamily="18" charset="0"/>
              </a:rPr>
              <a:t>nauka </a:t>
            </a:r>
            <a:br>
              <a:rPr lang="pl-PL" sz="2000" dirty="0" smtClean="0">
                <a:solidFill>
                  <a:schemeClr val="tx1"/>
                </a:solidFill>
                <a:latin typeface="Georgia" pitchFamily="18" charset="0"/>
              </a:rPr>
            </a:br>
            <a:r>
              <a:rPr lang="pl-PL" sz="2000" dirty="0" smtClean="0">
                <a:solidFill>
                  <a:schemeClr val="tx1"/>
                </a:solidFill>
                <a:latin typeface="Georgia" pitchFamily="18" charset="0"/>
              </a:rPr>
              <a:t>o mikroorganizmach</a:t>
            </a:r>
            <a:endParaRPr lang="pl-PL" sz="2000" dirty="0">
              <a:solidFill>
                <a:schemeClr val="tx1"/>
              </a:solidFill>
              <a:latin typeface="Georgia" pitchFamily="18" charset="0"/>
            </a:endParaRPr>
          </a:p>
        </p:txBody>
      </p:sp>
      <p:sp>
        <p:nvSpPr>
          <p:cNvPr id="28" name="Prostokąt zaokrąglony 27">
            <a:hlinkClick r:id="rId7" action="ppaction://hlinksldjump"/>
          </p:cNvPr>
          <p:cNvSpPr/>
          <p:nvPr/>
        </p:nvSpPr>
        <p:spPr>
          <a:xfrm>
            <a:off x="5572132" y="5715016"/>
            <a:ext cx="3000396" cy="642942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2000" dirty="0" smtClean="0">
                <a:solidFill>
                  <a:schemeClr val="tx1"/>
                </a:solidFill>
                <a:latin typeface="Georgia" pitchFamily="18" charset="0"/>
              </a:rPr>
              <a:t>nauka o grzybach</a:t>
            </a:r>
            <a:endParaRPr lang="pl-PL" sz="2000" dirty="0">
              <a:solidFill>
                <a:schemeClr val="tx1"/>
              </a:solidFill>
              <a:latin typeface="Georgia" pitchFamily="18" charset="0"/>
            </a:endParaRPr>
          </a:p>
        </p:txBody>
      </p:sp>
      <p:sp>
        <p:nvSpPr>
          <p:cNvPr id="29" name="pole tekstowe 28"/>
          <p:cNvSpPr txBox="1"/>
          <p:nvPr/>
        </p:nvSpPr>
        <p:spPr>
          <a:xfrm>
            <a:off x="3428992" y="1500174"/>
            <a:ext cx="4286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800" b="1" dirty="0" smtClean="0">
                <a:solidFill>
                  <a:srgbClr val="C00000"/>
                </a:solidFill>
                <a:latin typeface="Cambria" pitchFamily="18" charset="0"/>
              </a:rPr>
              <a:t>?</a:t>
            </a:r>
            <a:endParaRPr lang="pl-PL" sz="2800" b="1" dirty="0">
              <a:solidFill>
                <a:srgbClr val="C00000"/>
              </a:solidFill>
              <a:latin typeface="Cambria" pitchFamily="18" charset="0"/>
            </a:endParaRPr>
          </a:p>
        </p:txBody>
      </p:sp>
      <p:sp>
        <p:nvSpPr>
          <p:cNvPr id="31" name="pole tekstowe 30"/>
          <p:cNvSpPr txBox="1"/>
          <p:nvPr/>
        </p:nvSpPr>
        <p:spPr>
          <a:xfrm>
            <a:off x="500034" y="1000108"/>
            <a:ext cx="8001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 smtClean="0"/>
              <a:t>Klikając lewym przyciskiem myszy  podaj czym zajmuje się podana dziedzina biologii.</a:t>
            </a:r>
            <a:endParaRPr lang="pl-PL" dirty="0"/>
          </a:p>
        </p:txBody>
      </p:sp>
      <p:sp>
        <p:nvSpPr>
          <p:cNvPr id="15" name="Symbol zastępczy stopki 1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Autor: Elżbieta Jarębska</a:t>
            </a:r>
            <a:endParaRPr lang="pl-PL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rostokąt zaokrąglony 18">
            <a:hlinkClick r:id="rId2" action="ppaction://hlinksldjump"/>
          </p:cNvPr>
          <p:cNvSpPr/>
          <p:nvPr/>
        </p:nvSpPr>
        <p:spPr>
          <a:xfrm>
            <a:off x="428596" y="1428736"/>
            <a:ext cx="3000396" cy="642942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2800" b="1" dirty="0" smtClean="0">
                <a:solidFill>
                  <a:schemeClr val="accent2">
                    <a:lumMod val="50000"/>
                  </a:schemeClr>
                </a:solidFill>
                <a:latin typeface="Georgia" pitchFamily="18" charset="0"/>
              </a:rPr>
              <a:t>Mikrobiologia</a:t>
            </a:r>
            <a:endParaRPr lang="pl-PL" sz="2800" b="1" dirty="0">
              <a:solidFill>
                <a:schemeClr val="accent2">
                  <a:lumMod val="50000"/>
                </a:schemeClr>
              </a:solidFill>
              <a:latin typeface="Georgia" pitchFamily="18" charset="0"/>
            </a:endParaRPr>
          </a:p>
        </p:txBody>
      </p:sp>
      <p:sp>
        <p:nvSpPr>
          <p:cNvPr id="20" name="Prostokąt zaokrąglony 19">
            <a:hlinkClick r:id="rId3" action="ppaction://hlinksldjump"/>
          </p:cNvPr>
          <p:cNvSpPr/>
          <p:nvPr/>
        </p:nvSpPr>
        <p:spPr>
          <a:xfrm>
            <a:off x="428596" y="2500306"/>
            <a:ext cx="3000396" cy="642942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2800" b="1" dirty="0" smtClean="0">
                <a:solidFill>
                  <a:schemeClr val="accent2">
                    <a:lumMod val="50000"/>
                  </a:schemeClr>
                </a:solidFill>
                <a:latin typeface="Georgia" pitchFamily="18" charset="0"/>
              </a:rPr>
              <a:t>Botanika</a:t>
            </a:r>
            <a:endParaRPr lang="pl-PL" sz="2800" b="1" dirty="0">
              <a:solidFill>
                <a:schemeClr val="accent2">
                  <a:lumMod val="50000"/>
                </a:schemeClr>
              </a:solidFill>
              <a:latin typeface="Georgia" pitchFamily="18" charset="0"/>
            </a:endParaRPr>
          </a:p>
        </p:txBody>
      </p:sp>
      <p:sp>
        <p:nvSpPr>
          <p:cNvPr id="21" name="Prostokąt zaokrąglony 20">
            <a:hlinkClick r:id="rId4" action="ppaction://hlinksldjump"/>
          </p:cNvPr>
          <p:cNvSpPr/>
          <p:nvPr/>
        </p:nvSpPr>
        <p:spPr>
          <a:xfrm>
            <a:off x="428596" y="3571876"/>
            <a:ext cx="3000396" cy="642942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2800" b="1" dirty="0" smtClean="0">
                <a:solidFill>
                  <a:schemeClr val="accent2">
                    <a:lumMod val="50000"/>
                  </a:schemeClr>
                </a:solidFill>
                <a:latin typeface="Georgia" pitchFamily="18" charset="0"/>
              </a:rPr>
              <a:t>Zoologia</a:t>
            </a:r>
            <a:endParaRPr lang="pl-PL" sz="2800" b="1" dirty="0">
              <a:solidFill>
                <a:schemeClr val="accent2">
                  <a:lumMod val="50000"/>
                </a:schemeClr>
              </a:solidFill>
              <a:latin typeface="Georgia" pitchFamily="18" charset="0"/>
            </a:endParaRPr>
          </a:p>
        </p:txBody>
      </p:sp>
      <p:sp>
        <p:nvSpPr>
          <p:cNvPr id="22" name="Prostokąt zaokrąglony 21">
            <a:hlinkClick r:id="rId5" action="ppaction://hlinksldjump"/>
          </p:cNvPr>
          <p:cNvSpPr/>
          <p:nvPr/>
        </p:nvSpPr>
        <p:spPr>
          <a:xfrm>
            <a:off x="428596" y="4643446"/>
            <a:ext cx="3000396" cy="642942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2800" b="1" dirty="0" smtClean="0">
                <a:solidFill>
                  <a:schemeClr val="accent2">
                    <a:lumMod val="50000"/>
                  </a:schemeClr>
                </a:solidFill>
                <a:latin typeface="Georgia" pitchFamily="18" charset="0"/>
              </a:rPr>
              <a:t>Mikologia</a:t>
            </a:r>
            <a:endParaRPr lang="pl-PL" sz="2800" b="1" dirty="0">
              <a:solidFill>
                <a:schemeClr val="accent2">
                  <a:lumMod val="50000"/>
                </a:schemeClr>
              </a:solidFill>
              <a:latin typeface="Georgia" pitchFamily="18" charset="0"/>
            </a:endParaRPr>
          </a:p>
        </p:txBody>
      </p:sp>
      <p:sp>
        <p:nvSpPr>
          <p:cNvPr id="23" name="Prostokąt zaokrąglony 22">
            <a:hlinkClick r:id="rId6" action="ppaction://hlinksldjump"/>
          </p:cNvPr>
          <p:cNvSpPr/>
          <p:nvPr/>
        </p:nvSpPr>
        <p:spPr>
          <a:xfrm>
            <a:off x="428596" y="5715016"/>
            <a:ext cx="3000396" cy="642942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2800" b="1" dirty="0" smtClean="0">
                <a:solidFill>
                  <a:schemeClr val="accent2">
                    <a:lumMod val="50000"/>
                  </a:schemeClr>
                </a:solidFill>
                <a:latin typeface="Georgia" pitchFamily="18" charset="0"/>
              </a:rPr>
              <a:t>Antropologia</a:t>
            </a:r>
            <a:endParaRPr lang="pl-PL" sz="2800" b="1" dirty="0">
              <a:solidFill>
                <a:schemeClr val="accent2">
                  <a:lumMod val="50000"/>
                </a:schemeClr>
              </a:solidFill>
              <a:latin typeface="Georgia" pitchFamily="18" charset="0"/>
            </a:endParaRPr>
          </a:p>
        </p:txBody>
      </p:sp>
      <p:sp>
        <p:nvSpPr>
          <p:cNvPr id="24" name="Prostokąt zaokrąglony 23">
            <a:hlinkClick r:id="rId7" action="ppaction://hlinksldjump">
              <a:snd r:embed="rId8" name="bomb.wav"/>
            </a:hlinkClick>
          </p:cNvPr>
          <p:cNvSpPr/>
          <p:nvPr/>
        </p:nvSpPr>
        <p:spPr>
          <a:xfrm>
            <a:off x="5572132" y="1428736"/>
            <a:ext cx="3000396" cy="642942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2000" dirty="0" smtClean="0">
                <a:solidFill>
                  <a:schemeClr val="tx1"/>
                </a:solidFill>
                <a:latin typeface="Georgia" pitchFamily="18" charset="0"/>
              </a:rPr>
              <a:t>nauka o zwierzętach</a:t>
            </a:r>
            <a:endParaRPr lang="pl-PL" sz="2000" dirty="0">
              <a:solidFill>
                <a:schemeClr val="tx1"/>
              </a:solidFill>
              <a:latin typeface="Georgia" pitchFamily="18" charset="0"/>
            </a:endParaRPr>
          </a:p>
        </p:txBody>
      </p:sp>
      <p:sp>
        <p:nvSpPr>
          <p:cNvPr id="25" name="Prostokąt zaokrąglony 24">
            <a:hlinkClick r:id="rId7" action="ppaction://hlinksldjump">
              <a:snd r:embed="rId8" name="bomb.wav"/>
            </a:hlinkClick>
          </p:cNvPr>
          <p:cNvSpPr/>
          <p:nvPr/>
        </p:nvSpPr>
        <p:spPr>
          <a:xfrm>
            <a:off x="5572132" y="2500306"/>
            <a:ext cx="3000396" cy="642942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2000" dirty="0" smtClean="0">
                <a:solidFill>
                  <a:schemeClr val="tx1"/>
                </a:solidFill>
                <a:latin typeface="Georgia" pitchFamily="18" charset="0"/>
              </a:rPr>
              <a:t>nauka o człowieku</a:t>
            </a:r>
            <a:endParaRPr lang="pl-PL" sz="2000" dirty="0">
              <a:solidFill>
                <a:schemeClr val="tx1"/>
              </a:solidFill>
              <a:latin typeface="Georgia" pitchFamily="18" charset="0"/>
            </a:endParaRPr>
          </a:p>
        </p:txBody>
      </p:sp>
      <p:sp>
        <p:nvSpPr>
          <p:cNvPr id="26" name="Prostokąt zaokrąglony 25">
            <a:hlinkClick r:id="rId9" action="ppaction://hlinksldjump">
              <a:snd r:embed="rId10" name="applause.wav"/>
            </a:hlinkClick>
          </p:cNvPr>
          <p:cNvSpPr/>
          <p:nvPr/>
        </p:nvSpPr>
        <p:spPr>
          <a:xfrm>
            <a:off x="5572132" y="3571876"/>
            <a:ext cx="3000396" cy="642942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2000" dirty="0" smtClean="0">
                <a:solidFill>
                  <a:schemeClr val="tx1"/>
                </a:solidFill>
                <a:latin typeface="Georgia" pitchFamily="18" charset="0"/>
              </a:rPr>
              <a:t>nauka o roślinach</a:t>
            </a:r>
            <a:endParaRPr lang="pl-PL" sz="2000" dirty="0">
              <a:solidFill>
                <a:schemeClr val="tx1"/>
              </a:solidFill>
              <a:latin typeface="Georgia" pitchFamily="18" charset="0"/>
            </a:endParaRPr>
          </a:p>
        </p:txBody>
      </p:sp>
      <p:sp>
        <p:nvSpPr>
          <p:cNvPr id="27" name="Prostokąt zaokrąglony 26"/>
          <p:cNvSpPr/>
          <p:nvPr/>
        </p:nvSpPr>
        <p:spPr>
          <a:xfrm>
            <a:off x="5572132" y="4643446"/>
            <a:ext cx="3000396" cy="642942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2000" dirty="0" smtClean="0">
                <a:solidFill>
                  <a:schemeClr val="tx1"/>
                </a:solidFill>
                <a:latin typeface="Georgia" pitchFamily="18" charset="0"/>
              </a:rPr>
              <a:t>nauka </a:t>
            </a:r>
            <a:br>
              <a:rPr lang="pl-PL" sz="2000" dirty="0" smtClean="0">
                <a:solidFill>
                  <a:schemeClr val="tx1"/>
                </a:solidFill>
                <a:latin typeface="Georgia" pitchFamily="18" charset="0"/>
              </a:rPr>
            </a:br>
            <a:r>
              <a:rPr lang="pl-PL" sz="2000" dirty="0" smtClean="0">
                <a:solidFill>
                  <a:schemeClr val="tx1"/>
                </a:solidFill>
                <a:latin typeface="Georgia" pitchFamily="18" charset="0"/>
              </a:rPr>
              <a:t>o mikroorganizmach</a:t>
            </a:r>
            <a:endParaRPr lang="pl-PL" sz="2000" dirty="0">
              <a:solidFill>
                <a:schemeClr val="tx1"/>
              </a:solidFill>
              <a:latin typeface="Georgia" pitchFamily="18" charset="0"/>
            </a:endParaRPr>
          </a:p>
        </p:txBody>
      </p:sp>
      <p:sp>
        <p:nvSpPr>
          <p:cNvPr id="28" name="Prostokąt zaokrąglony 27">
            <a:hlinkClick r:id="rId7" action="ppaction://hlinksldjump">
              <a:snd r:embed="rId8" name="bomb.wav"/>
            </a:hlinkClick>
          </p:cNvPr>
          <p:cNvSpPr/>
          <p:nvPr/>
        </p:nvSpPr>
        <p:spPr>
          <a:xfrm>
            <a:off x="5572132" y="5715016"/>
            <a:ext cx="3000396" cy="642942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2000" dirty="0" smtClean="0">
                <a:solidFill>
                  <a:schemeClr val="tx1"/>
                </a:solidFill>
                <a:latin typeface="Georgia" pitchFamily="18" charset="0"/>
              </a:rPr>
              <a:t>nauka o grzybach</a:t>
            </a:r>
            <a:endParaRPr lang="pl-PL" sz="2000" dirty="0">
              <a:solidFill>
                <a:schemeClr val="tx1"/>
              </a:solidFill>
              <a:latin typeface="Georgia" pitchFamily="18" charset="0"/>
            </a:endParaRPr>
          </a:p>
        </p:txBody>
      </p:sp>
      <p:sp>
        <p:nvSpPr>
          <p:cNvPr id="29" name="pole tekstowe 28"/>
          <p:cNvSpPr txBox="1"/>
          <p:nvPr/>
        </p:nvSpPr>
        <p:spPr>
          <a:xfrm>
            <a:off x="3428992" y="2571744"/>
            <a:ext cx="4286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800" b="1" dirty="0" smtClean="0">
                <a:solidFill>
                  <a:srgbClr val="C00000"/>
                </a:solidFill>
                <a:latin typeface="Cambria" pitchFamily="18" charset="0"/>
              </a:rPr>
              <a:t>?</a:t>
            </a:r>
            <a:endParaRPr lang="pl-PL" sz="2800" b="1" dirty="0">
              <a:solidFill>
                <a:srgbClr val="C00000"/>
              </a:solidFill>
              <a:latin typeface="Cambria" pitchFamily="18" charset="0"/>
            </a:endParaRPr>
          </a:p>
        </p:txBody>
      </p:sp>
      <p:cxnSp>
        <p:nvCxnSpPr>
          <p:cNvPr id="31" name="Łącznik prosty ze strzałką 30"/>
          <p:cNvCxnSpPr>
            <a:stCxn id="19" idx="3"/>
            <a:endCxn id="27" idx="1"/>
          </p:cNvCxnSpPr>
          <p:nvPr/>
        </p:nvCxnSpPr>
        <p:spPr>
          <a:xfrm>
            <a:off x="3428992" y="1750207"/>
            <a:ext cx="2143140" cy="321471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6" name="Prostokąt zaokrąglony 15">
            <a:hlinkClick r:id="" action="ppaction://hlinkshowjump?jump=nextslide"/>
          </p:cNvPr>
          <p:cNvSpPr/>
          <p:nvPr/>
        </p:nvSpPr>
        <p:spPr>
          <a:xfrm>
            <a:off x="7500958" y="6357958"/>
            <a:ext cx="1428760" cy="35719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b="1" dirty="0" smtClean="0"/>
              <a:t>Dalej</a:t>
            </a:r>
            <a:endParaRPr lang="pl-PL" b="1" dirty="0"/>
          </a:p>
        </p:txBody>
      </p:sp>
      <p:sp>
        <p:nvSpPr>
          <p:cNvPr id="34" name="Prostokąt 33"/>
          <p:cNvSpPr/>
          <p:nvPr/>
        </p:nvSpPr>
        <p:spPr>
          <a:xfrm>
            <a:off x="428596" y="214290"/>
            <a:ext cx="8143932" cy="73866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pl-PL" b="1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</a:rPr>
              <a:t>Zadanie 1</a:t>
            </a:r>
            <a:endParaRPr lang="pl-PL" b="1" cap="none" spc="50" dirty="0" smtClean="0">
              <a:ln w="11430"/>
              <a:solidFill>
                <a:srgbClr val="C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Georgia" pitchFamily="18" charset="0"/>
            </a:endParaRPr>
          </a:p>
          <a:p>
            <a:pPr algn="ctr"/>
            <a:r>
              <a:rPr lang="pl-PL" sz="2400" b="1" cap="none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</a:rPr>
              <a:t>Podział biologii ze względu na przedmiot badań</a:t>
            </a:r>
            <a:endParaRPr lang="pl-PL" sz="2400" b="1" cap="none" spc="50" dirty="0">
              <a:ln w="11430"/>
              <a:solidFill>
                <a:srgbClr val="C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Georgia" pitchFamily="18" charset="0"/>
            </a:endParaRPr>
          </a:p>
        </p:txBody>
      </p:sp>
      <p:sp>
        <p:nvSpPr>
          <p:cNvPr id="35" name="pole tekstowe 34"/>
          <p:cNvSpPr txBox="1"/>
          <p:nvPr/>
        </p:nvSpPr>
        <p:spPr>
          <a:xfrm>
            <a:off x="500034" y="1000108"/>
            <a:ext cx="8001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 smtClean="0"/>
              <a:t>Klikając lewym przyciskiem myszy  podaj czym zajmuje się podana dziedzina biologii.</a:t>
            </a:r>
            <a:endParaRPr lang="pl-PL" dirty="0"/>
          </a:p>
        </p:txBody>
      </p:sp>
      <p:sp>
        <p:nvSpPr>
          <p:cNvPr id="17" name="Symbol zastępczy stopki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Autor: Elżbieta Jarębska</a:t>
            </a:r>
            <a:endParaRPr lang="pl-PL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rostokąt zaokrąglony 18">
            <a:hlinkClick r:id="rId2" action="ppaction://hlinksldjump"/>
          </p:cNvPr>
          <p:cNvSpPr/>
          <p:nvPr/>
        </p:nvSpPr>
        <p:spPr>
          <a:xfrm>
            <a:off x="428596" y="1428736"/>
            <a:ext cx="3000396" cy="642942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2800" b="1" dirty="0" smtClean="0">
                <a:solidFill>
                  <a:schemeClr val="accent2">
                    <a:lumMod val="50000"/>
                  </a:schemeClr>
                </a:solidFill>
                <a:latin typeface="Georgia" pitchFamily="18" charset="0"/>
              </a:rPr>
              <a:t>Mikrobiologia</a:t>
            </a:r>
            <a:endParaRPr lang="pl-PL" sz="2800" b="1" dirty="0">
              <a:solidFill>
                <a:schemeClr val="accent2">
                  <a:lumMod val="50000"/>
                </a:schemeClr>
              </a:solidFill>
              <a:latin typeface="Georgia" pitchFamily="18" charset="0"/>
            </a:endParaRPr>
          </a:p>
        </p:txBody>
      </p:sp>
      <p:sp>
        <p:nvSpPr>
          <p:cNvPr id="20" name="Prostokąt zaokrąglony 19">
            <a:hlinkClick r:id="rId3" action="ppaction://hlinksldjump"/>
          </p:cNvPr>
          <p:cNvSpPr/>
          <p:nvPr/>
        </p:nvSpPr>
        <p:spPr>
          <a:xfrm>
            <a:off x="428596" y="2500306"/>
            <a:ext cx="3000396" cy="642942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2800" b="1" dirty="0" smtClean="0">
                <a:solidFill>
                  <a:schemeClr val="accent2">
                    <a:lumMod val="50000"/>
                  </a:schemeClr>
                </a:solidFill>
                <a:latin typeface="Georgia" pitchFamily="18" charset="0"/>
              </a:rPr>
              <a:t>Botanika</a:t>
            </a:r>
            <a:endParaRPr lang="pl-PL" sz="2800" b="1" dirty="0">
              <a:solidFill>
                <a:schemeClr val="accent2">
                  <a:lumMod val="50000"/>
                </a:schemeClr>
              </a:solidFill>
              <a:latin typeface="Georgia" pitchFamily="18" charset="0"/>
            </a:endParaRPr>
          </a:p>
        </p:txBody>
      </p:sp>
      <p:sp>
        <p:nvSpPr>
          <p:cNvPr id="21" name="Prostokąt zaokrąglony 20">
            <a:hlinkClick r:id="rId4" action="ppaction://hlinksldjump"/>
          </p:cNvPr>
          <p:cNvSpPr/>
          <p:nvPr/>
        </p:nvSpPr>
        <p:spPr>
          <a:xfrm>
            <a:off x="428596" y="3571876"/>
            <a:ext cx="3000396" cy="642942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2800" b="1" dirty="0" smtClean="0">
                <a:solidFill>
                  <a:schemeClr val="accent2">
                    <a:lumMod val="50000"/>
                  </a:schemeClr>
                </a:solidFill>
                <a:latin typeface="Georgia" pitchFamily="18" charset="0"/>
              </a:rPr>
              <a:t>Zoologia</a:t>
            </a:r>
            <a:endParaRPr lang="pl-PL" sz="2800" b="1" dirty="0">
              <a:solidFill>
                <a:schemeClr val="accent2">
                  <a:lumMod val="50000"/>
                </a:schemeClr>
              </a:solidFill>
              <a:latin typeface="Georgia" pitchFamily="18" charset="0"/>
            </a:endParaRPr>
          </a:p>
        </p:txBody>
      </p:sp>
      <p:sp>
        <p:nvSpPr>
          <p:cNvPr id="22" name="Prostokąt zaokrąglony 21">
            <a:hlinkClick r:id="rId5" action="ppaction://hlinksldjump"/>
          </p:cNvPr>
          <p:cNvSpPr/>
          <p:nvPr/>
        </p:nvSpPr>
        <p:spPr>
          <a:xfrm>
            <a:off x="428596" y="4643446"/>
            <a:ext cx="3000396" cy="642942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2800" b="1" dirty="0" smtClean="0">
                <a:solidFill>
                  <a:schemeClr val="accent2">
                    <a:lumMod val="50000"/>
                  </a:schemeClr>
                </a:solidFill>
                <a:latin typeface="Georgia" pitchFamily="18" charset="0"/>
              </a:rPr>
              <a:t>Mikologia</a:t>
            </a:r>
            <a:endParaRPr lang="pl-PL" sz="2800" b="1" dirty="0">
              <a:solidFill>
                <a:schemeClr val="accent2">
                  <a:lumMod val="50000"/>
                </a:schemeClr>
              </a:solidFill>
              <a:latin typeface="Georgia" pitchFamily="18" charset="0"/>
            </a:endParaRPr>
          </a:p>
        </p:txBody>
      </p:sp>
      <p:sp>
        <p:nvSpPr>
          <p:cNvPr id="23" name="Prostokąt zaokrąglony 22">
            <a:hlinkClick r:id="rId6" action="ppaction://hlinksldjump"/>
          </p:cNvPr>
          <p:cNvSpPr/>
          <p:nvPr/>
        </p:nvSpPr>
        <p:spPr>
          <a:xfrm>
            <a:off x="428596" y="5715016"/>
            <a:ext cx="3000396" cy="642942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2800" b="1" dirty="0" smtClean="0">
                <a:solidFill>
                  <a:schemeClr val="accent2">
                    <a:lumMod val="50000"/>
                  </a:schemeClr>
                </a:solidFill>
                <a:latin typeface="Georgia" pitchFamily="18" charset="0"/>
              </a:rPr>
              <a:t>Antropologia</a:t>
            </a:r>
            <a:endParaRPr lang="pl-PL" sz="2800" b="1" dirty="0">
              <a:solidFill>
                <a:schemeClr val="accent2">
                  <a:lumMod val="50000"/>
                </a:schemeClr>
              </a:solidFill>
              <a:latin typeface="Georgia" pitchFamily="18" charset="0"/>
            </a:endParaRPr>
          </a:p>
        </p:txBody>
      </p:sp>
      <p:sp>
        <p:nvSpPr>
          <p:cNvPr id="24" name="Prostokąt zaokrąglony 23">
            <a:hlinkClick r:id="rId7" action="ppaction://hlinksldjump"/>
          </p:cNvPr>
          <p:cNvSpPr/>
          <p:nvPr/>
        </p:nvSpPr>
        <p:spPr>
          <a:xfrm>
            <a:off x="5572132" y="1428736"/>
            <a:ext cx="3000396" cy="642942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2000" dirty="0" smtClean="0">
                <a:solidFill>
                  <a:schemeClr val="tx1"/>
                </a:solidFill>
                <a:latin typeface="Georgia" pitchFamily="18" charset="0"/>
              </a:rPr>
              <a:t>nauka o zwierzętach</a:t>
            </a:r>
            <a:endParaRPr lang="pl-PL" sz="2000" dirty="0">
              <a:solidFill>
                <a:schemeClr val="tx1"/>
              </a:solidFill>
              <a:latin typeface="Georgia" pitchFamily="18" charset="0"/>
            </a:endParaRPr>
          </a:p>
        </p:txBody>
      </p:sp>
      <p:sp>
        <p:nvSpPr>
          <p:cNvPr id="25" name="Prostokąt zaokrąglony 24">
            <a:hlinkClick r:id="rId8" action="ppaction://hlinksldjump"/>
          </p:cNvPr>
          <p:cNvSpPr/>
          <p:nvPr/>
        </p:nvSpPr>
        <p:spPr>
          <a:xfrm>
            <a:off x="5572132" y="2500306"/>
            <a:ext cx="3000396" cy="642942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2000" dirty="0" smtClean="0">
                <a:solidFill>
                  <a:schemeClr val="tx1"/>
                </a:solidFill>
                <a:latin typeface="Georgia" pitchFamily="18" charset="0"/>
              </a:rPr>
              <a:t>nauka o człowieku</a:t>
            </a:r>
            <a:endParaRPr lang="pl-PL" sz="2000" dirty="0">
              <a:solidFill>
                <a:schemeClr val="tx1"/>
              </a:solidFill>
              <a:latin typeface="Georgia" pitchFamily="18" charset="0"/>
            </a:endParaRPr>
          </a:p>
        </p:txBody>
      </p:sp>
      <p:sp>
        <p:nvSpPr>
          <p:cNvPr id="26" name="Prostokąt zaokrąglony 25"/>
          <p:cNvSpPr/>
          <p:nvPr/>
        </p:nvSpPr>
        <p:spPr>
          <a:xfrm>
            <a:off x="5572132" y="3571876"/>
            <a:ext cx="3000396" cy="642942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2000" dirty="0" smtClean="0">
                <a:solidFill>
                  <a:schemeClr val="tx1"/>
                </a:solidFill>
                <a:latin typeface="Georgia" pitchFamily="18" charset="0"/>
              </a:rPr>
              <a:t>nauka o roślinach</a:t>
            </a:r>
            <a:endParaRPr lang="pl-PL" sz="2000" dirty="0">
              <a:solidFill>
                <a:schemeClr val="tx1"/>
              </a:solidFill>
              <a:latin typeface="Georgia" pitchFamily="18" charset="0"/>
            </a:endParaRPr>
          </a:p>
        </p:txBody>
      </p:sp>
      <p:sp>
        <p:nvSpPr>
          <p:cNvPr id="27" name="Prostokąt zaokrąglony 26"/>
          <p:cNvSpPr/>
          <p:nvPr/>
        </p:nvSpPr>
        <p:spPr>
          <a:xfrm>
            <a:off x="5572132" y="4643446"/>
            <a:ext cx="3000396" cy="642942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2000" dirty="0" smtClean="0">
                <a:solidFill>
                  <a:schemeClr val="tx1"/>
                </a:solidFill>
                <a:latin typeface="Georgia" pitchFamily="18" charset="0"/>
              </a:rPr>
              <a:t>nauka </a:t>
            </a:r>
            <a:br>
              <a:rPr lang="pl-PL" sz="2000" dirty="0" smtClean="0">
                <a:solidFill>
                  <a:schemeClr val="tx1"/>
                </a:solidFill>
                <a:latin typeface="Georgia" pitchFamily="18" charset="0"/>
              </a:rPr>
            </a:br>
            <a:r>
              <a:rPr lang="pl-PL" sz="2000" dirty="0" smtClean="0">
                <a:solidFill>
                  <a:schemeClr val="tx1"/>
                </a:solidFill>
                <a:latin typeface="Georgia" pitchFamily="18" charset="0"/>
              </a:rPr>
              <a:t>o mikroorganizmach</a:t>
            </a:r>
            <a:endParaRPr lang="pl-PL" sz="2000" dirty="0">
              <a:solidFill>
                <a:schemeClr val="tx1"/>
              </a:solidFill>
              <a:latin typeface="Georgia" pitchFamily="18" charset="0"/>
            </a:endParaRPr>
          </a:p>
        </p:txBody>
      </p:sp>
      <p:sp>
        <p:nvSpPr>
          <p:cNvPr id="28" name="Prostokąt zaokrąglony 27">
            <a:hlinkClick r:id="rId8" action="ppaction://hlinksldjump"/>
          </p:cNvPr>
          <p:cNvSpPr/>
          <p:nvPr/>
        </p:nvSpPr>
        <p:spPr>
          <a:xfrm>
            <a:off x="5572132" y="5715016"/>
            <a:ext cx="3000396" cy="642942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2000" dirty="0" smtClean="0">
                <a:solidFill>
                  <a:schemeClr val="tx1"/>
                </a:solidFill>
                <a:latin typeface="Georgia" pitchFamily="18" charset="0"/>
              </a:rPr>
              <a:t>nauka o grzybach</a:t>
            </a:r>
            <a:endParaRPr lang="pl-PL" sz="2000" dirty="0">
              <a:solidFill>
                <a:schemeClr val="tx1"/>
              </a:solidFill>
              <a:latin typeface="Georgia" pitchFamily="18" charset="0"/>
            </a:endParaRPr>
          </a:p>
        </p:txBody>
      </p:sp>
      <p:sp>
        <p:nvSpPr>
          <p:cNvPr id="29" name="pole tekstowe 28"/>
          <p:cNvSpPr txBox="1"/>
          <p:nvPr/>
        </p:nvSpPr>
        <p:spPr>
          <a:xfrm>
            <a:off x="3428992" y="3643314"/>
            <a:ext cx="4286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800" b="1" dirty="0" smtClean="0">
                <a:solidFill>
                  <a:srgbClr val="C00000"/>
                </a:solidFill>
                <a:latin typeface="Cambria" pitchFamily="18" charset="0"/>
              </a:rPr>
              <a:t>?</a:t>
            </a:r>
            <a:endParaRPr lang="pl-PL" sz="2800" b="1" dirty="0">
              <a:solidFill>
                <a:srgbClr val="C00000"/>
              </a:solidFill>
              <a:latin typeface="Cambria" pitchFamily="18" charset="0"/>
            </a:endParaRPr>
          </a:p>
        </p:txBody>
      </p:sp>
      <p:cxnSp>
        <p:nvCxnSpPr>
          <p:cNvPr id="31" name="Łącznik prosty ze strzałką 30"/>
          <p:cNvCxnSpPr>
            <a:stCxn id="19" idx="3"/>
            <a:endCxn id="27" idx="1"/>
          </p:cNvCxnSpPr>
          <p:nvPr/>
        </p:nvCxnSpPr>
        <p:spPr>
          <a:xfrm>
            <a:off x="3428992" y="1750207"/>
            <a:ext cx="2143140" cy="321471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5" name="Łącznik prosty ze strzałką 14"/>
          <p:cNvCxnSpPr>
            <a:stCxn id="20" idx="3"/>
            <a:endCxn id="26" idx="1"/>
          </p:cNvCxnSpPr>
          <p:nvPr/>
        </p:nvCxnSpPr>
        <p:spPr>
          <a:xfrm>
            <a:off x="3428992" y="2821777"/>
            <a:ext cx="2143140" cy="107157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7" name="Prostokąt zaokrąglony 16">
            <a:hlinkClick r:id="" action="ppaction://hlinkshowjump?jump=nextslide"/>
          </p:cNvPr>
          <p:cNvSpPr/>
          <p:nvPr/>
        </p:nvSpPr>
        <p:spPr>
          <a:xfrm>
            <a:off x="7500958" y="6357958"/>
            <a:ext cx="1428760" cy="35719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b="1" dirty="0" smtClean="0"/>
              <a:t>Dalej</a:t>
            </a:r>
            <a:endParaRPr lang="pl-PL" b="1" dirty="0"/>
          </a:p>
        </p:txBody>
      </p:sp>
      <p:sp>
        <p:nvSpPr>
          <p:cNvPr id="33" name="Prostokąt 32"/>
          <p:cNvSpPr/>
          <p:nvPr/>
        </p:nvSpPr>
        <p:spPr>
          <a:xfrm>
            <a:off x="428596" y="214290"/>
            <a:ext cx="8143932" cy="73866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pl-PL" b="1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</a:rPr>
              <a:t>Zadanie 1</a:t>
            </a:r>
            <a:endParaRPr lang="pl-PL" b="1" cap="none" spc="50" dirty="0" smtClean="0">
              <a:ln w="11430"/>
              <a:solidFill>
                <a:srgbClr val="C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Georgia" pitchFamily="18" charset="0"/>
            </a:endParaRPr>
          </a:p>
          <a:p>
            <a:pPr algn="ctr"/>
            <a:r>
              <a:rPr lang="pl-PL" sz="2400" b="1" cap="none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</a:rPr>
              <a:t>Podział biologii ze względu na przedmiot badań</a:t>
            </a:r>
            <a:endParaRPr lang="pl-PL" sz="2400" b="1" cap="none" spc="50" dirty="0">
              <a:ln w="11430"/>
              <a:solidFill>
                <a:srgbClr val="C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Georgia" pitchFamily="18" charset="0"/>
            </a:endParaRPr>
          </a:p>
        </p:txBody>
      </p:sp>
      <p:sp>
        <p:nvSpPr>
          <p:cNvPr id="34" name="pole tekstowe 33"/>
          <p:cNvSpPr txBox="1"/>
          <p:nvPr/>
        </p:nvSpPr>
        <p:spPr>
          <a:xfrm>
            <a:off x="500034" y="1000108"/>
            <a:ext cx="8001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 smtClean="0"/>
              <a:t>Klikając lewym przyciskiem myszy  podaj czym zajmuje się podana dziedzina biologii.</a:t>
            </a:r>
            <a:endParaRPr lang="pl-PL" dirty="0"/>
          </a:p>
        </p:txBody>
      </p:sp>
      <p:sp>
        <p:nvSpPr>
          <p:cNvPr id="18" name="Symbol zastępczy stopki 1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Autor: Elżbieta Jarębska</a:t>
            </a:r>
            <a:endParaRPr lang="pl-PL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rostokąt zaokrąglony 18">
            <a:hlinkClick r:id="rId2" action="ppaction://hlinksldjump"/>
          </p:cNvPr>
          <p:cNvSpPr/>
          <p:nvPr/>
        </p:nvSpPr>
        <p:spPr>
          <a:xfrm>
            <a:off x="428596" y="1428736"/>
            <a:ext cx="3000396" cy="642942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2800" b="1" dirty="0" smtClean="0">
                <a:solidFill>
                  <a:schemeClr val="accent2">
                    <a:lumMod val="50000"/>
                  </a:schemeClr>
                </a:solidFill>
                <a:latin typeface="Georgia" pitchFamily="18" charset="0"/>
              </a:rPr>
              <a:t>Mikrobiologia</a:t>
            </a:r>
            <a:endParaRPr lang="pl-PL" sz="2800" b="1" dirty="0">
              <a:solidFill>
                <a:schemeClr val="accent2">
                  <a:lumMod val="50000"/>
                </a:schemeClr>
              </a:solidFill>
              <a:latin typeface="Georgia" pitchFamily="18" charset="0"/>
            </a:endParaRPr>
          </a:p>
        </p:txBody>
      </p:sp>
      <p:sp>
        <p:nvSpPr>
          <p:cNvPr id="20" name="Prostokąt zaokrąglony 19">
            <a:hlinkClick r:id="rId3" action="ppaction://hlinksldjump"/>
          </p:cNvPr>
          <p:cNvSpPr/>
          <p:nvPr/>
        </p:nvSpPr>
        <p:spPr>
          <a:xfrm>
            <a:off x="428596" y="2500306"/>
            <a:ext cx="3000396" cy="642942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2800" b="1" dirty="0" smtClean="0">
                <a:solidFill>
                  <a:schemeClr val="accent2">
                    <a:lumMod val="50000"/>
                  </a:schemeClr>
                </a:solidFill>
                <a:latin typeface="Georgia" pitchFamily="18" charset="0"/>
              </a:rPr>
              <a:t>Botanika</a:t>
            </a:r>
            <a:endParaRPr lang="pl-PL" sz="2800" b="1" dirty="0">
              <a:solidFill>
                <a:schemeClr val="accent2">
                  <a:lumMod val="50000"/>
                </a:schemeClr>
              </a:solidFill>
              <a:latin typeface="Georgia" pitchFamily="18" charset="0"/>
            </a:endParaRPr>
          </a:p>
        </p:txBody>
      </p:sp>
      <p:sp>
        <p:nvSpPr>
          <p:cNvPr id="21" name="Prostokąt zaokrąglony 20">
            <a:hlinkClick r:id="rId4" action="ppaction://hlinksldjump"/>
          </p:cNvPr>
          <p:cNvSpPr/>
          <p:nvPr/>
        </p:nvSpPr>
        <p:spPr>
          <a:xfrm>
            <a:off x="428596" y="3571876"/>
            <a:ext cx="3000396" cy="642942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2800" b="1" dirty="0" smtClean="0">
                <a:solidFill>
                  <a:schemeClr val="accent2">
                    <a:lumMod val="50000"/>
                  </a:schemeClr>
                </a:solidFill>
                <a:latin typeface="Georgia" pitchFamily="18" charset="0"/>
              </a:rPr>
              <a:t>Zoologia</a:t>
            </a:r>
            <a:endParaRPr lang="pl-PL" sz="2800" b="1" dirty="0">
              <a:solidFill>
                <a:schemeClr val="accent2">
                  <a:lumMod val="50000"/>
                </a:schemeClr>
              </a:solidFill>
              <a:latin typeface="Georgia" pitchFamily="18" charset="0"/>
            </a:endParaRPr>
          </a:p>
        </p:txBody>
      </p:sp>
      <p:sp>
        <p:nvSpPr>
          <p:cNvPr id="22" name="Prostokąt zaokrąglony 21">
            <a:hlinkClick r:id="rId5" action="ppaction://hlinksldjump"/>
          </p:cNvPr>
          <p:cNvSpPr/>
          <p:nvPr/>
        </p:nvSpPr>
        <p:spPr>
          <a:xfrm>
            <a:off x="428596" y="4643446"/>
            <a:ext cx="3000396" cy="642942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2800" b="1" dirty="0" smtClean="0">
                <a:solidFill>
                  <a:schemeClr val="accent2">
                    <a:lumMod val="50000"/>
                  </a:schemeClr>
                </a:solidFill>
                <a:latin typeface="Georgia" pitchFamily="18" charset="0"/>
              </a:rPr>
              <a:t>Mikologia</a:t>
            </a:r>
            <a:endParaRPr lang="pl-PL" sz="2800" b="1" dirty="0">
              <a:solidFill>
                <a:schemeClr val="accent2">
                  <a:lumMod val="50000"/>
                </a:schemeClr>
              </a:solidFill>
              <a:latin typeface="Georgia" pitchFamily="18" charset="0"/>
            </a:endParaRPr>
          </a:p>
        </p:txBody>
      </p:sp>
      <p:sp>
        <p:nvSpPr>
          <p:cNvPr id="23" name="Prostokąt zaokrąglony 22">
            <a:hlinkClick r:id="rId6" action="ppaction://hlinksldjump"/>
          </p:cNvPr>
          <p:cNvSpPr/>
          <p:nvPr/>
        </p:nvSpPr>
        <p:spPr>
          <a:xfrm>
            <a:off x="428596" y="5715016"/>
            <a:ext cx="3000396" cy="642942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2800" b="1" dirty="0" smtClean="0">
                <a:solidFill>
                  <a:schemeClr val="accent2">
                    <a:lumMod val="50000"/>
                  </a:schemeClr>
                </a:solidFill>
                <a:latin typeface="Georgia" pitchFamily="18" charset="0"/>
              </a:rPr>
              <a:t>Antropologia</a:t>
            </a:r>
            <a:endParaRPr lang="pl-PL" sz="2800" b="1" dirty="0">
              <a:solidFill>
                <a:schemeClr val="accent2">
                  <a:lumMod val="50000"/>
                </a:schemeClr>
              </a:solidFill>
              <a:latin typeface="Georgia" pitchFamily="18" charset="0"/>
            </a:endParaRPr>
          </a:p>
        </p:txBody>
      </p:sp>
      <p:sp>
        <p:nvSpPr>
          <p:cNvPr id="24" name="Prostokąt zaokrąglony 23"/>
          <p:cNvSpPr/>
          <p:nvPr/>
        </p:nvSpPr>
        <p:spPr>
          <a:xfrm>
            <a:off x="5572132" y="1428736"/>
            <a:ext cx="3000396" cy="642942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2000" dirty="0" smtClean="0">
                <a:solidFill>
                  <a:schemeClr val="tx1"/>
                </a:solidFill>
                <a:latin typeface="Georgia" pitchFamily="18" charset="0"/>
              </a:rPr>
              <a:t>nauka o zwierzętach</a:t>
            </a:r>
            <a:endParaRPr lang="pl-PL" sz="2000" dirty="0">
              <a:solidFill>
                <a:schemeClr val="tx1"/>
              </a:solidFill>
              <a:latin typeface="Georgia" pitchFamily="18" charset="0"/>
            </a:endParaRPr>
          </a:p>
        </p:txBody>
      </p:sp>
      <p:sp>
        <p:nvSpPr>
          <p:cNvPr id="25" name="Prostokąt zaokrąglony 24">
            <a:hlinkClick r:id="rId7" action="ppaction://hlinksldjump"/>
          </p:cNvPr>
          <p:cNvSpPr/>
          <p:nvPr/>
        </p:nvSpPr>
        <p:spPr>
          <a:xfrm>
            <a:off x="5572132" y="2500306"/>
            <a:ext cx="3000396" cy="642942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2000" dirty="0" smtClean="0">
                <a:solidFill>
                  <a:schemeClr val="tx1"/>
                </a:solidFill>
                <a:latin typeface="Georgia" pitchFamily="18" charset="0"/>
              </a:rPr>
              <a:t>nauka o człowieku</a:t>
            </a:r>
            <a:endParaRPr lang="pl-PL" sz="2000" dirty="0">
              <a:solidFill>
                <a:schemeClr val="tx1"/>
              </a:solidFill>
              <a:latin typeface="Georgia" pitchFamily="18" charset="0"/>
            </a:endParaRPr>
          </a:p>
        </p:txBody>
      </p:sp>
      <p:sp>
        <p:nvSpPr>
          <p:cNvPr id="26" name="Prostokąt zaokrąglony 25"/>
          <p:cNvSpPr/>
          <p:nvPr/>
        </p:nvSpPr>
        <p:spPr>
          <a:xfrm>
            <a:off x="5572132" y="3571876"/>
            <a:ext cx="3000396" cy="642942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2000" dirty="0" smtClean="0">
                <a:solidFill>
                  <a:schemeClr val="tx1"/>
                </a:solidFill>
                <a:latin typeface="Georgia" pitchFamily="18" charset="0"/>
              </a:rPr>
              <a:t>nauka o roślinach</a:t>
            </a:r>
            <a:endParaRPr lang="pl-PL" sz="2000" dirty="0">
              <a:solidFill>
                <a:schemeClr val="tx1"/>
              </a:solidFill>
              <a:latin typeface="Georgia" pitchFamily="18" charset="0"/>
            </a:endParaRPr>
          </a:p>
        </p:txBody>
      </p:sp>
      <p:sp>
        <p:nvSpPr>
          <p:cNvPr id="27" name="Prostokąt zaokrąglony 26"/>
          <p:cNvSpPr/>
          <p:nvPr/>
        </p:nvSpPr>
        <p:spPr>
          <a:xfrm>
            <a:off x="5572132" y="4643446"/>
            <a:ext cx="3000396" cy="642942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2000" dirty="0" smtClean="0">
                <a:solidFill>
                  <a:schemeClr val="tx1"/>
                </a:solidFill>
                <a:latin typeface="Georgia" pitchFamily="18" charset="0"/>
              </a:rPr>
              <a:t>nauka </a:t>
            </a:r>
            <a:br>
              <a:rPr lang="pl-PL" sz="2000" dirty="0" smtClean="0">
                <a:solidFill>
                  <a:schemeClr val="tx1"/>
                </a:solidFill>
                <a:latin typeface="Georgia" pitchFamily="18" charset="0"/>
              </a:rPr>
            </a:br>
            <a:r>
              <a:rPr lang="pl-PL" sz="2000" dirty="0" smtClean="0">
                <a:solidFill>
                  <a:schemeClr val="tx1"/>
                </a:solidFill>
                <a:latin typeface="Georgia" pitchFamily="18" charset="0"/>
              </a:rPr>
              <a:t>o mikroorganizmach</a:t>
            </a:r>
            <a:endParaRPr lang="pl-PL" sz="2000" dirty="0">
              <a:solidFill>
                <a:schemeClr val="tx1"/>
              </a:solidFill>
              <a:latin typeface="Georgia" pitchFamily="18" charset="0"/>
            </a:endParaRPr>
          </a:p>
        </p:txBody>
      </p:sp>
      <p:sp>
        <p:nvSpPr>
          <p:cNvPr id="28" name="Prostokąt zaokrąglony 27">
            <a:hlinkClick r:id="rId8" action="ppaction://hlinksldjump"/>
          </p:cNvPr>
          <p:cNvSpPr/>
          <p:nvPr/>
        </p:nvSpPr>
        <p:spPr>
          <a:xfrm>
            <a:off x="5572132" y="5715016"/>
            <a:ext cx="3000396" cy="642942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2000" dirty="0" smtClean="0">
                <a:solidFill>
                  <a:schemeClr val="tx1"/>
                </a:solidFill>
                <a:latin typeface="Georgia" pitchFamily="18" charset="0"/>
              </a:rPr>
              <a:t>nauka o grzybach</a:t>
            </a:r>
            <a:endParaRPr lang="pl-PL" sz="2000" dirty="0">
              <a:solidFill>
                <a:schemeClr val="tx1"/>
              </a:solidFill>
              <a:latin typeface="Georgia" pitchFamily="18" charset="0"/>
            </a:endParaRPr>
          </a:p>
        </p:txBody>
      </p:sp>
      <p:sp>
        <p:nvSpPr>
          <p:cNvPr id="29" name="pole tekstowe 28"/>
          <p:cNvSpPr txBox="1"/>
          <p:nvPr/>
        </p:nvSpPr>
        <p:spPr>
          <a:xfrm>
            <a:off x="3428992" y="4714884"/>
            <a:ext cx="4286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800" b="1" dirty="0" smtClean="0">
                <a:solidFill>
                  <a:srgbClr val="C00000"/>
                </a:solidFill>
                <a:latin typeface="Cambria" pitchFamily="18" charset="0"/>
              </a:rPr>
              <a:t>?</a:t>
            </a:r>
            <a:endParaRPr lang="pl-PL" sz="2800" b="1" dirty="0">
              <a:solidFill>
                <a:srgbClr val="C00000"/>
              </a:solidFill>
              <a:latin typeface="Cambria" pitchFamily="18" charset="0"/>
            </a:endParaRPr>
          </a:p>
        </p:txBody>
      </p:sp>
      <p:cxnSp>
        <p:nvCxnSpPr>
          <p:cNvPr id="31" name="Łącznik prosty ze strzałką 30"/>
          <p:cNvCxnSpPr>
            <a:stCxn id="19" idx="3"/>
            <a:endCxn id="27" idx="1"/>
          </p:cNvCxnSpPr>
          <p:nvPr/>
        </p:nvCxnSpPr>
        <p:spPr>
          <a:xfrm>
            <a:off x="3428992" y="1750207"/>
            <a:ext cx="2143140" cy="321471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5" name="Łącznik prosty ze strzałką 14"/>
          <p:cNvCxnSpPr>
            <a:stCxn id="20" idx="3"/>
            <a:endCxn id="26" idx="1"/>
          </p:cNvCxnSpPr>
          <p:nvPr/>
        </p:nvCxnSpPr>
        <p:spPr>
          <a:xfrm>
            <a:off x="3428992" y="2821777"/>
            <a:ext cx="2143140" cy="107157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6" name="Łącznik prosty ze strzałką 15"/>
          <p:cNvCxnSpPr>
            <a:stCxn id="21" idx="3"/>
            <a:endCxn id="24" idx="1"/>
          </p:cNvCxnSpPr>
          <p:nvPr/>
        </p:nvCxnSpPr>
        <p:spPr>
          <a:xfrm flipV="1">
            <a:off x="3428992" y="1750207"/>
            <a:ext cx="2143140" cy="214314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30" name="Prostokąt zaokrąglony 29">
            <a:hlinkClick r:id="" action="ppaction://hlinkshowjump?jump=nextslide"/>
          </p:cNvPr>
          <p:cNvSpPr/>
          <p:nvPr/>
        </p:nvSpPr>
        <p:spPr>
          <a:xfrm>
            <a:off x="7500958" y="6357958"/>
            <a:ext cx="1428760" cy="35719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b="1" dirty="0" smtClean="0"/>
              <a:t>Dalej</a:t>
            </a:r>
            <a:endParaRPr lang="pl-PL" b="1" dirty="0"/>
          </a:p>
        </p:txBody>
      </p:sp>
      <p:sp>
        <p:nvSpPr>
          <p:cNvPr id="34" name="Prostokąt 33"/>
          <p:cNvSpPr/>
          <p:nvPr/>
        </p:nvSpPr>
        <p:spPr>
          <a:xfrm>
            <a:off x="428596" y="214290"/>
            <a:ext cx="8143932" cy="73866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pl-PL" b="1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</a:rPr>
              <a:t>Zadanie 1</a:t>
            </a:r>
            <a:endParaRPr lang="pl-PL" b="1" cap="none" spc="50" dirty="0" smtClean="0">
              <a:ln w="11430"/>
              <a:solidFill>
                <a:srgbClr val="C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Georgia" pitchFamily="18" charset="0"/>
            </a:endParaRPr>
          </a:p>
          <a:p>
            <a:pPr algn="ctr"/>
            <a:r>
              <a:rPr lang="pl-PL" sz="2400" b="1" cap="none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</a:rPr>
              <a:t>Podział biologii ze względu na przedmiot badań</a:t>
            </a:r>
            <a:endParaRPr lang="pl-PL" sz="2400" b="1" cap="none" spc="50" dirty="0">
              <a:ln w="11430"/>
              <a:solidFill>
                <a:srgbClr val="C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Georgia" pitchFamily="18" charset="0"/>
            </a:endParaRPr>
          </a:p>
        </p:txBody>
      </p:sp>
      <p:sp>
        <p:nvSpPr>
          <p:cNvPr id="35" name="pole tekstowe 34"/>
          <p:cNvSpPr txBox="1"/>
          <p:nvPr/>
        </p:nvSpPr>
        <p:spPr>
          <a:xfrm>
            <a:off x="500034" y="1000108"/>
            <a:ext cx="8001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 smtClean="0"/>
              <a:t>Klikając lewym przyciskiem myszy  podaj czym zajmuje się podana dziedzina biologii.</a:t>
            </a:r>
            <a:endParaRPr lang="pl-PL" dirty="0"/>
          </a:p>
        </p:txBody>
      </p:sp>
      <p:sp>
        <p:nvSpPr>
          <p:cNvPr id="32" name="Symbol zastępczy stopki 3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Autor: Elżbieta Jarębska</a:t>
            </a:r>
            <a:endParaRPr lang="pl-PL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rostokąt zaokrąglony 18">
            <a:hlinkClick r:id="rId2" action="ppaction://hlinksldjump"/>
          </p:cNvPr>
          <p:cNvSpPr/>
          <p:nvPr/>
        </p:nvSpPr>
        <p:spPr>
          <a:xfrm>
            <a:off x="428596" y="1428736"/>
            <a:ext cx="3000396" cy="642942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2800" b="1" dirty="0" smtClean="0">
                <a:solidFill>
                  <a:schemeClr val="accent2">
                    <a:lumMod val="50000"/>
                  </a:schemeClr>
                </a:solidFill>
                <a:latin typeface="Georgia" pitchFamily="18" charset="0"/>
              </a:rPr>
              <a:t>Mikrobiologia</a:t>
            </a:r>
            <a:endParaRPr lang="pl-PL" sz="2800" b="1" dirty="0">
              <a:solidFill>
                <a:schemeClr val="accent2">
                  <a:lumMod val="50000"/>
                </a:schemeClr>
              </a:solidFill>
              <a:latin typeface="Georgia" pitchFamily="18" charset="0"/>
            </a:endParaRPr>
          </a:p>
        </p:txBody>
      </p:sp>
      <p:sp>
        <p:nvSpPr>
          <p:cNvPr id="20" name="Prostokąt zaokrąglony 19">
            <a:hlinkClick r:id="rId3" action="ppaction://hlinksldjump"/>
          </p:cNvPr>
          <p:cNvSpPr/>
          <p:nvPr/>
        </p:nvSpPr>
        <p:spPr>
          <a:xfrm>
            <a:off x="428596" y="2500306"/>
            <a:ext cx="3000396" cy="642942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2800" b="1" dirty="0" smtClean="0">
                <a:solidFill>
                  <a:schemeClr val="accent2">
                    <a:lumMod val="50000"/>
                  </a:schemeClr>
                </a:solidFill>
                <a:latin typeface="Georgia" pitchFamily="18" charset="0"/>
              </a:rPr>
              <a:t>Botanika</a:t>
            </a:r>
            <a:endParaRPr lang="pl-PL" sz="2800" b="1" dirty="0">
              <a:solidFill>
                <a:schemeClr val="accent2">
                  <a:lumMod val="50000"/>
                </a:schemeClr>
              </a:solidFill>
              <a:latin typeface="Georgia" pitchFamily="18" charset="0"/>
            </a:endParaRPr>
          </a:p>
        </p:txBody>
      </p:sp>
      <p:sp>
        <p:nvSpPr>
          <p:cNvPr id="21" name="Prostokąt zaokrąglony 20">
            <a:hlinkClick r:id="rId4" action="ppaction://hlinksldjump"/>
          </p:cNvPr>
          <p:cNvSpPr/>
          <p:nvPr/>
        </p:nvSpPr>
        <p:spPr>
          <a:xfrm>
            <a:off x="428596" y="3571876"/>
            <a:ext cx="3000396" cy="642942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2800" b="1" dirty="0" smtClean="0">
                <a:solidFill>
                  <a:schemeClr val="accent2">
                    <a:lumMod val="50000"/>
                  </a:schemeClr>
                </a:solidFill>
                <a:latin typeface="Georgia" pitchFamily="18" charset="0"/>
              </a:rPr>
              <a:t>Zoologia</a:t>
            </a:r>
            <a:endParaRPr lang="pl-PL" sz="2800" b="1" dirty="0">
              <a:solidFill>
                <a:schemeClr val="accent2">
                  <a:lumMod val="50000"/>
                </a:schemeClr>
              </a:solidFill>
              <a:latin typeface="Georgia" pitchFamily="18" charset="0"/>
            </a:endParaRPr>
          </a:p>
        </p:txBody>
      </p:sp>
      <p:sp>
        <p:nvSpPr>
          <p:cNvPr id="22" name="Prostokąt zaokrąglony 21">
            <a:hlinkClick r:id="rId5" action="ppaction://hlinksldjump"/>
          </p:cNvPr>
          <p:cNvSpPr/>
          <p:nvPr/>
        </p:nvSpPr>
        <p:spPr>
          <a:xfrm>
            <a:off x="428596" y="4643446"/>
            <a:ext cx="3000396" cy="642942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2800" b="1" dirty="0" smtClean="0">
                <a:solidFill>
                  <a:schemeClr val="accent2">
                    <a:lumMod val="50000"/>
                  </a:schemeClr>
                </a:solidFill>
                <a:latin typeface="Georgia" pitchFamily="18" charset="0"/>
              </a:rPr>
              <a:t>Mikologia</a:t>
            </a:r>
            <a:endParaRPr lang="pl-PL" sz="2800" b="1" dirty="0">
              <a:solidFill>
                <a:schemeClr val="accent2">
                  <a:lumMod val="50000"/>
                </a:schemeClr>
              </a:solidFill>
              <a:latin typeface="Georgia" pitchFamily="18" charset="0"/>
            </a:endParaRPr>
          </a:p>
        </p:txBody>
      </p:sp>
      <p:sp>
        <p:nvSpPr>
          <p:cNvPr id="23" name="Prostokąt zaokrąglony 22">
            <a:hlinkClick r:id="rId6" action="ppaction://hlinksldjump"/>
          </p:cNvPr>
          <p:cNvSpPr/>
          <p:nvPr/>
        </p:nvSpPr>
        <p:spPr>
          <a:xfrm>
            <a:off x="428596" y="5715016"/>
            <a:ext cx="3000396" cy="642942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2800" b="1" dirty="0" smtClean="0">
                <a:solidFill>
                  <a:schemeClr val="accent2">
                    <a:lumMod val="50000"/>
                  </a:schemeClr>
                </a:solidFill>
                <a:latin typeface="Georgia" pitchFamily="18" charset="0"/>
              </a:rPr>
              <a:t>Antropologia</a:t>
            </a:r>
            <a:endParaRPr lang="pl-PL" sz="2800" b="1" dirty="0">
              <a:solidFill>
                <a:schemeClr val="accent2">
                  <a:lumMod val="50000"/>
                </a:schemeClr>
              </a:solidFill>
              <a:latin typeface="Georgia" pitchFamily="18" charset="0"/>
            </a:endParaRPr>
          </a:p>
        </p:txBody>
      </p:sp>
      <p:sp>
        <p:nvSpPr>
          <p:cNvPr id="24" name="Prostokąt zaokrąglony 23"/>
          <p:cNvSpPr/>
          <p:nvPr/>
        </p:nvSpPr>
        <p:spPr>
          <a:xfrm>
            <a:off x="5572132" y="1428736"/>
            <a:ext cx="3000396" cy="642942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2000" dirty="0" smtClean="0">
                <a:solidFill>
                  <a:schemeClr val="tx1"/>
                </a:solidFill>
                <a:latin typeface="Georgia" pitchFamily="18" charset="0"/>
              </a:rPr>
              <a:t>nauka o zwierzętach</a:t>
            </a:r>
            <a:endParaRPr lang="pl-PL" sz="2000" dirty="0">
              <a:solidFill>
                <a:schemeClr val="tx1"/>
              </a:solidFill>
              <a:latin typeface="Georgia" pitchFamily="18" charset="0"/>
            </a:endParaRPr>
          </a:p>
        </p:txBody>
      </p:sp>
      <p:sp>
        <p:nvSpPr>
          <p:cNvPr id="25" name="Prostokąt zaokrąglony 24">
            <a:hlinkClick r:id="rId7" action="ppaction://hlinksldjump"/>
          </p:cNvPr>
          <p:cNvSpPr/>
          <p:nvPr/>
        </p:nvSpPr>
        <p:spPr>
          <a:xfrm>
            <a:off x="5572132" y="2500306"/>
            <a:ext cx="3000396" cy="642942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2000" dirty="0" smtClean="0">
                <a:solidFill>
                  <a:schemeClr val="tx1"/>
                </a:solidFill>
                <a:latin typeface="Georgia" pitchFamily="18" charset="0"/>
              </a:rPr>
              <a:t>nauka o człowieku</a:t>
            </a:r>
            <a:endParaRPr lang="pl-PL" sz="2000" dirty="0">
              <a:solidFill>
                <a:schemeClr val="tx1"/>
              </a:solidFill>
              <a:latin typeface="Georgia" pitchFamily="18" charset="0"/>
            </a:endParaRPr>
          </a:p>
        </p:txBody>
      </p:sp>
      <p:sp>
        <p:nvSpPr>
          <p:cNvPr id="26" name="Prostokąt zaokrąglony 25"/>
          <p:cNvSpPr/>
          <p:nvPr/>
        </p:nvSpPr>
        <p:spPr>
          <a:xfrm>
            <a:off x="5572132" y="3571876"/>
            <a:ext cx="3000396" cy="642942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2000" dirty="0" smtClean="0">
                <a:solidFill>
                  <a:schemeClr val="tx1"/>
                </a:solidFill>
                <a:latin typeface="Georgia" pitchFamily="18" charset="0"/>
              </a:rPr>
              <a:t>nauka o roślinach</a:t>
            </a:r>
            <a:endParaRPr lang="pl-PL" sz="2000" dirty="0">
              <a:solidFill>
                <a:schemeClr val="tx1"/>
              </a:solidFill>
              <a:latin typeface="Georgia" pitchFamily="18" charset="0"/>
            </a:endParaRPr>
          </a:p>
        </p:txBody>
      </p:sp>
      <p:sp>
        <p:nvSpPr>
          <p:cNvPr id="27" name="Prostokąt zaokrąglony 26"/>
          <p:cNvSpPr/>
          <p:nvPr/>
        </p:nvSpPr>
        <p:spPr>
          <a:xfrm>
            <a:off x="5572132" y="4643446"/>
            <a:ext cx="3000396" cy="642942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2000" dirty="0" smtClean="0">
                <a:solidFill>
                  <a:schemeClr val="tx1"/>
                </a:solidFill>
                <a:latin typeface="Georgia" pitchFamily="18" charset="0"/>
              </a:rPr>
              <a:t>nauka </a:t>
            </a:r>
            <a:br>
              <a:rPr lang="pl-PL" sz="2000" dirty="0" smtClean="0">
                <a:solidFill>
                  <a:schemeClr val="tx1"/>
                </a:solidFill>
                <a:latin typeface="Georgia" pitchFamily="18" charset="0"/>
              </a:rPr>
            </a:br>
            <a:r>
              <a:rPr lang="pl-PL" sz="2000" dirty="0" smtClean="0">
                <a:solidFill>
                  <a:schemeClr val="tx1"/>
                </a:solidFill>
                <a:latin typeface="Georgia" pitchFamily="18" charset="0"/>
              </a:rPr>
              <a:t>o mikroorganizmach</a:t>
            </a:r>
            <a:endParaRPr lang="pl-PL" sz="2000" dirty="0">
              <a:solidFill>
                <a:schemeClr val="tx1"/>
              </a:solidFill>
              <a:latin typeface="Georgia" pitchFamily="18" charset="0"/>
            </a:endParaRPr>
          </a:p>
        </p:txBody>
      </p:sp>
      <p:sp>
        <p:nvSpPr>
          <p:cNvPr id="28" name="Prostokąt zaokrąglony 27"/>
          <p:cNvSpPr/>
          <p:nvPr/>
        </p:nvSpPr>
        <p:spPr>
          <a:xfrm>
            <a:off x="5572132" y="5715016"/>
            <a:ext cx="3000396" cy="642942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2000" dirty="0" smtClean="0">
                <a:solidFill>
                  <a:schemeClr val="tx1"/>
                </a:solidFill>
                <a:latin typeface="Georgia" pitchFamily="18" charset="0"/>
              </a:rPr>
              <a:t>nauka o grzybach</a:t>
            </a:r>
            <a:endParaRPr lang="pl-PL" sz="2000" dirty="0">
              <a:solidFill>
                <a:schemeClr val="tx1"/>
              </a:solidFill>
              <a:latin typeface="Georgia" pitchFamily="18" charset="0"/>
            </a:endParaRPr>
          </a:p>
        </p:txBody>
      </p:sp>
      <p:sp>
        <p:nvSpPr>
          <p:cNvPr id="29" name="pole tekstowe 28"/>
          <p:cNvSpPr txBox="1"/>
          <p:nvPr/>
        </p:nvSpPr>
        <p:spPr>
          <a:xfrm>
            <a:off x="3428992" y="5786454"/>
            <a:ext cx="4286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800" b="1" dirty="0" smtClean="0">
                <a:solidFill>
                  <a:srgbClr val="C00000"/>
                </a:solidFill>
                <a:latin typeface="Cambria" pitchFamily="18" charset="0"/>
              </a:rPr>
              <a:t>?</a:t>
            </a:r>
            <a:endParaRPr lang="pl-PL" sz="2800" b="1" dirty="0">
              <a:solidFill>
                <a:srgbClr val="C00000"/>
              </a:solidFill>
              <a:latin typeface="Cambria" pitchFamily="18" charset="0"/>
            </a:endParaRPr>
          </a:p>
        </p:txBody>
      </p:sp>
      <p:cxnSp>
        <p:nvCxnSpPr>
          <p:cNvPr id="31" name="Łącznik prosty ze strzałką 30"/>
          <p:cNvCxnSpPr>
            <a:stCxn id="19" idx="3"/>
            <a:endCxn id="27" idx="1"/>
          </p:cNvCxnSpPr>
          <p:nvPr/>
        </p:nvCxnSpPr>
        <p:spPr>
          <a:xfrm>
            <a:off x="3428992" y="1750207"/>
            <a:ext cx="2143140" cy="321471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5" name="Łącznik prosty ze strzałką 14"/>
          <p:cNvCxnSpPr>
            <a:stCxn id="20" idx="3"/>
            <a:endCxn id="26" idx="1"/>
          </p:cNvCxnSpPr>
          <p:nvPr/>
        </p:nvCxnSpPr>
        <p:spPr>
          <a:xfrm>
            <a:off x="3428992" y="2821777"/>
            <a:ext cx="2143140" cy="107157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6" name="Łącznik prosty ze strzałką 15"/>
          <p:cNvCxnSpPr>
            <a:stCxn id="21" idx="3"/>
            <a:endCxn id="24" idx="1"/>
          </p:cNvCxnSpPr>
          <p:nvPr/>
        </p:nvCxnSpPr>
        <p:spPr>
          <a:xfrm flipV="1">
            <a:off x="3428992" y="1750207"/>
            <a:ext cx="2143140" cy="214314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7" name="Łącznik prosty ze strzałką 16"/>
          <p:cNvCxnSpPr>
            <a:stCxn id="22" idx="3"/>
            <a:endCxn id="28" idx="1"/>
          </p:cNvCxnSpPr>
          <p:nvPr/>
        </p:nvCxnSpPr>
        <p:spPr>
          <a:xfrm>
            <a:off x="3428992" y="4964917"/>
            <a:ext cx="2143140" cy="107157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32" name="Prostokąt zaokrąglony 31">
            <a:hlinkClick r:id="" action="ppaction://hlinkshowjump?jump=nextslide"/>
          </p:cNvPr>
          <p:cNvSpPr/>
          <p:nvPr/>
        </p:nvSpPr>
        <p:spPr>
          <a:xfrm>
            <a:off x="7500958" y="6357958"/>
            <a:ext cx="1428760" cy="35719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b="1" dirty="0" smtClean="0"/>
              <a:t>Dalej</a:t>
            </a:r>
            <a:endParaRPr lang="pl-PL" b="1" dirty="0"/>
          </a:p>
        </p:txBody>
      </p:sp>
      <p:sp>
        <p:nvSpPr>
          <p:cNvPr id="35" name="Prostokąt 34"/>
          <p:cNvSpPr/>
          <p:nvPr/>
        </p:nvSpPr>
        <p:spPr>
          <a:xfrm>
            <a:off x="428596" y="214290"/>
            <a:ext cx="8143932" cy="73866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pl-PL" b="1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</a:rPr>
              <a:t>Zadanie 1</a:t>
            </a:r>
            <a:endParaRPr lang="pl-PL" b="1" cap="none" spc="50" dirty="0" smtClean="0">
              <a:ln w="11430"/>
              <a:solidFill>
                <a:srgbClr val="C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Georgia" pitchFamily="18" charset="0"/>
            </a:endParaRPr>
          </a:p>
          <a:p>
            <a:pPr algn="ctr"/>
            <a:r>
              <a:rPr lang="pl-PL" sz="2400" b="1" cap="none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</a:rPr>
              <a:t>Podział biologii ze względu na przedmiot badań</a:t>
            </a:r>
            <a:endParaRPr lang="pl-PL" sz="2400" b="1" cap="none" spc="50" dirty="0">
              <a:ln w="11430"/>
              <a:solidFill>
                <a:srgbClr val="C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Georgia" pitchFamily="18" charset="0"/>
            </a:endParaRPr>
          </a:p>
        </p:txBody>
      </p:sp>
      <p:sp>
        <p:nvSpPr>
          <p:cNvPr id="36" name="pole tekstowe 35"/>
          <p:cNvSpPr txBox="1"/>
          <p:nvPr/>
        </p:nvSpPr>
        <p:spPr>
          <a:xfrm>
            <a:off x="500034" y="1000108"/>
            <a:ext cx="8001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 smtClean="0"/>
              <a:t>Klikając lewym przyciskiem myszy  podaj czym zajmuje się podana dziedzina biologii.</a:t>
            </a:r>
            <a:endParaRPr lang="pl-PL" dirty="0"/>
          </a:p>
        </p:txBody>
      </p:sp>
      <p:sp>
        <p:nvSpPr>
          <p:cNvPr id="30" name="Symbol zastępczy stopki 2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Autor: Elżbieta Jarębska</a:t>
            </a:r>
            <a:endParaRPr lang="pl-PL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rostokąt zaokrąglony 18">
            <a:hlinkClick r:id="rId2" action="ppaction://hlinksldjump"/>
          </p:cNvPr>
          <p:cNvSpPr/>
          <p:nvPr/>
        </p:nvSpPr>
        <p:spPr>
          <a:xfrm>
            <a:off x="428596" y="1428736"/>
            <a:ext cx="3000396" cy="642942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2800" b="1" dirty="0" smtClean="0">
                <a:solidFill>
                  <a:schemeClr val="accent2">
                    <a:lumMod val="50000"/>
                  </a:schemeClr>
                </a:solidFill>
                <a:latin typeface="Georgia" pitchFamily="18" charset="0"/>
              </a:rPr>
              <a:t>Mikrobiologia</a:t>
            </a:r>
            <a:endParaRPr lang="pl-PL" sz="2800" b="1" dirty="0">
              <a:solidFill>
                <a:schemeClr val="accent2">
                  <a:lumMod val="50000"/>
                </a:schemeClr>
              </a:solidFill>
              <a:latin typeface="Georgia" pitchFamily="18" charset="0"/>
            </a:endParaRPr>
          </a:p>
        </p:txBody>
      </p:sp>
      <p:sp>
        <p:nvSpPr>
          <p:cNvPr id="20" name="Prostokąt zaokrąglony 19">
            <a:hlinkClick r:id="rId3" action="ppaction://hlinksldjump"/>
          </p:cNvPr>
          <p:cNvSpPr/>
          <p:nvPr/>
        </p:nvSpPr>
        <p:spPr>
          <a:xfrm>
            <a:off x="428596" y="2500306"/>
            <a:ext cx="3000396" cy="642942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2800" b="1" dirty="0" smtClean="0">
                <a:solidFill>
                  <a:schemeClr val="accent2">
                    <a:lumMod val="50000"/>
                  </a:schemeClr>
                </a:solidFill>
                <a:latin typeface="Georgia" pitchFamily="18" charset="0"/>
              </a:rPr>
              <a:t>Botanika</a:t>
            </a:r>
            <a:endParaRPr lang="pl-PL" sz="2800" b="1" dirty="0">
              <a:solidFill>
                <a:schemeClr val="accent2">
                  <a:lumMod val="50000"/>
                </a:schemeClr>
              </a:solidFill>
              <a:latin typeface="Georgia" pitchFamily="18" charset="0"/>
            </a:endParaRPr>
          </a:p>
        </p:txBody>
      </p:sp>
      <p:sp>
        <p:nvSpPr>
          <p:cNvPr id="21" name="Prostokąt zaokrąglony 20">
            <a:hlinkClick r:id="rId4" action="ppaction://hlinksldjump"/>
          </p:cNvPr>
          <p:cNvSpPr/>
          <p:nvPr/>
        </p:nvSpPr>
        <p:spPr>
          <a:xfrm>
            <a:off x="428596" y="3571876"/>
            <a:ext cx="3000396" cy="642942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2800" b="1" dirty="0" smtClean="0">
                <a:solidFill>
                  <a:schemeClr val="accent2">
                    <a:lumMod val="50000"/>
                  </a:schemeClr>
                </a:solidFill>
                <a:latin typeface="Georgia" pitchFamily="18" charset="0"/>
              </a:rPr>
              <a:t>Zoologia</a:t>
            </a:r>
            <a:endParaRPr lang="pl-PL" sz="2800" b="1" dirty="0">
              <a:solidFill>
                <a:schemeClr val="accent2">
                  <a:lumMod val="50000"/>
                </a:schemeClr>
              </a:solidFill>
              <a:latin typeface="Georgia" pitchFamily="18" charset="0"/>
            </a:endParaRPr>
          </a:p>
        </p:txBody>
      </p:sp>
      <p:sp>
        <p:nvSpPr>
          <p:cNvPr id="22" name="Prostokąt zaokrąglony 21">
            <a:hlinkClick r:id="rId5" action="ppaction://hlinksldjump"/>
          </p:cNvPr>
          <p:cNvSpPr/>
          <p:nvPr/>
        </p:nvSpPr>
        <p:spPr>
          <a:xfrm>
            <a:off x="428596" y="4643446"/>
            <a:ext cx="3000396" cy="642942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2800" b="1" dirty="0" smtClean="0">
                <a:solidFill>
                  <a:schemeClr val="accent2">
                    <a:lumMod val="50000"/>
                  </a:schemeClr>
                </a:solidFill>
                <a:latin typeface="Georgia" pitchFamily="18" charset="0"/>
              </a:rPr>
              <a:t>Mikologia</a:t>
            </a:r>
            <a:endParaRPr lang="pl-PL" sz="2800" b="1" dirty="0">
              <a:solidFill>
                <a:schemeClr val="accent2">
                  <a:lumMod val="50000"/>
                </a:schemeClr>
              </a:solidFill>
              <a:latin typeface="Georgia" pitchFamily="18" charset="0"/>
            </a:endParaRPr>
          </a:p>
        </p:txBody>
      </p:sp>
      <p:sp>
        <p:nvSpPr>
          <p:cNvPr id="23" name="Prostokąt zaokrąglony 22">
            <a:hlinkClick r:id="rId6" action="ppaction://hlinksldjump"/>
          </p:cNvPr>
          <p:cNvSpPr/>
          <p:nvPr/>
        </p:nvSpPr>
        <p:spPr>
          <a:xfrm>
            <a:off x="428596" y="5715016"/>
            <a:ext cx="3000396" cy="642942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2800" b="1" dirty="0" smtClean="0">
                <a:solidFill>
                  <a:schemeClr val="accent2">
                    <a:lumMod val="50000"/>
                  </a:schemeClr>
                </a:solidFill>
                <a:latin typeface="Georgia" pitchFamily="18" charset="0"/>
              </a:rPr>
              <a:t>Antropologia</a:t>
            </a:r>
            <a:endParaRPr lang="pl-PL" sz="2800" b="1" dirty="0">
              <a:solidFill>
                <a:schemeClr val="accent2">
                  <a:lumMod val="50000"/>
                </a:schemeClr>
              </a:solidFill>
              <a:latin typeface="Georgia" pitchFamily="18" charset="0"/>
            </a:endParaRPr>
          </a:p>
        </p:txBody>
      </p:sp>
      <p:sp>
        <p:nvSpPr>
          <p:cNvPr id="24" name="Prostokąt zaokrąglony 23"/>
          <p:cNvSpPr/>
          <p:nvPr/>
        </p:nvSpPr>
        <p:spPr>
          <a:xfrm>
            <a:off x="5572132" y="1428736"/>
            <a:ext cx="3000396" cy="642942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2000" dirty="0" smtClean="0">
                <a:solidFill>
                  <a:schemeClr val="tx1"/>
                </a:solidFill>
                <a:latin typeface="Georgia" pitchFamily="18" charset="0"/>
              </a:rPr>
              <a:t>nauka o zwierzętach</a:t>
            </a:r>
            <a:endParaRPr lang="pl-PL" sz="2000" dirty="0">
              <a:solidFill>
                <a:schemeClr val="tx1"/>
              </a:solidFill>
              <a:latin typeface="Georgia" pitchFamily="18" charset="0"/>
            </a:endParaRPr>
          </a:p>
        </p:txBody>
      </p:sp>
      <p:sp>
        <p:nvSpPr>
          <p:cNvPr id="25" name="Prostokąt zaokrąglony 24"/>
          <p:cNvSpPr/>
          <p:nvPr/>
        </p:nvSpPr>
        <p:spPr>
          <a:xfrm>
            <a:off x="5572132" y="2500306"/>
            <a:ext cx="3000396" cy="642942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2000" dirty="0" smtClean="0">
                <a:solidFill>
                  <a:schemeClr val="tx1"/>
                </a:solidFill>
                <a:latin typeface="Georgia" pitchFamily="18" charset="0"/>
              </a:rPr>
              <a:t>nauka o człowieku</a:t>
            </a:r>
            <a:endParaRPr lang="pl-PL" sz="2000" dirty="0">
              <a:solidFill>
                <a:schemeClr val="tx1"/>
              </a:solidFill>
              <a:latin typeface="Georgia" pitchFamily="18" charset="0"/>
            </a:endParaRPr>
          </a:p>
        </p:txBody>
      </p:sp>
      <p:sp>
        <p:nvSpPr>
          <p:cNvPr id="26" name="Prostokąt zaokrąglony 25"/>
          <p:cNvSpPr/>
          <p:nvPr/>
        </p:nvSpPr>
        <p:spPr>
          <a:xfrm>
            <a:off x="5572132" y="3571876"/>
            <a:ext cx="3000396" cy="642942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2000" dirty="0" smtClean="0">
                <a:solidFill>
                  <a:schemeClr val="tx1"/>
                </a:solidFill>
                <a:latin typeface="Georgia" pitchFamily="18" charset="0"/>
              </a:rPr>
              <a:t>nauka o roślinach</a:t>
            </a:r>
            <a:endParaRPr lang="pl-PL" sz="2000" dirty="0">
              <a:solidFill>
                <a:schemeClr val="tx1"/>
              </a:solidFill>
              <a:latin typeface="Georgia" pitchFamily="18" charset="0"/>
            </a:endParaRPr>
          </a:p>
        </p:txBody>
      </p:sp>
      <p:sp>
        <p:nvSpPr>
          <p:cNvPr id="27" name="Prostokąt zaokrąglony 26"/>
          <p:cNvSpPr/>
          <p:nvPr/>
        </p:nvSpPr>
        <p:spPr>
          <a:xfrm>
            <a:off x="5572132" y="4643446"/>
            <a:ext cx="3000396" cy="642942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2000" dirty="0" smtClean="0">
                <a:solidFill>
                  <a:schemeClr val="tx1"/>
                </a:solidFill>
                <a:latin typeface="Georgia" pitchFamily="18" charset="0"/>
              </a:rPr>
              <a:t>nauka </a:t>
            </a:r>
            <a:br>
              <a:rPr lang="pl-PL" sz="2000" dirty="0" smtClean="0">
                <a:solidFill>
                  <a:schemeClr val="tx1"/>
                </a:solidFill>
                <a:latin typeface="Georgia" pitchFamily="18" charset="0"/>
              </a:rPr>
            </a:br>
            <a:r>
              <a:rPr lang="pl-PL" sz="2000" dirty="0" smtClean="0">
                <a:solidFill>
                  <a:schemeClr val="tx1"/>
                </a:solidFill>
                <a:latin typeface="Georgia" pitchFamily="18" charset="0"/>
              </a:rPr>
              <a:t>o mikroorganizmach</a:t>
            </a:r>
            <a:endParaRPr lang="pl-PL" sz="2000" dirty="0">
              <a:solidFill>
                <a:schemeClr val="tx1"/>
              </a:solidFill>
              <a:latin typeface="Georgia" pitchFamily="18" charset="0"/>
            </a:endParaRPr>
          </a:p>
        </p:txBody>
      </p:sp>
      <p:sp>
        <p:nvSpPr>
          <p:cNvPr id="28" name="Prostokąt zaokrąglony 27"/>
          <p:cNvSpPr/>
          <p:nvPr/>
        </p:nvSpPr>
        <p:spPr>
          <a:xfrm>
            <a:off x="5572132" y="5715016"/>
            <a:ext cx="3000396" cy="642942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2000" dirty="0" smtClean="0">
                <a:solidFill>
                  <a:schemeClr val="tx1"/>
                </a:solidFill>
                <a:latin typeface="Georgia" pitchFamily="18" charset="0"/>
              </a:rPr>
              <a:t>nauka o grzybach</a:t>
            </a:r>
            <a:endParaRPr lang="pl-PL" sz="2000" dirty="0">
              <a:solidFill>
                <a:schemeClr val="tx1"/>
              </a:solidFill>
              <a:latin typeface="Georgia" pitchFamily="18" charset="0"/>
            </a:endParaRPr>
          </a:p>
        </p:txBody>
      </p:sp>
      <p:cxnSp>
        <p:nvCxnSpPr>
          <p:cNvPr id="31" name="Łącznik prosty ze strzałką 30"/>
          <p:cNvCxnSpPr>
            <a:stCxn id="19" idx="3"/>
            <a:endCxn id="27" idx="1"/>
          </p:cNvCxnSpPr>
          <p:nvPr/>
        </p:nvCxnSpPr>
        <p:spPr>
          <a:xfrm>
            <a:off x="3428992" y="1750207"/>
            <a:ext cx="2143140" cy="321471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5" name="Łącznik prosty ze strzałką 14"/>
          <p:cNvCxnSpPr>
            <a:stCxn id="20" idx="3"/>
            <a:endCxn id="26" idx="1"/>
          </p:cNvCxnSpPr>
          <p:nvPr/>
        </p:nvCxnSpPr>
        <p:spPr>
          <a:xfrm>
            <a:off x="3428992" y="2821777"/>
            <a:ext cx="2143140" cy="107157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6" name="Łącznik prosty ze strzałką 15"/>
          <p:cNvCxnSpPr>
            <a:stCxn id="21" idx="3"/>
            <a:endCxn id="24" idx="1"/>
          </p:cNvCxnSpPr>
          <p:nvPr/>
        </p:nvCxnSpPr>
        <p:spPr>
          <a:xfrm flipV="1">
            <a:off x="3428992" y="1750207"/>
            <a:ext cx="2143140" cy="214314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7" name="Łącznik prosty ze strzałką 16"/>
          <p:cNvCxnSpPr>
            <a:stCxn id="22" idx="3"/>
            <a:endCxn id="28" idx="1"/>
          </p:cNvCxnSpPr>
          <p:nvPr/>
        </p:nvCxnSpPr>
        <p:spPr>
          <a:xfrm>
            <a:off x="3428992" y="4964917"/>
            <a:ext cx="2143140" cy="107157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30" name="Łącznik prosty ze strzałką 29"/>
          <p:cNvCxnSpPr>
            <a:stCxn id="23" idx="3"/>
            <a:endCxn id="25" idx="1"/>
          </p:cNvCxnSpPr>
          <p:nvPr/>
        </p:nvCxnSpPr>
        <p:spPr>
          <a:xfrm flipV="1">
            <a:off x="3428992" y="2821777"/>
            <a:ext cx="2143140" cy="321471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29" name="Prostokąt zaokrąglony 28">
            <a:hlinkClick r:id="rId7" action="ppaction://hlinksldjump"/>
          </p:cNvPr>
          <p:cNvSpPr/>
          <p:nvPr/>
        </p:nvSpPr>
        <p:spPr>
          <a:xfrm>
            <a:off x="214282" y="6357958"/>
            <a:ext cx="1428760" cy="35719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b="1" dirty="0" smtClean="0"/>
              <a:t>Spis treści</a:t>
            </a:r>
            <a:endParaRPr lang="pl-PL" b="1" dirty="0"/>
          </a:p>
        </p:txBody>
      </p:sp>
      <p:sp>
        <p:nvSpPr>
          <p:cNvPr id="32" name="Prostokąt zaokrąglony 31">
            <a:hlinkClick r:id="" action="ppaction://hlinkshowjump?jump=nextslide"/>
          </p:cNvPr>
          <p:cNvSpPr/>
          <p:nvPr/>
        </p:nvSpPr>
        <p:spPr>
          <a:xfrm>
            <a:off x="7500958" y="6357958"/>
            <a:ext cx="1428760" cy="35719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b="1" dirty="0" smtClean="0"/>
              <a:t>Dalej</a:t>
            </a:r>
            <a:endParaRPr lang="pl-PL" b="1" dirty="0"/>
          </a:p>
        </p:txBody>
      </p:sp>
      <p:sp>
        <p:nvSpPr>
          <p:cNvPr id="35" name="Prostokąt 34"/>
          <p:cNvSpPr/>
          <p:nvPr/>
        </p:nvSpPr>
        <p:spPr>
          <a:xfrm>
            <a:off x="428596" y="214290"/>
            <a:ext cx="8143932" cy="73866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pl-PL" b="1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</a:rPr>
              <a:t>Zadanie 1</a:t>
            </a:r>
            <a:endParaRPr lang="pl-PL" b="1" cap="none" spc="50" dirty="0" smtClean="0">
              <a:ln w="11430"/>
              <a:solidFill>
                <a:srgbClr val="C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Georgia" pitchFamily="18" charset="0"/>
            </a:endParaRPr>
          </a:p>
          <a:p>
            <a:pPr algn="ctr"/>
            <a:r>
              <a:rPr lang="pl-PL" sz="2400" b="1" cap="none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</a:rPr>
              <a:t>Podział biologii ze względu na przedmiot badań</a:t>
            </a:r>
            <a:endParaRPr lang="pl-PL" sz="2400" b="1" cap="none" spc="50" dirty="0">
              <a:ln w="11430"/>
              <a:solidFill>
                <a:srgbClr val="C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Georgia" pitchFamily="18" charset="0"/>
            </a:endParaRPr>
          </a:p>
        </p:txBody>
      </p:sp>
      <p:sp>
        <p:nvSpPr>
          <p:cNvPr id="36" name="pole tekstowe 35"/>
          <p:cNvSpPr txBox="1"/>
          <p:nvPr/>
        </p:nvSpPr>
        <p:spPr>
          <a:xfrm>
            <a:off x="500034" y="1000108"/>
            <a:ext cx="8001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 smtClean="0"/>
              <a:t>Klikając lewym przyciskiem myszy  podaj czym zajmuje się podana dziedzina biologii.</a:t>
            </a:r>
            <a:endParaRPr lang="pl-PL" dirty="0"/>
          </a:p>
        </p:txBody>
      </p:sp>
      <p:sp>
        <p:nvSpPr>
          <p:cNvPr id="33" name="Symbol zastępczy stopki 3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Autor: Elżbieta Jarębska</a:t>
            </a:r>
            <a:endParaRPr lang="pl-PL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rostokąt 12"/>
          <p:cNvSpPr/>
          <p:nvPr/>
        </p:nvSpPr>
        <p:spPr>
          <a:xfrm>
            <a:off x="357158" y="1357298"/>
            <a:ext cx="1857388" cy="171451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4" name="Prostokąt 13"/>
          <p:cNvSpPr/>
          <p:nvPr/>
        </p:nvSpPr>
        <p:spPr>
          <a:xfrm>
            <a:off x="3286116" y="1357298"/>
            <a:ext cx="1857388" cy="1714512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5" name="Prostokąt 14"/>
          <p:cNvSpPr/>
          <p:nvPr/>
        </p:nvSpPr>
        <p:spPr>
          <a:xfrm>
            <a:off x="6429388" y="1357298"/>
            <a:ext cx="1857388" cy="1714512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6" name="Prostokąt 15"/>
          <p:cNvSpPr/>
          <p:nvPr/>
        </p:nvSpPr>
        <p:spPr>
          <a:xfrm>
            <a:off x="1571604" y="3643314"/>
            <a:ext cx="1857388" cy="1714512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7" name="Prostokąt 16"/>
          <p:cNvSpPr/>
          <p:nvPr/>
        </p:nvSpPr>
        <p:spPr>
          <a:xfrm>
            <a:off x="5072066" y="3643314"/>
            <a:ext cx="1857388" cy="1714512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9" name="Prostokąt zaokrąglony 28">
            <a:hlinkClick r:id="rId7" action="ppaction://hlinksldjump"/>
          </p:cNvPr>
          <p:cNvSpPr/>
          <p:nvPr/>
        </p:nvSpPr>
        <p:spPr>
          <a:xfrm>
            <a:off x="7072330" y="6000768"/>
            <a:ext cx="1857388" cy="428628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1600" b="1" dirty="0" smtClean="0">
                <a:solidFill>
                  <a:schemeClr val="accent2">
                    <a:lumMod val="50000"/>
                  </a:schemeClr>
                </a:solidFill>
                <a:latin typeface="Georgia" pitchFamily="18" charset="0"/>
              </a:rPr>
              <a:t>Mikrobiologia</a:t>
            </a:r>
            <a:endParaRPr lang="pl-PL" sz="1600" b="1" dirty="0">
              <a:solidFill>
                <a:schemeClr val="accent2">
                  <a:lumMod val="50000"/>
                </a:schemeClr>
              </a:solidFill>
              <a:latin typeface="Georgia" pitchFamily="18" charset="0"/>
            </a:endParaRPr>
          </a:p>
        </p:txBody>
      </p:sp>
      <p:sp>
        <p:nvSpPr>
          <p:cNvPr id="30" name="Prostokąt zaokrąglony 29">
            <a:hlinkClick r:id="rId7" action="ppaction://hlinksldjump"/>
          </p:cNvPr>
          <p:cNvSpPr/>
          <p:nvPr/>
        </p:nvSpPr>
        <p:spPr>
          <a:xfrm>
            <a:off x="5357818" y="6215082"/>
            <a:ext cx="1857388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1600" b="1" dirty="0" smtClean="0">
                <a:solidFill>
                  <a:schemeClr val="accent2">
                    <a:lumMod val="50000"/>
                  </a:schemeClr>
                </a:solidFill>
                <a:latin typeface="Georgia" pitchFamily="18" charset="0"/>
              </a:rPr>
              <a:t>Botanika</a:t>
            </a:r>
            <a:endParaRPr lang="pl-PL" sz="1600" b="1" dirty="0">
              <a:solidFill>
                <a:schemeClr val="accent2">
                  <a:lumMod val="50000"/>
                </a:schemeClr>
              </a:solidFill>
              <a:latin typeface="Georgia" pitchFamily="18" charset="0"/>
            </a:endParaRPr>
          </a:p>
        </p:txBody>
      </p:sp>
      <p:sp>
        <p:nvSpPr>
          <p:cNvPr id="31" name="Prostokąt zaokrąglony 30">
            <a:hlinkClick r:id="rId7" action="ppaction://hlinksldjump"/>
          </p:cNvPr>
          <p:cNvSpPr/>
          <p:nvPr/>
        </p:nvSpPr>
        <p:spPr>
          <a:xfrm>
            <a:off x="3643306" y="6000768"/>
            <a:ext cx="1857388" cy="428628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1600" b="1" dirty="0" smtClean="0">
                <a:solidFill>
                  <a:schemeClr val="accent2">
                    <a:lumMod val="50000"/>
                  </a:schemeClr>
                </a:solidFill>
                <a:latin typeface="Georgia" pitchFamily="18" charset="0"/>
              </a:rPr>
              <a:t>Zoologia</a:t>
            </a:r>
            <a:endParaRPr lang="pl-PL" sz="1600" b="1" dirty="0">
              <a:solidFill>
                <a:schemeClr val="accent2">
                  <a:lumMod val="50000"/>
                </a:schemeClr>
              </a:solidFill>
              <a:latin typeface="Georgia" pitchFamily="18" charset="0"/>
            </a:endParaRPr>
          </a:p>
        </p:txBody>
      </p:sp>
      <p:sp>
        <p:nvSpPr>
          <p:cNvPr id="32" name="Prostokąt zaokrąglony 31">
            <a:hlinkClick r:id="rId8" action="ppaction://hlinksldjump"/>
          </p:cNvPr>
          <p:cNvSpPr/>
          <p:nvPr/>
        </p:nvSpPr>
        <p:spPr>
          <a:xfrm>
            <a:off x="1928794" y="6215082"/>
            <a:ext cx="1857388" cy="428628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1600" b="1" dirty="0" smtClean="0">
                <a:solidFill>
                  <a:schemeClr val="accent2">
                    <a:lumMod val="50000"/>
                  </a:schemeClr>
                </a:solidFill>
                <a:latin typeface="Georgia" pitchFamily="18" charset="0"/>
              </a:rPr>
              <a:t>Mikologia</a:t>
            </a:r>
            <a:endParaRPr lang="pl-PL" sz="1600" b="1" dirty="0">
              <a:solidFill>
                <a:schemeClr val="accent2">
                  <a:lumMod val="50000"/>
                </a:schemeClr>
              </a:solidFill>
              <a:latin typeface="Georgia" pitchFamily="18" charset="0"/>
            </a:endParaRPr>
          </a:p>
        </p:txBody>
      </p:sp>
      <p:sp>
        <p:nvSpPr>
          <p:cNvPr id="33" name="Prostokąt zaokrąglony 32">
            <a:hlinkClick r:id="rId7" action="ppaction://hlinksldjump"/>
          </p:cNvPr>
          <p:cNvSpPr/>
          <p:nvPr/>
        </p:nvSpPr>
        <p:spPr>
          <a:xfrm>
            <a:off x="214282" y="6000768"/>
            <a:ext cx="1857388" cy="428628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1600" b="1" dirty="0" smtClean="0">
                <a:solidFill>
                  <a:schemeClr val="accent2">
                    <a:lumMod val="50000"/>
                  </a:schemeClr>
                </a:solidFill>
                <a:latin typeface="Georgia" pitchFamily="18" charset="0"/>
              </a:rPr>
              <a:t>Antropologia</a:t>
            </a:r>
            <a:endParaRPr lang="pl-PL" sz="1600" b="1" dirty="0">
              <a:solidFill>
                <a:schemeClr val="accent2">
                  <a:lumMod val="50000"/>
                </a:schemeClr>
              </a:solidFill>
              <a:latin typeface="Georgia" pitchFamily="18" charset="0"/>
            </a:endParaRPr>
          </a:p>
        </p:txBody>
      </p:sp>
      <p:sp>
        <p:nvSpPr>
          <p:cNvPr id="34" name="pole tekstowe 33"/>
          <p:cNvSpPr txBox="1"/>
          <p:nvPr/>
        </p:nvSpPr>
        <p:spPr>
          <a:xfrm>
            <a:off x="1071538" y="3071810"/>
            <a:ext cx="4286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800" b="1" dirty="0" smtClean="0">
                <a:solidFill>
                  <a:srgbClr val="C00000"/>
                </a:solidFill>
                <a:latin typeface="Cambria" pitchFamily="18" charset="0"/>
              </a:rPr>
              <a:t>?</a:t>
            </a:r>
            <a:endParaRPr lang="pl-PL" sz="2800" b="1" dirty="0">
              <a:solidFill>
                <a:srgbClr val="C00000"/>
              </a:solidFill>
              <a:latin typeface="Cambria" pitchFamily="18" charset="0"/>
            </a:endParaRPr>
          </a:p>
        </p:txBody>
      </p:sp>
      <p:sp>
        <p:nvSpPr>
          <p:cNvPr id="20" name="Prostokąt zaokrąglony 19">
            <a:hlinkClick r:id="" action="ppaction://hlinkshowjump?jump=nextslide"/>
          </p:cNvPr>
          <p:cNvSpPr/>
          <p:nvPr/>
        </p:nvSpPr>
        <p:spPr>
          <a:xfrm>
            <a:off x="7500958" y="6500834"/>
            <a:ext cx="1428760" cy="35719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b="1" dirty="0" smtClean="0"/>
              <a:t>Dalej</a:t>
            </a:r>
            <a:endParaRPr lang="pl-PL" b="1" dirty="0"/>
          </a:p>
        </p:txBody>
      </p:sp>
      <p:sp>
        <p:nvSpPr>
          <p:cNvPr id="21" name="Prostokąt 20"/>
          <p:cNvSpPr/>
          <p:nvPr/>
        </p:nvSpPr>
        <p:spPr>
          <a:xfrm>
            <a:off x="428596" y="-24"/>
            <a:ext cx="8143932" cy="73866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pl-PL" b="1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</a:rPr>
              <a:t>Zadanie 2</a:t>
            </a:r>
            <a:endParaRPr lang="pl-PL" b="1" cap="none" spc="50" dirty="0" smtClean="0">
              <a:ln w="11430"/>
              <a:solidFill>
                <a:srgbClr val="C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Georgia" pitchFamily="18" charset="0"/>
            </a:endParaRPr>
          </a:p>
          <a:p>
            <a:pPr algn="ctr"/>
            <a:r>
              <a:rPr lang="pl-PL" sz="2400" b="1" cap="none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</a:rPr>
              <a:t>Podział biologii ze względu na przedmiot badań</a:t>
            </a:r>
            <a:endParaRPr lang="pl-PL" sz="2400" b="1" cap="none" spc="50" dirty="0">
              <a:ln w="11430"/>
              <a:solidFill>
                <a:srgbClr val="C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Georgia" pitchFamily="18" charset="0"/>
            </a:endParaRPr>
          </a:p>
        </p:txBody>
      </p:sp>
      <p:sp>
        <p:nvSpPr>
          <p:cNvPr id="22" name="pole tekstowe 21"/>
          <p:cNvSpPr txBox="1"/>
          <p:nvPr/>
        </p:nvSpPr>
        <p:spPr>
          <a:xfrm>
            <a:off x="500034" y="714356"/>
            <a:ext cx="8001056" cy="5572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800"/>
              </a:lnSpc>
            </a:pPr>
            <a:r>
              <a:rPr lang="pl-PL" dirty="0" smtClean="0"/>
              <a:t>Klikając lewym przyciskiem myszy  wskaż dziedziny nauki dla poszczególnych organizmów przedstawionych na zdjęciach.</a:t>
            </a:r>
            <a:endParaRPr lang="pl-PL" dirty="0"/>
          </a:p>
        </p:txBody>
      </p:sp>
      <p:sp>
        <p:nvSpPr>
          <p:cNvPr id="18" name="Symbol zastępczy stopki 1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Autor: Elżbieta Jarębska</a:t>
            </a:r>
            <a:endParaRPr lang="pl-PL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rostokąt 1"/>
          <p:cNvSpPr/>
          <p:nvPr/>
        </p:nvSpPr>
        <p:spPr>
          <a:xfrm>
            <a:off x="1571604" y="214290"/>
            <a:ext cx="5937844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pl-PL" sz="32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</a:rPr>
              <a:t>Poziomy organizacji życia</a:t>
            </a:r>
            <a:endParaRPr lang="pl-PL" sz="32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Georgia" pitchFamily="18" charset="0"/>
            </a:endParaRPr>
          </a:p>
        </p:txBody>
      </p:sp>
      <p:sp>
        <p:nvSpPr>
          <p:cNvPr id="3" name="Prostokąt 2"/>
          <p:cNvSpPr/>
          <p:nvPr/>
        </p:nvSpPr>
        <p:spPr>
          <a:xfrm>
            <a:off x="1000100" y="928670"/>
            <a:ext cx="2483372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pl-PL" sz="3200" b="1" cap="none" spc="50" dirty="0" smtClean="0">
                <a:ln w="11430"/>
                <a:solidFill>
                  <a:srgbClr val="0033CC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</a:rPr>
              <a:t>U zwierząt</a:t>
            </a:r>
            <a:endParaRPr lang="pl-PL" sz="3200" b="1" cap="none" spc="50" dirty="0">
              <a:ln w="11430"/>
              <a:solidFill>
                <a:srgbClr val="0033CC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Georgia" pitchFamily="18" charset="0"/>
            </a:endParaRPr>
          </a:p>
        </p:txBody>
      </p:sp>
      <p:sp>
        <p:nvSpPr>
          <p:cNvPr id="4" name="Prostokąt 3"/>
          <p:cNvSpPr/>
          <p:nvPr/>
        </p:nvSpPr>
        <p:spPr>
          <a:xfrm>
            <a:off x="5500694" y="928670"/>
            <a:ext cx="1936749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pl-PL" sz="3200" b="1" cap="none" spc="50" dirty="0" smtClean="0">
                <a:ln w="11430"/>
                <a:solidFill>
                  <a:srgbClr val="0066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</a:rPr>
              <a:t>U roślin</a:t>
            </a:r>
            <a:endParaRPr lang="pl-PL" sz="3200" b="1" cap="none" spc="50" dirty="0">
              <a:ln w="11430"/>
              <a:solidFill>
                <a:srgbClr val="0066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Georgia" pitchFamily="18" charset="0"/>
            </a:endParaRPr>
          </a:p>
        </p:txBody>
      </p:sp>
      <p:cxnSp>
        <p:nvCxnSpPr>
          <p:cNvPr id="7" name="Łącznik prosty ze strzałką 6"/>
          <p:cNvCxnSpPr/>
          <p:nvPr/>
        </p:nvCxnSpPr>
        <p:spPr>
          <a:xfrm rot="5400000">
            <a:off x="6286512" y="2558714"/>
            <a:ext cx="571504" cy="1588"/>
          </a:xfrm>
          <a:prstGeom prst="straightConnector1">
            <a:avLst/>
          </a:prstGeom>
          <a:ln w="571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pole tekstowe 7"/>
          <p:cNvSpPr txBox="1"/>
          <p:nvPr/>
        </p:nvSpPr>
        <p:spPr>
          <a:xfrm>
            <a:off x="1607323" y="1714488"/>
            <a:ext cx="1500198" cy="52322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effectLst>
            <a:softEdge rad="127000"/>
          </a:effectLst>
        </p:spPr>
        <p:txBody>
          <a:bodyPr wrap="square" rtlCol="0">
            <a:spAutoFit/>
          </a:bodyPr>
          <a:lstStyle/>
          <a:p>
            <a:pPr algn="ctr"/>
            <a:r>
              <a:rPr lang="pl-PL" sz="2800" b="1" dirty="0" smtClean="0">
                <a:solidFill>
                  <a:srgbClr val="0033CC"/>
                </a:solidFill>
              </a:rPr>
              <a:t>komórka</a:t>
            </a:r>
            <a:endParaRPr lang="pl-PL" sz="2800" b="1" dirty="0">
              <a:solidFill>
                <a:srgbClr val="0033CC"/>
              </a:solidFill>
            </a:endParaRPr>
          </a:p>
        </p:txBody>
      </p:sp>
      <p:cxnSp>
        <p:nvCxnSpPr>
          <p:cNvPr id="9" name="Łącznik prosty ze strzałką 8"/>
          <p:cNvCxnSpPr/>
          <p:nvPr/>
        </p:nvCxnSpPr>
        <p:spPr>
          <a:xfrm rot="5400000">
            <a:off x="6286512" y="4606602"/>
            <a:ext cx="571504" cy="1588"/>
          </a:xfrm>
          <a:prstGeom prst="straightConnector1">
            <a:avLst/>
          </a:prstGeom>
          <a:ln w="571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Łącznik prosty ze strzałką 9"/>
          <p:cNvCxnSpPr/>
          <p:nvPr/>
        </p:nvCxnSpPr>
        <p:spPr>
          <a:xfrm rot="5400000">
            <a:off x="6286512" y="3582658"/>
            <a:ext cx="571504" cy="1588"/>
          </a:xfrm>
          <a:prstGeom prst="straightConnector1">
            <a:avLst/>
          </a:prstGeom>
          <a:ln w="571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Łącznik prosty ze strzałką 10"/>
          <p:cNvCxnSpPr/>
          <p:nvPr/>
        </p:nvCxnSpPr>
        <p:spPr>
          <a:xfrm rot="5400000">
            <a:off x="2071670" y="5413256"/>
            <a:ext cx="571504" cy="1588"/>
          </a:xfrm>
          <a:prstGeom prst="straightConnector1">
            <a:avLst/>
          </a:prstGeom>
          <a:ln w="571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Łącznik prosty ze strzałką 11"/>
          <p:cNvCxnSpPr/>
          <p:nvPr/>
        </p:nvCxnSpPr>
        <p:spPr>
          <a:xfrm rot="5400000">
            <a:off x="2071670" y="4430984"/>
            <a:ext cx="571504" cy="1588"/>
          </a:xfrm>
          <a:prstGeom prst="straightConnector1">
            <a:avLst/>
          </a:prstGeom>
          <a:ln w="571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Łącznik prosty ze strzałką 12"/>
          <p:cNvCxnSpPr/>
          <p:nvPr/>
        </p:nvCxnSpPr>
        <p:spPr>
          <a:xfrm rot="5400000">
            <a:off x="2071670" y="3448712"/>
            <a:ext cx="571504" cy="1588"/>
          </a:xfrm>
          <a:prstGeom prst="straightConnector1">
            <a:avLst/>
          </a:prstGeom>
          <a:ln w="571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Łącznik prosty ze strzałką 13"/>
          <p:cNvCxnSpPr/>
          <p:nvPr/>
        </p:nvCxnSpPr>
        <p:spPr>
          <a:xfrm rot="5400000">
            <a:off x="2071670" y="2466440"/>
            <a:ext cx="571504" cy="1588"/>
          </a:xfrm>
          <a:prstGeom prst="straightConnector1">
            <a:avLst/>
          </a:prstGeom>
          <a:ln w="571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pole tekstowe 14"/>
          <p:cNvSpPr txBox="1"/>
          <p:nvPr/>
        </p:nvSpPr>
        <p:spPr>
          <a:xfrm>
            <a:off x="1607323" y="2696760"/>
            <a:ext cx="1500198" cy="52322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effectLst>
            <a:softEdge rad="127000"/>
          </a:effectLst>
        </p:spPr>
        <p:txBody>
          <a:bodyPr wrap="square" rtlCol="0">
            <a:spAutoFit/>
          </a:bodyPr>
          <a:lstStyle/>
          <a:p>
            <a:pPr algn="ctr"/>
            <a:r>
              <a:rPr lang="pl-PL" sz="2800" b="1" dirty="0" smtClean="0">
                <a:solidFill>
                  <a:srgbClr val="0033CC"/>
                </a:solidFill>
              </a:rPr>
              <a:t>tkanka</a:t>
            </a:r>
            <a:endParaRPr lang="pl-PL" sz="2800" b="1" dirty="0">
              <a:solidFill>
                <a:srgbClr val="0033CC"/>
              </a:solidFill>
            </a:endParaRPr>
          </a:p>
        </p:txBody>
      </p:sp>
      <p:sp>
        <p:nvSpPr>
          <p:cNvPr id="16" name="pole tekstowe 15"/>
          <p:cNvSpPr txBox="1"/>
          <p:nvPr/>
        </p:nvSpPr>
        <p:spPr>
          <a:xfrm>
            <a:off x="1607323" y="3679032"/>
            <a:ext cx="1500198" cy="52322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effectLst>
            <a:softEdge rad="127000"/>
          </a:effectLst>
        </p:spPr>
        <p:txBody>
          <a:bodyPr wrap="square" rtlCol="0">
            <a:spAutoFit/>
          </a:bodyPr>
          <a:lstStyle/>
          <a:p>
            <a:pPr algn="ctr"/>
            <a:r>
              <a:rPr lang="pl-PL" sz="2800" b="1" dirty="0" smtClean="0">
                <a:solidFill>
                  <a:srgbClr val="0033CC"/>
                </a:solidFill>
              </a:rPr>
              <a:t>narząd</a:t>
            </a:r>
            <a:endParaRPr lang="pl-PL" sz="2800" b="1" dirty="0">
              <a:solidFill>
                <a:srgbClr val="0033CC"/>
              </a:solidFill>
            </a:endParaRPr>
          </a:p>
        </p:txBody>
      </p:sp>
      <p:sp>
        <p:nvSpPr>
          <p:cNvPr id="17" name="pole tekstowe 16"/>
          <p:cNvSpPr txBox="1"/>
          <p:nvPr/>
        </p:nvSpPr>
        <p:spPr>
          <a:xfrm>
            <a:off x="857224" y="4661304"/>
            <a:ext cx="3000396" cy="52322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effectLst>
            <a:softEdge rad="127000"/>
          </a:effectLst>
        </p:spPr>
        <p:txBody>
          <a:bodyPr wrap="square" rtlCol="0">
            <a:spAutoFit/>
          </a:bodyPr>
          <a:lstStyle/>
          <a:p>
            <a:pPr algn="ctr"/>
            <a:r>
              <a:rPr lang="pl-PL" sz="2800" b="1" dirty="0" smtClean="0">
                <a:solidFill>
                  <a:srgbClr val="0033CC"/>
                </a:solidFill>
              </a:rPr>
              <a:t>układ narządów</a:t>
            </a:r>
            <a:endParaRPr lang="pl-PL" sz="2800" b="1" dirty="0">
              <a:solidFill>
                <a:srgbClr val="0033CC"/>
              </a:solidFill>
            </a:endParaRPr>
          </a:p>
        </p:txBody>
      </p:sp>
      <p:sp>
        <p:nvSpPr>
          <p:cNvPr id="18" name="pole tekstowe 17"/>
          <p:cNvSpPr txBox="1"/>
          <p:nvPr/>
        </p:nvSpPr>
        <p:spPr>
          <a:xfrm>
            <a:off x="1428728" y="5643578"/>
            <a:ext cx="1857388" cy="52322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effectLst>
            <a:softEdge rad="127000"/>
          </a:effectLst>
        </p:spPr>
        <p:txBody>
          <a:bodyPr wrap="square" rtlCol="0">
            <a:spAutoFit/>
          </a:bodyPr>
          <a:lstStyle/>
          <a:p>
            <a:pPr algn="ctr"/>
            <a:r>
              <a:rPr lang="pl-PL" sz="2800" b="1" dirty="0" smtClean="0">
                <a:solidFill>
                  <a:srgbClr val="0033CC"/>
                </a:solidFill>
              </a:rPr>
              <a:t>organizm</a:t>
            </a:r>
            <a:endParaRPr lang="pl-PL" sz="2800" b="1" dirty="0">
              <a:solidFill>
                <a:srgbClr val="0033CC"/>
              </a:solidFill>
            </a:endParaRPr>
          </a:p>
        </p:txBody>
      </p:sp>
      <p:sp>
        <p:nvSpPr>
          <p:cNvPr id="19" name="pole tekstowe 18"/>
          <p:cNvSpPr txBox="1"/>
          <p:nvPr/>
        </p:nvSpPr>
        <p:spPr>
          <a:xfrm>
            <a:off x="5822165" y="1714488"/>
            <a:ext cx="1500198" cy="52322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effectLst>
            <a:softEdge rad="127000"/>
          </a:effectLst>
        </p:spPr>
        <p:txBody>
          <a:bodyPr wrap="square" rtlCol="0">
            <a:spAutoFit/>
          </a:bodyPr>
          <a:lstStyle/>
          <a:p>
            <a:pPr algn="ctr"/>
            <a:r>
              <a:rPr lang="pl-PL" sz="2800" b="1" dirty="0" smtClean="0">
                <a:solidFill>
                  <a:srgbClr val="006600"/>
                </a:solidFill>
              </a:rPr>
              <a:t>komórka</a:t>
            </a:r>
            <a:endParaRPr lang="pl-PL" sz="2800" b="1" dirty="0">
              <a:solidFill>
                <a:srgbClr val="006600"/>
              </a:solidFill>
            </a:endParaRPr>
          </a:p>
        </p:txBody>
      </p:sp>
      <p:sp>
        <p:nvSpPr>
          <p:cNvPr id="20" name="pole tekstowe 19"/>
          <p:cNvSpPr txBox="1"/>
          <p:nvPr/>
        </p:nvSpPr>
        <p:spPr>
          <a:xfrm>
            <a:off x="5822165" y="2809870"/>
            <a:ext cx="1500198" cy="52322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effectLst>
            <a:softEdge rad="127000"/>
          </a:effectLst>
        </p:spPr>
        <p:txBody>
          <a:bodyPr wrap="square" rtlCol="0">
            <a:spAutoFit/>
          </a:bodyPr>
          <a:lstStyle/>
          <a:p>
            <a:pPr algn="ctr"/>
            <a:r>
              <a:rPr lang="pl-PL" sz="2800" b="1" dirty="0" smtClean="0">
                <a:solidFill>
                  <a:srgbClr val="006600"/>
                </a:solidFill>
              </a:rPr>
              <a:t>tkanka</a:t>
            </a:r>
            <a:endParaRPr lang="pl-PL" sz="2800" b="1" dirty="0">
              <a:solidFill>
                <a:srgbClr val="006600"/>
              </a:solidFill>
            </a:endParaRPr>
          </a:p>
        </p:txBody>
      </p:sp>
      <p:sp>
        <p:nvSpPr>
          <p:cNvPr id="21" name="pole tekstowe 20"/>
          <p:cNvSpPr txBox="1"/>
          <p:nvPr/>
        </p:nvSpPr>
        <p:spPr>
          <a:xfrm>
            <a:off x="5822165" y="3833814"/>
            <a:ext cx="1500198" cy="52322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effectLst>
            <a:softEdge rad="127000"/>
          </a:effectLst>
        </p:spPr>
        <p:txBody>
          <a:bodyPr wrap="square" rtlCol="0">
            <a:spAutoFit/>
          </a:bodyPr>
          <a:lstStyle/>
          <a:p>
            <a:pPr algn="ctr"/>
            <a:r>
              <a:rPr lang="pl-PL" sz="2800" b="1" dirty="0" smtClean="0">
                <a:solidFill>
                  <a:srgbClr val="006600"/>
                </a:solidFill>
              </a:rPr>
              <a:t>organ</a:t>
            </a:r>
            <a:endParaRPr lang="pl-PL" sz="2800" b="1" dirty="0">
              <a:solidFill>
                <a:srgbClr val="006600"/>
              </a:solidFill>
            </a:endParaRPr>
          </a:p>
        </p:txBody>
      </p:sp>
      <p:sp>
        <p:nvSpPr>
          <p:cNvPr id="22" name="pole tekstowe 21"/>
          <p:cNvSpPr txBox="1"/>
          <p:nvPr/>
        </p:nvSpPr>
        <p:spPr>
          <a:xfrm>
            <a:off x="5572132" y="4857760"/>
            <a:ext cx="2000264" cy="52322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effectLst>
            <a:softEdge rad="127000"/>
          </a:effectLst>
        </p:spPr>
        <p:txBody>
          <a:bodyPr wrap="square" rtlCol="0">
            <a:spAutoFit/>
          </a:bodyPr>
          <a:lstStyle/>
          <a:p>
            <a:pPr algn="ctr"/>
            <a:r>
              <a:rPr lang="pl-PL" sz="2800" b="1" dirty="0" smtClean="0">
                <a:solidFill>
                  <a:srgbClr val="006600"/>
                </a:solidFill>
              </a:rPr>
              <a:t>organizm</a:t>
            </a:r>
            <a:endParaRPr lang="pl-PL" sz="2800" b="1" dirty="0">
              <a:solidFill>
                <a:srgbClr val="006600"/>
              </a:solidFill>
            </a:endParaRPr>
          </a:p>
        </p:txBody>
      </p:sp>
      <p:sp>
        <p:nvSpPr>
          <p:cNvPr id="23" name="Prostokąt zaokrąglony 22">
            <a:hlinkClick r:id="rId2" action="ppaction://hlinksldjump"/>
          </p:cNvPr>
          <p:cNvSpPr/>
          <p:nvPr/>
        </p:nvSpPr>
        <p:spPr>
          <a:xfrm>
            <a:off x="214282" y="6357958"/>
            <a:ext cx="1428760" cy="35719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b="1" dirty="0" smtClean="0"/>
              <a:t>Spis treści</a:t>
            </a:r>
            <a:endParaRPr lang="pl-PL" b="1" dirty="0"/>
          </a:p>
        </p:txBody>
      </p:sp>
      <p:sp>
        <p:nvSpPr>
          <p:cNvPr id="24" name="Prostokąt zaokrąglony 23">
            <a:hlinkClick r:id="" action="ppaction://hlinkshowjump?jump=nextslide"/>
          </p:cNvPr>
          <p:cNvSpPr/>
          <p:nvPr/>
        </p:nvSpPr>
        <p:spPr>
          <a:xfrm>
            <a:off x="7500958" y="6357958"/>
            <a:ext cx="1428760" cy="35719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b="1" dirty="0" smtClean="0"/>
              <a:t>Dalej</a:t>
            </a:r>
            <a:endParaRPr lang="pl-PL" b="1" dirty="0"/>
          </a:p>
        </p:txBody>
      </p:sp>
      <p:sp>
        <p:nvSpPr>
          <p:cNvPr id="25" name="Symbol zastępczy stopki 2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Autor: Elżbieta Jarębska</a:t>
            </a:r>
            <a:endParaRPr lang="pl-PL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3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3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3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3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3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3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3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3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3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3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3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3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3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3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3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3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000"/>
                            </p:stCondLst>
                            <p:childTnLst>
                              <p:par>
                                <p:cTn id="46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3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3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3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3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7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3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3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7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3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3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7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3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3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7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3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3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19" grpId="0" animBg="1"/>
      <p:bldP spid="20" grpId="0" animBg="1"/>
      <p:bldP spid="21" grpId="0" animBg="1"/>
      <p:bldP spid="22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rostokąt 12"/>
          <p:cNvSpPr/>
          <p:nvPr/>
        </p:nvSpPr>
        <p:spPr>
          <a:xfrm>
            <a:off x="357158" y="1357298"/>
            <a:ext cx="1857388" cy="171451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4" name="Prostokąt 13"/>
          <p:cNvSpPr/>
          <p:nvPr/>
        </p:nvSpPr>
        <p:spPr>
          <a:xfrm>
            <a:off x="3286116" y="1357298"/>
            <a:ext cx="1857388" cy="1714512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5" name="Prostokąt 14"/>
          <p:cNvSpPr/>
          <p:nvPr/>
        </p:nvSpPr>
        <p:spPr>
          <a:xfrm>
            <a:off x="6429388" y="1357298"/>
            <a:ext cx="1857388" cy="1714512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6" name="Prostokąt 15"/>
          <p:cNvSpPr/>
          <p:nvPr/>
        </p:nvSpPr>
        <p:spPr>
          <a:xfrm>
            <a:off x="1571604" y="3643314"/>
            <a:ext cx="1857388" cy="1714512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7" name="Prostokąt 16"/>
          <p:cNvSpPr/>
          <p:nvPr/>
        </p:nvSpPr>
        <p:spPr>
          <a:xfrm>
            <a:off x="5072066" y="3643314"/>
            <a:ext cx="1857388" cy="1714512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9" name="Prostokąt zaokrąglony 28">
            <a:hlinkClick r:id="rId7" action="ppaction://hlinksldjump"/>
          </p:cNvPr>
          <p:cNvSpPr/>
          <p:nvPr/>
        </p:nvSpPr>
        <p:spPr>
          <a:xfrm>
            <a:off x="7072330" y="6000768"/>
            <a:ext cx="1857388" cy="428628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1600" b="1" dirty="0" smtClean="0">
                <a:solidFill>
                  <a:schemeClr val="accent2">
                    <a:lumMod val="50000"/>
                  </a:schemeClr>
                </a:solidFill>
                <a:latin typeface="Georgia" pitchFamily="18" charset="0"/>
              </a:rPr>
              <a:t>Mikrobiologia</a:t>
            </a:r>
            <a:endParaRPr lang="pl-PL" sz="1600" b="1" dirty="0">
              <a:solidFill>
                <a:schemeClr val="accent2">
                  <a:lumMod val="50000"/>
                </a:schemeClr>
              </a:solidFill>
              <a:latin typeface="Georgia" pitchFamily="18" charset="0"/>
            </a:endParaRPr>
          </a:p>
        </p:txBody>
      </p:sp>
      <p:sp>
        <p:nvSpPr>
          <p:cNvPr id="30" name="Prostokąt zaokrąglony 29">
            <a:hlinkClick r:id="rId8" action="ppaction://hlinksldjump"/>
          </p:cNvPr>
          <p:cNvSpPr/>
          <p:nvPr/>
        </p:nvSpPr>
        <p:spPr>
          <a:xfrm>
            <a:off x="5357818" y="6215082"/>
            <a:ext cx="1857388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1600" b="1" dirty="0" smtClean="0">
                <a:solidFill>
                  <a:schemeClr val="accent2">
                    <a:lumMod val="50000"/>
                  </a:schemeClr>
                </a:solidFill>
                <a:latin typeface="Georgia" pitchFamily="18" charset="0"/>
              </a:rPr>
              <a:t>Botanika</a:t>
            </a:r>
            <a:endParaRPr lang="pl-PL" sz="1600" b="1" dirty="0">
              <a:solidFill>
                <a:schemeClr val="accent2">
                  <a:lumMod val="50000"/>
                </a:schemeClr>
              </a:solidFill>
              <a:latin typeface="Georgia" pitchFamily="18" charset="0"/>
            </a:endParaRPr>
          </a:p>
        </p:txBody>
      </p:sp>
      <p:sp>
        <p:nvSpPr>
          <p:cNvPr id="31" name="Prostokąt zaokrąglony 30">
            <a:hlinkClick r:id="rId8" action="ppaction://hlinksldjump"/>
          </p:cNvPr>
          <p:cNvSpPr/>
          <p:nvPr/>
        </p:nvSpPr>
        <p:spPr>
          <a:xfrm>
            <a:off x="3643306" y="6000768"/>
            <a:ext cx="1857388" cy="428628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1600" b="1" dirty="0" smtClean="0">
                <a:solidFill>
                  <a:schemeClr val="accent2">
                    <a:lumMod val="50000"/>
                  </a:schemeClr>
                </a:solidFill>
                <a:latin typeface="Georgia" pitchFamily="18" charset="0"/>
              </a:rPr>
              <a:t>Zoologia</a:t>
            </a:r>
            <a:endParaRPr lang="pl-PL" sz="1600" b="1" dirty="0">
              <a:solidFill>
                <a:schemeClr val="accent2">
                  <a:lumMod val="50000"/>
                </a:schemeClr>
              </a:solidFill>
              <a:latin typeface="Georgia" pitchFamily="18" charset="0"/>
            </a:endParaRPr>
          </a:p>
        </p:txBody>
      </p:sp>
      <p:sp>
        <p:nvSpPr>
          <p:cNvPr id="32" name="Prostokąt zaokrąglony 31">
            <a:hlinkClick r:id="rId9" action="ppaction://hlinksldjump"/>
          </p:cNvPr>
          <p:cNvSpPr/>
          <p:nvPr/>
        </p:nvSpPr>
        <p:spPr>
          <a:xfrm>
            <a:off x="357158" y="3143248"/>
            <a:ext cx="1857388" cy="428628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1600" b="1" dirty="0" smtClean="0">
                <a:solidFill>
                  <a:schemeClr val="accent2">
                    <a:lumMod val="50000"/>
                  </a:schemeClr>
                </a:solidFill>
                <a:latin typeface="Georgia" pitchFamily="18" charset="0"/>
              </a:rPr>
              <a:t>Mikologia</a:t>
            </a:r>
            <a:endParaRPr lang="pl-PL" sz="1600" b="1" dirty="0">
              <a:solidFill>
                <a:schemeClr val="accent2">
                  <a:lumMod val="50000"/>
                </a:schemeClr>
              </a:solidFill>
              <a:latin typeface="Georgia" pitchFamily="18" charset="0"/>
            </a:endParaRPr>
          </a:p>
        </p:txBody>
      </p:sp>
      <p:sp>
        <p:nvSpPr>
          <p:cNvPr id="33" name="Prostokąt zaokrąglony 32">
            <a:hlinkClick r:id="rId8" action="ppaction://hlinksldjump"/>
          </p:cNvPr>
          <p:cNvSpPr/>
          <p:nvPr/>
        </p:nvSpPr>
        <p:spPr>
          <a:xfrm>
            <a:off x="214282" y="6000768"/>
            <a:ext cx="1857388" cy="428628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1600" b="1" dirty="0" smtClean="0">
                <a:solidFill>
                  <a:schemeClr val="accent2">
                    <a:lumMod val="50000"/>
                  </a:schemeClr>
                </a:solidFill>
                <a:latin typeface="Georgia" pitchFamily="18" charset="0"/>
              </a:rPr>
              <a:t>Antropologia</a:t>
            </a:r>
            <a:endParaRPr lang="pl-PL" sz="1600" b="1" dirty="0">
              <a:solidFill>
                <a:schemeClr val="accent2">
                  <a:lumMod val="50000"/>
                </a:schemeClr>
              </a:solidFill>
              <a:latin typeface="Georgia" pitchFamily="18" charset="0"/>
            </a:endParaRPr>
          </a:p>
        </p:txBody>
      </p:sp>
      <p:sp>
        <p:nvSpPr>
          <p:cNvPr id="19" name="pole tekstowe 18"/>
          <p:cNvSpPr txBox="1"/>
          <p:nvPr/>
        </p:nvSpPr>
        <p:spPr>
          <a:xfrm>
            <a:off x="4000496" y="3143248"/>
            <a:ext cx="4286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800" b="1" dirty="0" smtClean="0">
                <a:solidFill>
                  <a:srgbClr val="C00000"/>
                </a:solidFill>
                <a:latin typeface="Cambria" pitchFamily="18" charset="0"/>
              </a:rPr>
              <a:t>?</a:t>
            </a:r>
            <a:endParaRPr lang="pl-PL" sz="2800" b="1" dirty="0">
              <a:solidFill>
                <a:srgbClr val="C00000"/>
              </a:solidFill>
              <a:latin typeface="Cambria" pitchFamily="18" charset="0"/>
            </a:endParaRPr>
          </a:p>
        </p:txBody>
      </p:sp>
      <p:sp>
        <p:nvSpPr>
          <p:cNvPr id="21" name="Prostokąt zaokrąglony 20">
            <a:hlinkClick r:id="" action="ppaction://hlinkshowjump?jump=nextslide"/>
          </p:cNvPr>
          <p:cNvSpPr/>
          <p:nvPr/>
        </p:nvSpPr>
        <p:spPr>
          <a:xfrm>
            <a:off x="7500958" y="6500834"/>
            <a:ext cx="1428760" cy="35719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b="1" dirty="0" smtClean="0"/>
              <a:t>Dalej</a:t>
            </a:r>
            <a:endParaRPr lang="pl-PL" b="1" dirty="0"/>
          </a:p>
        </p:txBody>
      </p:sp>
      <p:sp>
        <p:nvSpPr>
          <p:cNvPr id="22" name="Prostokąt 21"/>
          <p:cNvSpPr/>
          <p:nvPr/>
        </p:nvSpPr>
        <p:spPr>
          <a:xfrm>
            <a:off x="428596" y="-24"/>
            <a:ext cx="8143932" cy="73866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pl-PL" b="1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</a:rPr>
              <a:t>Zadanie 2</a:t>
            </a:r>
            <a:endParaRPr lang="pl-PL" b="1" cap="none" spc="50" dirty="0" smtClean="0">
              <a:ln w="11430"/>
              <a:solidFill>
                <a:srgbClr val="C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Georgia" pitchFamily="18" charset="0"/>
            </a:endParaRPr>
          </a:p>
          <a:p>
            <a:pPr algn="ctr"/>
            <a:r>
              <a:rPr lang="pl-PL" sz="2400" b="1" cap="none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</a:rPr>
              <a:t>Podział biologii ze względu na przedmiot badań</a:t>
            </a:r>
            <a:endParaRPr lang="pl-PL" sz="2400" b="1" cap="none" spc="50" dirty="0">
              <a:ln w="11430"/>
              <a:solidFill>
                <a:srgbClr val="C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Georgia" pitchFamily="18" charset="0"/>
            </a:endParaRPr>
          </a:p>
        </p:txBody>
      </p:sp>
      <p:sp>
        <p:nvSpPr>
          <p:cNvPr id="23" name="pole tekstowe 22"/>
          <p:cNvSpPr txBox="1"/>
          <p:nvPr/>
        </p:nvSpPr>
        <p:spPr>
          <a:xfrm>
            <a:off x="500034" y="714356"/>
            <a:ext cx="8001056" cy="5572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800"/>
              </a:lnSpc>
            </a:pPr>
            <a:r>
              <a:rPr lang="pl-PL" dirty="0" smtClean="0"/>
              <a:t>Klikając lewym przyciskiem myszy  wskaż dziedziny nauki dla poszczególnych organizmów przedstawionych na zdjęciach.</a:t>
            </a:r>
            <a:endParaRPr lang="pl-PL" dirty="0"/>
          </a:p>
        </p:txBody>
      </p:sp>
      <p:sp>
        <p:nvSpPr>
          <p:cNvPr id="18" name="Symbol zastępczy stopki 1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Autor: Elżbieta Jarębska</a:t>
            </a:r>
            <a:endParaRPr lang="pl-PL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4965 0.39652 L 2.77778E-7 3.33333E-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5" y="-19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  <p:bldP spid="19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rostokąt 12"/>
          <p:cNvSpPr/>
          <p:nvPr/>
        </p:nvSpPr>
        <p:spPr>
          <a:xfrm>
            <a:off x="357158" y="1357298"/>
            <a:ext cx="1857388" cy="171451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4" name="Prostokąt 13"/>
          <p:cNvSpPr/>
          <p:nvPr/>
        </p:nvSpPr>
        <p:spPr>
          <a:xfrm>
            <a:off x="3286116" y="1357298"/>
            <a:ext cx="1857388" cy="1714512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5" name="Prostokąt 14"/>
          <p:cNvSpPr/>
          <p:nvPr/>
        </p:nvSpPr>
        <p:spPr>
          <a:xfrm>
            <a:off x="6429388" y="1357298"/>
            <a:ext cx="1857388" cy="1714512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6" name="Prostokąt 15"/>
          <p:cNvSpPr/>
          <p:nvPr/>
        </p:nvSpPr>
        <p:spPr>
          <a:xfrm>
            <a:off x="1571604" y="3643314"/>
            <a:ext cx="1857388" cy="1714512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7" name="Prostokąt 16"/>
          <p:cNvSpPr/>
          <p:nvPr/>
        </p:nvSpPr>
        <p:spPr>
          <a:xfrm>
            <a:off x="5072066" y="3643314"/>
            <a:ext cx="1857388" cy="1714512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9" name="Prostokąt zaokrąglony 28">
            <a:hlinkClick r:id="rId7" action="ppaction://hlinksldjump"/>
          </p:cNvPr>
          <p:cNvSpPr/>
          <p:nvPr/>
        </p:nvSpPr>
        <p:spPr>
          <a:xfrm>
            <a:off x="3286116" y="3143248"/>
            <a:ext cx="1857388" cy="428628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1600" b="1" dirty="0" smtClean="0">
                <a:solidFill>
                  <a:schemeClr val="accent2">
                    <a:lumMod val="50000"/>
                  </a:schemeClr>
                </a:solidFill>
                <a:latin typeface="Georgia" pitchFamily="18" charset="0"/>
              </a:rPr>
              <a:t>Mikrobiologia</a:t>
            </a:r>
            <a:endParaRPr lang="pl-PL" sz="1600" b="1" dirty="0">
              <a:solidFill>
                <a:schemeClr val="accent2">
                  <a:lumMod val="50000"/>
                </a:schemeClr>
              </a:solidFill>
              <a:latin typeface="Georgia" pitchFamily="18" charset="0"/>
            </a:endParaRPr>
          </a:p>
        </p:txBody>
      </p:sp>
      <p:sp>
        <p:nvSpPr>
          <p:cNvPr id="30" name="Prostokąt zaokrąglony 29">
            <a:hlinkClick r:id="rId8" action="ppaction://hlinksldjump"/>
          </p:cNvPr>
          <p:cNvSpPr/>
          <p:nvPr/>
        </p:nvSpPr>
        <p:spPr>
          <a:xfrm>
            <a:off x="5357818" y="6215082"/>
            <a:ext cx="1857388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1600" b="1" dirty="0" smtClean="0">
                <a:solidFill>
                  <a:schemeClr val="accent2">
                    <a:lumMod val="50000"/>
                  </a:schemeClr>
                </a:solidFill>
                <a:latin typeface="Georgia" pitchFamily="18" charset="0"/>
              </a:rPr>
              <a:t>Botanika</a:t>
            </a:r>
            <a:endParaRPr lang="pl-PL" sz="1600" b="1" dirty="0">
              <a:solidFill>
                <a:schemeClr val="accent2">
                  <a:lumMod val="50000"/>
                </a:schemeClr>
              </a:solidFill>
              <a:latin typeface="Georgia" pitchFamily="18" charset="0"/>
            </a:endParaRPr>
          </a:p>
        </p:txBody>
      </p:sp>
      <p:sp>
        <p:nvSpPr>
          <p:cNvPr id="31" name="Prostokąt zaokrąglony 30">
            <a:hlinkClick r:id="rId9" action="ppaction://hlinksldjump"/>
          </p:cNvPr>
          <p:cNvSpPr/>
          <p:nvPr/>
        </p:nvSpPr>
        <p:spPr>
          <a:xfrm>
            <a:off x="3643306" y="6000768"/>
            <a:ext cx="1857388" cy="428628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1600" b="1" dirty="0" smtClean="0">
                <a:solidFill>
                  <a:schemeClr val="accent2">
                    <a:lumMod val="50000"/>
                  </a:schemeClr>
                </a:solidFill>
                <a:latin typeface="Georgia" pitchFamily="18" charset="0"/>
              </a:rPr>
              <a:t>Zoologia</a:t>
            </a:r>
            <a:endParaRPr lang="pl-PL" sz="1600" b="1" dirty="0">
              <a:solidFill>
                <a:schemeClr val="accent2">
                  <a:lumMod val="50000"/>
                </a:schemeClr>
              </a:solidFill>
              <a:latin typeface="Georgia" pitchFamily="18" charset="0"/>
            </a:endParaRPr>
          </a:p>
        </p:txBody>
      </p:sp>
      <p:sp>
        <p:nvSpPr>
          <p:cNvPr id="32" name="Prostokąt zaokrąglony 31">
            <a:hlinkClick r:id="rId10" action="ppaction://hlinksldjump"/>
          </p:cNvPr>
          <p:cNvSpPr/>
          <p:nvPr/>
        </p:nvSpPr>
        <p:spPr>
          <a:xfrm>
            <a:off x="357158" y="3143248"/>
            <a:ext cx="1857388" cy="428628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1600" b="1" dirty="0" smtClean="0">
                <a:solidFill>
                  <a:schemeClr val="accent2">
                    <a:lumMod val="50000"/>
                  </a:schemeClr>
                </a:solidFill>
                <a:latin typeface="Georgia" pitchFamily="18" charset="0"/>
              </a:rPr>
              <a:t>Mikologia</a:t>
            </a:r>
            <a:endParaRPr lang="pl-PL" sz="1600" b="1" dirty="0">
              <a:solidFill>
                <a:schemeClr val="accent2">
                  <a:lumMod val="50000"/>
                </a:schemeClr>
              </a:solidFill>
              <a:latin typeface="Georgia" pitchFamily="18" charset="0"/>
            </a:endParaRPr>
          </a:p>
        </p:txBody>
      </p:sp>
      <p:sp>
        <p:nvSpPr>
          <p:cNvPr id="33" name="Prostokąt zaokrąglony 32">
            <a:hlinkClick r:id="rId8" action="ppaction://hlinksldjump"/>
          </p:cNvPr>
          <p:cNvSpPr/>
          <p:nvPr/>
        </p:nvSpPr>
        <p:spPr>
          <a:xfrm>
            <a:off x="214282" y="6000768"/>
            <a:ext cx="1857388" cy="428628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1600" b="1" dirty="0" smtClean="0">
                <a:solidFill>
                  <a:schemeClr val="accent2">
                    <a:lumMod val="50000"/>
                  </a:schemeClr>
                </a:solidFill>
                <a:latin typeface="Georgia" pitchFamily="18" charset="0"/>
              </a:rPr>
              <a:t>Antropologia</a:t>
            </a:r>
            <a:endParaRPr lang="pl-PL" sz="1600" b="1" dirty="0">
              <a:solidFill>
                <a:schemeClr val="accent2">
                  <a:lumMod val="50000"/>
                </a:schemeClr>
              </a:solidFill>
              <a:latin typeface="Georgia" pitchFamily="18" charset="0"/>
            </a:endParaRPr>
          </a:p>
        </p:txBody>
      </p:sp>
      <p:sp>
        <p:nvSpPr>
          <p:cNvPr id="19" name="pole tekstowe 18"/>
          <p:cNvSpPr txBox="1"/>
          <p:nvPr/>
        </p:nvSpPr>
        <p:spPr>
          <a:xfrm>
            <a:off x="7215206" y="3000372"/>
            <a:ext cx="4286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800" b="1" dirty="0" smtClean="0">
                <a:solidFill>
                  <a:srgbClr val="C00000"/>
                </a:solidFill>
                <a:latin typeface="Cambria" pitchFamily="18" charset="0"/>
              </a:rPr>
              <a:t>?</a:t>
            </a:r>
            <a:endParaRPr lang="pl-PL" sz="2800" b="1" dirty="0">
              <a:solidFill>
                <a:srgbClr val="C00000"/>
              </a:solidFill>
              <a:latin typeface="Cambria" pitchFamily="18" charset="0"/>
            </a:endParaRPr>
          </a:p>
        </p:txBody>
      </p:sp>
      <p:sp>
        <p:nvSpPr>
          <p:cNvPr id="21" name="Prostokąt zaokrąglony 20">
            <a:hlinkClick r:id="" action="ppaction://hlinkshowjump?jump=nextslide"/>
          </p:cNvPr>
          <p:cNvSpPr/>
          <p:nvPr/>
        </p:nvSpPr>
        <p:spPr>
          <a:xfrm>
            <a:off x="7500958" y="6500834"/>
            <a:ext cx="1428760" cy="35719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b="1" dirty="0" smtClean="0"/>
              <a:t>Dalej</a:t>
            </a:r>
            <a:endParaRPr lang="pl-PL" b="1" dirty="0"/>
          </a:p>
        </p:txBody>
      </p:sp>
      <p:sp>
        <p:nvSpPr>
          <p:cNvPr id="22" name="Prostokąt 21"/>
          <p:cNvSpPr/>
          <p:nvPr/>
        </p:nvSpPr>
        <p:spPr>
          <a:xfrm>
            <a:off x="428596" y="-24"/>
            <a:ext cx="8143932" cy="73866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pl-PL" b="1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</a:rPr>
              <a:t>Zadanie 2</a:t>
            </a:r>
            <a:endParaRPr lang="pl-PL" b="1" cap="none" spc="50" dirty="0" smtClean="0">
              <a:ln w="11430"/>
              <a:solidFill>
                <a:srgbClr val="C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Georgia" pitchFamily="18" charset="0"/>
            </a:endParaRPr>
          </a:p>
          <a:p>
            <a:pPr algn="ctr"/>
            <a:r>
              <a:rPr lang="pl-PL" sz="2400" b="1" cap="none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</a:rPr>
              <a:t>Podział biologii ze względu na przedmiot badań</a:t>
            </a:r>
            <a:endParaRPr lang="pl-PL" sz="2400" b="1" cap="none" spc="50" dirty="0">
              <a:ln w="11430"/>
              <a:solidFill>
                <a:srgbClr val="C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Georgia" pitchFamily="18" charset="0"/>
            </a:endParaRPr>
          </a:p>
        </p:txBody>
      </p:sp>
      <p:sp>
        <p:nvSpPr>
          <p:cNvPr id="23" name="pole tekstowe 22"/>
          <p:cNvSpPr txBox="1"/>
          <p:nvPr/>
        </p:nvSpPr>
        <p:spPr>
          <a:xfrm>
            <a:off x="500034" y="714356"/>
            <a:ext cx="8001056" cy="5572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800"/>
              </a:lnSpc>
            </a:pPr>
            <a:r>
              <a:rPr lang="pl-PL" dirty="0" smtClean="0"/>
              <a:t>Klikając lewym przyciskiem myszy  wskaż dziedziny nauki dla poszczególnych organizmów przedstawionych na zdjęciach.</a:t>
            </a:r>
            <a:endParaRPr lang="pl-PL" dirty="0"/>
          </a:p>
        </p:txBody>
      </p:sp>
      <p:sp>
        <p:nvSpPr>
          <p:cNvPr id="18" name="Symbol zastępczy stopki 1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Autor: Elżbieta Jarębska</a:t>
            </a:r>
            <a:endParaRPr lang="pl-PL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41701 0.41991 L 2.5E-6 -3.33333E-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9" y="-21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19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rostokąt 12"/>
          <p:cNvSpPr/>
          <p:nvPr/>
        </p:nvSpPr>
        <p:spPr>
          <a:xfrm>
            <a:off x="357158" y="1357298"/>
            <a:ext cx="1857388" cy="171451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4" name="Prostokąt 13"/>
          <p:cNvSpPr/>
          <p:nvPr/>
        </p:nvSpPr>
        <p:spPr>
          <a:xfrm>
            <a:off x="3286116" y="1357298"/>
            <a:ext cx="1857388" cy="1714512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5" name="Prostokąt 14"/>
          <p:cNvSpPr/>
          <p:nvPr/>
        </p:nvSpPr>
        <p:spPr>
          <a:xfrm>
            <a:off x="6429388" y="1357298"/>
            <a:ext cx="1857388" cy="1714512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6" name="Prostokąt 15"/>
          <p:cNvSpPr/>
          <p:nvPr/>
        </p:nvSpPr>
        <p:spPr>
          <a:xfrm>
            <a:off x="1571604" y="3643314"/>
            <a:ext cx="1857388" cy="1714512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7" name="Prostokąt 16"/>
          <p:cNvSpPr/>
          <p:nvPr/>
        </p:nvSpPr>
        <p:spPr>
          <a:xfrm>
            <a:off x="5072066" y="3643314"/>
            <a:ext cx="1857388" cy="1714512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9" name="Prostokąt zaokrąglony 28">
            <a:hlinkClick r:id="rId7" action="ppaction://hlinksldjump"/>
          </p:cNvPr>
          <p:cNvSpPr/>
          <p:nvPr/>
        </p:nvSpPr>
        <p:spPr>
          <a:xfrm>
            <a:off x="3286116" y="3143248"/>
            <a:ext cx="1857388" cy="428628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1600" b="1" dirty="0" smtClean="0">
                <a:solidFill>
                  <a:schemeClr val="accent2">
                    <a:lumMod val="50000"/>
                  </a:schemeClr>
                </a:solidFill>
                <a:latin typeface="Georgia" pitchFamily="18" charset="0"/>
              </a:rPr>
              <a:t>Mikrobiologia</a:t>
            </a:r>
            <a:endParaRPr lang="pl-PL" sz="1600" b="1" dirty="0">
              <a:solidFill>
                <a:schemeClr val="accent2">
                  <a:lumMod val="50000"/>
                </a:schemeClr>
              </a:solidFill>
              <a:latin typeface="Georgia" pitchFamily="18" charset="0"/>
            </a:endParaRPr>
          </a:p>
        </p:txBody>
      </p:sp>
      <p:sp>
        <p:nvSpPr>
          <p:cNvPr id="30" name="Prostokąt zaokrąglony 29">
            <a:hlinkClick r:id="rId8" action="ppaction://hlinksldjump"/>
          </p:cNvPr>
          <p:cNvSpPr/>
          <p:nvPr/>
        </p:nvSpPr>
        <p:spPr>
          <a:xfrm>
            <a:off x="5357818" y="6215082"/>
            <a:ext cx="1857388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1600" b="1" dirty="0" smtClean="0">
                <a:solidFill>
                  <a:schemeClr val="accent2">
                    <a:lumMod val="50000"/>
                  </a:schemeClr>
                </a:solidFill>
                <a:latin typeface="Georgia" pitchFamily="18" charset="0"/>
              </a:rPr>
              <a:t>Botanika</a:t>
            </a:r>
            <a:endParaRPr lang="pl-PL" sz="1600" b="1" dirty="0">
              <a:solidFill>
                <a:schemeClr val="accent2">
                  <a:lumMod val="50000"/>
                </a:schemeClr>
              </a:solidFill>
              <a:latin typeface="Georgia" pitchFamily="18" charset="0"/>
            </a:endParaRPr>
          </a:p>
        </p:txBody>
      </p:sp>
      <p:sp>
        <p:nvSpPr>
          <p:cNvPr id="31" name="Prostokąt zaokrąglony 30">
            <a:hlinkClick r:id="rId9" action="ppaction://hlinksldjump"/>
          </p:cNvPr>
          <p:cNvSpPr/>
          <p:nvPr/>
        </p:nvSpPr>
        <p:spPr>
          <a:xfrm>
            <a:off x="6429388" y="3143248"/>
            <a:ext cx="1857388" cy="428628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1600" b="1" dirty="0" smtClean="0">
                <a:solidFill>
                  <a:schemeClr val="accent2">
                    <a:lumMod val="50000"/>
                  </a:schemeClr>
                </a:solidFill>
                <a:latin typeface="Georgia" pitchFamily="18" charset="0"/>
              </a:rPr>
              <a:t>Zoologia</a:t>
            </a:r>
            <a:endParaRPr lang="pl-PL" sz="1600" b="1" dirty="0">
              <a:solidFill>
                <a:schemeClr val="accent2">
                  <a:lumMod val="50000"/>
                </a:schemeClr>
              </a:solidFill>
              <a:latin typeface="Georgia" pitchFamily="18" charset="0"/>
            </a:endParaRPr>
          </a:p>
        </p:txBody>
      </p:sp>
      <p:sp>
        <p:nvSpPr>
          <p:cNvPr id="32" name="Prostokąt zaokrąglony 31">
            <a:hlinkClick r:id="rId10" action="ppaction://hlinksldjump"/>
          </p:cNvPr>
          <p:cNvSpPr/>
          <p:nvPr/>
        </p:nvSpPr>
        <p:spPr>
          <a:xfrm>
            <a:off x="357158" y="3143248"/>
            <a:ext cx="1857388" cy="428628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1600" b="1" dirty="0" smtClean="0">
                <a:solidFill>
                  <a:schemeClr val="accent2">
                    <a:lumMod val="50000"/>
                  </a:schemeClr>
                </a:solidFill>
                <a:latin typeface="Georgia" pitchFamily="18" charset="0"/>
              </a:rPr>
              <a:t>Mikologia</a:t>
            </a:r>
            <a:endParaRPr lang="pl-PL" sz="1600" b="1" dirty="0">
              <a:solidFill>
                <a:schemeClr val="accent2">
                  <a:lumMod val="50000"/>
                </a:schemeClr>
              </a:solidFill>
              <a:latin typeface="Georgia" pitchFamily="18" charset="0"/>
            </a:endParaRPr>
          </a:p>
        </p:txBody>
      </p:sp>
      <p:sp>
        <p:nvSpPr>
          <p:cNvPr id="33" name="Prostokąt zaokrąglony 32">
            <a:hlinkClick r:id="rId11" action="ppaction://hlinksldjump"/>
          </p:cNvPr>
          <p:cNvSpPr/>
          <p:nvPr/>
        </p:nvSpPr>
        <p:spPr>
          <a:xfrm>
            <a:off x="214282" y="6000768"/>
            <a:ext cx="1857388" cy="428628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1600" b="1" dirty="0" smtClean="0">
                <a:solidFill>
                  <a:schemeClr val="accent2">
                    <a:lumMod val="50000"/>
                  </a:schemeClr>
                </a:solidFill>
                <a:latin typeface="Georgia" pitchFamily="18" charset="0"/>
              </a:rPr>
              <a:t>Antropologia</a:t>
            </a:r>
            <a:endParaRPr lang="pl-PL" sz="1600" b="1" dirty="0">
              <a:solidFill>
                <a:schemeClr val="accent2">
                  <a:lumMod val="50000"/>
                </a:schemeClr>
              </a:solidFill>
              <a:latin typeface="Georgia" pitchFamily="18" charset="0"/>
            </a:endParaRPr>
          </a:p>
        </p:txBody>
      </p:sp>
      <p:sp>
        <p:nvSpPr>
          <p:cNvPr id="20" name="pole tekstowe 19"/>
          <p:cNvSpPr txBox="1"/>
          <p:nvPr/>
        </p:nvSpPr>
        <p:spPr>
          <a:xfrm>
            <a:off x="2214546" y="5286388"/>
            <a:ext cx="4286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800" b="1" dirty="0" smtClean="0">
                <a:solidFill>
                  <a:srgbClr val="C00000"/>
                </a:solidFill>
                <a:latin typeface="Cambria" pitchFamily="18" charset="0"/>
              </a:rPr>
              <a:t>?</a:t>
            </a:r>
            <a:endParaRPr lang="pl-PL" sz="2800" b="1" dirty="0">
              <a:solidFill>
                <a:srgbClr val="C00000"/>
              </a:solidFill>
              <a:latin typeface="Cambria" pitchFamily="18" charset="0"/>
            </a:endParaRPr>
          </a:p>
        </p:txBody>
      </p:sp>
      <p:sp>
        <p:nvSpPr>
          <p:cNvPr id="21" name="Prostokąt zaokrąglony 20">
            <a:hlinkClick r:id="" action="ppaction://hlinkshowjump?jump=nextslide"/>
          </p:cNvPr>
          <p:cNvSpPr/>
          <p:nvPr/>
        </p:nvSpPr>
        <p:spPr>
          <a:xfrm>
            <a:off x="7500958" y="6500834"/>
            <a:ext cx="1428760" cy="35719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b="1" dirty="0" smtClean="0"/>
              <a:t>Dalej</a:t>
            </a:r>
            <a:endParaRPr lang="pl-PL" b="1" dirty="0"/>
          </a:p>
        </p:txBody>
      </p:sp>
      <p:sp>
        <p:nvSpPr>
          <p:cNvPr id="22" name="Prostokąt 21"/>
          <p:cNvSpPr/>
          <p:nvPr/>
        </p:nvSpPr>
        <p:spPr>
          <a:xfrm>
            <a:off x="428596" y="-24"/>
            <a:ext cx="8143932" cy="73866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pl-PL" b="1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</a:rPr>
              <a:t>Zadanie 2</a:t>
            </a:r>
            <a:endParaRPr lang="pl-PL" b="1" cap="none" spc="50" dirty="0" smtClean="0">
              <a:ln w="11430"/>
              <a:solidFill>
                <a:srgbClr val="C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Georgia" pitchFamily="18" charset="0"/>
            </a:endParaRPr>
          </a:p>
          <a:p>
            <a:pPr algn="ctr"/>
            <a:r>
              <a:rPr lang="pl-PL" sz="2400" b="1" cap="none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</a:rPr>
              <a:t>Podział biologii ze względu na przedmiot badań</a:t>
            </a:r>
            <a:endParaRPr lang="pl-PL" sz="2400" b="1" cap="none" spc="50" dirty="0">
              <a:ln w="11430"/>
              <a:solidFill>
                <a:srgbClr val="C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Georgia" pitchFamily="18" charset="0"/>
            </a:endParaRPr>
          </a:p>
        </p:txBody>
      </p:sp>
      <p:sp>
        <p:nvSpPr>
          <p:cNvPr id="23" name="pole tekstowe 22"/>
          <p:cNvSpPr txBox="1"/>
          <p:nvPr/>
        </p:nvSpPr>
        <p:spPr>
          <a:xfrm>
            <a:off x="500034" y="714356"/>
            <a:ext cx="8001056" cy="5572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800"/>
              </a:lnSpc>
            </a:pPr>
            <a:r>
              <a:rPr lang="pl-PL" dirty="0" smtClean="0"/>
              <a:t>Klikając lewym przyciskiem myszy  wskaż dziedziny nauki dla poszczególnych organizmów przedstawionych na zdjęciach.</a:t>
            </a:r>
            <a:endParaRPr lang="pl-PL" dirty="0"/>
          </a:p>
        </p:txBody>
      </p:sp>
      <p:sp>
        <p:nvSpPr>
          <p:cNvPr id="18" name="Symbol zastępczy stopki 1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Autor: Elżbieta Jarębska</a:t>
            </a:r>
            <a:endParaRPr lang="pl-PL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3283 0.43033 L 2.5E-6 -3.33333E-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4" y="-21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  <p:bldP spid="20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rostokąt 12"/>
          <p:cNvSpPr/>
          <p:nvPr/>
        </p:nvSpPr>
        <p:spPr>
          <a:xfrm>
            <a:off x="357158" y="1357298"/>
            <a:ext cx="1857388" cy="171451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4" name="Prostokąt 13"/>
          <p:cNvSpPr/>
          <p:nvPr/>
        </p:nvSpPr>
        <p:spPr>
          <a:xfrm>
            <a:off x="3286116" y="1357298"/>
            <a:ext cx="1857388" cy="1714512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5" name="Prostokąt 14"/>
          <p:cNvSpPr/>
          <p:nvPr/>
        </p:nvSpPr>
        <p:spPr>
          <a:xfrm>
            <a:off x="6429388" y="1357298"/>
            <a:ext cx="1857388" cy="1714512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6" name="Prostokąt 15"/>
          <p:cNvSpPr/>
          <p:nvPr/>
        </p:nvSpPr>
        <p:spPr>
          <a:xfrm>
            <a:off x="1571604" y="3643314"/>
            <a:ext cx="1857388" cy="1714512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7" name="Prostokąt 16"/>
          <p:cNvSpPr/>
          <p:nvPr/>
        </p:nvSpPr>
        <p:spPr>
          <a:xfrm>
            <a:off x="5072066" y="3643314"/>
            <a:ext cx="1857388" cy="1714512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9" name="Prostokąt zaokrąglony 28">
            <a:hlinkClick r:id="rId7" action="ppaction://hlinksldjump"/>
          </p:cNvPr>
          <p:cNvSpPr/>
          <p:nvPr/>
        </p:nvSpPr>
        <p:spPr>
          <a:xfrm>
            <a:off x="3286116" y="3143248"/>
            <a:ext cx="1857388" cy="428628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1600" b="1" dirty="0" smtClean="0">
                <a:solidFill>
                  <a:schemeClr val="accent2">
                    <a:lumMod val="50000"/>
                  </a:schemeClr>
                </a:solidFill>
                <a:latin typeface="Georgia" pitchFamily="18" charset="0"/>
              </a:rPr>
              <a:t>Mikrobiologia</a:t>
            </a:r>
            <a:endParaRPr lang="pl-PL" sz="1600" b="1" dirty="0">
              <a:solidFill>
                <a:schemeClr val="accent2">
                  <a:lumMod val="50000"/>
                </a:schemeClr>
              </a:solidFill>
              <a:latin typeface="Georgia" pitchFamily="18" charset="0"/>
            </a:endParaRPr>
          </a:p>
        </p:txBody>
      </p:sp>
      <p:sp>
        <p:nvSpPr>
          <p:cNvPr id="30" name="Prostokąt zaokrąglony 29">
            <a:hlinkClick r:id="rId8" action="ppaction://hlinksldjump"/>
          </p:cNvPr>
          <p:cNvSpPr/>
          <p:nvPr/>
        </p:nvSpPr>
        <p:spPr>
          <a:xfrm>
            <a:off x="1571604" y="5429264"/>
            <a:ext cx="1857388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1600" b="1" dirty="0" smtClean="0">
                <a:solidFill>
                  <a:schemeClr val="accent2">
                    <a:lumMod val="50000"/>
                  </a:schemeClr>
                </a:solidFill>
                <a:latin typeface="Georgia" pitchFamily="18" charset="0"/>
              </a:rPr>
              <a:t>Botanika</a:t>
            </a:r>
            <a:endParaRPr lang="pl-PL" sz="1600" b="1" dirty="0">
              <a:solidFill>
                <a:schemeClr val="accent2">
                  <a:lumMod val="50000"/>
                </a:schemeClr>
              </a:solidFill>
              <a:latin typeface="Georgia" pitchFamily="18" charset="0"/>
            </a:endParaRPr>
          </a:p>
        </p:txBody>
      </p:sp>
      <p:sp>
        <p:nvSpPr>
          <p:cNvPr id="31" name="Prostokąt zaokrąglony 30">
            <a:hlinkClick r:id="rId9" action="ppaction://hlinksldjump"/>
          </p:cNvPr>
          <p:cNvSpPr/>
          <p:nvPr/>
        </p:nvSpPr>
        <p:spPr>
          <a:xfrm>
            <a:off x="6429388" y="3143248"/>
            <a:ext cx="1857388" cy="428628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1600" b="1" dirty="0" smtClean="0">
                <a:solidFill>
                  <a:schemeClr val="accent2">
                    <a:lumMod val="50000"/>
                  </a:schemeClr>
                </a:solidFill>
                <a:latin typeface="Georgia" pitchFamily="18" charset="0"/>
              </a:rPr>
              <a:t>Zoologia</a:t>
            </a:r>
            <a:endParaRPr lang="pl-PL" sz="1600" b="1" dirty="0">
              <a:solidFill>
                <a:schemeClr val="accent2">
                  <a:lumMod val="50000"/>
                </a:schemeClr>
              </a:solidFill>
              <a:latin typeface="Georgia" pitchFamily="18" charset="0"/>
            </a:endParaRPr>
          </a:p>
        </p:txBody>
      </p:sp>
      <p:sp>
        <p:nvSpPr>
          <p:cNvPr id="32" name="Prostokąt zaokrąglony 31">
            <a:hlinkClick r:id="rId10" action="ppaction://hlinksldjump"/>
          </p:cNvPr>
          <p:cNvSpPr/>
          <p:nvPr/>
        </p:nvSpPr>
        <p:spPr>
          <a:xfrm>
            <a:off x="357158" y="3143248"/>
            <a:ext cx="1857388" cy="428628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1600" b="1" dirty="0" smtClean="0">
                <a:solidFill>
                  <a:schemeClr val="accent2">
                    <a:lumMod val="50000"/>
                  </a:schemeClr>
                </a:solidFill>
                <a:latin typeface="Georgia" pitchFamily="18" charset="0"/>
              </a:rPr>
              <a:t>Mikologia</a:t>
            </a:r>
            <a:endParaRPr lang="pl-PL" sz="1600" b="1" dirty="0">
              <a:solidFill>
                <a:schemeClr val="accent2">
                  <a:lumMod val="50000"/>
                </a:schemeClr>
              </a:solidFill>
              <a:latin typeface="Georgia" pitchFamily="18" charset="0"/>
            </a:endParaRPr>
          </a:p>
        </p:txBody>
      </p:sp>
      <p:sp>
        <p:nvSpPr>
          <p:cNvPr id="33" name="Prostokąt zaokrąglony 32">
            <a:hlinkClick r:id="rId11" action="ppaction://hlinksldjump"/>
          </p:cNvPr>
          <p:cNvSpPr/>
          <p:nvPr/>
        </p:nvSpPr>
        <p:spPr>
          <a:xfrm>
            <a:off x="214282" y="6000768"/>
            <a:ext cx="1857388" cy="428628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1600" b="1" dirty="0" smtClean="0">
                <a:solidFill>
                  <a:schemeClr val="accent2">
                    <a:lumMod val="50000"/>
                  </a:schemeClr>
                </a:solidFill>
                <a:latin typeface="Georgia" pitchFamily="18" charset="0"/>
              </a:rPr>
              <a:t>Antropologia</a:t>
            </a:r>
            <a:endParaRPr lang="pl-PL" sz="1600" b="1" dirty="0">
              <a:solidFill>
                <a:schemeClr val="accent2">
                  <a:lumMod val="50000"/>
                </a:schemeClr>
              </a:solidFill>
              <a:latin typeface="Georgia" pitchFamily="18" charset="0"/>
            </a:endParaRPr>
          </a:p>
        </p:txBody>
      </p:sp>
      <p:sp>
        <p:nvSpPr>
          <p:cNvPr id="19" name="pole tekstowe 18"/>
          <p:cNvSpPr txBox="1"/>
          <p:nvPr/>
        </p:nvSpPr>
        <p:spPr>
          <a:xfrm>
            <a:off x="5786446" y="5357826"/>
            <a:ext cx="4286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800" b="1" dirty="0" smtClean="0">
                <a:solidFill>
                  <a:srgbClr val="C00000"/>
                </a:solidFill>
                <a:latin typeface="Cambria" pitchFamily="18" charset="0"/>
              </a:rPr>
              <a:t>?</a:t>
            </a:r>
            <a:endParaRPr lang="pl-PL" sz="2800" b="1" dirty="0">
              <a:solidFill>
                <a:srgbClr val="C00000"/>
              </a:solidFill>
              <a:latin typeface="Cambria" pitchFamily="18" charset="0"/>
            </a:endParaRPr>
          </a:p>
        </p:txBody>
      </p:sp>
      <p:sp>
        <p:nvSpPr>
          <p:cNvPr id="21" name="Prostokąt zaokrąglony 20">
            <a:hlinkClick r:id="" action="ppaction://hlinkshowjump?jump=nextslide"/>
          </p:cNvPr>
          <p:cNvSpPr/>
          <p:nvPr/>
        </p:nvSpPr>
        <p:spPr>
          <a:xfrm>
            <a:off x="7500958" y="6500834"/>
            <a:ext cx="1428760" cy="35719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b="1" dirty="0" smtClean="0"/>
              <a:t>Dalej</a:t>
            </a:r>
            <a:endParaRPr lang="pl-PL" b="1" dirty="0"/>
          </a:p>
        </p:txBody>
      </p:sp>
      <p:sp>
        <p:nvSpPr>
          <p:cNvPr id="22" name="Prostokąt 21"/>
          <p:cNvSpPr/>
          <p:nvPr/>
        </p:nvSpPr>
        <p:spPr>
          <a:xfrm>
            <a:off x="428596" y="-24"/>
            <a:ext cx="8143932" cy="73866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pl-PL" b="1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</a:rPr>
              <a:t>Zadanie 2</a:t>
            </a:r>
            <a:endParaRPr lang="pl-PL" b="1" cap="none" spc="50" dirty="0" smtClean="0">
              <a:ln w="11430"/>
              <a:solidFill>
                <a:srgbClr val="C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Georgia" pitchFamily="18" charset="0"/>
            </a:endParaRPr>
          </a:p>
          <a:p>
            <a:pPr algn="ctr"/>
            <a:r>
              <a:rPr lang="pl-PL" sz="2400" b="1" cap="none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</a:rPr>
              <a:t>Podział biologii ze względu na przedmiot badań</a:t>
            </a:r>
            <a:endParaRPr lang="pl-PL" sz="2400" b="1" cap="none" spc="50" dirty="0">
              <a:ln w="11430"/>
              <a:solidFill>
                <a:srgbClr val="C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Georgia" pitchFamily="18" charset="0"/>
            </a:endParaRPr>
          </a:p>
        </p:txBody>
      </p:sp>
      <p:sp>
        <p:nvSpPr>
          <p:cNvPr id="23" name="pole tekstowe 22"/>
          <p:cNvSpPr txBox="1"/>
          <p:nvPr/>
        </p:nvSpPr>
        <p:spPr>
          <a:xfrm>
            <a:off x="500034" y="714356"/>
            <a:ext cx="8001056" cy="5572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800"/>
              </a:lnSpc>
            </a:pPr>
            <a:r>
              <a:rPr lang="pl-PL" dirty="0" smtClean="0"/>
              <a:t>Klikając lewym przyciskiem myszy  wskaż dziedziny nauki dla poszczególnych organizmów przedstawionych na zdjęciach.</a:t>
            </a:r>
            <a:endParaRPr lang="pl-PL" dirty="0"/>
          </a:p>
        </p:txBody>
      </p:sp>
      <p:sp>
        <p:nvSpPr>
          <p:cNvPr id="18" name="Symbol zastępczy stopki 1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Autor: Elżbieta Jarębska</a:t>
            </a:r>
            <a:endParaRPr lang="pl-PL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39982 0.11805 L 2.5E-6 3.33333E-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0" y="-5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  <p:bldP spid="19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rostokąt 12"/>
          <p:cNvSpPr/>
          <p:nvPr/>
        </p:nvSpPr>
        <p:spPr>
          <a:xfrm>
            <a:off x="357158" y="1357298"/>
            <a:ext cx="1857388" cy="171451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4" name="Prostokąt 13"/>
          <p:cNvSpPr/>
          <p:nvPr/>
        </p:nvSpPr>
        <p:spPr>
          <a:xfrm>
            <a:off x="3286116" y="1357298"/>
            <a:ext cx="1857388" cy="1714512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5" name="Prostokąt 14"/>
          <p:cNvSpPr/>
          <p:nvPr/>
        </p:nvSpPr>
        <p:spPr>
          <a:xfrm>
            <a:off x="6429388" y="1357298"/>
            <a:ext cx="1857388" cy="1714512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6" name="Prostokąt 15"/>
          <p:cNvSpPr/>
          <p:nvPr/>
        </p:nvSpPr>
        <p:spPr>
          <a:xfrm>
            <a:off x="1571604" y="3643314"/>
            <a:ext cx="1857388" cy="1714512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7" name="Prostokąt 16"/>
          <p:cNvSpPr/>
          <p:nvPr/>
        </p:nvSpPr>
        <p:spPr>
          <a:xfrm>
            <a:off x="5072066" y="3643314"/>
            <a:ext cx="1857388" cy="1714512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9" name="Prostokąt zaokrąglony 28">
            <a:hlinkClick r:id="rId7" action="ppaction://hlinksldjump"/>
          </p:cNvPr>
          <p:cNvSpPr/>
          <p:nvPr/>
        </p:nvSpPr>
        <p:spPr>
          <a:xfrm>
            <a:off x="3286116" y="3143248"/>
            <a:ext cx="1857388" cy="428628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1600" b="1" dirty="0" smtClean="0">
                <a:solidFill>
                  <a:schemeClr val="accent2">
                    <a:lumMod val="50000"/>
                  </a:schemeClr>
                </a:solidFill>
                <a:latin typeface="Georgia" pitchFamily="18" charset="0"/>
              </a:rPr>
              <a:t>Mikrobiologia</a:t>
            </a:r>
            <a:endParaRPr lang="pl-PL" sz="1600" b="1" dirty="0">
              <a:solidFill>
                <a:schemeClr val="accent2">
                  <a:lumMod val="50000"/>
                </a:schemeClr>
              </a:solidFill>
              <a:latin typeface="Georgia" pitchFamily="18" charset="0"/>
            </a:endParaRPr>
          </a:p>
        </p:txBody>
      </p:sp>
      <p:sp>
        <p:nvSpPr>
          <p:cNvPr id="31" name="Prostokąt zaokrąglony 30">
            <a:hlinkClick r:id="rId8" action="ppaction://hlinksldjump"/>
          </p:cNvPr>
          <p:cNvSpPr/>
          <p:nvPr/>
        </p:nvSpPr>
        <p:spPr>
          <a:xfrm>
            <a:off x="6429388" y="3143248"/>
            <a:ext cx="1857388" cy="428628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1600" b="1" dirty="0" smtClean="0">
                <a:solidFill>
                  <a:schemeClr val="accent2">
                    <a:lumMod val="50000"/>
                  </a:schemeClr>
                </a:solidFill>
                <a:latin typeface="Georgia" pitchFamily="18" charset="0"/>
              </a:rPr>
              <a:t>Zoologia</a:t>
            </a:r>
            <a:endParaRPr lang="pl-PL" sz="1600" b="1" dirty="0">
              <a:solidFill>
                <a:schemeClr val="accent2">
                  <a:lumMod val="50000"/>
                </a:schemeClr>
              </a:solidFill>
              <a:latin typeface="Georgia" pitchFamily="18" charset="0"/>
            </a:endParaRPr>
          </a:p>
        </p:txBody>
      </p:sp>
      <p:sp>
        <p:nvSpPr>
          <p:cNvPr id="32" name="Prostokąt zaokrąglony 31">
            <a:hlinkClick r:id="rId9" action="ppaction://hlinksldjump"/>
          </p:cNvPr>
          <p:cNvSpPr/>
          <p:nvPr/>
        </p:nvSpPr>
        <p:spPr>
          <a:xfrm>
            <a:off x="357158" y="3143248"/>
            <a:ext cx="1857388" cy="428628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1600" b="1" dirty="0" smtClean="0">
                <a:solidFill>
                  <a:schemeClr val="accent2">
                    <a:lumMod val="50000"/>
                  </a:schemeClr>
                </a:solidFill>
                <a:latin typeface="Georgia" pitchFamily="18" charset="0"/>
              </a:rPr>
              <a:t>Mikologia</a:t>
            </a:r>
            <a:endParaRPr lang="pl-PL" sz="1600" b="1" dirty="0">
              <a:solidFill>
                <a:schemeClr val="accent2">
                  <a:lumMod val="50000"/>
                </a:schemeClr>
              </a:solidFill>
              <a:latin typeface="Georgia" pitchFamily="18" charset="0"/>
            </a:endParaRPr>
          </a:p>
        </p:txBody>
      </p:sp>
      <p:sp>
        <p:nvSpPr>
          <p:cNvPr id="33" name="Prostokąt zaokrąglony 32">
            <a:hlinkClick r:id="rId10" action="ppaction://hlinksldjump"/>
          </p:cNvPr>
          <p:cNvSpPr/>
          <p:nvPr/>
        </p:nvSpPr>
        <p:spPr>
          <a:xfrm>
            <a:off x="5072066" y="5429264"/>
            <a:ext cx="1857388" cy="428628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1600" b="1" dirty="0" smtClean="0">
                <a:solidFill>
                  <a:schemeClr val="accent2">
                    <a:lumMod val="50000"/>
                  </a:schemeClr>
                </a:solidFill>
                <a:latin typeface="Georgia" pitchFamily="18" charset="0"/>
              </a:rPr>
              <a:t>Antropologia</a:t>
            </a:r>
            <a:endParaRPr lang="pl-PL" sz="1600" b="1" dirty="0">
              <a:solidFill>
                <a:schemeClr val="accent2">
                  <a:lumMod val="50000"/>
                </a:schemeClr>
              </a:solidFill>
              <a:latin typeface="Georgia" pitchFamily="18" charset="0"/>
            </a:endParaRPr>
          </a:p>
        </p:txBody>
      </p:sp>
      <p:sp>
        <p:nvSpPr>
          <p:cNvPr id="19" name="Prostokąt zaokrąglony 18">
            <a:hlinkClick r:id="rId11" action="ppaction://hlinksldjump"/>
          </p:cNvPr>
          <p:cNvSpPr/>
          <p:nvPr/>
        </p:nvSpPr>
        <p:spPr>
          <a:xfrm>
            <a:off x="1571604" y="5429264"/>
            <a:ext cx="1857388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1600" b="1" dirty="0" smtClean="0">
                <a:solidFill>
                  <a:schemeClr val="accent2">
                    <a:lumMod val="50000"/>
                  </a:schemeClr>
                </a:solidFill>
                <a:latin typeface="Georgia" pitchFamily="18" charset="0"/>
              </a:rPr>
              <a:t>Botanika</a:t>
            </a:r>
            <a:endParaRPr lang="pl-PL" sz="1600" b="1" dirty="0">
              <a:solidFill>
                <a:schemeClr val="accent2">
                  <a:lumMod val="50000"/>
                </a:schemeClr>
              </a:solidFill>
              <a:latin typeface="Georgia" pitchFamily="18" charset="0"/>
            </a:endParaRPr>
          </a:p>
        </p:txBody>
      </p:sp>
      <p:sp>
        <p:nvSpPr>
          <p:cNvPr id="20" name="Prostokąt zaokrąglony 19">
            <a:hlinkClick r:id="rId12" action="ppaction://hlinksldjump"/>
          </p:cNvPr>
          <p:cNvSpPr/>
          <p:nvPr/>
        </p:nvSpPr>
        <p:spPr>
          <a:xfrm>
            <a:off x="214282" y="6500834"/>
            <a:ext cx="1428760" cy="35719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b="1" dirty="0" smtClean="0"/>
              <a:t>Spis treści</a:t>
            </a:r>
            <a:endParaRPr lang="pl-PL" b="1" dirty="0"/>
          </a:p>
        </p:txBody>
      </p:sp>
      <p:sp>
        <p:nvSpPr>
          <p:cNvPr id="21" name="Prostokąt zaokrąglony 20">
            <a:hlinkClick r:id="" action="ppaction://hlinkshowjump?jump=nextslide"/>
          </p:cNvPr>
          <p:cNvSpPr/>
          <p:nvPr/>
        </p:nvSpPr>
        <p:spPr>
          <a:xfrm>
            <a:off x="7500958" y="6500834"/>
            <a:ext cx="1428760" cy="35719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b="1" dirty="0" smtClean="0"/>
              <a:t>Dalej</a:t>
            </a:r>
            <a:endParaRPr lang="pl-PL" b="1" dirty="0"/>
          </a:p>
        </p:txBody>
      </p:sp>
      <p:sp>
        <p:nvSpPr>
          <p:cNvPr id="22" name="Prostokąt 21"/>
          <p:cNvSpPr/>
          <p:nvPr/>
        </p:nvSpPr>
        <p:spPr>
          <a:xfrm>
            <a:off x="428596" y="-24"/>
            <a:ext cx="8143932" cy="73866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pl-PL" b="1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</a:rPr>
              <a:t>Zadanie 2</a:t>
            </a:r>
            <a:endParaRPr lang="pl-PL" b="1" cap="none" spc="50" dirty="0" smtClean="0">
              <a:ln w="11430"/>
              <a:solidFill>
                <a:srgbClr val="C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Georgia" pitchFamily="18" charset="0"/>
            </a:endParaRPr>
          </a:p>
          <a:p>
            <a:pPr algn="ctr"/>
            <a:r>
              <a:rPr lang="pl-PL" sz="2400" b="1" cap="none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</a:rPr>
              <a:t>Podział biologii ze względu na przedmiot badań</a:t>
            </a:r>
            <a:endParaRPr lang="pl-PL" sz="2400" b="1" cap="none" spc="50" dirty="0">
              <a:ln w="11430"/>
              <a:solidFill>
                <a:srgbClr val="C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Georgia" pitchFamily="18" charset="0"/>
            </a:endParaRPr>
          </a:p>
        </p:txBody>
      </p:sp>
      <p:sp>
        <p:nvSpPr>
          <p:cNvPr id="23" name="pole tekstowe 22"/>
          <p:cNvSpPr txBox="1"/>
          <p:nvPr/>
        </p:nvSpPr>
        <p:spPr>
          <a:xfrm>
            <a:off x="500034" y="714356"/>
            <a:ext cx="8001056" cy="5572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800"/>
              </a:lnSpc>
            </a:pPr>
            <a:r>
              <a:rPr lang="pl-PL" dirty="0" smtClean="0"/>
              <a:t>Klikając lewym przyciskiem myszy  wskaż dziedziny nauki dla poszczególnych organizmów przedstawionych na zdjęciach.</a:t>
            </a:r>
            <a:endParaRPr lang="pl-PL" dirty="0"/>
          </a:p>
        </p:txBody>
      </p:sp>
      <p:sp>
        <p:nvSpPr>
          <p:cNvPr id="18" name="Symbol zastępczy stopki 1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Autor: Elżbieta Jarębska</a:t>
            </a:r>
            <a:endParaRPr lang="pl-PL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50208 0.07616 L -3.05556E-6 2.22222E-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1" y="-3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rostokąt 28"/>
          <p:cNvSpPr/>
          <p:nvPr/>
        </p:nvSpPr>
        <p:spPr>
          <a:xfrm>
            <a:off x="4071934" y="100010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30" name="Prostokąt 29"/>
          <p:cNvSpPr/>
          <p:nvPr/>
        </p:nvSpPr>
        <p:spPr>
          <a:xfrm>
            <a:off x="4071934" y="135729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31" name="Prostokąt 30"/>
          <p:cNvSpPr/>
          <p:nvPr/>
        </p:nvSpPr>
        <p:spPr>
          <a:xfrm>
            <a:off x="4071934" y="171448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32" name="Prostokąt 31"/>
          <p:cNvSpPr/>
          <p:nvPr/>
        </p:nvSpPr>
        <p:spPr>
          <a:xfrm>
            <a:off x="4071934" y="2071678"/>
            <a:ext cx="357190" cy="357190"/>
          </a:xfrm>
          <a:prstGeom prst="rect">
            <a:avLst/>
          </a:prstGeom>
          <a:noFill/>
          <a:ln w="19050"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C00000"/>
                </a:solidFill>
              </a:rPr>
              <a:t>4</a:t>
            </a:r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33" name="Prostokąt 32"/>
          <p:cNvSpPr/>
          <p:nvPr/>
        </p:nvSpPr>
        <p:spPr>
          <a:xfrm>
            <a:off x="4071934" y="242886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34" name="Prostokąt 33"/>
          <p:cNvSpPr/>
          <p:nvPr/>
        </p:nvSpPr>
        <p:spPr>
          <a:xfrm>
            <a:off x="4071934" y="2786058"/>
            <a:ext cx="357190" cy="357190"/>
          </a:xfrm>
          <a:prstGeom prst="rect">
            <a:avLst/>
          </a:prstGeom>
          <a:noFill/>
          <a:ln w="19050"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C00000"/>
                </a:solidFill>
              </a:rPr>
              <a:t>6</a:t>
            </a:r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35" name="Prostokąt 34"/>
          <p:cNvSpPr/>
          <p:nvPr/>
        </p:nvSpPr>
        <p:spPr>
          <a:xfrm>
            <a:off x="4071934" y="314324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36" name="Prostokąt 35"/>
          <p:cNvSpPr/>
          <p:nvPr/>
        </p:nvSpPr>
        <p:spPr>
          <a:xfrm>
            <a:off x="4071934" y="350043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37" name="Prostokąt 36"/>
          <p:cNvSpPr/>
          <p:nvPr/>
        </p:nvSpPr>
        <p:spPr>
          <a:xfrm>
            <a:off x="4071934" y="385762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38" name="Prostokąt 37"/>
          <p:cNvSpPr/>
          <p:nvPr/>
        </p:nvSpPr>
        <p:spPr>
          <a:xfrm>
            <a:off x="4071934" y="421481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39" name="Prostokąt 38"/>
          <p:cNvSpPr/>
          <p:nvPr/>
        </p:nvSpPr>
        <p:spPr>
          <a:xfrm>
            <a:off x="4071934" y="457200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40" name="Prostokąt 39"/>
          <p:cNvSpPr/>
          <p:nvPr/>
        </p:nvSpPr>
        <p:spPr>
          <a:xfrm>
            <a:off x="4071934" y="492919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41" name="Prostokąt 40"/>
          <p:cNvSpPr/>
          <p:nvPr/>
        </p:nvSpPr>
        <p:spPr>
          <a:xfrm>
            <a:off x="4071934" y="528638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16" name="Prostokąt 15"/>
          <p:cNvSpPr/>
          <p:nvPr/>
        </p:nvSpPr>
        <p:spPr>
          <a:xfrm>
            <a:off x="4785560" y="100010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17" name="Prostokąt 16"/>
          <p:cNvSpPr/>
          <p:nvPr/>
        </p:nvSpPr>
        <p:spPr>
          <a:xfrm>
            <a:off x="4785560" y="135729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18" name="Prostokąt 17"/>
          <p:cNvSpPr/>
          <p:nvPr/>
        </p:nvSpPr>
        <p:spPr>
          <a:xfrm>
            <a:off x="4785560" y="171448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19" name="Prostokąt 18"/>
          <p:cNvSpPr/>
          <p:nvPr/>
        </p:nvSpPr>
        <p:spPr>
          <a:xfrm>
            <a:off x="4785560" y="207167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0" name="Prostokąt 19"/>
          <p:cNvSpPr/>
          <p:nvPr/>
        </p:nvSpPr>
        <p:spPr>
          <a:xfrm>
            <a:off x="4785560" y="242886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1" name="Prostokąt 20"/>
          <p:cNvSpPr/>
          <p:nvPr/>
        </p:nvSpPr>
        <p:spPr>
          <a:xfrm>
            <a:off x="4785560" y="278605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2" name="Prostokąt 21"/>
          <p:cNvSpPr/>
          <p:nvPr/>
        </p:nvSpPr>
        <p:spPr>
          <a:xfrm>
            <a:off x="4785560" y="314324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3" name="Prostokąt 22"/>
          <p:cNvSpPr/>
          <p:nvPr/>
        </p:nvSpPr>
        <p:spPr>
          <a:xfrm>
            <a:off x="4785560" y="350043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4" name="Prostokąt 23"/>
          <p:cNvSpPr/>
          <p:nvPr/>
        </p:nvSpPr>
        <p:spPr>
          <a:xfrm>
            <a:off x="4785560" y="385762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5" name="Prostokąt 24"/>
          <p:cNvSpPr/>
          <p:nvPr/>
        </p:nvSpPr>
        <p:spPr>
          <a:xfrm>
            <a:off x="4785560" y="421481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6" name="Prostokąt 25"/>
          <p:cNvSpPr/>
          <p:nvPr/>
        </p:nvSpPr>
        <p:spPr>
          <a:xfrm>
            <a:off x="4785560" y="457200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7" name="Prostokąt 26"/>
          <p:cNvSpPr/>
          <p:nvPr/>
        </p:nvSpPr>
        <p:spPr>
          <a:xfrm>
            <a:off x="4785560" y="492919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" name="Prostokąt 1"/>
          <p:cNvSpPr/>
          <p:nvPr/>
        </p:nvSpPr>
        <p:spPr>
          <a:xfrm>
            <a:off x="2376395" y="214290"/>
            <a:ext cx="4410183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pl-PL" sz="3200" b="1" cap="none" spc="50" dirty="0" smtClean="0">
                <a:ln w="11430"/>
                <a:solidFill>
                  <a:srgbClr val="0033CC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</a:rPr>
              <a:t>Rozwiąż krzyżówkę</a:t>
            </a:r>
            <a:endParaRPr lang="pl-PL" sz="3200" b="1" cap="none" spc="50" dirty="0">
              <a:ln w="11430"/>
              <a:solidFill>
                <a:srgbClr val="0033CC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Georgia" pitchFamily="18" charset="0"/>
            </a:endParaRPr>
          </a:p>
        </p:txBody>
      </p:sp>
      <p:sp>
        <p:nvSpPr>
          <p:cNvPr id="3" name="Prostokąt 2"/>
          <p:cNvSpPr/>
          <p:nvPr/>
        </p:nvSpPr>
        <p:spPr>
          <a:xfrm>
            <a:off x="4429124" y="100010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rgbClr val="C00000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4" name="Prostokąt 3"/>
          <p:cNvSpPr/>
          <p:nvPr/>
        </p:nvSpPr>
        <p:spPr>
          <a:xfrm>
            <a:off x="4429124" y="135729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rgbClr val="C00000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5" name="Prostokąt 4"/>
          <p:cNvSpPr/>
          <p:nvPr/>
        </p:nvSpPr>
        <p:spPr>
          <a:xfrm>
            <a:off x="4429124" y="171448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rgbClr val="C00000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6" name="Prostokąt 5"/>
          <p:cNvSpPr/>
          <p:nvPr/>
        </p:nvSpPr>
        <p:spPr>
          <a:xfrm>
            <a:off x="4429124" y="207167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rgbClr val="C00000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7" name="Prostokąt 6"/>
          <p:cNvSpPr/>
          <p:nvPr/>
        </p:nvSpPr>
        <p:spPr>
          <a:xfrm>
            <a:off x="4429124" y="242886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rgbClr val="C00000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8" name="Prostokąt 7"/>
          <p:cNvSpPr/>
          <p:nvPr/>
        </p:nvSpPr>
        <p:spPr>
          <a:xfrm>
            <a:off x="4429124" y="278605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rgbClr val="C00000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9" name="Prostokąt 8"/>
          <p:cNvSpPr/>
          <p:nvPr/>
        </p:nvSpPr>
        <p:spPr>
          <a:xfrm>
            <a:off x="4429124" y="314324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rgbClr val="C00000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10" name="Prostokąt 9"/>
          <p:cNvSpPr/>
          <p:nvPr/>
        </p:nvSpPr>
        <p:spPr>
          <a:xfrm>
            <a:off x="4429124" y="350043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rgbClr val="C00000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11" name="Prostokąt 10"/>
          <p:cNvSpPr/>
          <p:nvPr/>
        </p:nvSpPr>
        <p:spPr>
          <a:xfrm>
            <a:off x="4429124" y="385762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rgbClr val="C00000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12" name="Prostokąt 11"/>
          <p:cNvSpPr/>
          <p:nvPr/>
        </p:nvSpPr>
        <p:spPr>
          <a:xfrm>
            <a:off x="4429124" y="421481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rgbClr val="C00000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13" name="Prostokąt 12"/>
          <p:cNvSpPr/>
          <p:nvPr/>
        </p:nvSpPr>
        <p:spPr>
          <a:xfrm>
            <a:off x="4429124" y="457200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rgbClr val="C00000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14" name="Prostokąt 13"/>
          <p:cNvSpPr/>
          <p:nvPr/>
        </p:nvSpPr>
        <p:spPr>
          <a:xfrm>
            <a:off x="4429124" y="492919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rgbClr val="C00000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15" name="Prostokąt 14"/>
          <p:cNvSpPr/>
          <p:nvPr/>
        </p:nvSpPr>
        <p:spPr>
          <a:xfrm>
            <a:off x="4429124" y="528638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rgbClr val="C00000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43" name="Prostokąt 42"/>
          <p:cNvSpPr/>
          <p:nvPr/>
        </p:nvSpPr>
        <p:spPr>
          <a:xfrm>
            <a:off x="5131472" y="135729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44" name="Prostokąt 43"/>
          <p:cNvSpPr/>
          <p:nvPr/>
        </p:nvSpPr>
        <p:spPr>
          <a:xfrm>
            <a:off x="5131472" y="171448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45" name="Prostokąt 44"/>
          <p:cNvSpPr/>
          <p:nvPr/>
        </p:nvSpPr>
        <p:spPr>
          <a:xfrm>
            <a:off x="5131472" y="207167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46" name="Prostokąt 45"/>
          <p:cNvSpPr/>
          <p:nvPr/>
        </p:nvSpPr>
        <p:spPr>
          <a:xfrm>
            <a:off x="5131472" y="242886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47" name="Prostokąt 46"/>
          <p:cNvSpPr/>
          <p:nvPr/>
        </p:nvSpPr>
        <p:spPr>
          <a:xfrm>
            <a:off x="5131472" y="278605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48" name="Prostokąt 47"/>
          <p:cNvSpPr/>
          <p:nvPr/>
        </p:nvSpPr>
        <p:spPr>
          <a:xfrm>
            <a:off x="5131472" y="314324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49" name="Prostokąt 48"/>
          <p:cNvSpPr/>
          <p:nvPr/>
        </p:nvSpPr>
        <p:spPr>
          <a:xfrm>
            <a:off x="5131472" y="350043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50" name="Prostokąt 49"/>
          <p:cNvSpPr/>
          <p:nvPr/>
        </p:nvSpPr>
        <p:spPr>
          <a:xfrm>
            <a:off x="5131472" y="385762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51" name="Prostokąt 50"/>
          <p:cNvSpPr/>
          <p:nvPr/>
        </p:nvSpPr>
        <p:spPr>
          <a:xfrm>
            <a:off x="5131472" y="421481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52" name="Prostokąt 51"/>
          <p:cNvSpPr/>
          <p:nvPr/>
        </p:nvSpPr>
        <p:spPr>
          <a:xfrm>
            <a:off x="5131472" y="457200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56" name="Prostokąt 55"/>
          <p:cNvSpPr/>
          <p:nvPr/>
        </p:nvSpPr>
        <p:spPr>
          <a:xfrm>
            <a:off x="5488662" y="135729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57" name="Prostokąt 56"/>
          <p:cNvSpPr/>
          <p:nvPr/>
        </p:nvSpPr>
        <p:spPr>
          <a:xfrm>
            <a:off x="5488662" y="171448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58" name="Prostokąt 57"/>
          <p:cNvSpPr/>
          <p:nvPr/>
        </p:nvSpPr>
        <p:spPr>
          <a:xfrm>
            <a:off x="5488662" y="207167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59" name="Prostokąt 58"/>
          <p:cNvSpPr/>
          <p:nvPr/>
        </p:nvSpPr>
        <p:spPr>
          <a:xfrm>
            <a:off x="5488662" y="242886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60" name="Prostokąt 59"/>
          <p:cNvSpPr/>
          <p:nvPr/>
        </p:nvSpPr>
        <p:spPr>
          <a:xfrm>
            <a:off x="5488662" y="278605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61" name="Prostokąt 60"/>
          <p:cNvSpPr/>
          <p:nvPr/>
        </p:nvSpPr>
        <p:spPr>
          <a:xfrm>
            <a:off x="5488662" y="314324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62" name="Prostokąt 61"/>
          <p:cNvSpPr/>
          <p:nvPr/>
        </p:nvSpPr>
        <p:spPr>
          <a:xfrm>
            <a:off x="5488662" y="350043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63" name="Prostokąt 62"/>
          <p:cNvSpPr/>
          <p:nvPr/>
        </p:nvSpPr>
        <p:spPr>
          <a:xfrm>
            <a:off x="5488662" y="385762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64" name="Prostokąt 63"/>
          <p:cNvSpPr/>
          <p:nvPr/>
        </p:nvSpPr>
        <p:spPr>
          <a:xfrm>
            <a:off x="5488662" y="421481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70" name="Prostokąt 69"/>
          <p:cNvSpPr/>
          <p:nvPr/>
        </p:nvSpPr>
        <p:spPr>
          <a:xfrm>
            <a:off x="5845852" y="171448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71" name="Prostokąt 70"/>
          <p:cNvSpPr/>
          <p:nvPr/>
        </p:nvSpPr>
        <p:spPr>
          <a:xfrm>
            <a:off x="5845852" y="207167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72" name="Prostokąt 71"/>
          <p:cNvSpPr/>
          <p:nvPr/>
        </p:nvSpPr>
        <p:spPr>
          <a:xfrm>
            <a:off x="5845852" y="242886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73" name="Prostokąt 72"/>
          <p:cNvSpPr/>
          <p:nvPr/>
        </p:nvSpPr>
        <p:spPr>
          <a:xfrm>
            <a:off x="5845852" y="278605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74" name="Prostokąt 73"/>
          <p:cNvSpPr/>
          <p:nvPr/>
        </p:nvSpPr>
        <p:spPr>
          <a:xfrm>
            <a:off x="5845852" y="314324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75" name="Prostokąt 74"/>
          <p:cNvSpPr/>
          <p:nvPr/>
        </p:nvSpPr>
        <p:spPr>
          <a:xfrm>
            <a:off x="5845852" y="350043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76" name="Prostokąt 75"/>
          <p:cNvSpPr/>
          <p:nvPr/>
        </p:nvSpPr>
        <p:spPr>
          <a:xfrm>
            <a:off x="5845852" y="385762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77" name="Prostokąt 76"/>
          <p:cNvSpPr/>
          <p:nvPr/>
        </p:nvSpPr>
        <p:spPr>
          <a:xfrm>
            <a:off x="5845852" y="421481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83" name="Prostokąt 82"/>
          <p:cNvSpPr/>
          <p:nvPr/>
        </p:nvSpPr>
        <p:spPr>
          <a:xfrm>
            <a:off x="6203042" y="171448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84" name="Prostokąt 83"/>
          <p:cNvSpPr/>
          <p:nvPr/>
        </p:nvSpPr>
        <p:spPr>
          <a:xfrm>
            <a:off x="6203042" y="207167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85" name="Prostokąt 84"/>
          <p:cNvSpPr/>
          <p:nvPr/>
        </p:nvSpPr>
        <p:spPr>
          <a:xfrm>
            <a:off x="6203042" y="242886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86" name="Prostokąt 85"/>
          <p:cNvSpPr/>
          <p:nvPr/>
        </p:nvSpPr>
        <p:spPr>
          <a:xfrm>
            <a:off x="6203042" y="278605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87" name="Prostokąt 86"/>
          <p:cNvSpPr/>
          <p:nvPr/>
        </p:nvSpPr>
        <p:spPr>
          <a:xfrm>
            <a:off x="6203042" y="314324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88" name="Prostokąt 87"/>
          <p:cNvSpPr/>
          <p:nvPr/>
        </p:nvSpPr>
        <p:spPr>
          <a:xfrm>
            <a:off x="6203042" y="350043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90" name="Prostokąt 89"/>
          <p:cNvSpPr/>
          <p:nvPr/>
        </p:nvSpPr>
        <p:spPr>
          <a:xfrm>
            <a:off x="6203042" y="421481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96" name="Prostokąt 95"/>
          <p:cNvSpPr/>
          <p:nvPr/>
        </p:nvSpPr>
        <p:spPr>
          <a:xfrm>
            <a:off x="6560232" y="171448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97" name="Prostokąt 96"/>
          <p:cNvSpPr/>
          <p:nvPr/>
        </p:nvSpPr>
        <p:spPr>
          <a:xfrm>
            <a:off x="6560232" y="207167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99" name="Prostokąt 98"/>
          <p:cNvSpPr/>
          <p:nvPr/>
        </p:nvSpPr>
        <p:spPr>
          <a:xfrm>
            <a:off x="6560232" y="278605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100" name="Prostokąt 99"/>
          <p:cNvSpPr/>
          <p:nvPr/>
        </p:nvSpPr>
        <p:spPr>
          <a:xfrm>
            <a:off x="6560232" y="314324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109" name="Prostokąt 108"/>
          <p:cNvSpPr/>
          <p:nvPr/>
        </p:nvSpPr>
        <p:spPr>
          <a:xfrm>
            <a:off x="6917422" y="171448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110" name="Prostokąt 109"/>
          <p:cNvSpPr/>
          <p:nvPr/>
        </p:nvSpPr>
        <p:spPr>
          <a:xfrm>
            <a:off x="6917422" y="207167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112" name="Prostokąt 111"/>
          <p:cNvSpPr/>
          <p:nvPr/>
        </p:nvSpPr>
        <p:spPr>
          <a:xfrm>
            <a:off x="6917422" y="278605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113" name="Prostokąt 112"/>
          <p:cNvSpPr/>
          <p:nvPr/>
        </p:nvSpPr>
        <p:spPr>
          <a:xfrm>
            <a:off x="6917422" y="314324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123" name="Prostokąt 122"/>
          <p:cNvSpPr/>
          <p:nvPr/>
        </p:nvSpPr>
        <p:spPr>
          <a:xfrm>
            <a:off x="7274612" y="207167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126" name="Prostokąt 125"/>
          <p:cNvSpPr/>
          <p:nvPr/>
        </p:nvSpPr>
        <p:spPr>
          <a:xfrm>
            <a:off x="7274612" y="314324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139" name="Prostokąt 138"/>
          <p:cNvSpPr/>
          <p:nvPr/>
        </p:nvSpPr>
        <p:spPr>
          <a:xfrm>
            <a:off x="7631802" y="314324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152" name="Prostokąt 151"/>
          <p:cNvSpPr/>
          <p:nvPr/>
        </p:nvSpPr>
        <p:spPr>
          <a:xfrm>
            <a:off x="7988992" y="314324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165" name="Prostokąt 164"/>
          <p:cNvSpPr/>
          <p:nvPr/>
        </p:nvSpPr>
        <p:spPr>
          <a:xfrm>
            <a:off x="8346182" y="314324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183" name="Prostokąt 182"/>
          <p:cNvSpPr/>
          <p:nvPr/>
        </p:nvSpPr>
        <p:spPr>
          <a:xfrm>
            <a:off x="428596" y="4929198"/>
            <a:ext cx="428628" cy="357190"/>
          </a:xfrm>
          <a:prstGeom prst="rect">
            <a:avLst/>
          </a:prstGeom>
          <a:noFill/>
          <a:ln w="19050"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C00000"/>
                </a:solidFill>
              </a:rPr>
              <a:t>12</a:t>
            </a:r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185" name="Prostokąt 184"/>
          <p:cNvSpPr/>
          <p:nvPr/>
        </p:nvSpPr>
        <p:spPr>
          <a:xfrm>
            <a:off x="857224" y="1000108"/>
            <a:ext cx="357190" cy="357190"/>
          </a:xfrm>
          <a:prstGeom prst="rect">
            <a:avLst/>
          </a:prstGeom>
          <a:noFill/>
          <a:ln w="19050"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C00000"/>
                </a:solidFill>
              </a:rPr>
              <a:t>1</a:t>
            </a:r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196" name="Prostokąt 195"/>
          <p:cNvSpPr/>
          <p:nvPr/>
        </p:nvSpPr>
        <p:spPr>
          <a:xfrm>
            <a:off x="857224" y="492919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198" name="Prostokąt 197"/>
          <p:cNvSpPr/>
          <p:nvPr/>
        </p:nvSpPr>
        <p:spPr>
          <a:xfrm>
            <a:off x="1214414" y="100010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09" name="Prostokąt 208"/>
          <p:cNvSpPr/>
          <p:nvPr/>
        </p:nvSpPr>
        <p:spPr>
          <a:xfrm>
            <a:off x="1214414" y="492919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10" name="Prostokąt 209"/>
          <p:cNvSpPr/>
          <p:nvPr/>
        </p:nvSpPr>
        <p:spPr>
          <a:xfrm>
            <a:off x="1000100" y="5286388"/>
            <a:ext cx="571504" cy="357190"/>
          </a:xfrm>
          <a:prstGeom prst="rect">
            <a:avLst/>
          </a:prstGeom>
          <a:noFill/>
          <a:ln w="19050"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C00000"/>
                </a:solidFill>
              </a:rPr>
              <a:t>13</a:t>
            </a:r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211" name="Prostokąt 210"/>
          <p:cNvSpPr/>
          <p:nvPr/>
        </p:nvSpPr>
        <p:spPr>
          <a:xfrm>
            <a:off x="1571604" y="100010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22" name="Prostokąt 221"/>
          <p:cNvSpPr/>
          <p:nvPr/>
        </p:nvSpPr>
        <p:spPr>
          <a:xfrm>
            <a:off x="1571604" y="492919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23" name="Prostokąt 222"/>
          <p:cNvSpPr/>
          <p:nvPr/>
        </p:nvSpPr>
        <p:spPr>
          <a:xfrm>
            <a:off x="1571604" y="528638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24" name="Prostokąt 223"/>
          <p:cNvSpPr/>
          <p:nvPr/>
        </p:nvSpPr>
        <p:spPr>
          <a:xfrm>
            <a:off x="1928794" y="100010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35" name="Prostokąt 234"/>
          <p:cNvSpPr/>
          <p:nvPr/>
        </p:nvSpPr>
        <p:spPr>
          <a:xfrm>
            <a:off x="1928794" y="492919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36" name="Prostokąt 235"/>
          <p:cNvSpPr/>
          <p:nvPr/>
        </p:nvSpPr>
        <p:spPr>
          <a:xfrm>
            <a:off x="1928794" y="528638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37" name="Prostokąt 236"/>
          <p:cNvSpPr/>
          <p:nvPr/>
        </p:nvSpPr>
        <p:spPr>
          <a:xfrm>
            <a:off x="2285984" y="100010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45" name="Prostokąt 244"/>
          <p:cNvSpPr/>
          <p:nvPr/>
        </p:nvSpPr>
        <p:spPr>
          <a:xfrm>
            <a:off x="2285984" y="3857628"/>
            <a:ext cx="357190" cy="357190"/>
          </a:xfrm>
          <a:prstGeom prst="rect">
            <a:avLst/>
          </a:prstGeom>
          <a:noFill/>
          <a:ln w="19050"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C00000"/>
                </a:solidFill>
              </a:rPr>
              <a:t>9</a:t>
            </a:r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247" name="Prostokąt 246"/>
          <p:cNvSpPr/>
          <p:nvPr/>
        </p:nvSpPr>
        <p:spPr>
          <a:xfrm>
            <a:off x="2143108" y="4572008"/>
            <a:ext cx="500066" cy="357190"/>
          </a:xfrm>
          <a:prstGeom prst="rect">
            <a:avLst/>
          </a:prstGeom>
          <a:noFill/>
          <a:ln w="19050"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C00000"/>
                </a:solidFill>
              </a:rPr>
              <a:t>11</a:t>
            </a:r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248" name="Prostokąt 247"/>
          <p:cNvSpPr/>
          <p:nvPr/>
        </p:nvSpPr>
        <p:spPr>
          <a:xfrm>
            <a:off x="2285984" y="492919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49" name="Prostokąt 248"/>
          <p:cNvSpPr/>
          <p:nvPr/>
        </p:nvSpPr>
        <p:spPr>
          <a:xfrm>
            <a:off x="2285984" y="528638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50" name="Prostokąt 249"/>
          <p:cNvSpPr/>
          <p:nvPr/>
        </p:nvSpPr>
        <p:spPr>
          <a:xfrm>
            <a:off x="2643174" y="100010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51" name="Prostokąt 250"/>
          <p:cNvSpPr/>
          <p:nvPr/>
        </p:nvSpPr>
        <p:spPr>
          <a:xfrm>
            <a:off x="2643174" y="1357298"/>
            <a:ext cx="357190" cy="357190"/>
          </a:xfrm>
          <a:prstGeom prst="rect">
            <a:avLst/>
          </a:prstGeom>
          <a:noFill/>
          <a:ln w="19050"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C00000"/>
                </a:solidFill>
              </a:rPr>
              <a:t>2</a:t>
            </a:r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258" name="Prostokąt 257"/>
          <p:cNvSpPr/>
          <p:nvPr/>
        </p:nvSpPr>
        <p:spPr>
          <a:xfrm>
            <a:off x="2643174" y="385762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60" name="Prostokąt 259"/>
          <p:cNvSpPr/>
          <p:nvPr/>
        </p:nvSpPr>
        <p:spPr>
          <a:xfrm>
            <a:off x="2643174" y="457200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61" name="Prostokąt 260"/>
          <p:cNvSpPr/>
          <p:nvPr/>
        </p:nvSpPr>
        <p:spPr>
          <a:xfrm>
            <a:off x="2643174" y="492919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62" name="Prostokąt 261"/>
          <p:cNvSpPr/>
          <p:nvPr/>
        </p:nvSpPr>
        <p:spPr>
          <a:xfrm>
            <a:off x="2643174" y="528638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63" name="Prostokąt 262"/>
          <p:cNvSpPr/>
          <p:nvPr/>
        </p:nvSpPr>
        <p:spPr>
          <a:xfrm>
            <a:off x="3000364" y="100010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64" name="Prostokąt 263"/>
          <p:cNvSpPr/>
          <p:nvPr/>
        </p:nvSpPr>
        <p:spPr>
          <a:xfrm>
            <a:off x="3000364" y="135729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70" name="Prostokąt 269"/>
          <p:cNvSpPr/>
          <p:nvPr/>
        </p:nvSpPr>
        <p:spPr>
          <a:xfrm>
            <a:off x="3000364" y="3500438"/>
            <a:ext cx="357190" cy="357190"/>
          </a:xfrm>
          <a:prstGeom prst="rect">
            <a:avLst/>
          </a:prstGeom>
          <a:noFill/>
          <a:ln w="19050"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C00000"/>
                </a:solidFill>
              </a:rPr>
              <a:t>8</a:t>
            </a:r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271" name="Prostokąt 270"/>
          <p:cNvSpPr/>
          <p:nvPr/>
        </p:nvSpPr>
        <p:spPr>
          <a:xfrm>
            <a:off x="3000364" y="385762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73" name="Prostokąt 272"/>
          <p:cNvSpPr/>
          <p:nvPr/>
        </p:nvSpPr>
        <p:spPr>
          <a:xfrm>
            <a:off x="3000364" y="457200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74" name="Prostokąt 273"/>
          <p:cNvSpPr/>
          <p:nvPr/>
        </p:nvSpPr>
        <p:spPr>
          <a:xfrm>
            <a:off x="3000364" y="492919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75" name="Prostokąt 274"/>
          <p:cNvSpPr/>
          <p:nvPr/>
        </p:nvSpPr>
        <p:spPr>
          <a:xfrm>
            <a:off x="3000364" y="528638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76" name="Prostokąt 275"/>
          <p:cNvSpPr/>
          <p:nvPr/>
        </p:nvSpPr>
        <p:spPr>
          <a:xfrm>
            <a:off x="3357554" y="100010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77" name="Prostokąt 276"/>
          <p:cNvSpPr/>
          <p:nvPr/>
        </p:nvSpPr>
        <p:spPr>
          <a:xfrm>
            <a:off x="3357554" y="135729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78" name="Prostokąt 277"/>
          <p:cNvSpPr/>
          <p:nvPr/>
        </p:nvSpPr>
        <p:spPr>
          <a:xfrm>
            <a:off x="3357554" y="1714488"/>
            <a:ext cx="357190" cy="357190"/>
          </a:xfrm>
          <a:prstGeom prst="rect">
            <a:avLst/>
          </a:prstGeom>
          <a:noFill/>
          <a:ln w="19050"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C00000"/>
                </a:solidFill>
              </a:rPr>
              <a:t>3</a:t>
            </a:r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280" name="Prostokąt 279"/>
          <p:cNvSpPr/>
          <p:nvPr/>
        </p:nvSpPr>
        <p:spPr>
          <a:xfrm>
            <a:off x="3357554" y="2428868"/>
            <a:ext cx="357190" cy="357190"/>
          </a:xfrm>
          <a:prstGeom prst="rect">
            <a:avLst/>
          </a:prstGeom>
          <a:noFill/>
          <a:ln w="19050"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C00000"/>
                </a:solidFill>
              </a:rPr>
              <a:t>5</a:t>
            </a:r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283" name="Prostokąt 282"/>
          <p:cNvSpPr/>
          <p:nvPr/>
        </p:nvSpPr>
        <p:spPr>
          <a:xfrm>
            <a:off x="3357554" y="350043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84" name="Prostokąt 283"/>
          <p:cNvSpPr/>
          <p:nvPr/>
        </p:nvSpPr>
        <p:spPr>
          <a:xfrm>
            <a:off x="3357554" y="385762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85" name="Prostokąt 284"/>
          <p:cNvSpPr/>
          <p:nvPr/>
        </p:nvSpPr>
        <p:spPr>
          <a:xfrm>
            <a:off x="3214678" y="4214818"/>
            <a:ext cx="500066" cy="357190"/>
          </a:xfrm>
          <a:prstGeom prst="rect">
            <a:avLst/>
          </a:prstGeom>
          <a:noFill/>
          <a:ln w="19050"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C00000"/>
                </a:solidFill>
              </a:rPr>
              <a:t>10</a:t>
            </a:r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286" name="Prostokąt 285"/>
          <p:cNvSpPr/>
          <p:nvPr/>
        </p:nvSpPr>
        <p:spPr>
          <a:xfrm>
            <a:off x="3357554" y="457200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87" name="Prostokąt 286"/>
          <p:cNvSpPr/>
          <p:nvPr/>
        </p:nvSpPr>
        <p:spPr>
          <a:xfrm>
            <a:off x="3357554" y="492919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88" name="Prostokąt 287"/>
          <p:cNvSpPr/>
          <p:nvPr/>
        </p:nvSpPr>
        <p:spPr>
          <a:xfrm>
            <a:off x="3357554" y="528638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89" name="Prostokąt 288"/>
          <p:cNvSpPr/>
          <p:nvPr/>
        </p:nvSpPr>
        <p:spPr>
          <a:xfrm>
            <a:off x="3714744" y="100010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90" name="Prostokąt 289"/>
          <p:cNvSpPr/>
          <p:nvPr/>
        </p:nvSpPr>
        <p:spPr>
          <a:xfrm>
            <a:off x="3714744" y="135729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91" name="Prostokąt 290"/>
          <p:cNvSpPr/>
          <p:nvPr/>
        </p:nvSpPr>
        <p:spPr>
          <a:xfrm>
            <a:off x="3714744" y="171448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93" name="Prostokąt 292"/>
          <p:cNvSpPr/>
          <p:nvPr/>
        </p:nvSpPr>
        <p:spPr>
          <a:xfrm>
            <a:off x="3714744" y="242886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95" name="Prostokąt 294"/>
          <p:cNvSpPr/>
          <p:nvPr/>
        </p:nvSpPr>
        <p:spPr>
          <a:xfrm>
            <a:off x="3714744" y="3143248"/>
            <a:ext cx="357190" cy="357190"/>
          </a:xfrm>
          <a:prstGeom prst="rect">
            <a:avLst/>
          </a:prstGeom>
          <a:noFill/>
          <a:ln w="19050"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C00000"/>
                </a:solidFill>
              </a:rPr>
              <a:t>7</a:t>
            </a:r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296" name="Prostokąt 295"/>
          <p:cNvSpPr/>
          <p:nvPr/>
        </p:nvSpPr>
        <p:spPr>
          <a:xfrm>
            <a:off x="3714744" y="350043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97" name="Prostokąt 296"/>
          <p:cNvSpPr/>
          <p:nvPr/>
        </p:nvSpPr>
        <p:spPr>
          <a:xfrm>
            <a:off x="3714744" y="385762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98" name="Prostokąt 297"/>
          <p:cNvSpPr/>
          <p:nvPr/>
        </p:nvSpPr>
        <p:spPr>
          <a:xfrm>
            <a:off x="3714744" y="421481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99" name="Prostokąt 298"/>
          <p:cNvSpPr/>
          <p:nvPr/>
        </p:nvSpPr>
        <p:spPr>
          <a:xfrm>
            <a:off x="3714744" y="457200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300" name="Prostokąt 299"/>
          <p:cNvSpPr/>
          <p:nvPr/>
        </p:nvSpPr>
        <p:spPr>
          <a:xfrm>
            <a:off x="3714744" y="492919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301" name="Prostokąt 300"/>
          <p:cNvSpPr/>
          <p:nvPr/>
        </p:nvSpPr>
        <p:spPr>
          <a:xfrm>
            <a:off x="3714744" y="528638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315" name="pole tekstowe 314"/>
          <p:cNvSpPr txBox="1"/>
          <p:nvPr/>
        </p:nvSpPr>
        <p:spPr>
          <a:xfrm>
            <a:off x="571472" y="5929330"/>
            <a:ext cx="4572032" cy="36933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effectLst>
            <a:softEdge rad="63500"/>
          </a:effectLst>
        </p:spPr>
        <p:txBody>
          <a:bodyPr wrap="square" rtlCol="0">
            <a:spAutoFit/>
          </a:bodyPr>
          <a:lstStyle/>
          <a:p>
            <a:r>
              <a:rPr lang="pl-PL" b="1" dirty="0" smtClean="0"/>
              <a:t>1. Nauka, która rozróżnia i grupuje organizmy</a:t>
            </a:r>
            <a:endParaRPr lang="pl-PL" b="1" dirty="0"/>
          </a:p>
        </p:txBody>
      </p:sp>
      <p:sp>
        <p:nvSpPr>
          <p:cNvPr id="316" name="pole tekstowe 315">
            <a:hlinkClick r:id="" action="ppaction://hlinkshowjump?jump=nextslide"/>
          </p:cNvPr>
          <p:cNvSpPr txBox="1"/>
          <p:nvPr/>
        </p:nvSpPr>
        <p:spPr>
          <a:xfrm>
            <a:off x="7000892" y="5929330"/>
            <a:ext cx="1214446" cy="36933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effectLst>
            <a:softEdge rad="63500"/>
          </a:effectLst>
        </p:spPr>
        <p:txBody>
          <a:bodyPr wrap="square" rtlCol="0">
            <a:spAutoFit/>
          </a:bodyPr>
          <a:lstStyle/>
          <a:p>
            <a:r>
              <a:rPr lang="pl-PL" b="1" dirty="0" smtClean="0">
                <a:solidFill>
                  <a:srgbClr val="C00000"/>
                </a:solidFill>
              </a:rPr>
              <a:t>SPRAWDŹ</a:t>
            </a:r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141" name="Symbol zastępczy stopki 14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Autor: Elżbieta Jarębska</a:t>
            </a:r>
            <a:endParaRPr lang="pl-PL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rostokąt 28"/>
          <p:cNvSpPr/>
          <p:nvPr/>
        </p:nvSpPr>
        <p:spPr>
          <a:xfrm>
            <a:off x="4071934" y="100010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Y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30" name="Prostokąt 29"/>
          <p:cNvSpPr/>
          <p:nvPr/>
        </p:nvSpPr>
        <p:spPr>
          <a:xfrm>
            <a:off x="4071934" y="135729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31" name="Prostokąt 30"/>
          <p:cNvSpPr/>
          <p:nvPr/>
        </p:nvSpPr>
        <p:spPr>
          <a:xfrm>
            <a:off x="4071934" y="171448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32" name="Prostokąt 31"/>
          <p:cNvSpPr/>
          <p:nvPr/>
        </p:nvSpPr>
        <p:spPr>
          <a:xfrm>
            <a:off x="4071934" y="2071678"/>
            <a:ext cx="357190" cy="357190"/>
          </a:xfrm>
          <a:prstGeom prst="rect">
            <a:avLst/>
          </a:prstGeom>
          <a:noFill/>
          <a:ln w="19050"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C00000"/>
                </a:solidFill>
              </a:rPr>
              <a:t>4</a:t>
            </a:r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33" name="Prostokąt 32"/>
          <p:cNvSpPr/>
          <p:nvPr/>
        </p:nvSpPr>
        <p:spPr>
          <a:xfrm>
            <a:off x="4071934" y="242886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34" name="Prostokąt 33"/>
          <p:cNvSpPr/>
          <p:nvPr/>
        </p:nvSpPr>
        <p:spPr>
          <a:xfrm>
            <a:off x="4071934" y="2786058"/>
            <a:ext cx="357190" cy="357190"/>
          </a:xfrm>
          <a:prstGeom prst="rect">
            <a:avLst/>
          </a:prstGeom>
          <a:noFill/>
          <a:ln w="19050"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C00000"/>
                </a:solidFill>
              </a:rPr>
              <a:t>6</a:t>
            </a:r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35" name="Prostokąt 34"/>
          <p:cNvSpPr/>
          <p:nvPr/>
        </p:nvSpPr>
        <p:spPr>
          <a:xfrm>
            <a:off x="4071934" y="314324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36" name="Prostokąt 35"/>
          <p:cNvSpPr/>
          <p:nvPr/>
        </p:nvSpPr>
        <p:spPr>
          <a:xfrm>
            <a:off x="4071934" y="350043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37" name="Prostokąt 36"/>
          <p:cNvSpPr/>
          <p:nvPr/>
        </p:nvSpPr>
        <p:spPr>
          <a:xfrm>
            <a:off x="4071934" y="385762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38" name="Prostokąt 37"/>
          <p:cNvSpPr/>
          <p:nvPr/>
        </p:nvSpPr>
        <p:spPr>
          <a:xfrm>
            <a:off x="4071934" y="421481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39" name="Prostokąt 38"/>
          <p:cNvSpPr/>
          <p:nvPr/>
        </p:nvSpPr>
        <p:spPr>
          <a:xfrm>
            <a:off x="4071934" y="457200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40" name="Prostokąt 39"/>
          <p:cNvSpPr/>
          <p:nvPr/>
        </p:nvSpPr>
        <p:spPr>
          <a:xfrm>
            <a:off x="4071934" y="492919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41" name="Prostokąt 40"/>
          <p:cNvSpPr/>
          <p:nvPr/>
        </p:nvSpPr>
        <p:spPr>
          <a:xfrm>
            <a:off x="4071934" y="528638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16" name="Prostokąt 15"/>
          <p:cNvSpPr/>
          <p:nvPr/>
        </p:nvSpPr>
        <p:spPr>
          <a:xfrm>
            <a:off x="4785560" y="100010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A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17" name="Prostokąt 16"/>
          <p:cNvSpPr/>
          <p:nvPr/>
        </p:nvSpPr>
        <p:spPr>
          <a:xfrm>
            <a:off x="4785560" y="135729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18" name="Prostokąt 17"/>
          <p:cNvSpPr/>
          <p:nvPr/>
        </p:nvSpPr>
        <p:spPr>
          <a:xfrm>
            <a:off x="4785560" y="171448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19" name="Prostokąt 18"/>
          <p:cNvSpPr/>
          <p:nvPr/>
        </p:nvSpPr>
        <p:spPr>
          <a:xfrm>
            <a:off x="4785560" y="207167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0" name="Prostokąt 19"/>
          <p:cNvSpPr/>
          <p:nvPr/>
        </p:nvSpPr>
        <p:spPr>
          <a:xfrm>
            <a:off x="4785560" y="242886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1" name="Prostokąt 20"/>
          <p:cNvSpPr/>
          <p:nvPr/>
        </p:nvSpPr>
        <p:spPr>
          <a:xfrm>
            <a:off x="4785560" y="278605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2" name="Prostokąt 21"/>
          <p:cNvSpPr/>
          <p:nvPr/>
        </p:nvSpPr>
        <p:spPr>
          <a:xfrm>
            <a:off x="4785560" y="314324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3" name="Prostokąt 22"/>
          <p:cNvSpPr/>
          <p:nvPr/>
        </p:nvSpPr>
        <p:spPr>
          <a:xfrm>
            <a:off x="4785560" y="350043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4" name="Prostokąt 23"/>
          <p:cNvSpPr/>
          <p:nvPr/>
        </p:nvSpPr>
        <p:spPr>
          <a:xfrm>
            <a:off x="4785560" y="385762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5" name="Prostokąt 24"/>
          <p:cNvSpPr/>
          <p:nvPr/>
        </p:nvSpPr>
        <p:spPr>
          <a:xfrm>
            <a:off x="4785560" y="421481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6" name="Prostokąt 25"/>
          <p:cNvSpPr/>
          <p:nvPr/>
        </p:nvSpPr>
        <p:spPr>
          <a:xfrm>
            <a:off x="4785560" y="457200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7" name="Prostokąt 26"/>
          <p:cNvSpPr/>
          <p:nvPr/>
        </p:nvSpPr>
        <p:spPr>
          <a:xfrm>
            <a:off x="4785560" y="492919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" name="Prostokąt 1"/>
          <p:cNvSpPr/>
          <p:nvPr/>
        </p:nvSpPr>
        <p:spPr>
          <a:xfrm>
            <a:off x="2376395" y="214290"/>
            <a:ext cx="4410183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pl-PL" sz="3200" b="1" cap="none" spc="50" dirty="0" smtClean="0">
                <a:ln w="11430"/>
                <a:solidFill>
                  <a:srgbClr val="0033CC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</a:rPr>
              <a:t>Rozwiąż krzyżówkę</a:t>
            </a:r>
            <a:endParaRPr lang="pl-PL" sz="3200" b="1" cap="none" spc="50" dirty="0">
              <a:ln w="11430"/>
              <a:solidFill>
                <a:srgbClr val="0033CC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Georgia" pitchFamily="18" charset="0"/>
            </a:endParaRPr>
          </a:p>
        </p:txBody>
      </p:sp>
      <p:sp>
        <p:nvSpPr>
          <p:cNvPr id="3" name="Prostokąt 2"/>
          <p:cNvSpPr/>
          <p:nvPr/>
        </p:nvSpPr>
        <p:spPr>
          <a:xfrm>
            <a:off x="4429124" y="100010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rgbClr val="C00000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C00000"/>
                </a:solidFill>
              </a:rPr>
              <a:t>K</a:t>
            </a:r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4" name="Prostokąt 3"/>
          <p:cNvSpPr/>
          <p:nvPr/>
        </p:nvSpPr>
        <p:spPr>
          <a:xfrm>
            <a:off x="4429124" y="135729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rgbClr val="C00000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5" name="Prostokąt 4"/>
          <p:cNvSpPr/>
          <p:nvPr/>
        </p:nvSpPr>
        <p:spPr>
          <a:xfrm>
            <a:off x="4429124" y="171448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rgbClr val="C00000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6" name="Prostokąt 5"/>
          <p:cNvSpPr/>
          <p:nvPr/>
        </p:nvSpPr>
        <p:spPr>
          <a:xfrm>
            <a:off x="4429124" y="207167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rgbClr val="C00000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7" name="Prostokąt 6"/>
          <p:cNvSpPr/>
          <p:nvPr/>
        </p:nvSpPr>
        <p:spPr>
          <a:xfrm>
            <a:off x="4429124" y="242886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rgbClr val="C00000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8" name="Prostokąt 7"/>
          <p:cNvSpPr/>
          <p:nvPr/>
        </p:nvSpPr>
        <p:spPr>
          <a:xfrm>
            <a:off x="4429124" y="278605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rgbClr val="C00000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9" name="Prostokąt 8"/>
          <p:cNvSpPr/>
          <p:nvPr/>
        </p:nvSpPr>
        <p:spPr>
          <a:xfrm>
            <a:off x="4429124" y="314324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rgbClr val="C00000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10" name="Prostokąt 9"/>
          <p:cNvSpPr/>
          <p:nvPr/>
        </p:nvSpPr>
        <p:spPr>
          <a:xfrm>
            <a:off x="4429124" y="350043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rgbClr val="C00000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11" name="Prostokąt 10"/>
          <p:cNvSpPr/>
          <p:nvPr/>
        </p:nvSpPr>
        <p:spPr>
          <a:xfrm>
            <a:off x="4429124" y="385762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rgbClr val="C00000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12" name="Prostokąt 11"/>
          <p:cNvSpPr/>
          <p:nvPr/>
        </p:nvSpPr>
        <p:spPr>
          <a:xfrm>
            <a:off x="4429124" y="421481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rgbClr val="C00000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13" name="Prostokąt 12"/>
          <p:cNvSpPr/>
          <p:nvPr/>
        </p:nvSpPr>
        <p:spPr>
          <a:xfrm>
            <a:off x="4429124" y="457200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rgbClr val="C00000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14" name="Prostokąt 13"/>
          <p:cNvSpPr/>
          <p:nvPr/>
        </p:nvSpPr>
        <p:spPr>
          <a:xfrm>
            <a:off x="4429124" y="492919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rgbClr val="C00000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15" name="Prostokąt 14"/>
          <p:cNvSpPr/>
          <p:nvPr/>
        </p:nvSpPr>
        <p:spPr>
          <a:xfrm>
            <a:off x="4429124" y="528638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rgbClr val="C00000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43" name="Prostokąt 42"/>
          <p:cNvSpPr/>
          <p:nvPr/>
        </p:nvSpPr>
        <p:spPr>
          <a:xfrm>
            <a:off x="5131472" y="135729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44" name="Prostokąt 43"/>
          <p:cNvSpPr/>
          <p:nvPr/>
        </p:nvSpPr>
        <p:spPr>
          <a:xfrm>
            <a:off x="5131472" y="171448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45" name="Prostokąt 44"/>
          <p:cNvSpPr/>
          <p:nvPr/>
        </p:nvSpPr>
        <p:spPr>
          <a:xfrm>
            <a:off x="5131472" y="207167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46" name="Prostokąt 45"/>
          <p:cNvSpPr/>
          <p:nvPr/>
        </p:nvSpPr>
        <p:spPr>
          <a:xfrm>
            <a:off x="5131472" y="242886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47" name="Prostokąt 46"/>
          <p:cNvSpPr/>
          <p:nvPr/>
        </p:nvSpPr>
        <p:spPr>
          <a:xfrm>
            <a:off x="5131472" y="278605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48" name="Prostokąt 47"/>
          <p:cNvSpPr/>
          <p:nvPr/>
        </p:nvSpPr>
        <p:spPr>
          <a:xfrm>
            <a:off x="5131472" y="314324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49" name="Prostokąt 48"/>
          <p:cNvSpPr/>
          <p:nvPr/>
        </p:nvSpPr>
        <p:spPr>
          <a:xfrm>
            <a:off x="5131472" y="350043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50" name="Prostokąt 49"/>
          <p:cNvSpPr/>
          <p:nvPr/>
        </p:nvSpPr>
        <p:spPr>
          <a:xfrm>
            <a:off x="5131472" y="385762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51" name="Prostokąt 50"/>
          <p:cNvSpPr/>
          <p:nvPr/>
        </p:nvSpPr>
        <p:spPr>
          <a:xfrm>
            <a:off x="5131472" y="421481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52" name="Prostokąt 51"/>
          <p:cNvSpPr/>
          <p:nvPr/>
        </p:nvSpPr>
        <p:spPr>
          <a:xfrm>
            <a:off x="5131472" y="457200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56" name="Prostokąt 55"/>
          <p:cNvSpPr/>
          <p:nvPr/>
        </p:nvSpPr>
        <p:spPr>
          <a:xfrm>
            <a:off x="5488662" y="135729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57" name="Prostokąt 56"/>
          <p:cNvSpPr/>
          <p:nvPr/>
        </p:nvSpPr>
        <p:spPr>
          <a:xfrm>
            <a:off x="5488662" y="171448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58" name="Prostokąt 57"/>
          <p:cNvSpPr/>
          <p:nvPr/>
        </p:nvSpPr>
        <p:spPr>
          <a:xfrm>
            <a:off x="5488662" y="207167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59" name="Prostokąt 58"/>
          <p:cNvSpPr/>
          <p:nvPr/>
        </p:nvSpPr>
        <p:spPr>
          <a:xfrm>
            <a:off x="5488662" y="242886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60" name="Prostokąt 59"/>
          <p:cNvSpPr/>
          <p:nvPr/>
        </p:nvSpPr>
        <p:spPr>
          <a:xfrm>
            <a:off x="5488662" y="278605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61" name="Prostokąt 60"/>
          <p:cNvSpPr/>
          <p:nvPr/>
        </p:nvSpPr>
        <p:spPr>
          <a:xfrm>
            <a:off x="5488662" y="314324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62" name="Prostokąt 61"/>
          <p:cNvSpPr/>
          <p:nvPr/>
        </p:nvSpPr>
        <p:spPr>
          <a:xfrm>
            <a:off x="5488662" y="350043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63" name="Prostokąt 62"/>
          <p:cNvSpPr/>
          <p:nvPr/>
        </p:nvSpPr>
        <p:spPr>
          <a:xfrm>
            <a:off x="5488662" y="385762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64" name="Prostokąt 63"/>
          <p:cNvSpPr/>
          <p:nvPr/>
        </p:nvSpPr>
        <p:spPr>
          <a:xfrm>
            <a:off x="5488662" y="421481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70" name="Prostokąt 69"/>
          <p:cNvSpPr/>
          <p:nvPr/>
        </p:nvSpPr>
        <p:spPr>
          <a:xfrm>
            <a:off x="5845852" y="171448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71" name="Prostokąt 70"/>
          <p:cNvSpPr/>
          <p:nvPr/>
        </p:nvSpPr>
        <p:spPr>
          <a:xfrm>
            <a:off x="5845852" y="207167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72" name="Prostokąt 71"/>
          <p:cNvSpPr/>
          <p:nvPr/>
        </p:nvSpPr>
        <p:spPr>
          <a:xfrm>
            <a:off x="5845852" y="242886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73" name="Prostokąt 72"/>
          <p:cNvSpPr/>
          <p:nvPr/>
        </p:nvSpPr>
        <p:spPr>
          <a:xfrm>
            <a:off x="5845852" y="278605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74" name="Prostokąt 73"/>
          <p:cNvSpPr/>
          <p:nvPr/>
        </p:nvSpPr>
        <p:spPr>
          <a:xfrm>
            <a:off x="5845852" y="314324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75" name="Prostokąt 74"/>
          <p:cNvSpPr/>
          <p:nvPr/>
        </p:nvSpPr>
        <p:spPr>
          <a:xfrm>
            <a:off x="5845852" y="350043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76" name="Prostokąt 75"/>
          <p:cNvSpPr/>
          <p:nvPr/>
        </p:nvSpPr>
        <p:spPr>
          <a:xfrm>
            <a:off x="5845852" y="385762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77" name="Prostokąt 76"/>
          <p:cNvSpPr/>
          <p:nvPr/>
        </p:nvSpPr>
        <p:spPr>
          <a:xfrm>
            <a:off x="5845852" y="421481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83" name="Prostokąt 82"/>
          <p:cNvSpPr/>
          <p:nvPr/>
        </p:nvSpPr>
        <p:spPr>
          <a:xfrm>
            <a:off x="6203042" y="171448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84" name="Prostokąt 83"/>
          <p:cNvSpPr/>
          <p:nvPr/>
        </p:nvSpPr>
        <p:spPr>
          <a:xfrm>
            <a:off x="6203042" y="207167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85" name="Prostokąt 84"/>
          <p:cNvSpPr/>
          <p:nvPr/>
        </p:nvSpPr>
        <p:spPr>
          <a:xfrm>
            <a:off x="6203042" y="242886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86" name="Prostokąt 85"/>
          <p:cNvSpPr/>
          <p:nvPr/>
        </p:nvSpPr>
        <p:spPr>
          <a:xfrm>
            <a:off x="6203042" y="278605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87" name="Prostokąt 86"/>
          <p:cNvSpPr/>
          <p:nvPr/>
        </p:nvSpPr>
        <p:spPr>
          <a:xfrm>
            <a:off x="6203042" y="314324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88" name="Prostokąt 87"/>
          <p:cNvSpPr/>
          <p:nvPr/>
        </p:nvSpPr>
        <p:spPr>
          <a:xfrm>
            <a:off x="6203042" y="350043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90" name="Prostokąt 89"/>
          <p:cNvSpPr/>
          <p:nvPr/>
        </p:nvSpPr>
        <p:spPr>
          <a:xfrm>
            <a:off x="6203042" y="421481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96" name="Prostokąt 95"/>
          <p:cNvSpPr/>
          <p:nvPr/>
        </p:nvSpPr>
        <p:spPr>
          <a:xfrm>
            <a:off x="6560232" y="171448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97" name="Prostokąt 96"/>
          <p:cNvSpPr/>
          <p:nvPr/>
        </p:nvSpPr>
        <p:spPr>
          <a:xfrm>
            <a:off x="6560232" y="207167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99" name="Prostokąt 98"/>
          <p:cNvSpPr/>
          <p:nvPr/>
        </p:nvSpPr>
        <p:spPr>
          <a:xfrm>
            <a:off x="6560232" y="278605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100" name="Prostokąt 99"/>
          <p:cNvSpPr/>
          <p:nvPr/>
        </p:nvSpPr>
        <p:spPr>
          <a:xfrm>
            <a:off x="6560232" y="314324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109" name="Prostokąt 108"/>
          <p:cNvSpPr/>
          <p:nvPr/>
        </p:nvSpPr>
        <p:spPr>
          <a:xfrm>
            <a:off x="6917422" y="171448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110" name="Prostokąt 109"/>
          <p:cNvSpPr/>
          <p:nvPr/>
        </p:nvSpPr>
        <p:spPr>
          <a:xfrm>
            <a:off x="6917422" y="207167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112" name="Prostokąt 111"/>
          <p:cNvSpPr/>
          <p:nvPr/>
        </p:nvSpPr>
        <p:spPr>
          <a:xfrm>
            <a:off x="6917422" y="278605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113" name="Prostokąt 112"/>
          <p:cNvSpPr/>
          <p:nvPr/>
        </p:nvSpPr>
        <p:spPr>
          <a:xfrm>
            <a:off x="6917422" y="314324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123" name="Prostokąt 122"/>
          <p:cNvSpPr/>
          <p:nvPr/>
        </p:nvSpPr>
        <p:spPr>
          <a:xfrm>
            <a:off x="7274612" y="207167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126" name="Prostokąt 125"/>
          <p:cNvSpPr/>
          <p:nvPr/>
        </p:nvSpPr>
        <p:spPr>
          <a:xfrm>
            <a:off x="7274612" y="314324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139" name="Prostokąt 138"/>
          <p:cNvSpPr/>
          <p:nvPr/>
        </p:nvSpPr>
        <p:spPr>
          <a:xfrm>
            <a:off x="7631802" y="314324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152" name="Prostokąt 151"/>
          <p:cNvSpPr/>
          <p:nvPr/>
        </p:nvSpPr>
        <p:spPr>
          <a:xfrm>
            <a:off x="7988992" y="314324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165" name="Prostokąt 164"/>
          <p:cNvSpPr/>
          <p:nvPr/>
        </p:nvSpPr>
        <p:spPr>
          <a:xfrm>
            <a:off x="8346182" y="314324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183" name="Prostokąt 182"/>
          <p:cNvSpPr/>
          <p:nvPr/>
        </p:nvSpPr>
        <p:spPr>
          <a:xfrm>
            <a:off x="428596" y="4929198"/>
            <a:ext cx="428628" cy="357190"/>
          </a:xfrm>
          <a:prstGeom prst="rect">
            <a:avLst/>
          </a:prstGeom>
          <a:noFill/>
          <a:ln w="19050"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C00000"/>
                </a:solidFill>
              </a:rPr>
              <a:t>12</a:t>
            </a:r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185" name="Prostokąt 184"/>
          <p:cNvSpPr/>
          <p:nvPr/>
        </p:nvSpPr>
        <p:spPr>
          <a:xfrm>
            <a:off x="857224" y="1000108"/>
            <a:ext cx="357190" cy="357190"/>
          </a:xfrm>
          <a:prstGeom prst="rect">
            <a:avLst/>
          </a:prstGeom>
          <a:noFill/>
          <a:ln w="19050"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C00000"/>
                </a:solidFill>
              </a:rPr>
              <a:t>1</a:t>
            </a:r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196" name="Prostokąt 195"/>
          <p:cNvSpPr/>
          <p:nvPr/>
        </p:nvSpPr>
        <p:spPr>
          <a:xfrm>
            <a:off x="857224" y="492919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198" name="Prostokąt 197"/>
          <p:cNvSpPr/>
          <p:nvPr/>
        </p:nvSpPr>
        <p:spPr>
          <a:xfrm>
            <a:off x="1214414" y="100010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S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09" name="Prostokąt 208"/>
          <p:cNvSpPr/>
          <p:nvPr/>
        </p:nvSpPr>
        <p:spPr>
          <a:xfrm>
            <a:off x="1214414" y="492919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10" name="Prostokąt 209"/>
          <p:cNvSpPr/>
          <p:nvPr/>
        </p:nvSpPr>
        <p:spPr>
          <a:xfrm>
            <a:off x="1000100" y="5286388"/>
            <a:ext cx="571504" cy="357190"/>
          </a:xfrm>
          <a:prstGeom prst="rect">
            <a:avLst/>
          </a:prstGeom>
          <a:noFill/>
          <a:ln w="19050"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C00000"/>
                </a:solidFill>
              </a:rPr>
              <a:t>13</a:t>
            </a:r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211" name="Prostokąt 210"/>
          <p:cNvSpPr/>
          <p:nvPr/>
        </p:nvSpPr>
        <p:spPr>
          <a:xfrm>
            <a:off x="1571604" y="100010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Y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22" name="Prostokąt 221"/>
          <p:cNvSpPr/>
          <p:nvPr/>
        </p:nvSpPr>
        <p:spPr>
          <a:xfrm>
            <a:off x="1571604" y="492919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23" name="Prostokąt 222"/>
          <p:cNvSpPr/>
          <p:nvPr/>
        </p:nvSpPr>
        <p:spPr>
          <a:xfrm>
            <a:off x="1571604" y="528638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24" name="Prostokąt 223"/>
          <p:cNvSpPr/>
          <p:nvPr/>
        </p:nvSpPr>
        <p:spPr>
          <a:xfrm>
            <a:off x="1928794" y="100010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S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35" name="Prostokąt 234"/>
          <p:cNvSpPr/>
          <p:nvPr/>
        </p:nvSpPr>
        <p:spPr>
          <a:xfrm>
            <a:off x="1928794" y="492919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36" name="Prostokąt 235"/>
          <p:cNvSpPr/>
          <p:nvPr/>
        </p:nvSpPr>
        <p:spPr>
          <a:xfrm>
            <a:off x="1928794" y="528638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37" name="Prostokąt 236"/>
          <p:cNvSpPr/>
          <p:nvPr/>
        </p:nvSpPr>
        <p:spPr>
          <a:xfrm>
            <a:off x="2285984" y="100010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T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45" name="Prostokąt 244"/>
          <p:cNvSpPr/>
          <p:nvPr/>
        </p:nvSpPr>
        <p:spPr>
          <a:xfrm>
            <a:off x="2285984" y="3857628"/>
            <a:ext cx="357190" cy="357190"/>
          </a:xfrm>
          <a:prstGeom prst="rect">
            <a:avLst/>
          </a:prstGeom>
          <a:noFill/>
          <a:ln w="19050"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C00000"/>
                </a:solidFill>
              </a:rPr>
              <a:t>9</a:t>
            </a:r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247" name="Prostokąt 246"/>
          <p:cNvSpPr/>
          <p:nvPr/>
        </p:nvSpPr>
        <p:spPr>
          <a:xfrm>
            <a:off x="2143108" y="4572008"/>
            <a:ext cx="500066" cy="357190"/>
          </a:xfrm>
          <a:prstGeom prst="rect">
            <a:avLst/>
          </a:prstGeom>
          <a:noFill/>
          <a:ln w="19050"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C00000"/>
                </a:solidFill>
              </a:rPr>
              <a:t>11</a:t>
            </a:r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248" name="Prostokąt 247"/>
          <p:cNvSpPr/>
          <p:nvPr/>
        </p:nvSpPr>
        <p:spPr>
          <a:xfrm>
            <a:off x="2285984" y="492919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49" name="Prostokąt 248"/>
          <p:cNvSpPr/>
          <p:nvPr/>
        </p:nvSpPr>
        <p:spPr>
          <a:xfrm>
            <a:off x="2285984" y="528638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50" name="Prostokąt 249"/>
          <p:cNvSpPr/>
          <p:nvPr/>
        </p:nvSpPr>
        <p:spPr>
          <a:xfrm>
            <a:off x="2643174" y="100010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E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51" name="Prostokąt 250"/>
          <p:cNvSpPr/>
          <p:nvPr/>
        </p:nvSpPr>
        <p:spPr>
          <a:xfrm>
            <a:off x="2643174" y="1357298"/>
            <a:ext cx="357190" cy="357190"/>
          </a:xfrm>
          <a:prstGeom prst="rect">
            <a:avLst/>
          </a:prstGeom>
          <a:noFill/>
          <a:ln w="19050"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C00000"/>
                </a:solidFill>
              </a:rPr>
              <a:t>2</a:t>
            </a:r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258" name="Prostokąt 257"/>
          <p:cNvSpPr/>
          <p:nvPr/>
        </p:nvSpPr>
        <p:spPr>
          <a:xfrm>
            <a:off x="2643174" y="385762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60" name="Prostokąt 259"/>
          <p:cNvSpPr/>
          <p:nvPr/>
        </p:nvSpPr>
        <p:spPr>
          <a:xfrm>
            <a:off x="2643174" y="457200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61" name="Prostokąt 260"/>
          <p:cNvSpPr/>
          <p:nvPr/>
        </p:nvSpPr>
        <p:spPr>
          <a:xfrm>
            <a:off x="2643174" y="492919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62" name="Prostokąt 261"/>
          <p:cNvSpPr/>
          <p:nvPr/>
        </p:nvSpPr>
        <p:spPr>
          <a:xfrm>
            <a:off x="2643174" y="528638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63" name="Prostokąt 262"/>
          <p:cNvSpPr/>
          <p:nvPr/>
        </p:nvSpPr>
        <p:spPr>
          <a:xfrm>
            <a:off x="3000364" y="100010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M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64" name="Prostokąt 263"/>
          <p:cNvSpPr/>
          <p:nvPr/>
        </p:nvSpPr>
        <p:spPr>
          <a:xfrm>
            <a:off x="3000364" y="135729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70" name="Prostokąt 269"/>
          <p:cNvSpPr/>
          <p:nvPr/>
        </p:nvSpPr>
        <p:spPr>
          <a:xfrm>
            <a:off x="3000364" y="3500438"/>
            <a:ext cx="357190" cy="357190"/>
          </a:xfrm>
          <a:prstGeom prst="rect">
            <a:avLst/>
          </a:prstGeom>
          <a:noFill/>
          <a:ln w="19050"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C00000"/>
                </a:solidFill>
              </a:rPr>
              <a:t>8</a:t>
            </a:r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271" name="Prostokąt 270"/>
          <p:cNvSpPr/>
          <p:nvPr/>
        </p:nvSpPr>
        <p:spPr>
          <a:xfrm>
            <a:off x="3000364" y="385762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73" name="Prostokąt 272"/>
          <p:cNvSpPr/>
          <p:nvPr/>
        </p:nvSpPr>
        <p:spPr>
          <a:xfrm>
            <a:off x="3000364" y="457200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74" name="Prostokąt 273"/>
          <p:cNvSpPr/>
          <p:nvPr/>
        </p:nvSpPr>
        <p:spPr>
          <a:xfrm>
            <a:off x="3000364" y="492919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75" name="Prostokąt 274"/>
          <p:cNvSpPr/>
          <p:nvPr/>
        </p:nvSpPr>
        <p:spPr>
          <a:xfrm>
            <a:off x="3000364" y="528638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76" name="Prostokąt 275"/>
          <p:cNvSpPr/>
          <p:nvPr/>
        </p:nvSpPr>
        <p:spPr>
          <a:xfrm>
            <a:off x="3357554" y="100010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A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77" name="Prostokąt 276"/>
          <p:cNvSpPr/>
          <p:nvPr/>
        </p:nvSpPr>
        <p:spPr>
          <a:xfrm>
            <a:off x="3357554" y="135729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78" name="Prostokąt 277"/>
          <p:cNvSpPr/>
          <p:nvPr/>
        </p:nvSpPr>
        <p:spPr>
          <a:xfrm>
            <a:off x="3357554" y="1714488"/>
            <a:ext cx="357190" cy="357190"/>
          </a:xfrm>
          <a:prstGeom prst="rect">
            <a:avLst/>
          </a:prstGeom>
          <a:noFill/>
          <a:ln w="19050"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C00000"/>
                </a:solidFill>
              </a:rPr>
              <a:t>3</a:t>
            </a:r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280" name="Prostokąt 279"/>
          <p:cNvSpPr/>
          <p:nvPr/>
        </p:nvSpPr>
        <p:spPr>
          <a:xfrm>
            <a:off x="3357554" y="2428868"/>
            <a:ext cx="357190" cy="357190"/>
          </a:xfrm>
          <a:prstGeom prst="rect">
            <a:avLst/>
          </a:prstGeom>
          <a:noFill/>
          <a:ln w="19050"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C00000"/>
                </a:solidFill>
              </a:rPr>
              <a:t>5</a:t>
            </a:r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283" name="Prostokąt 282"/>
          <p:cNvSpPr/>
          <p:nvPr/>
        </p:nvSpPr>
        <p:spPr>
          <a:xfrm>
            <a:off x="3357554" y="350043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84" name="Prostokąt 283"/>
          <p:cNvSpPr/>
          <p:nvPr/>
        </p:nvSpPr>
        <p:spPr>
          <a:xfrm>
            <a:off x="3357554" y="385762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85" name="Prostokąt 284"/>
          <p:cNvSpPr/>
          <p:nvPr/>
        </p:nvSpPr>
        <p:spPr>
          <a:xfrm>
            <a:off x="3214678" y="4214818"/>
            <a:ext cx="500066" cy="357190"/>
          </a:xfrm>
          <a:prstGeom prst="rect">
            <a:avLst/>
          </a:prstGeom>
          <a:noFill/>
          <a:ln w="19050"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C00000"/>
                </a:solidFill>
              </a:rPr>
              <a:t>10</a:t>
            </a:r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286" name="Prostokąt 285"/>
          <p:cNvSpPr/>
          <p:nvPr/>
        </p:nvSpPr>
        <p:spPr>
          <a:xfrm>
            <a:off x="3357554" y="457200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87" name="Prostokąt 286"/>
          <p:cNvSpPr/>
          <p:nvPr/>
        </p:nvSpPr>
        <p:spPr>
          <a:xfrm>
            <a:off x="3357554" y="492919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88" name="Prostokąt 287"/>
          <p:cNvSpPr/>
          <p:nvPr/>
        </p:nvSpPr>
        <p:spPr>
          <a:xfrm>
            <a:off x="3357554" y="528638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89" name="Prostokąt 288"/>
          <p:cNvSpPr/>
          <p:nvPr/>
        </p:nvSpPr>
        <p:spPr>
          <a:xfrm>
            <a:off x="3714744" y="100010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T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90" name="Prostokąt 289"/>
          <p:cNvSpPr/>
          <p:nvPr/>
        </p:nvSpPr>
        <p:spPr>
          <a:xfrm>
            <a:off x="3714744" y="135729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91" name="Prostokąt 290"/>
          <p:cNvSpPr/>
          <p:nvPr/>
        </p:nvSpPr>
        <p:spPr>
          <a:xfrm>
            <a:off x="3714744" y="171448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93" name="Prostokąt 292"/>
          <p:cNvSpPr/>
          <p:nvPr/>
        </p:nvSpPr>
        <p:spPr>
          <a:xfrm>
            <a:off x="3714744" y="242886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95" name="Prostokąt 294"/>
          <p:cNvSpPr/>
          <p:nvPr/>
        </p:nvSpPr>
        <p:spPr>
          <a:xfrm>
            <a:off x="3714744" y="3143248"/>
            <a:ext cx="357190" cy="357190"/>
          </a:xfrm>
          <a:prstGeom prst="rect">
            <a:avLst/>
          </a:prstGeom>
          <a:noFill/>
          <a:ln w="19050"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C00000"/>
                </a:solidFill>
              </a:rPr>
              <a:t>7</a:t>
            </a:r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296" name="Prostokąt 295"/>
          <p:cNvSpPr/>
          <p:nvPr/>
        </p:nvSpPr>
        <p:spPr>
          <a:xfrm>
            <a:off x="3714744" y="350043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97" name="Prostokąt 296"/>
          <p:cNvSpPr/>
          <p:nvPr/>
        </p:nvSpPr>
        <p:spPr>
          <a:xfrm>
            <a:off x="3714744" y="385762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98" name="Prostokąt 297"/>
          <p:cNvSpPr/>
          <p:nvPr/>
        </p:nvSpPr>
        <p:spPr>
          <a:xfrm>
            <a:off x="3714744" y="421481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99" name="Prostokąt 298"/>
          <p:cNvSpPr/>
          <p:nvPr/>
        </p:nvSpPr>
        <p:spPr>
          <a:xfrm>
            <a:off x="3714744" y="457200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300" name="Prostokąt 299"/>
          <p:cNvSpPr/>
          <p:nvPr/>
        </p:nvSpPr>
        <p:spPr>
          <a:xfrm>
            <a:off x="3714744" y="492919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301" name="Prostokąt 300"/>
          <p:cNvSpPr/>
          <p:nvPr/>
        </p:nvSpPr>
        <p:spPr>
          <a:xfrm>
            <a:off x="3714744" y="528638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315" name="pole tekstowe 314"/>
          <p:cNvSpPr txBox="1"/>
          <p:nvPr/>
        </p:nvSpPr>
        <p:spPr>
          <a:xfrm>
            <a:off x="571472" y="5929330"/>
            <a:ext cx="4572032" cy="36933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effectLst>
            <a:softEdge rad="63500"/>
          </a:effectLst>
        </p:spPr>
        <p:txBody>
          <a:bodyPr wrap="square" rtlCol="0">
            <a:spAutoFit/>
          </a:bodyPr>
          <a:lstStyle/>
          <a:p>
            <a:r>
              <a:rPr lang="pl-PL" b="1" dirty="0" smtClean="0"/>
              <a:t>2.Bada budowę wewnętrzną organizmów </a:t>
            </a:r>
            <a:endParaRPr lang="pl-PL" b="1" dirty="0"/>
          </a:p>
        </p:txBody>
      </p:sp>
      <p:sp>
        <p:nvSpPr>
          <p:cNvPr id="316" name="pole tekstowe 315">
            <a:hlinkClick r:id="" action="ppaction://hlinkshowjump?jump=nextslide"/>
          </p:cNvPr>
          <p:cNvSpPr txBox="1"/>
          <p:nvPr/>
        </p:nvSpPr>
        <p:spPr>
          <a:xfrm>
            <a:off x="7000892" y="5929330"/>
            <a:ext cx="1214446" cy="36933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effectLst>
            <a:softEdge rad="63500"/>
          </a:effectLst>
        </p:spPr>
        <p:txBody>
          <a:bodyPr wrap="square" rtlCol="0">
            <a:spAutoFit/>
          </a:bodyPr>
          <a:lstStyle/>
          <a:p>
            <a:r>
              <a:rPr lang="pl-PL" b="1" dirty="0" smtClean="0">
                <a:solidFill>
                  <a:srgbClr val="C00000"/>
                </a:solidFill>
              </a:rPr>
              <a:t>SPRAWDŹ</a:t>
            </a:r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141" name="Symbol zastępczy stopki 14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Autor: Elżbieta Jarębska</a:t>
            </a:r>
            <a:endParaRPr lang="pl-PL"/>
          </a:p>
        </p:txBody>
      </p:sp>
      <p:sp>
        <p:nvSpPr>
          <p:cNvPr id="15361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pl-PL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Andale Sans UI"/>
                <a:cs typeface="Times New Roman" pitchFamily="18" charset="0"/>
              </a:rPr>
              <a:t>Bada budowę wewnętrzną organizmów</a:t>
            </a:r>
            <a:endParaRPr kumimoji="0" lang="pl-P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1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1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2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2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2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2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2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2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2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2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2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2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2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2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2000" fill="hold"/>
                                        <p:tgtEl>
                                          <p:spTgt spid="2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2000" fill="hold"/>
                                        <p:tgtEl>
                                          <p:spTgt spid="2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000"/>
                            </p:stCondLst>
                            <p:childTnLst>
                              <p:par>
                                <p:cTn id="50" presetID="23" presetClass="entr" presetSubtype="16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2000" fill="hold"/>
                                        <p:tgtEl>
                                          <p:spTgt spid="3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2000" fill="hold"/>
                                        <p:tgtEl>
                                          <p:spTgt spid="3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500"/>
                            </p:stCondLst>
                            <p:childTnLst>
                              <p:par>
                                <p:cTn id="5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2000" fill="hold"/>
                                        <p:tgtEl>
                                          <p:spTgt spid="3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2000" fill="hold"/>
                                        <p:tgtEl>
                                          <p:spTgt spid="3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16" grpId="0" animBg="1"/>
      <p:bldP spid="3" grpId="0" animBg="1"/>
      <p:bldP spid="198" grpId="0" animBg="1"/>
      <p:bldP spid="211" grpId="0" animBg="1"/>
      <p:bldP spid="224" grpId="0" animBg="1"/>
      <p:bldP spid="237" grpId="0" animBg="1"/>
      <p:bldP spid="250" grpId="0" animBg="1"/>
      <p:bldP spid="263" grpId="0" animBg="1"/>
      <p:bldP spid="276" grpId="0" animBg="1"/>
      <p:bldP spid="289" grpId="0" animBg="1"/>
      <p:bldP spid="315" grpId="0" animBg="1"/>
      <p:bldP spid="316" grpId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rostokąt 28"/>
          <p:cNvSpPr/>
          <p:nvPr/>
        </p:nvSpPr>
        <p:spPr>
          <a:xfrm>
            <a:off x="4071934" y="100010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Y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30" name="Prostokąt 29"/>
          <p:cNvSpPr/>
          <p:nvPr/>
        </p:nvSpPr>
        <p:spPr>
          <a:xfrm>
            <a:off x="4071934" y="135729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T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31" name="Prostokąt 30"/>
          <p:cNvSpPr/>
          <p:nvPr/>
        </p:nvSpPr>
        <p:spPr>
          <a:xfrm>
            <a:off x="4071934" y="171448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32" name="Prostokąt 31"/>
          <p:cNvSpPr/>
          <p:nvPr/>
        </p:nvSpPr>
        <p:spPr>
          <a:xfrm>
            <a:off x="4071934" y="2071678"/>
            <a:ext cx="357190" cy="357190"/>
          </a:xfrm>
          <a:prstGeom prst="rect">
            <a:avLst/>
          </a:prstGeom>
          <a:noFill/>
          <a:ln w="19050"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C00000"/>
                </a:solidFill>
              </a:rPr>
              <a:t>4</a:t>
            </a:r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33" name="Prostokąt 32"/>
          <p:cNvSpPr/>
          <p:nvPr/>
        </p:nvSpPr>
        <p:spPr>
          <a:xfrm>
            <a:off x="4071934" y="242886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34" name="Prostokąt 33"/>
          <p:cNvSpPr/>
          <p:nvPr/>
        </p:nvSpPr>
        <p:spPr>
          <a:xfrm>
            <a:off x="4071934" y="2786058"/>
            <a:ext cx="357190" cy="357190"/>
          </a:xfrm>
          <a:prstGeom prst="rect">
            <a:avLst/>
          </a:prstGeom>
          <a:noFill/>
          <a:ln w="19050"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C00000"/>
                </a:solidFill>
              </a:rPr>
              <a:t>6</a:t>
            </a:r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35" name="Prostokąt 34"/>
          <p:cNvSpPr/>
          <p:nvPr/>
        </p:nvSpPr>
        <p:spPr>
          <a:xfrm>
            <a:off x="4071934" y="314324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36" name="Prostokąt 35"/>
          <p:cNvSpPr/>
          <p:nvPr/>
        </p:nvSpPr>
        <p:spPr>
          <a:xfrm>
            <a:off x="4071934" y="350043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37" name="Prostokąt 36"/>
          <p:cNvSpPr/>
          <p:nvPr/>
        </p:nvSpPr>
        <p:spPr>
          <a:xfrm>
            <a:off x="4071934" y="385762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38" name="Prostokąt 37"/>
          <p:cNvSpPr/>
          <p:nvPr/>
        </p:nvSpPr>
        <p:spPr>
          <a:xfrm>
            <a:off x="4071934" y="421481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39" name="Prostokąt 38"/>
          <p:cNvSpPr/>
          <p:nvPr/>
        </p:nvSpPr>
        <p:spPr>
          <a:xfrm>
            <a:off x="4071934" y="457200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40" name="Prostokąt 39"/>
          <p:cNvSpPr/>
          <p:nvPr/>
        </p:nvSpPr>
        <p:spPr>
          <a:xfrm>
            <a:off x="4071934" y="492919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41" name="Prostokąt 40"/>
          <p:cNvSpPr/>
          <p:nvPr/>
        </p:nvSpPr>
        <p:spPr>
          <a:xfrm>
            <a:off x="4071934" y="528638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16" name="Prostokąt 15"/>
          <p:cNvSpPr/>
          <p:nvPr/>
        </p:nvSpPr>
        <p:spPr>
          <a:xfrm>
            <a:off x="4785560" y="100010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A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17" name="Prostokąt 16"/>
          <p:cNvSpPr/>
          <p:nvPr/>
        </p:nvSpPr>
        <p:spPr>
          <a:xfrm>
            <a:off x="4785560" y="135729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M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18" name="Prostokąt 17"/>
          <p:cNvSpPr/>
          <p:nvPr/>
        </p:nvSpPr>
        <p:spPr>
          <a:xfrm>
            <a:off x="4785560" y="171448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19" name="Prostokąt 18"/>
          <p:cNvSpPr/>
          <p:nvPr/>
        </p:nvSpPr>
        <p:spPr>
          <a:xfrm>
            <a:off x="4785560" y="207167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0" name="Prostokąt 19"/>
          <p:cNvSpPr/>
          <p:nvPr/>
        </p:nvSpPr>
        <p:spPr>
          <a:xfrm>
            <a:off x="4785560" y="242886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1" name="Prostokąt 20"/>
          <p:cNvSpPr/>
          <p:nvPr/>
        </p:nvSpPr>
        <p:spPr>
          <a:xfrm>
            <a:off x="4785560" y="278605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2" name="Prostokąt 21"/>
          <p:cNvSpPr/>
          <p:nvPr/>
        </p:nvSpPr>
        <p:spPr>
          <a:xfrm>
            <a:off x="4785560" y="314324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3" name="Prostokąt 22"/>
          <p:cNvSpPr/>
          <p:nvPr/>
        </p:nvSpPr>
        <p:spPr>
          <a:xfrm>
            <a:off x="4785560" y="350043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4" name="Prostokąt 23"/>
          <p:cNvSpPr/>
          <p:nvPr/>
        </p:nvSpPr>
        <p:spPr>
          <a:xfrm>
            <a:off x="4785560" y="385762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5" name="Prostokąt 24"/>
          <p:cNvSpPr/>
          <p:nvPr/>
        </p:nvSpPr>
        <p:spPr>
          <a:xfrm>
            <a:off x="4785560" y="421481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6" name="Prostokąt 25"/>
          <p:cNvSpPr/>
          <p:nvPr/>
        </p:nvSpPr>
        <p:spPr>
          <a:xfrm>
            <a:off x="4785560" y="457200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7" name="Prostokąt 26"/>
          <p:cNvSpPr/>
          <p:nvPr/>
        </p:nvSpPr>
        <p:spPr>
          <a:xfrm>
            <a:off x="4785560" y="492919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" name="Prostokąt 1"/>
          <p:cNvSpPr/>
          <p:nvPr/>
        </p:nvSpPr>
        <p:spPr>
          <a:xfrm>
            <a:off x="2376395" y="214290"/>
            <a:ext cx="4410183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pl-PL" sz="3200" b="1" cap="none" spc="50" dirty="0" smtClean="0">
                <a:ln w="11430"/>
                <a:solidFill>
                  <a:srgbClr val="0033CC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</a:rPr>
              <a:t>Rozwiąż krzyżówkę</a:t>
            </a:r>
            <a:endParaRPr lang="pl-PL" sz="3200" b="1" cap="none" spc="50" dirty="0">
              <a:ln w="11430"/>
              <a:solidFill>
                <a:srgbClr val="0033CC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Georgia" pitchFamily="18" charset="0"/>
            </a:endParaRPr>
          </a:p>
        </p:txBody>
      </p:sp>
      <p:sp>
        <p:nvSpPr>
          <p:cNvPr id="3" name="Prostokąt 2"/>
          <p:cNvSpPr/>
          <p:nvPr/>
        </p:nvSpPr>
        <p:spPr>
          <a:xfrm>
            <a:off x="4429124" y="100010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rgbClr val="C00000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C00000"/>
                </a:solidFill>
              </a:rPr>
              <a:t>K</a:t>
            </a:r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4" name="Prostokąt 3"/>
          <p:cNvSpPr/>
          <p:nvPr/>
        </p:nvSpPr>
        <p:spPr>
          <a:xfrm>
            <a:off x="4429124" y="135729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rgbClr val="C00000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C00000"/>
                </a:solidFill>
              </a:rPr>
              <a:t>O</a:t>
            </a:r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5" name="Prostokąt 4"/>
          <p:cNvSpPr/>
          <p:nvPr/>
        </p:nvSpPr>
        <p:spPr>
          <a:xfrm>
            <a:off x="4429124" y="171448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rgbClr val="C00000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6" name="Prostokąt 5"/>
          <p:cNvSpPr/>
          <p:nvPr/>
        </p:nvSpPr>
        <p:spPr>
          <a:xfrm>
            <a:off x="4429124" y="207167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rgbClr val="C00000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7" name="Prostokąt 6"/>
          <p:cNvSpPr/>
          <p:nvPr/>
        </p:nvSpPr>
        <p:spPr>
          <a:xfrm>
            <a:off x="4429124" y="242886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rgbClr val="C00000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8" name="Prostokąt 7"/>
          <p:cNvSpPr/>
          <p:nvPr/>
        </p:nvSpPr>
        <p:spPr>
          <a:xfrm>
            <a:off x="4429124" y="278605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rgbClr val="C00000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9" name="Prostokąt 8"/>
          <p:cNvSpPr/>
          <p:nvPr/>
        </p:nvSpPr>
        <p:spPr>
          <a:xfrm>
            <a:off x="4429124" y="314324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rgbClr val="C00000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10" name="Prostokąt 9"/>
          <p:cNvSpPr/>
          <p:nvPr/>
        </p:nvSpPr>
        <p:spPr>
          <a:xfrm>
            <a:off x="4429124" y="350043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rgbClr val="C00000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11" name="Prostokąt 10"/>
          <p:cNvSpPr/>
          <p:nvPr/>
        </p:nvSpPr>
        <p:spPr>
          <a:xfrm>
            <a:off x="4429124" y="385762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rgbClr val="C00000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12" name="Prostokąt 11"/>
          <p:cNvSpPr/>
          <p:nvPr/>
        </p:nvSpPr>
        <p:spPr>
          <a:xfrm>
            <a:off x="4429124" y="421481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rgbClr val="C00000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13" name="Prostokąt 12"/>
          <p:cNvSpPr/>
          <p:nvPr/>
        </p:nvSpPr>
        <p:spPr>
          <a:xfrm>
            <a:off x="4429124" y="457200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rgbClr val="C00000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14" name="Prostokąt 13"/>
          <p:cNvSpPr/>
          <p:nvPr/>
        </p:nvSpPr>
        <p:spPr>
          <a:xfrm>
            <a:off x="4429124" y="492919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rgbClr val="C00000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15" name="Prostokąt 14"/>
          <p:cNvSpPr/>
          <p:nvPr/>
        </p:nvSpPr>
        <p:spPr>
          <a:xfrm>
            <a:off x="4429124" y="528638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rgbClr val="C00000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43" name="Prostokąt 42"/>
          <p:cNvSpPr/>
          <p:nvPr/>
        </p:nvSpPr>
        <p:spPr>
          <a:xfrm>
            <a:off x="5131472" y="135729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I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44" name="Prostokąt 43"/>
          <p:cNvSpPr/>
          <p:nvPr/>
        </p:nvSpPr>
        <p:spPr>
          <a:xfrm>
            <a:off x="5131472" y="171448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45" name="Prostokąt 44"/>
          <p:cNvSpPr/>
          <p:nvPr/>
        </p:nvSpPr>
        <p:spPr>
          <a:xfrm>
            <a:off x="5131472" y="207167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46" name="Prostokąt 45"/>
          <p:cNvSpPr/>
          <p:nvPr/>
        </p:nvSpPr>
        <p:spPr>
          <a:xfrm>
            <a:off x="5131472" y="242886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47" name="Prostokąt 46"/>
          <p:cNvSpPr/>
          <p:nvPr/>
        </p:nvSpPr>
        <p:spPr>
          <a:xfrm>
            <a:off x="5131472" y="278605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48" name="Prostokąt 47"/>
          <p:cNvSpPr/>
          <p:nvPr/>
        </p:nvSpPr>
        <p:spPr>
          <a:xfrm>
            <a:off x="5131472" y="314324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49" name="Prostokąt 48"/>
          <p:cNvSpPr/>
          <p:nvPr/>
        </p:nvSpPr>
        <p:spPr>
          <a:xfrm>
            <a:off x="5131472" y="350043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50" name="Prostokąt 49"/>
          <p:cNvSpPr/>
          <p:nvPr/>
        </p:nvSpPr>
        <p:spPr>
          <a:xfrm>
            <a:off x="5131472" y="385762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51" name="Prostokąt 50"/>
          <p:cNvSpPr/>
          <p:nvPr/>
        </p:nvSpPr>
        <p:spPr>
          <a:xfrm>
            <a:off x="5131472" y="421481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52" name="Prostokąt 51"/>
          <p:cNvSpPr/>
          <p:nvPr/>
        </p:nvSpPr>
        <p:spPr>
          <a:xfrm>
            <a:off x="5131472" y="457200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56" name="Prostokąt 55"/>
          <p:cNvSpPr/>
          <p:nvPr/>
        </p:nvSpPr>
        <p:spPr>
          <a:xfrm>
            <a:off x="5488662" y="135729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A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57" name="Prostokąt 56"/>
          <p:cNvSpPr/>
          <p:nvPr/>
        </p:nvSpPr>
        <p:spPr>
          <a:xfrm>
            <a:off x="5488662" y="171448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58" name="Prostokąt 57"/>
          <p:cNvSpPr/>
          <p:nvPr/>
        </p:nvSpPr>
        <p:spPr>
          <a:xfrm>
            <a:off x="5488662" y="207167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59" name="Prostokąt 58"/>
          <p:cNvSpPr/>
          <p:nvPr/>
        </p:nvSpPr>
        <p:spPr>
          <a:xfrm>
            <a:off x="5488662" y="242886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60" name="Prostokąt 59"/>
          <p:cNvSpPr/>
          <p:nvPr/>
        </p:nvSpPr>
        <p:spPr>
          <a:xfrm>
            <a:off x="5488662" y="278605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61" name="Prostokąt 60"/>
          <p:cNvSpPr/>
          <p:nvPr/>
        </p:nvSpPr>
        <p:spPr>
          <a:xfrm>
            <a:off x="5488662" y="314324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62" name="Prostokąt 61"/>
          <p:cNvSpPr/>
          <p:nvPr/>
        </p:nvSpPr>
        <p:spPr>
          <a:xfrm>
            <a:off x="5488662" y="350043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63" name="Prostokąt 62"/>
          <p:cNvSpPr/>
          <p:nvPr/>
        </p:nvSpPr>
        <p:spPr>
          <a:xfrm>
            <a:off x="5488662" y="385762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64" name="Prostokąt 63"/>
          <p:cNvSpPr/>
          <p:nvPr/>
        </p:nvSpPr>
        <p:spPr>
          <a:xfrm>
            <a:off x="5488662" y="421481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70" name="Prostokąt 69"/>
          <p:cNvSpPr/>
          <p:nvPr/>
        </p:nvSpPr>
        <p:spPr>
          <a:xfrm>
            <a:off x="5845852" y="171448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71" name="Prostokąt 70"/>
          <p:cNvSpPr/>
          <p:nvPr/>
        </p:nvSpPr>
        <p:spPr>
          <a:xfrm>
            <a:off x="5845852" y="207167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72" name="Prostokąt 71"/>
          <p:cNvSpPr/>
          <p:nvPr/>
        </p:nvSpPr>
        <p:spPr>
          <a:xfrm>
            <a:off x="5845852" y="242886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73" name="Prostokąt 72"/>
          <p:cNvSpPr/>
          <p:nvPr/>
        </p:nvSpPr>
        <p:spPr>
          <a:xfrm>
            <a:off x="5845852" y="278605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74" name="Prostokąt 73"/>
          <p:cNvSpPr/>
          <p:nvPr/>
        </p:nvSpPr>
        <p:spPr>
          <a:xfrm>
            <a:off x="5845852" y="314324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75" name="Prostokąt 74"/>
          <p:cNvSpPr/>
          <p:nvPr/>
        </p:nvSpPr>
        <p:spPr>
          <a:xfrm>
            <a:off x="5845852" y="350043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76" name="Prostokąt 75"/>
          <p:cNvSpPr/>
          <p:nvPr/>
        </p:nvSpPr>
        <p:spPr>
          <a:xfrm>
            <a:off x="5845852" y="385762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77" name="Prostokąt 76"/>
          <p:cNvSpPr/>
          <p:nvPr/>
        </p:nvSpPr>
        <p:spPr>
          <a:xfrm>
            <a:off x="5845852" y="421481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83" name="Prostokąt 82"/>
          <p:cNvSpPr/>
          <p:nvPr/>
        </p:nvSpPr>
        <p:spPr>
          <a:xfrm>
            <a:off x="6203042" y="171448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84" name="Prostokąt 83"/>
          <p:cNvSpPr/>
          <p:nvPr/>
        </p:nvSpPr>
        <p:spPr>
          <a:xfrm>
            <a:off x="6203042" y="207167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85" name="Prostokąt 84"/>
          <p:cNvSpPr/>
          <p:nvPr/>
        </p:nvSpPr>
        <p:spPr>
          <a:xfrm>
            <a:off x="6203042" y="242886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86" name="Prostokąt 85"/>
          <p:cNvSpPr/>
          <p:nvPr/>
        </p:nvSpPr>
        <p:spPr>
          <a:xfrm>
            <a:off x="6203042" y="278605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87" name="Prostokąt 86"/>
          <p:cNvSpPr/>
          <p:nvPr/>
        </p:nvSpPr>
        <p:spPr>
          <a:xfrm>
            <a:off x="6203042" y="314324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88" name="Prostokąt 87"/>
          <p:cNvSpPr/>
          <p:nvPr/>
        </p:nvSpPr>
        <p:spPr>
          <a:xfrm>
            <a:off x="6203042" y="350043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90" name="Prostokąt 89"/>
          <p:cNvSpPr/>
          <p:nvPr/>
        </p:nvSpPr>
        <p:spPr>
          <a:xfrm>
            <a:off x="6203042" y="421481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96" name="Prostokąt 95"/>
          <p:cNvSpPr/>
          <p:nvPr/>
        </p:nvSpPr>
        <p:spPr>
          <a:xfrm>
            <a:off x="6560232" y="171448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97" name="Prostokąt 96"/>
          <p:cNvSpPr/>
          <p:nvPr/>
        </p:nvSpPr>
        <p:spPr>
          <a:xfrm>
            <a:off x="6560232" y="207167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99" name="Prostokąt 98"/>
          <p:cNvSpPr/>
          <p:nvPr/>
        </p:nvSpPr>
        <p:spPr>
          <a:xfrm>
            <a:off x="6560232" y="278605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100" name="Prostokąt 99"/>
          <p:cNvSpPr/>
          <p:nvPr/>
        </p:nvSpPr>
        <p:spPr>
          <a:xfrm>
            <a:off x="6560232" y="314324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109" name="Prostokąt 108"/>
          <p:cNvSpPr/>
          <p:nvPr/>
        </p:nvSpPr>
        <p:spPr>
          <a:xfrm>
            <a:off x="6917422" y="171448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110" name="Prostokąt 109"/>
          <p:cNvSpPr/>
          <p:nvPr/>
        </p:nvSpPr>
        <p:spPr>
          <a:xfrm>
            <a:off x="6917422" y="207167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112" name="Prostokąt 111"/>
          <p:cNvSpPr/>
          <p:nvPr/>
        </p:nvSpPr>
        <p:spPr>
          <a:xfrm>
            <a:off x="6917422" y="278605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113" name="Prostokąt 112"/>
          <p:cNvSpPr/>
          <p:nvPr/>
        </p:nvSpPr>
        <p:spPr>
          <a:xfrm>
            <a:off x="6917422" y="314324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123" name="Prostokąt 122"/>
          <p:cNvSpPr/>
          <p:nvPr/>
        </p:nvSpPr>
        <p:spPr>
          <a:xfrm>
            <a:off x="7274612" y="207167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126" name="Prostokąt 125"/>
          <p:cNvSpPr/>
          <p:nvPr/>
        </p:nvSpPr>
        <p:spPr>
          <a:xfrm>
            <a:off x="7274612" y="314324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139" name="Prostokąt 138"/>
          <p:cNvSpPr/>
          <p:nvPr/>
        </p:nvSpPr>
        <p:spPr>
          <a:xfrm>
            <a:off x="7631802" y="314324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152" name="Prostokąt 151"/>
          <p:cNvSpPr/>
          <p:nvPr/>
        </p:nvSpPr>
        <p:spPr>
          <a:xfrm>
            <a:off x="7988992" y="314324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165" name="Prostokąt 164"/>
          <p:cNvSpPr/>
          <p:nvPr/>
        </p:nvSpPr>
        <p:spPr>
          <a:xfrm>
            <a:off x="8346182" y="314324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183" name="Prostokąt 182"/>
          <p:cNvSpPr/>
          <p:nvPr/>
        </p:nvSpPr>
        <p:spPr>
          <a:xfrm>
            <a:off x="428596" y="4929198"/>
            <a:ext cx="428628" cy="357190"/>
          </a:xfrm>
          <a:prstGeom prst="rect">
            <a:avLst/>
          </a:prstGeom>
          <a:noFill/>
          <a:ln w="19050"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C00000"/>
                </a:solidFill>
              </a:rPr>
              <a:t>12</a:t>
            </a:r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185" name="Prostokąt 184"/>
          <p:cNvSpPr/>
          <p:nvPr/>
        </p:nvSpPr>
        <p:spPr>
          <a:xfrm>
            <a:off x="857224" y="1000108"/>
            <a:ext cx="357190" cy="357190"/>
          </a:xfrm>
          <a:prstGeom prst="rect">
            <a:avLst/>
          </a:prstGeom>
          <a:noFill/>
          <a:ln w="19050"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C00000"/>
                </a:solidFill>
              </a:rPr>
              <a:t>1</a:t>
            </a:r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196" name="Prostokąt 195"/>
          <p:cNvSpPr/>
          <p:nvPr/>
        </p:nvSpPr>
        <p:spPr>
          <a:xfrm>
            <a:off x="857224" y="492919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198" name="Prostokąt 197"/>
          <p:cNvSpPr/>
          <p:nvPr/>
        </p:nvSpPr>
        <p:spPr>
          <a:xfrm>
            <a:off x="1214414" y="100010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S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09" name="Prostokąt 208"/>
          <p:cNvSpPr/>
          <p:nvPr/>
        </p:nvSpPr>
        <p:spPr>
          <a:xfrm>
            <a:off x="1214414" y="492919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10" name="Prostokąt 209"/>
          <p:cNvSpPr/>
          <p:nvPr/>
        </p:nvSpPr>
        <p:spPr>
          <a:xfrm>
            <a:off x="1000100" y="5286388"/>
            <a:ext cx="571504" cy="357190"/>
          </a:xfrm>
          <a:prstGeom prst="rect">
            <a:avLst/>
          </a:prstGeom>
          <a:noFill/>
          <a:ln w="19050"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C00000"/>
                </a:solidFill>
              </a:rPr>
              <a:t>13</a:t>
            </a:r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211" name="Prostokąt 210"/>
          <p:cNvSpPr/>
          <p:nvPr/>
        </p:nvSpPr>
        <p:spPr>
          <a:xfrm>
            <a:off x="1571604" y="100010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Y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22" name="Prostokąt 221"/>
          <p:cNvSpPr/>
          <p:nvPr/>
        </p:nvSpPr>
        <p:spPr>
          <a:xfrm>
            <a:off x="1571604" y="492919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23" name="Prostokąt 222"/>
          <p:cNvSpPr/>
          <p:nvPr/>
        </p:nvSpPr>
        <p:spPr>
          <a:xfrm>
            <a:off x="1571604" y="528638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24" name="Prostokąt 223"/>
          <p:cNvSpPr/>
          <p:nvPr/>
        </p:nvSpPr>
        <p:spPr>
          <a:xfrm>
            <a:off x="1928794" y="100010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S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35" name="Prostokąt 234"/>
          <p:cNvSpPr/>
          <p:nvPr/>
        </p:nvSpPr>
        <p:spPr>
          <a:xfrm>
            <a:off x="1928794" y="492919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36" name="Prostokąt 235"/>
          <p:cNvSpPr/>
          <p:nvPr/>
        </p:nvSpPr>
        <p:spPr>
          <a:xfrm>
            <a:off x="1928794" y="528638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37" name="Prostokąt 236"/>
          <p:cNvSpPr/>
          <p:nvPr/>
        </p:nvSpPr>
        <p:spPr>
          <a:xfrm>
            <a:off x="2285984" y="100010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T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45" name="Prostokąt 244"/>
          <p:cNvSpPr/>
          <p:nvPr/>
        </p:nvSpPr>
        <p:spPr>
          <a:xfrm>
            <a:off x="2285984" y="3857628"/>
            <a:ext cx="357190" cy="357190"/>
          </a:xfrm>
          <a:prstGeom prst="rect">
            <a:avLst/>
          </a:prstGeom>
          <a:noFill/>
          <a:ln w="19050"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C00000"/>
                </a:solidFill>
              </a:rPr>
              <a:t>9</a:t>
            </a:r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247" name="Prostokąt 246"/>
          <p:cNvSpPr/>
          <p:nvPr/>
        </p:nvSpPr>
        <p:spPr>
          <a:xfrm>
            <a:off x="2143108" y="4572008"/>
            <a:ext cx="500066" cy="357190"/>
          </a:xfrm>
          <a:prstGeom prst="rect">
            <a:avLst/>
          </a:prstGeom>
          <a:noFill/>
          <a:ln w="19050"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C00000"/>
                </a:solidFill>
              </a:rPr>
              <a:t>11</a:t>
            </a:r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248" name="Prostokąt 247"/>
          <p:cNvSpPr/>
          <p:nvPr/>
        </p:nvSpPr>
        <p:spPr>
          <a:xfrm>
            <a:off x="2285984" y="492919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49" name="Prostokąt 248"/>
          <p:cNvSpPr/>
          <p:nvPr/>
        </p:nvSpPr>
        <p:spPr>
          <a:xfrm>
            <a:off x="2285984" y="528638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50" name="Prostokąt 249"/>
          <p:cNvSpPr/>
          <p:nvPr/>
        </p:nvSpPr>
        <p:spPr>
          <a:xfrm>
            <a:off x="2643174" y="100010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E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51" name="Prostokąt 250"/>
          <p:cNvSpPr/>
          <p:nvPr/>
        </p:nvSpPr>
        <p:spPr>
          <a:xfrm>
            <a:off x="2643174" y="1357298"/>
            <a:ext cx="357190" cy="357190"/>
          </a:xfrm>
          <a:prstGeom prst="rect">
            <a:avLst/>
          </a:prstGeom>
          <a:noFill/>
          <a:ln w="19050"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C00000"/>
                </a:solidFill>
              </a:rPr>
              <a:t>2</a:t>
            </a:r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258" name="Prostokąt 257"/>
          <p:cNvSpPr/>
          <p:nvPr/>
        </p:nvSpPr>
        <p:spPr>
          <a:xfrm>
            <a:off x="2643174" y="385762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60" name="Prostokąt 259"/>
          <p:cNvSpPr/>
          <p:nvPr/>
        </p:nvSpPr>
        <p:spPr>
          <a:xfrm>
            <a:off x="2643174" y="457200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61" name="Prostokąt 260"/>
          <p:cNvSpPr/>
          <p:nvPr/>
        </p:nvSpPr>
        <p:spPr>
          <a:xfrm>
            <a:off x="2643174" y="492919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62" name="Prostokąt 261"/>
          <p:cNvSpPr/>
          <p:nvPr/>
        </p:nvSpPr>
        <p:spPr>
          <a:xfrm>
            <a:off x="2643174" y="528638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63" name="Prostokąt 262"/>
          <p:cNvSpPr/>
          <p:nvPr/>
        </p:nvSpPr>
        <p:spPr>
          <a:xfrm>
            <a:off x="3000364" y="100010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M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64" name="Prostokąt 263"/>
          <p:cNvSpPr/>
          <p:nvPr/>
        </p:nvSpPr>
        <p:spPr>
          <a:xfrm>
            <a:off x="3000364" y="135729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A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70" name="Prostokąt 269"/>
          <p:cNvSpPr/>
          <p:nvPr/>
        </p:nvSpPr>
        <p:spPr>
          <a:xfrm>
            <a:off x="3000364" y="3500438"/>
            <a:ext cx="357190" cy="357190"/>
          </a:xfrm>
          <a:prstGeom prst="rect">
            <a:avLst/>
          </a:prstGeom>
          <a:noFill/>
          <a:ln w="19050"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C00000"/>
                </a:solidFill>
              </a:rPr>
              <a:t>8</a:t>
            </a:r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271" name="Prostokąt 270"/>
          <p:cNvSpPr/>
          <p:nvPr/>
        </p:nvSpPr>
        <p:spPr>
          <a:xfrm>
            <a:off x="3000364" y="385762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73" name="Prostokąt 272"/>
          <p:cNvSpPr/>
          <p:nvPr/>
        </p:nvSpPr>
        <p:spPr>
          <a:xfrm>
            <a:off x="3000364" y="457200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74" name="Prostokąt 273"/>
          <p:cNvSpPr/>
          <p:nvPr/>
        </p:nvSpPr>
        <p:spPr>
          <a:xfrm>
            <a:off x="3000364" y="492919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75" name="Prostokąt 274"/>
          <p:cNvSpPr/>
          <p:nvPr/>
        </p:nvSpPr>
        <p:spPr>
          <a:xfrm>
            <a:off x="3000364" y="528638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76" name="Prostokąt 275"/>
          <p:cNvSpPr/>
          <p:nvPr/>
        </p:nvSpPr>
        <p:spPr>
          <a:xfrm>
            <a:off x="3357554" y="100010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A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77" name="Prostokąt 276"/>
          <p:cNvSpPr/>
          <p:nvPr/>
        </p:nvSpPr>
        <p:spPr>
          <a:xfrm>
            <a:off x="3357554" y="135729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N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78" name="Prostokąt 277"/>
          <p:cNvSpPr/>
          <p:nvPr/>
        </p:nvSpPr>
        <p:spPr>
          <a:xfrm>
            <a:off x="3357554" y="1714488"/>
            <a:ext cx="357190" cy="357190"/>
          </a:xfrm>
          <a:prstGeom prst="rect">
            <a:avLst/>
          </a:prstGeom>
          <a:noFill/>
          <a:ln w="19050"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C00000"/>
                </a:solidFill>
              </a:rPr>
              <a:t>3</a:t>
            </a:r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280" name="Prostokąt 279"/>
          <p:cNvSpPr/>
          <p:nvPr/>
        </p:nvSpPr>
        <p:spPr>
          <a:xfrm>
            <a:off x="3357554" y="2428868"/>
            <a:ext cx="357190" cy="357190"/>
          </a:xfrm>
          <a:prstGeom prst="rect">
            <a:avLst/>
          </a:prstGeom>
          <a:noFill/>
          <a:ln w="19050"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C00000"/>
                </a:solidFill>
              </a:rPr>
              <a:t>5</a:t>
            </a:r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283" name="Prostokąt 282"/>
          <p:cNvSpPr/>
          <p:nvPr/>
        </p:nvSpPr>
        <p:spPr>
          <a:xfrm>
            <a:off x="3357554" y="350043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84" name="Prostokąt 283"/>
          <p:cNvSpPr/>
          <p:nvPr/>
        </p:nvSpPr>
        <p:spPr>
          <a:xfrm>
            <a:off x="3357554" y="385762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85" name="Prostokąt 284"/>
          <p:cNvSpPr/>
          <p:nvPr/>
        </p:nvSpPr>
        <p:spPr>
          <a:xfrm>
            <a:off x="3214678" y="4214818"/>
            <a:ext cx="500066" cy="357190"/>
          </a:xfrm>
          <a:prstGeom prst="rect">
            <a:avLst/>
          </a:prstGeom>
          <a:noFill/>
          <a:ln w="19050"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C00000"/>
                </a:solidFill>
              </a:rPr>
              <a:t>10</a:t>
            </a:r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286" name="Prostokąt 285"/>
          <p:cNvSpPr/>
          <p:nvPr/>
        </p:nvSpPr>
        <p:spPr>
          <a:xfrm>
            <a:off x="3357554" y="457200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87" name="Prostokąt 286"/>
          <p:cNvSpPr/>
          <p:nvPr/>
        </p:nvSpPr>
        <p:spPr>
          <a:xfrm>
            <a:off x="3357554" y="492919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88" name="Prostokąt 287"/>
          <p:cNvSpPr/>
          <p:nvPr/>
        </p:nvSpPr>
        <p:spPr>
          <a:xfrm>
            <a:off x="3357554" y="528638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89" name="Prostokąt 288"/>
          <p:cNvSpPr/>
          <p:nvPr/>
        </p:nvSpPr>
        <p:spPr>
          <a:xfrm>
            <a:off x="3714744" y="100010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T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90" name="Prostokąt 289"/>
          <p:cNvSpPr/>
          <p:nvPr/>
        </p:nvSpPr>
        <p:spPr>
          <a:xfrm>
            <a:off x="3714744" y="135729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A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91" name="Prostokąt 290"/>
          <p:cNvSpPr/>
          <p:nvPr/>
        </p:nvSpPr>
        <p:spPr>
          <a:xfrm>
            <a:off x="3714744" y="171448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93" name="Prostokąt 292"/>
          <p:cNvSpPr/>
          <p:nvPr/>
        </p:nvSpPr>
        <p:spPr>
          <a:xfrm>
            <a:off x="3714744" y="242886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95" name="Prostokąt 294"/>
          <p:cNvSpPr/>
          <p:nvPr/>
        </p:nvSpPr>
        <p:spPr>
          <a:xfrm>
            <a:off x="3714744" y="3143248"/>
            <a:ext cx="357190" cy="357190"/>
          </a:xfrm>
          <a:prstGeom prst="rect">
            <a:avLst/>
          </a:prstGeom>
          <a:noFill/>
          <a:ln w="19050"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C00000"/>
                </a:solidFill>
              </a:rPr>
              <a:t>7</a:t>
            </a:r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296" name="Prostokąt 295"/>
          <p:cNvSpPr/>
          <p:nvPr/>
        </p:nvSpPr>
        <p:spPr>
          <a:xfrm>
            <a:off x="3714744" y="350043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97" name="Prostokąt 296"/>
          <p:cNvSpPr/>
          <p:nvPr/>
        </p:nvSpPr>
        <p:spPr>
          <a:xfrm>
            <a:off x="3714744" y="385762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98" name="Prostokąt 297"/>
          <p:cNvSpPr/>
          <p:nvPr/>
        </p:nvSpPr>
        <p:spPr>
          <a:xfrm>
            <a:off x="3714744" y="421481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99" name="Prostokąt 298"/>
          <p:cNvSpPr/>
          <p:nvPr/>
        </p:nvSpPr>
        <p:spPr>
          <a:xfrm>
            <a:off x="3714744" y="457200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300" name="Prostokąt 299"/>
          <p:cNvSpPr/>
          <p:nvPr/>
        </p:nvSpPr>
        <p:spPr>
          <a:xfrm>
            <a:off x="3714744" y="492919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301" name="Prostokąt 300"/>
          <p:cNvSpPr/>
          <p:nvPr/>
        </p:nvSpPr>
        <p:spPr>
          <a:xfrm>
            <a:off x="3714744" y="528638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315" name="pole tekstowe 314"/>
          <p:cNvSpPr txBox="1"/>
          <p:nvPr/>
        </p:nvSpPr>
        <p:spPr>
          <a:xfrm>
            <a:off x="571472" y="5929330"/>
            <a:ext cx="4786346" cy="36933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effectLst>
            <a:softEdge rad="63500"/>
          </a:effectLst>
        </p:spPr>
        <p:txBody>
          <a:bodyPr wrap="square" rtlCol="0">
            <a:spAutoFit/>
          </a:bodyPr>
          <a:lstStyle/>
          <a:p>
            <a:r>
              <a:rPr lang="pl-PL" b="1" dirty="0" smtClean="0"/>
              <a:t>3. Nauka o budowie, rozwoju i czynności tkanek.</a:t>
            </a:r>
            <a:endParaRPr lang="pl-PL" b="1" dirty="0"/>
          </a:p>
        </p:txBody>
      </p:sp>
      <p:sp>
        <p:nvSpPr>
          <p:cNvPr id="316" name="pole tekstowe 315">
            <a:hlinkClick r:id="" action="ppaction://hlinkshowjump?jump=nextslide"/>
          </p:cNvPr>
          <p:cNvSpPr txBox="1"/>
          <p:nvPr/>
        </p:nvSpPr>
        <p:spPr>
          <a:xfrm>
            <a:off x="7000892" y="5929330"/>
            <a:ext cx="1214446" cy="36933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effectLst>
            <a:softEdge rad="63500"/>
          </a:effectLst>
        </p:spPr>
        <p:txBody>
          <a:bodyPr wrap="square" rtlCol="0">
            <a:spAutoFit/>
          </a:bodyPr>
          <a:lstStyle/>
          <a:p>
            <a:r>
              <a:rPr lang="pl-PL" b="1" dirty="0" smtClean="0">
                <a:solidFill>
                  <a:srgbClr val="C00000"/>
                </a:solidFill>
              </a:rPr>
              <a:t>SPRAWDŹ</a:t>
            </a:r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141" name="Symbol zastępczy stopki 14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Autor: Elżbieta Jarębska</a:t>
            </a:r>
            <a:endParaRPr lang="pl-PL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2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2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2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2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2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2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000"/>
                            </p:stCondLst>
                            <p:childTnLst>
                              <p:par>
                                <p:cTn id="38" presetID="23" presetClass="entr" presetSubtype="16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3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0" fill="hold"/>
                                        <p:tgtEl>
                                          <p:spTgt spid="3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500"/>
                            </p:stCondLst>
                            <p:childTnLst>
                              <p:par>
                                <p:cTn id="43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2000" fill="hold"/>
                                        <p:tgtEl>
                                          <p:spTgt spid="3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000" fill="hold"/>
                                        <p:tgtEl>
                                          <p:spTgt spid="3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  <p:bldP spid="17" grpId="0" animBg="1"/>
      <p:bldP spid="4" grpId="0" animBg="1"/>
      <p:bldP spid="43" grpId="0" animBg="1"/>
      <p:bldP spid="56" grpId="0" animBg="1"/>
      <p:bldP spid="264" grpId="0" animBg="1"/>
      <p:bldP spid="277" grpId="0" animBg="1"/>
      <p:bldP spid="290" grpId="0" animBg="1"/>
      <p:bldP spid="315" grpId="0" animBg="1"/>
      <p:bldP spid="316" grpId="0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rostokąt 28"/>
          <p:cNvSpPr/>
          <p:nvPr/>
        </p:nvSpPr>
        <p:spPr>
          <a:xfrm>
            <a:off x="4071934" y="100010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Y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30" name="Prostokąt 29"/>
          <p:cNvSpPr/>
          <p:nvPr/>
        </p:nvSpPr>
        <p:spPr>
          <a:xfrm>
            <a:off x="4071934" y="135729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T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31" name="Prostokąt 30"/>
          <p:cNvSpPr/>
          <p:nvPr/>
        </p:nvSpPr>
        <p:spPr>
          <a:xfrm>
            <a:off x="4071934" y="171448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I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32" name="Prostokąt 31"/>
          <p:cNvSpPr/>
          <p:nvPr/>
        </p:nvSpPr>
        <p:spPr>
          <a:xfrm>
            <a:off x="4071934" y="2071678"/>
            <a:ext cx="357190" cy="357190"/>
          </a:xfrm>
          <a:prstGeom prst="rect">
            <a:avLst/>
          </a:prstGeom>
          <a:noFill/>
          <a:ln w="19050"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C00000"/>
                </a:solidFill>
              </a:rPr>
              <a:t>4</a:t>
            </a:r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33" name="Prostokąt 32"/>
          <p:cNvSpPr/>
          <p:nvPr/>
        </p:nvSpPr>
        <p:spPr>
          <a:xfrm>
            <a:off x="4071934" y="242886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34" name="Prostokąt 33"/>
          <p:cNvSpPr/>
          <p:nvPr/>
        </p:nvSpPr>
        <p:spPr>
          <a:xfrm>
            <a:off x="4071934" y="2786058"/>
            <a:ext cx="357190" cy="357190"/>
          </a:xfrm>
          <a:prstGeom prst="rect">
            <a:avLst/>
          </a:prstGeom>
          <a:noFill/>
          <a:ln w="19050"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C00000"/>
                </a:solidFill>
              </a:rPr>
              <a:t>6</a:t>
            </a:r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35" name="Prostokąt 34"/>
          <p:cNvSpPr/>
          <p:nvPr/>
        </p:nvSpPr>
        <p:spPr>
          <a:xfrm>
            <a:off x="4071934" y="314324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36" name="Prostokąt 35"/>
          <p:cNvSpPr/>
          <p:nvPr/>
        </p:nvSpPr>
        <p:spPr>
          <a:xfrm>
            <a:off x="4071934" y="350043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37" name="Prostokąt 36"/>
          <p:cNvSpPr/>
          <p:nvPr/>
        </p:nvSpPr>
        <p:spPr>
          <a:xfrm>
            <a:off x="4071934" y="385762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38" name="Prostokąt 37"/>
          <p:cNvSpPr/>
          <p:nvPr/>
        </p:nvSpPr>
        <p:spPr>
          <a:xfrm>
            <a:off x="4071934" y="421481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39" name="Prostokąt 38"/>
          <p:cNvSpPr/>
          <p:nvPr/>
        </p:nvSpPr>
        <p:spPr>
          <a:xfrm>
            <a:off x="4071934" y="457200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40" name="Prostokąt 39"/>
          <p:cNvSpPr/>
          <p:nvPr/>
        </p:nvSpPr>
        <p:spPr>
          <a:xfrm>
            <a:off x="4071934" y="492919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41" name="Prostokąt 40"/>
          <p:cNvSpPr/>
          <p:nvPr/>
        </p:nvSpPr>
        <p:spPr>
          <a:xfrm>
            <a:off x="4071934" y="528638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16" name="Prostokąt 15"/>
          <p:cNvSpPr/>
          <p:nvPr/>
        </p:nvSpPr>
        <p:spPr>
          <a:xfrm>
            <a:off x="4785560" y="100010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A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17" name="Prostokąt 16"/>
          <p:cNvSpPr/>
          <p:nvPr/>
        </p:nvSpPr>
        <p:spPr>
          <a:xfrm>
            <a:off x="4785560" y="135729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M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18" name="Prostokąt 17"/>
          <p:cNvSpPr/>
          <p:nvPr/>
        </p:nvSpPr>
        <p:spPr>
          <a:xfrm>
            <a:off x="4785560" y="171448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T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19" name="Prostokąt 18"/>
          <p:cNvSpPr/>
          <p:nvPr/>
        </p:nvSpPr>
        <p:spPr>
          <a:xfrm>
            <a:off x="4785560" y="207167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0" name="Prostokąt 19"/>
          <p:cNvSpPr/>
          <p:nvPr/>
        </p:nvSpPr>
        <p:spPr>
          <a:xfrm>
            <a:off x="4785560" y="242886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1" name="Prostokąt 20"/>
          <p:cNvSpPr/>
          <p:nvPr/>
        </p:nvSpPr>
        <p:spPr>
          <a:xfrm>
            <a:off x="4785560" y="278605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2" name="Prostokąt 21"/>
          <p:cNvSpPr/>
          <p:nvPr/>
        </p:nvSpPr>
        <p:spPr>
          <a:xfrm>
            <a:off x="4785560" y="314324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3" name="Prostokąt 22"/>
          <p:cNvSpPr/>
          <p:nvPr/>
        </p:nvSpPr>
        <p:spPr>
          <a:xfrm>
            <a:off x="4785560" y="350043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4" name="Prostokąt 23"/>
          <p:cNvSpPr/>
          <p:nvPr/>
        </p:nvSpPr>
        <p:spPr>
          <a:xfrm>
            <a:off x="4785560" y="385762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5" name="Prostokąt 24"/>
          <p:cNvSpPr/>
          <p:nvPr/>
        </p:nvSpPr>
        <p:spPr>
          <a:xfrm>
            <a:off x="4785560" y="421481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6" name="Prostokąt 25"/>
          <p:cNvSpPr/>
          <p:nvPr/>
        </p:nvSpPr>
        <p:spPr>
          <a:xfrm>
            <a:off x="4785560" y="457200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7" name="Prostokąt 26"/>
          <p:cNvSpPr/>
          <p:nvPr/>
        </p:nvSpPr>
        <p:spPr>
          <a:xfrm>
            <a:off x="4785560" y="492919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" name="Prostokąt 1"/>
          <p:cNvSpPr/>
          <p:nvPr/>
        </p:nvSpPr>
        <p:spPr>
          <a:xfrm>
            <a:off x="2376395" y="214290"/>
            <a:ext cx="4410183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pl-PL" sz="3200" b="1" cap="none" spc="50" dirty="0" smtClean="0">
                <a:ln w="11430"/>
                <a:solidFill>
                  <a:srgbClr val="0033CC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</a:rPr>
              <a:t>Rozwiąż krzyżówkę</a:t>
            </a:r>
            <a:endParaRPr lang="pl-PL" sz="3200" b="1" cap="none" spc="50" dirty="0">
              <a:ln w="11430"/>
              <a:solidFill>
                <a:srgbClr val="0033CC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Georgia" pitchFamily="18" charset="0"/>
            </a:endParaRPr>
          </a:p>
        </p:txBody>
      </p:sp>
      <p:sp>
        <p:nvSpPr>
          <p:cNvPr id="3" name="Prostokąt 2"/>
          <p:cNvSpPr/>
          <p:nvPr/>
        </p:nvSpPr>
        <p:spPr>
          <a:xfrm>
            <a:off x="4429124" y="100010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rgbClr val="C00000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C00000"/>
                </a:solidFill>
              </a:rPr>
              <a:t>K</a:t>
            </a:r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4" name="Prostokąt 3"/>
          <p:cNvSpPr/>
          <p:nvPr/>
        </p:nvSpPr>
        <p:spPr>
          <a:xfrm>
            <a:off x="4429124" y="135729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rgbClr val="C00000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C00000"/>
                </a:solidFill>
              </a:rPr>
              <a:t>O</a:t>
            </a:r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5" name="Prostokąt 4"/>
          <p:cNvSpPr/>
          <p:nvPr/>
        </p:nvSpPr>
        <p:spPr>
          <a:xfrm>
            <a:off x="4429124" y="171448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rgbClr val="C00000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C00000"/>
                </a:solidFill>
              </a:rPr>
              <a:t>S</a:t>
            </a:r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6" name="Prostokąt 5"/>
          <p:cNvSpPr/>
          <p:nvPr/>
        </p:nvSpPr>
        <p:spPr>
          <a:xfrm>
            <a:off x="4429124" y="207167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rgbClr val="C00000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7" name="Prostokąt 6"/>
          <p:cNvSpPr/>
          <p:nvPr/>
        </p:nvSpPr>
        <p:spPr>
          <a:xfrm>
            <a:off x="4429124" y="242886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rgbClr val="C00000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8" name="Prostokąt 7"/>
          <p:cNvSpPr/>
          <p:nvPr/>
        </p:nvSpPr>
        <p:spPr>
          <a:xfrm>
            <a:off x="4429124" y="278605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rgbClr val="C00000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9" name="Prostokąt 8"/>
          <p:cNvSpPr/>
          <p:nvPr/>
        </p:nvSpPr>
        <p:spPr>
          <a:xfrm>
            <a:off x="4429124" y="314324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rgbClr val="C00000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10" name="Prostokąt 9"/>
          <p:cNvSpPr/>
          <p:nvPr/>
        </p:nvSpPr>
        <p:spPr>
          <a:xfrm>
            <a:off x="4429124" y="350043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rgbClr val="C00000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11" name="Prostokąt 10"/>
          <p:cNvSpPr/>
          <p:nvPr/>
        </p:nvSpPr>
        <p:spPr>
          <a:xfrm>
            <a:off x="4429124" y="385762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rgbClr val="C00000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12" name="Prostokąt 11"/>
          <p:cNvSpPr/>
          <p:nvPr/>
        </p:nvSpPr>
        <p:spPr>
          <a:xfrm>
            <a:off x="4429124" y="421481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rgbClr val="C00000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13" name="Prostokąt 12"/>
          <p:cNvSpPr/>
          <p:nvPr/>
        </p:nvSpPr>
        <p:spPr>
          <a:xfrm>
            <a:off x="4429124" y="457200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rgbClr val="C00000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14" name="Prostokąt 13"/>
          <p:cNvSpPr/>
          <p:nvPr/>
        </p:nvSpPr>
        <p:spPr>
          <a:xfrm>
            <a:off x="4429124" y="492919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rgbClr val="C00000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15" name="Prostokąt 14"/>
          <p:cNvSpPr/>
          <p:nvPr/>
        </p:nvSpPr>
        <p:spPr>
          <a:xfrm>
            <a:off x="4429124" y="528638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rgbClr val="C00000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43" name="Prostokąt 42"/>
          <p:cNvSpPr/>
          <p:nvPr/>
        </p:nvSpPr>
        <p:spPr>
          <a:xfrm>
            <a:off x="5131472" y="135729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I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44" name="Prostokąt 43"/>
          <p:cNvSpPr/>
          <p:nvPr/>
        </p:nvSpPr>
        <p:spPr>
          <a:xfrm>
            <a:off x="5131472" y="171448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O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45" name="Prostokąt 44"/>
          <p:cNvSpPr/>
          <p:nvPr/>
        </p:nvSpPr>
        <p:spPr>
          <a:xfrm>
            <a:off x="5131472" y="207167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46" name="Prostokąt 45"/>
          <p:cNvSpPr/>
          <p:nvPr/>
        </p:nvSpPr>
        <p:spPr>
          <a:xfrm>
            <a:off x="5131472" y="242886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47" name="Prostokąt 46"/>
          <p:cNvSpPr/>
          <p:nvPr/>
        </p:nvSpPr>
        <p:spPr>
          <a:xfrm>
            <a:off x="5131472" y="278605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48" name="Prostokąt 47"/>
          <p:cNvSpPr/>
          <p:nvPr/>
        </p:nvSpPr>
        <p:spPr>
          <a:xfrm>
            <a:off x="5131472" y="314324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49" name="Prostokąt 48"/>
          <p:cNvSpPr/>
          <p:nvPr/>
        </p:nvSpPr>
        <p:spPr>
          <a:xfrm>
            <a:off x="5131472" y="350043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50" name="Prostokąt 49"/>
          <p:cNvSpPr/>
          <p:nvPr/>
        </p:nvSpPr>
        <p:spPr>
          <a:xfrm>
            <a:off x="5131472" y="385762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51" name="Prostokąt 50"/>
          <p:cNvSpPr/>
          <p:nvPr/>
        </p:nvSpPr>
        <p:spPr>
          <a:xfrm>
            <a:off x="5131472" y="421481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52" name="Prostokąt 51"/>
          <p:cNvSpPr/>
          <p:nvPr/>
        </p:nvSpPr>
        <p:spPr>
          <a:xfrm>
            <a:off x="5131472" y="457200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56" name="Prostokąt 55"/>
          <p:cNvSpPr/>
          <p:nvPr/>
        </p:nvSpPr>
        <p:spPr>
          <a:xfrm>
            <a:off x="5488662" y="135729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A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57" name="Prostokąt 56"/>
          <p:cNvSpPr/>
          <p:nvPr/>
        </p:nvSpPr>
        <p:spPr>
          <a:xfrm>
            <a:off x="5488662" y="171448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L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58" name="Prostokąt 57"/>
          <p:cNvSpPr/>
          <p:nvPr/>
        </p:nvSpPr>
        <p:spPr>
          <a:xfrm>
            <a:off x="5488662" y="207167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59" name="Prostokąt 58"/>
          <p:cNvSpPr/>
          <p:nvPr/>
        </p:nvSpPr>
        <p:spPr>
          <a:xfrm>
            <a:off x="5488662" y="242886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60" name="Prostokąt 59"/>
          <p:cNvSpPr/>
          <p:nvPr/>
        </p:nvSpPr>
        <p:spPr>
          <a:xfrm>
            <a:off x="5488662" y="278605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61" name="Prostokąt 60"/>
          <p:cNvSpPr/>
          <p:nvPr/>
        </p:nvSpPr>
        <p:spPr>
          <a:xfrm>
            <a:off x="5488662" y="314324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62" name="Prostokąt 61"/>
          <p:cNvSpPr/>
          <p:nvPr/>
        </p:nvSpPr>
        <p:spPr>
          <a:xfrm>
            <a:off x="5488662" y="350043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63" name="Prostokąt 62"/>
          <p:cNvSpPr/>
          <p:nvPr/>
        </p:nvSpPr>
        <p:spPr>
          <a:xfrm>
            <a:off x="5488662" y="385762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64" name="Prostokąt 63"/>
          <p:cNvSpPr/>
          <p:nvPr/>
        </p:nvSpPr>
        <p:spPr>
          <a:xfrm>
            <a:off x="5488662" y="421481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70" name="Prostokąt 69"/>
          <p:cNvSpPr/>
          <p:nvPr/>
        </p:nvSpPr>
        <p:spPr>
          <a:xfrm>
            <a:off x="5845852" y="171448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O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71" name="Prostokąt 70"/>
          <p:cNvSpPr/>
          <p:nvPr/>
        </p:nvSpPr>
        <p:spPr>
          <a:xfrm>
            <a:off x="5845852" y="207167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72" name="Prostokąt 71"/>
          <p:cNvSpPr/>
          <p:nvPr/>
        </p:nvSpPr>
        <p:spPr>
          <a:xfrm>
            <a:off x="5845852" y="242886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73" name="Prostokąt 72"/>
          <p:cNvSpPr/>
          <p:nvPr/>
        </p:nvSpPr>
        <p:spPr>
          <a:xfrm>
            <a:off x="5845852" y="278605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74" name="Prostokąt 73"/>
          <p:cNvSpPr/>
          <p:nvPr/>
        </p:nvSpPr>
        <p:spPr>
          <a:xfrm>
            <a:off x="5845852" y="314324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75" name="Prostokąt 74"/>
          <p:cNvSpPr/>
          <p:nvPr/>
        </p:nvSpPr>
        <p:spPr>
          <a:xfrm>
            <a:off x="5845852" y="350043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76" name="Prostokąt 75"/>
          <p:cNvSpPr/>
          <p:nvPr/>
        </p:nvSpPr>
        <p:spPr>
          <a:xfrm>
            <a:off x="5845852" y="385762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77" name="Prostokąt 76"/>
          <p:cNvSpPr/>
          <p:nvPr/>
        </p:nvSpPr>
        <p:spPr>
          <a:xfrm>
            <a:off x="5845852" y="421481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83" name="Prostokąt 82"/>
          <p:cNvSpPr/>
          <p:nvPr/>
        </p:nvSpPr>
        <p:spPr>
          <a:xfrm>
            <a:off x="6203042" y="171448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G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84" name="Prostokąt 83"/>
          <p:cNvSpPr/>
          <p:nvPr/>
        </p:nvSpPr>
        <p:spPr>
          <a:xfrm>
            <a:off x="6203042" y="207167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85" name="Prostokąt 84"/>
          <p:cNvSpPr/>
          <p:nvPr/>
        </p:nvSpPr>
        <p:spPr>
          <a:xfrm>
            <a:off x="6203042" y="242886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86" name="Prostokąt 85"/>
          <p:cNvSpPr/>
          <p:nvPr/>
        </p:nvSpPr>
        <p:spPr>
          <a:xfrm>
            <a:off x="6203042" y="278605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87" name="Prostokąt 86"/>
          <p:cNvSpPr/>
          <p:nvPr/>
        </p:nvSpPr>
        <p:spPr>
          <a:xfrm>
            <a:off x="6203042" y="314324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88" name="Prostokąt 87"/>
          <p:cNvSpPr/>
          <p:nvPr/>
        </p:nvSpPr>
        <p:spPr>
          <a:xfrm>
            <a:off x="6203042" y="350043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90" name="Prostokąt 89"/>
          <p:cNvSpPr/>
          <p:nvPr/>
        </p:nvSpPr>
        <p:spPr>
          <a:xfrm>
            <a:off x="6203042" y="421481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96" name="Prostokąt 95"/>
          <p:cNvSpPr/>
          <p:nvPr/>
        </p:nvSpPr>
        <p:spPr>
          <a:xfrm>
            <a:off x="6560232" y="171448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I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97" name="Prostokąt 96"/>
          <p:cNvSpPr/>
          <p:nvPr/>
        </p:nvSpPr>
        <p:spPr>
          <a:xfrm>
            <a:off x="6560232" y="207167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99" name="Prostokąt 98"/>
          <p:cNvSpPr/>
          <p:nvPr/>
        </p:nvSpPr>
        <p:spPr>
          <a:xfrm>
            <a:off x="6560232" y="278605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100" name="Prostokąt 99"/>
          <p:cNvSpPr/>
          <p:nvPr/>
        </p:nvSpPr>
        <p:spPr>
          <a:xfrm>
            <a:off x="6560232" y="314324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109" name="Prostokąt 108"/>
          <p:cNvSpPr/>
          <p:nvPr/>
        </p:nvSpPr>
        <p:spPr>
          <a:xfrm>
            <a:off x="6917422" y="171448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A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110" name="Prostokąt 109"/>
          <p:cNvSpPr/>
          <p:nvPr/>
        </p:nvSpPr>
        <p:spPr>
          <a:xfrm>
            <a:off x="6917422" y="207167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112" name="Prostokąt 111"/>
          <p:cNvSpPr/>
          <p:nvPr/>
        </p:nvSpPr>
        <p:spPr>
          <a:xfrm>
            <a:off x="6917422" y="278605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113" name="Prostokąt 112"/>
          <p:cNvSpPr/>
          <p:nvPr/>
        </p:nvSpPr>
        <p:spPr>
          <a:xfrm>
            <a:off x="6917422" y="314324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123" name="Prostokąt 122"/>
          <p:cNvSpPr/>
          <p:nvPr/>
        </p:nvSpPr>
        <p:spPr>
          <a:xfrm>
            <a:off x="7274612" y="207167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126" name="Prostokąt 125"/>
          <p:cNvSpPr/>
          <p:nvPr/>
        </p:nvSpPr>
        <p:spPr>
          <a:xfrm>
            <a:off x="7274612" y="314324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139" name="Prostokąt 138"/>
          <p:cNvSpPr/>
          <p:nvPr/>
        </p:nvSpPr>
        <p:spPr>
          <a:xfrm>
            <a:off x="7631802" y="314324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152" name="Prostokąt 151"/>
          <p:cNvSpPr/>
          <p:nvPr/>
        </p:nvSpPr>
        <p:spPr>
          <a:xfrm>
            <a:off x="7988992" y="314324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165" name="Prostokąt 164"/>
          <p:cNvSpPr/>
          <p:nvPr/>
        </p:nvSpPr>
        <p:spPr>
          <a:xfrm>
            <a:off x="8346182" y="314324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183" name="Prostokąt 182"/>
          <p:cNvSpPr/>
          <p:nvPr/>
        </p:nvSpPr>
        <p:spPr>
          <a:xfrm>
            <a:off x="428596" y="4929198"/>
            <a:ext cx="428628" cy="357190"/>
          </a:xfrm>
          <a:prstGeom prst="rect">
            <a:avLst/>
          </a:prstGeom>
          <a:noFill/>
          <a:ln w="19050"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C00000"/>
                </a:solidFill>
              </a:rPr>
              <a:t>12</a:t>
            </a:r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185" name="Prostokąt 184"/>
          <p:cNvSpPr/>
          <p:nvPr/>
        </p:nvSpPr>
        <p:spPr>
          <a:xfrm>
            <a:off x="857224" y="1000108"/>
            <a:ext cx="357190" cy="357190"/>
          </a:xfrm>
          <a:prstGeom prst="rect">
            <a:avLst/>
          </a:prstGeom>
          <a:noFill/>
          <a:ln w="19050"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C00000"/>
                </a:solidFill>
              </a:rPr>
              <a:t>1</a:t>
            </a:r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196" name="Prostokąt 195"/>
          <p:cNvSpPr/>
          <p:nvPr/>
        </p:nvSpPr>
        <p:spPr>
          <a:xfrm>
            <a:off x="857224" y="492919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198" name="Prostokąt 197"/>
          <p:cNvSpPr/>
          <p:nvPr/>
        </p:nvSpPr>
        <p:spPr>
          <a:xfrm>
            <a:off x="1214414" y="100010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S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09" name="Prostokąt 208"/>
          <p:cNvSpPr/>
          <p:nvPr/>
        </p:nvSpPr>
        <p:spPr>
          <a:xfrm>
            <a:off x="1214414" y="492919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10" name="Prostokąt 209"/>
          <p:cNvSpPr/>
          <p:nvPr/>
        </p:nvSpPr>
        <p:spPr>
          <a:xfrm>
            <a:off x="1000100" y="5286388"/>
            <a:ext cx="571504" cy="357190"/>
          </a:xfrm>
          <a:prstGeom prst="rect">
            <a:avLst/>
          </a:prstGeom>
          <a:noFill/>
          <a:ln w="19050"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C00000"/>
                </a:solidFill>
              </a:rPr>
              <a:t>13</a:t>
            </a:r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211" name="Prostokąt 210"/>
          <p:cNvSpPr/>
          <p:nvPr/>
        </p:nvSpPr>
        <p:spPr>
          <a:xfrm>
            <a:off x="1571604" y="100010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Y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22" name="Prostokąt 221"/>
          <p:cNvSpPr/>
          <p:nvPr/>
        </p:nvSpPr>
        <p:spPr>
          <a:xfrm>
            <a:off x="1571604" y="492919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23" name="Prostokąt 222"/>
          <p:cNvSpPr/>
          <p:nvPr/>
        </p:nvSpPr>
        <p:spPr>
          <a:xfrm>
            <a:off x="1571604" y="528638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24" name="Prostokąt 223"/>
          <p:cNvSpPr/>
          <p:nvPr/>
        </p:nvSpPr>
        <p:spPr>
          <a:xfrm>
            <a:off x="1928794" y="100010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S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35" name="Prostokąt 234"/>
          <p:cNvSpPr/>
          <p:nvPr/>
        </p:nvSpPr>
        <p:spPr>
          <a:xfrm>
            <a:off x="1928794" y="492919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36" name="Prostokąt 235"/>
          <p:cNvSpPr/>
          <p:nvPr/>
        </p:nvSpPr>
        <p:spPr>
          <a:xfrm>
            <a:off x="1928794" y="528638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37" name="Prostokąt 236"/>
          <p:cNvSpPr/>
          <p:nvPr/>
        </p:nvSpPr>
        <p:spPr>
          <a:xfrm>
            <a:off x="2285984" y="100010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T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45" name="Prostokąt 244"/>
          <p:cNvSpPr/>
          <p:nvPr/>
        </p:nvSpPr>
        <p:spPr>
          <a:xfrm>
            <a:off x="2285984" y="3857628"/>
            <a:ext cx="357190" cy="357190"/>
          </a:xfrm>
          <a:prstGeom prst="rect">
            <a:avLst/>
          </a:prstGeom>
          <a:noFill/>
          <a:ln w="19050"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C00000"/>
                </a:solidFill>
              </a:rPr>
              <a:t>9</a:t>
            </a:r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247" name="Prostokąt 246"/>
          <p:cNvSpPr/>
          <p:nvPr/>
        </p:nvSpPr>
        <p:spPr>
          <a:xfrm>
            <a:off x="2143108" y="4572008"/>
            <a:ext cx="500066" cy="357190"/>
          </a:xfrm>
          <a:prstGeom prst="rect">
            <a:avLst/>
          </a:prstGeom>
          <a:noFill/>
          <a:ln w="19050"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C00000"/>
                </a:solidFill>
              </a:rPr>
              <a:t>11</a:t>
            </a:r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248" name="Prostokąt 247"/>
          <p:cNvSpPr/>
          <p:nvPr/>
        </p:nvSpPr>
        <p:spPr>
          <a:xfrm>
            <a:off x="2285984" y="492919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49" name="Prostokąt 248"/>
          <p:cNvSpPr/>
          <p:nvPr/>
        </p:nvSpPr>
        <p:spPr>
          <a:xfrm>
            <a:off x="2285984" y="528638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50" name="Prostokąt 249"/>
          <p:cNvSpPr/>
          <p:nvPr/>
        </p:nvSpPr>
        <p:spPr>
          <a:xfrm>
            <a:off x="2643174" y="100010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E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51" name="Prostokąt 250"/>
          <p:cNvSpPr/>
          <p:nvPr/>
        </p:nvSpPr>
        <p:spPr>
          <a:xfrm>
            <a:off x="2643174" y="1357298"/>
            <a:ext cx="357190" cy="357190"/>
          </a:xfrm>
          <a:prstGeom prst="rect">
            <a:avLst/>
          </a:prstGeom>
          <a:noFill/>
          <a:ln w="19050"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C00000"/>
                </a:solidFill>
              </a:rPr>
              <a:t>2</a:t>
            </a:r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258" name="Prostokąt 257"/>
          <p:cNvSpPr/>
          <p:nvPr/>
        </p:nvSpPr>
        <p:spPr>
          <a:xfrm>
            <a:off x="2643174" y="385762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60" name="Prostokąt 259"/>
          <p:cNvSpPr/>
          <p:nvPr/>
        </p:nvSpPr>
        <p:spPr>
          <a:xfrm>
            <a:off x="2643174" y="457200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61" name="Prostokąt 260"/>
          <p:cNvSpPr/>
          <p:nvPr/>
        </p:nvSpPr>
        <p:spPr>
          <a:xfrm>
            <a:off x="2643174" y="492919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62" name="Prostokąt 261"/>
          <p:cNvSpPr/>
          <p:nvPr/>
        </p:nvSpPr>
        <p:spPr>
          <a:xfrm>
            <a:off x="2643174" y="528638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63" name="Prostokąt 262"/>
          <p:cNvSpPr/>
          <p:nvPr/>
        </p:nvSpPr>
        <p:spPr>
          <a:xfrm>
            <a:off x="3000364" y="100010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M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64" name="Prostokąt 263"/>
          <p:cNvSpPr/>
          <p:nvPr/>
        </p:nvSpPr>
        <p:spPr>
          <a:xfrm>
            <a:off x="3000364" y="135729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A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70" name="Prostokąt 269"/>
          <p:cNvSpPr/>
          <p:nvPr/>
        </p:nvSpPr>
        <p:spPr>
          <a:xfrm>
            <a:off x="3000364" y="3500438"/>
            <a:ext cx="357190" cy="357190"/>
          </a:xfrm>
          <a:prstGeom prst="rect">
            <a:avLst/>
          </a:prstGeom>
          <a:noFill/>
          <a:ln w="19050"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C00000"/>
                </a:solidFill>
              </a:rPr>
              <a:t>8</a:t>
            </a:r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271" name="Prostokąt 270"/>
          <p:cNvSpPr/>
          <p:nvPr/>
        </p:nvSpPr>
        <p:spPr>
          <a:xfrm>
            <a:off x="3000364" y="385762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73" name="Prostokąt 272"/>
          <p:cNvSpPr/>
          <p:nvPr/>
        </p:nvSpPr>
        <p:spPr>
          <a:xfrm>
            <a:off x="3000364" y="457200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74" name="Prostokąt 273"/>
          <p:cNvSpPr/>
          <p:nvPr/>
        </p:nvSpPr>
        <p:spPr>
          <a:xfrm>
            <a:off x="3000364" y="492919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75" name="Prostokąt 274"/>
          <p:cNvSpPr/>
          <p:nvPr/>
        </p:nvSpPr>
        <p:spPr>
          <a:xfrm>
            <a:off x="3000364" y="528638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76" name="Prostokąt 275"/>
          <p:cNvSpPr/>
          <p:nvPr/>
        </p:nvSpPr>
        <p:spPr>
          <a:xfrm>
            <a:off x="3357554" y="100010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A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77" name="Prostokąt 276"/>
          <p:cNvSpPr/>
          <p:nvPr/>
        </p:nvSpPr>
        <p:spPr>
          <a:xfrm>
            <a:off x="3357554" y="135729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N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78" name="Prostokąt 277"/>
          <p:cNvSpPr/>
          <p:nvPr/>
        </p:nvSpPr>
        <p:spPr>
          <a:xfrm>
            <a:off x="3357554" y="1714488"/>
            <a:ext cx="357190" cy="357190"/>
          </a:xfrm>
          <a:prstGeom prst="rect">
            <a:avLst/>
          </a:prstGeom>
          <a:noFill/>
          <a:ln w="19050"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C00000"/>
                </a:solidFill>
              </a:rPr>
              <a:t>3</a:t>
            </a:r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280" name="Prostokąt 279"/>
          <p:cNvSpPr/>
          <p:nvPr/>
        </p:nvSpPr>
        <p:spPr>
          <a:xfrm>
            <a:off x="3357554" y="2428868"/>
            <a:ext cx="357190" cy="357190"/>
          </a:xfrm>
          <a:prstGeom prst="rect">
            <a:avLst/>
          </a:prstGeom>
          <a:noFill/>
          <a:ln w="19050"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C00000"/>
                </a:solidFill>
              </a:rPr>
              <a:t>5</a:t>
            </a:r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283" name="Prostokąt 282"/>
          <p:cNvSpPr/>
          <p:nvPr/>
        </p:nvSpPr>
        <p:spPr>
          <a:xfrm>
            <a:off x="3357554" y="350043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84" name="Prostokąt 283"/>
          <p:cNvSpPr/>
          <p:nvPr/>
        </p:nvSpPr>
        <p:spPr>
          <a:xfrm>
            <a:off x="3357554" y="385762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85" name="Prostokąt 284"/>
          <p:cNvSpPr/>
          <p:nvPr/>
        </p:nvSpPr>
        <p:spPr>
          <a:xfrm>
            <a:off x="3214678" y="4214818"/>
            <a:ext cx="500066" cy="357190"/>
          </a:xfrm>
          <a:prstGeom prst="rect">
            <a:avLst/>
          </a:prstGeom>
          <a:noFill/>
          <a:ln w="19050"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C00000"/>
                </a:solidFill>
              </a:rPr>
              <a:t>10</a:t>
            </a:r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286" name="Prostokąt 285"/>
          <p:cNvSpPr/>
          <p:nvPr/>
        </p:nvSpPr>
        <p:spPr>
          <a:xfrm>
            <a:off x="3357554" y="457200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87" name="Prostokąt 286"/>
          <p:cNvSpPr/>
          <p:nvPr/>
        </p:nvSpPr>
        <p:spPr>
          <a:xfrm>
            <a:off x="3357554" y="492919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88" name="Prostokąt 287"/>
          <p:cNvSpPr/>
          <p:nvPr/>
        </p:nvSpPr>
        <p:spPr>
          <a:xfrm>
            <a:off x="3357554" y="528638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89" name="Prostokąt 288"/>
          <p:cNvSpPr/>
          <p:nvPr/>
        </p:nvSpPr>
        <p:spPr>
          <a:xfrm>
            <a:off x="3714744" y="100010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T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90" name="Prostokąt 289"/>
          <p:cNvSpPr/>
          <p:nvPr/>
        </p:nvSpPr>
        <p:spPr>
          <a:xfrm>
            <a:off x="3714744" y="135729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A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91" name="Prostokąt 290"/>
          <p:cNvSpPr/>
          <p:nvPr/>
        </p:nvSpPr>
        <p:spPr>
          <a:xfrm>
            <a:off x="3714744" y="171448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H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93" name="Prostokąt 292"/>
          <p:cNvSpPr/>
          <p:nvPr/>
        </p:nvSpPr>
        <p:spPr>
          <a:xfrm>
            <a:off x="3714744" y="242886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95" name="Prostokąt 294"/>
          <p:cNvSpPr/>
          <p:nvPr/>
        </p:nvSpPr>
        <p:spPr>
          <a:xfrm>
            <a:off x="3714744" y="3143248"/>
            <a:ext cx="357190" cy="357190"/>
          </a:xfrm>
          <a:prstGeom prst="rect">
            <a:avLst/>
          </a:prstGeom>
          <a:noFill/>
          <a:ln w="19050"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C00000"/>
                </a:solidFill>
              </a:rPr>
              <a:t>7</a:t>
            </a:r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296" name="Prostokąt 295"/>
          <p:cNvSpPr/>
          <p:nvPr/>
        </p:nvSpPr>
        <p:spPr>
          <a:xfrm>
            <a:off x="3714744" y="350043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97" name="Prostokąt 296"/>
          <p:cNvSpPr/>
          <p:nvPr/>
        </p:nvSpPr>
        <p:spPr>
          <a:xfrm>
            <a:off x="3714744" y="385762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98" name="Prostokąt 297"/>
          <p:cNvSpPr/>
          <p:nvPr/>
        </p:nvSpPr>
        <p:spPr>
          <a:xfrm>
            <a:off x="3714744" y="421481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99" name="Prostokąt 298"/>
          <p:cNvSpPr/>
          <p:nvPr/>
        </p:nvSpPr>
        <p:spPr>
          <a:xfrm>
            <a:off x="3714744" y="457200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300" name="Prostokąt 299"/>
          <p:cNvSpPr/>
          <p:nvPr/>
        </p:nvSpPr>
        <p:spPr>
          <a:xfrm>
            <a:off x="3714744" y="492919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301" name="Prostokąt 300"/>
          <p:cNvSpPr/>
          <p:nvPr/>
        </p:nvSpPr>
        <p:spPr>
          <a:xfrm>
            <a:off x="3714744" y="528638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315" name="pole tekstowe 314"/>
          <p:cNvSpPr txBox="1"/>
          <p:nvPr/>
        </p:nvSpPr>
        <p:spPr>
          <a:xfrm>
            <a:off x="571472" y="5929330"/>
            <a:ext cx="2214578" cy="36933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effectLst>
            <a:softEdge rad="63500"/>
          </a:effectLst>
        </p:spPr>
        <p:txBody>
          <a:bodyPr wrap="square" rtlCol="0">
            <a:spAutoFit/>
          </a:bodyPr>
          <a:lstStyle/>
          <a:p>
            <a:r>
              <a:rPr lang="pl-PL" b="1" dirty="0" smtClean="0"/>
              <a:t>4. Nauka o grzybach.</a:t>
            </a:r>
            <a:endParaRPr lang="pl-PL" b="1" dirty="0"/>
          </a:p>
        </p:txBody>
      </p:sp>
      <p:sp>
        <p:nvSpPr>
          <p:cNvPr id="316" name="pole tekstowe 315">
            <a:hlinkClick r:id="" action="ppaction://hlinkshowjump?jump=nextslide"/>
          </p:cNvPr>
          <p:cNvSpPr txBox="1"/>
          <p:nvPr/>
        </p:nvSpPr>
        <p:spPr>
          <a:xfrm>
            <a:off x="7000892" y="5929330"/>
            <a:ext cx="1214446" cy="36933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effectLst>
            <a:softEdge rad="63500"/>
          </a:effectLst>
        </p:spPr>
        <p:txBody>
          <a:bodyPr wrap="square" rtlCol="0">
            <a:spAutoFit/>
          </a:bodyPr>
          <a:lstStyle/>
          <a:p>
            <a:r>
              <a:rPr lang="pl-PL" b="1" dirty="0" smtClean="0">
                <a:solidFill>
                  <a:srgbClr val="C00000"/>
                </a:solidFill>
              </a:rPr>
              <a:t>SPRAWDŹ</a:t>
            </a:r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141" name="Symbol zastępczy stopki 14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Autor: Elżbieta Jarębska</a:t>
            </a:r>
            <a:endParaRPr lang="pl-PL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2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2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000"/>
                            </p:stCondLst>
                            <p:childTnLst>
                              <p:par>
                                <p:cTn id="46" presetID="23" presetClass="entr" presetSubtype="16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2000" fill="hold"/>
                                        <p:tgtEl>
                                          <p:spTgt spid="3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2000" fill="hold"/>
                                        <p:tgtEl>
                                          <p:spTgt spid="3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500"/>
                            </p:stCondLst>
                            <p:childTnLst>
                              <p:par>
                                <p:cTn id="51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2000" fill="hold"/>
                                        <p:tgtEl>
                                          <p:spTgt spid="3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2000" fill="hold"/>
                                        <p:tgtEl>
                                          <p:spTgt spid="3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  <p:bldP spid="18" grpId="0" animBg="1"/>
      <p:bldP spid="5" grpId="0" animBg="1"/>
      <p:bldP spid="44" grpId="0" animBg="1"/>
      <p:bldP spid="57" grpId="0" animBg="1"/>
      <p:bldP spid="70" grpId="0" animBg="1"/>
      <p:bldP spid="83" grpId="0" animBg="1"/>
      <p:bldP spid="96" grpId="0" animBg="1"/>
      <p:bldP spid="109" grpId="0" animBg="1"/>
      <p:bldP spid="291" grpId="0" animBg="1"/>
      <p:bldP spid="315" grpId="0" animBg="1"/>
      <p:bldP spid="316" grpId="0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rostokąt 28"/>
          <p:cNvSpPr/>
          <p:nvPr/>
        </p:nvSpPr>
        <p:spPr>
          <a:xfrm>
            <a:off x="4071934" y="100010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Y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30" name="Prostokąt 29"/>
          <p:cNvSpPr/>
          <p:nvPr/>
        </p:nvSpPr>
        <p:spPr>
          <a:xfrm>
            <a:off x="4071934" y="135729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T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31" name="Prostokąt 30"/>
          <p:cNvSpPr/>
          <p:nvPr/>
        </p:nvSpPr>
        <p:spPr>
          <a:xfrm>
            <a:off x="4071934" y="171448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I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32" name="Prostokąt 31"/>
          <p:cNvSpPr/>
          <p:nvPr/>
        </p:nvSpPr>
        <p:spPr>
          <a:xfrm>
            <a:off x="4071934" y="2071678"/>
            <a:ext cx="357190" cy="357190"/>
          </a:xfrm>
          <a:prstGeom prst="rect">
            <a:avLst/>
          </a:prstGeom>
          <a:noFill/>
          <a:ln w="19050"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C00000"/>
                </a:solidFill>
              </a:rPr>
              <a:t>4</a:t>
            </a:r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33" name="Prostokąt 32"/>
          <p:cNvSpPr/>
          <p:nvPr/>
        </p:nvSpPr>
        <p:spPr>
          <a:xfrm>
            <a:off x="4071934" y="242886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34" name="Prostokąt 33"/>
          <p:cNvSpPr/>
          <p:nvPr/>
        </p:nvSpPr>
        <p:spPr>
          <a:xfrm>
            <a:off x="4071934" y="2786058"/>
            <a:ext cx="357190" cy="357190"/>
          </a:xfrm>
          <a:prstGeom prst="rect">
            <a:avLst/>
          </a:prstGeom>
          <a:noFill/>
          <a:ln w="19050"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C00000"/>
                </a:solidFill>
              </a:rPr>
              <a:t>6</a:t>
            </a:r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35" name="Prostokąt 34"/>
          <p:cNvSpPr/>
          <p:nvPr/>
        </p:nvSpPr>
        <p:spPr>
          <a:xfrm>
            <a:off x="4071934" y="314324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36" name="Prostokąt 35"/>
          <p:cNvSpPr/>
          <p:nvPr/>
        </p:nvSpPr>
        <p:spPr>
          <a:xfrm>
            <a:off x="4071934" y="350043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37" name="Prostokąt 36"/>
          <p:cNvSpPr/>
          <p:nvPr/>
        </p:nvSpPr>
        <p:spPr>
          <a:xfrm>
            <a:off x="4071934" y="385762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38" name="Prostokąt 37"/>
          <p:cNvSpPr/>
          <p:nvPr/>
        </p:nvSpPr>
        <p:spPr>
          <a:xfrm>
            <a:off x="4071934" y="421481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39" name="Prostokąt 38"/>
          <p:cNvSpPr/>
          <p:nvPr/>
        </p:nvSpPr>
        <p:spPr>
          <a:xfrm>
            <a:off x="4071934" y="457200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40" name="Prostokąt 39"/>
          <p:cNvSpPr/>
          <p:nvPr/>
        </p:nvSpPr>
        <p:spPr>
          <a:xfrm>
            <a:off x="4071934" y="492919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41" name="Prostokąt 40"/>
          <p:cNvSpPr/>
          <p:nvPr/>
        </p:nvSpPr>
        <p:spPr>
          <a:xfrm>
            <a:off x="4071934" y="528638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16" name="Prostokąt 15"/>
          <p:cNvSpPr/>
          <p:nvPr/>
        </p:nvSpPr>
        <p:spPr>
          <a:xfrm>
            <a:off x="4785560" y="100010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A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17" name="Prostokąt 16"/>
          <p:cNvSpPr/>
          <p:nvPr/>
        </p:nvSpPr>
        <p:spPr>
          <a:xfrm>
            <a:off x="4785560" y="135729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M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18" name="Prostokąt 17"/>
          <p:cNvSpPr/>
          <p:nvPr/>
        </p:nvSpPr>
        <p:spPr>
          <a:xfrm>
            <a:off x="4785560" y="171448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T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19" name="Prostokąt 18"/>
          <p:cNvSpPr/>
          <p:nvPr/>
        </p:nvSpPr>
        <p:spPr>
          <a:xfrm>
            <a:off x="4785560" y="207167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I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0" name="Prostokąt 19"/>
          <p:cNvSpPr/>
          <p:nvPr/>
        </p:nvSpPr>
        <p:spPr>
          <a:xfrm>
            <a:off x="4785560" y="242886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1" name="Prostokąt 20"/>
          <p:cNvSpPr/>
          <p:nvPr/>
        </p:nvSpPr>
        <p:spPr>
          <a:xfrm>
            <a:off x="4785560" y="278605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2" name="Prostokąt 21"/>
          <p:cNvSpPr/>
          <p:nvPr/>
        </p:nvSpPr>
        <p:spPr>
          <a:xfrm>
            <a:off x="4785560" y="314324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3" name="Prostokąt 22"/>
          <p:cNvSpPr/>
          <p:nvPr/>
        </p:nvSpPr>
        <p:spPr>
          <a:xfrm>
            <a:off x="4785560" y="350043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4" name="Prostokąt 23"/>
          <p:cNvSpPr/>
          <p:nvPr/>
        </p:nvSpPr>
        <p:spPr>
          <a:xfrm>
            <a:off x="4785560" y="385762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5" name="Prostokąt 24"/>
          <p:cNvSpPr/>
          <p:nvPr/>
        </p:nvSpPr>
        <p:spPr>
          <a:xfrm>
            <a:off x="4785560" y="421481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6" name="Prostokąt 25"/>
          <p:cNvSpPr/>
          <p:nvPr/>
        </p:nvSpPr>
        <p:spPr>
          <a:xfrm>
            <a:off x="4785560" y="457200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7" name="Prostokąt 26"/>
          <p:cNvSpPr/>
          <p:nvPr/>
        </p:nvSpPr>
        <p:spPr>
          <a:xfrm>
            <a:off x="4785560" y="492919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" name="Prostokąt 1"/>
          <p:cNvSpPr/>
          <p:nvPr/>
        </p:nvSpPr>
        <p:spPr>
          <a:xfrm>
            <a:off x="2376395" y="214290"/>
            <a:ext cx="4410183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pl-PL" sz="3200" b="1" cap="none" spc="50" dirty="0" smtClean="0">
                <a:ln w="11430"/>
                <a:solidFill>
                  <a:srgbClr val="0033CC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</a:rPr>
              <a:t>Rozwiąż krzyżówkę</a:t>
            </a:r>
            <a:endParaRPr lang="pl-PL" sz="3200" b="1" cap="none" spc="50" dirty="0">
              <a:ln w="11430"/>
              <a:solidFill>
                <a:srgbClr val="0033CC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Georgia" pitchFamily="18" charset="0"/>
            </a:endParaRPr>
          </a:p>
        </p:txBody>
      </p:sp>
      <p:sp>
        <p:nvSpPr>
          <p:cNvPr id="3" name="Prostokąt 2"/>
          <p:cNvSpPr/>
          <p:nvPr/>
        </p:nvSpPr>
        <p:spPr>
          <a:xfrm>
            <a:off x="4429124" y="100010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rgbClr val="C00000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C00000"/>
                </a:solidFill>
              </a:rPr>
              <a:t>K</a:t>
            </a:r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4" name="Prostokąt 3"/>
          <p:cNvSpPr/>
          <p:nvPr/>
        </p:nvSpPr>
        <p:spPr>
          <a:xfrm>
            <a:off x="4429124" y="135729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rgbClr val="C00000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C00000"/>
                </a:solidFill>
              </a:rPr>
              <a:t>O</a:t>
            </a:r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5" name="Prostokąt 4"/>
          <p:cNvSpPr/>
          <p:nvPr/>
        </p:nvSpPr>
        <p:spPr>
          <a:xfrm>
            <a:off x="4429124" y="171448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rgbClr val="C00000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C00000"/>
                </a:solidFill>
              </a:rPr>
              <a:t>S</a:t>
            </a:r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6" name="Prostokąt 5"/>
          <p:cNvSpPr/>
          <p:nvPr/>
        </p:nvSpPr>
        <p:spPr>
          <a:xfrm>
            <a:off x="4429124" y="207167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rgbClr val="C00000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C00000"/>
                </a:solidFill>
              </a:rPr>
              <a:t>M</a:t>
            </a:r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7" name="Prostokąt 6"/>
          <p:cNvSpPr/>
          <p:nvPr/>
        </p:nvSpPr>
        <p:spPr>
          <a:xfrm>
            <a:off x="4429124" y="242886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rgbClr val="C00000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8" name="Prostokąt 7"/>
          <p:cNvSpPr/>
          <p:nvPr/>
        </p:nvSpPr>
        <p:spPr>
          <a:xfrm>
            <a:off x="4429124" y="278605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rgbClr val="C00000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9" name="Prostokąt 8"/>
          <p:cNvSpPr/>
          <p:nvPr/>
        </p:nvSpPr>
        <p:spPr>
          <a:xfrm>
            <a:off x="4429124" y="314324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rgbClr val="C00000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10" name="Prostokąt 9"/>
          <p:cNvSpPr/>
          <p:nvPr/>
        </p:nvSpPr>
        <p:spPr>
          <a:xfrm>
            <a:off x="4429124" y="350043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rgbClr val="C00000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11" name="Prostokąt 10"/>
          <p:cNvSpPr/>
          <p:nvPr/>
        </p:nvSpPr>
        <p:spPr>
          <a:xfrm>
            <a:off x="4429124" y="385762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rgbClr val="C00000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12" name="Prostokąt 11"/>
          <p:cNvSpPr/>
          <p:nvPr/>
        </p:nvSpPr>
        <p:spPr>
          <a:xfrm>
            <a:off x="4429124" y="421481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rgbClr val="C00000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13" name="Prostokąt 12"/>
          <p:cNvSpPr/>
          <p:nvPr/>
        </p:nvSpPr>
        <p:spPr>
          <a:xfrm>
            <a:off x="4429124" y="457200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rgbClr val="C00000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14" name="Prostokąt 13"/>
          <p:cNvSpPr/>
          <p:nvPr/>
        </p:nvSpPr>
        <p:spPr>
          <a:xfrm>
            <a:off x="4429124" y="492919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rgbClr val="C00000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15" name="Prostokąt 14"/>
          <p:cNvSpPr/>
          <p:nvPr/>
        </p:nvSpPr>
        <p:spPr>
          <a:xfrm>
            <a:off x="4429124" y="528638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rgbClr val="C00000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43" name="Prostokąt 42"/>
          <p:cNvSpPr/>
          <p:nvPr/>
        </p:nvSpPr>
        <p:spPr>
          <a:xfrm>
            <a:off x="5131472" y="135729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I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44" name="Prostokąt 43"/>
          <p:cNvSpPr/>
          <p:nvPr/>
        </p:nvSpPr>
        <p:spPr>
          <a:xfrm>
            <a:off x="5131472" y="171448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O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45" name="Prostokąt 44"/>
          <p:cNvSpPr/>
          <p:nvPr/>
        </p:nvSpPr>
        <p:spPr>
          <a:xfrm>
            <a:off x="5131472" y="207167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K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46" name="Prostokąt 45"/>
          <p:cNvSpPr/>
          <p:nvPr/>
        </p:nvSpPr>
        <p:spPr>
          <a:xfrm>
            <a:off x="5131472" y="242886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47" name="Prostokąt 46"/>
          <p:cNvSpPr/>
          <p:nvPr/>
        </p:nvSpPr>
        <p:spPr>
          <a:xfrm>
            <a:off x="5131472" y="278605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48" name="Prostokąt 47"/>
          <p:cNvSpPr/>
          <p:nvPr/>
        </p:nvSpPr>
        <p:spPr>
          <a:xfrm>
            <a:off x="5131472" y="314324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49" name="Prostokąt 48"/>
          <p:cNvSpPr/>
          <p:nvPr/>
        </p:nvSpPr>
        <p:spPr>
          <a:xfrm>
            <a:off x="5131472" y="350043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50" name="Prostokąt 49"/>
          <p:cNvSpPr/>
          <p:nvPr/>
        </p:nvSpPr>
        <p:spPr>
          <a:xfrm>
            <a:off x="5131472" y="385762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51" name="Prostokąt 50"/>
          <p:cNvSpPr/>
          <p:nvPr/>
        </p:nvSpPr>
        <p:spPr>
          <a:xfrm>
            <a:off x="5131472" y="421481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52" name="Prostokąt 51"/>
          <p:cNvSpPr/>
          <p:nvPr/>
        </p:nvSpPr>
        <p:spPr>
          <a:xfrm>
            <a:off x="5131472" y="457200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56" name="Prostokąt 55"/>
          <p:cNvSpPr/>
          <p:nvPr/>
        </p:nvSpPr>
        <p:spPr>
          <a:xfrm>
            <a:off x="5488662" y="135729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A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57" name="Prostokąt 56"/>
          <p:cNvSpPr/>
          <p:nvPr/>
        </p:nvSpPr>
        <p:spPr>
          <a:xfrm>
            <a:off x="5488662" y="171448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L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58" name="Prostokąt 57"/>
          <p:cNvSpPr/>
          <p:nvPr/>
        </p:nvSpPr>
        <p:spPr>
          <a:xfrm>
            <a:off x="5488662" y="207167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O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59" name="Prostokąt 58"/>
          <p:cNvSpPr/>
          <p:nvPr/>
        </p:nvSpPr>
        <p:spPr>
          <a:xfrm>
            <a:off x="5488662" y="242886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60" name="Prostokąt 59"/>
          <p:cNvSpPr/>
          <p:nvPr/>
        </p:nvSpPr>
        <p:spPr>
          <a:xfrm>
            <a:off x="5488662" y="278605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61" name="Prostokąt 60"/>
          <p:cNvSpPr/>
          <p:nvPr/>
        </p:nvSpPr>
        <p:spPr>
          <a:xfrm>
            <a:off x="5488662" y="314324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62" name="Prostokąt 61"/>
          <p:cNvSpPr/>
          <p:nvPr/>
        </p:nvSpPr>
        <p:spPr>
          <a:xfrm>
            <a:off x="5488662" y="350043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63" name="Prostokąt 62"/>
          <p:cNvSpPr/>
          <p:nvPr/>
        </p:nvSpPr>
        <p:spPr>
          <a:xfrm>
            <a:off x="5488662" y="385762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64" name="Prostokąt 63"/>
          <p:cNvSpPr/>
          <p:nvPr/>
        </p:nvSpPr>
        <p:spPr>
          <a:xfrm>
            <a:off x="5488662" y="421481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70" name="Prostokąt 69"/>
          <p:cNvSpPr/>
          <p:nvPr/>
        </p:nvSpPr>
        <p:spPr>
          <a:xfrm>
            <a:off x="5845852" y="171448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O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71" name="Prostokąt 70"/>
          <p:cNvSpPr/>
          <p:nvPr/>
        </p:nvSpPr>
        <p:spPr>
          <a:xfrm>
            <a:off x="5845852" y="207167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L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72" name="Prostokąt 71"/>
          <p:cNvSpPr/>
          <p:nvPr/>
        </p:nvSpPr>
        <p:spPr>
          <a:xfrm>
            <a:off x="5845852" y="242886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73" name="Prostokąt 72"/>
          <p:cNvSpPr/>
          <p:nvPr/>
        </p:nvSpPr>
        <p:spPr>
          <a:xfrm>
            <a:off x="5845852" y="278605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74" name="Prostokąt 73"/>
          <p:cNvSpPr/>
          <p:nvPr/>
        </p:nvSpPr>
        <p:spPr>
          <a:xfrm>
            <a:off x="5845852" y="314324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75" name="Prostokąt 74"/>
          <p:cNvSpPr/>
          <p:nvPr/>
        </p:nvSpPr>
        <p:spPr>
          <a:xfrm>
            <a:off x="5845852" y="350043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76" name="Prostokąt 75"/>
          <p:cNvSpPr/>
          <p:nvPr/>
        </p:nvSpPr>
        <p:spPr>
          <a:xfrm>
            <a:off x="5845852" y="385762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77" name="Prostokąt 76"/>
          <p:cNvSpPr/>
          <p:nvPr/>
        </p:nvSpPr>
        <p:spPr>
          <a:xfrm>
            <a:off x="5845852" y="421481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83" name="Prostokąt 82"/>
          <p:cNvSpPr/>
          <p:nvPr/>
        </p:nvSpPr>
        <p:spPr>
          <a:xfrm>
            <a:off x="6203042" y="171448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G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84" name="Prostokąt 83"/>
          <p:cNvSpPr/>
          <p:nvPr/>
        </p:nvSpPr>
        <p:spPr>
          <a:xfrm>
            <a:off x="6203042" y="207167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O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85" name="Prostokąt 84"/>
          <p:cNvSpPr/>
          <p:nvPr/>
        </p:nvSpPr>
        <p:spPr>
          <a:xfrm>
            <a:off x="6203042" y="242886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86" name="Prostokąt 85"/>
          <p:cNvSpPr/>
          <p:nvPr/>
        </p:nvSpPr>
        <p:spPr>
          <a:xfrm>
            <a:off x="6203042" y="278605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87" name="Prostokąt 86"/>
          <p:cNvSpPr/>
          <p:nvPr/>
        </p:nvSpPr>
        <p:spPr>
          <a:xfrm>
            <a:off x="6203042" y="314324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88" name="Prostokąt 87"/>
          <p:cNvSpPr/>
          <p:nvPr/>
        </p:nvSpPr>
        <p:spPr>
          <a:xfrm>
            <a:off x="6203042" y="350043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90" name="Prostokąt 89"/>
          <p:cNvSpPr/>
          <p:nvPr/>
        </p:nvSpPr>
        <p:spPr>
          <a:xfrm>
            <a:off x="6203042" y="421481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96" name="Prostokąt 95"/>
          <p:cNvSpPr/>
          <p:nvPr/>
        </p:nvSpPr>
        <p:spPr>
          <a:xfrm>
            <a:off x="6560232" y="171448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I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97" name="Prostokąt 96"/>
          <p:cNvSpPr/>
          <p:nvPr/>
        </p:nvSpPr>
        <p:spPr>
          <a:xfrm>
            <a:off x="6560232" y="207167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G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99" name="Prostokąt 98"/>
          <p:cNvSpPr/>
          <p:nvPr/>
        </p:nvSpPr>
        <p:spPr>
          <a:xfrm>
            <a:off x="6560232" y="278605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100" name="Prostokąt 99"/>
          <p:cNvSpPr/>
          <p:nvPr/>
        </p:nvSpPr>
        <p:spPr>
          <a:xfrm>
            <a:off x="6560232" y="314324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109" name="Prostokąt 108"/>
          <p:cNvSpPr/>
          <p:nvPr/>
        </p:nvSpPr>
        <p:spPr>
          <a:xfrm>
            <a:off x="6917422" y="171448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A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110" name="Prostokąt 109"/>
          <p:cNvSpPr/>
          <p:nvPr/>
        </p:nvSpPr>
        <p:spPr>
          <a:xfrm>
            <a:off x="6917422" y="207167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I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112" name="Prostokąt 111"/>
          <p:cNvSpPr/>
          <p:nvPr/>
        </p:nvSpPr>
        <p:spPr>
          <a:xfrm>
            <a:off x="6917422" y="278605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113" name="Prostokąt 112"/>
          <p:cNvSpPr/>
          <p:nvPr/>
        </p:nvSpPr>
        <p:spPr>
          <a:xfrm>
            <a:off x="6917422" y="314324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123" name="Prostokąt 122"/>
          <p:cNvSpPr/>
          <p:nvPr/>
        </p:nvSpPr>
        <p:spPr>
          <a:xfrm>
            <a:off x="7274612" y="207167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A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126" name="Prostokąt 125"/>
          <p:cNvSpPr/>
          <p:nvPr/>
        </p:nvSpPr>
        <p:spPr>
          <a:xfrm>
            <a:off x="7274612" y="314324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139" name="Prostokąt 138"/>
          <p:cNvSpPr/>
          <p:nvPr/>
        </p:nvSpPr>
        <p:spPr>
          <a:xfrm>
            <a:off x="7631802" y="314324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152" name="Prostokąt 151"/>
          <p:cNvSpPr/>
          <p:nvPr/>
        </p:nvSpPr>
        <p:spPr>
          <a:xfrm>
            <a:off x="7988992" y="314324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165" name="Prostokąt 164"/>
          <p:cNvSpPr/>
          <p:nvPr/>
        </p:nvSpPr>
        <p:spPr>
          <a:xfrm>
            <a:off x="8346182" y="314324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183" name="Prostokąt 182"/>
          <p:cNvSpPr/>
          <p:nvPr/>
        </p:nvSpPr>
        <p:spPr>
          <a:xfrm>
            <a:off x="428596" y="4929198"/>
            <a:ext cx="428628" cy="357190"/>
          </a:xfrm>
          <a:prstGeom prst="rect">
            <a:avLst/>
          </a:prstGeom>
          <a:noFill/>
          <a:ln w="19050"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C00000"/>
                </a:solidFill>
              </a:rPr>
              <a:t>12</a:t>
            </a:r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185" name="Prostokąt 184"/>
          <p:cNvSpPr/>
          <p:nvPr/>
        </p:nvSpPr>
        <p:spPr>
          <a:xfrm>
            <a:off x="857224" y="1000108"/>
            <a:ext cx="357190" cy="357190"/>
          </a:xfrm>
          <a:prstGeom prst="rect">
            <a:avLst/>
          </a:prstGeom>
          <a:noFill/>
          <a:ln w="19050"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C00000"/>
                </a:solidFill>
              </a:rPr>
              <a:t>1</a:t>
            </a:r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196" name="Prostokąt 195"/>
          <p:cNvSpPr/>
          <p:nvPr/>
        </p:nvSpPr>
        <p:spPr>
          <a:xfrm>
            <a:off x="857224" y="492919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198" name="Prostokąt 197"/>
          <p:cNvSpPr/>
          <p:nvPr/>
        </p:nvSpPr>
        <p:spPr>
          <a:xfrm>
            <a:off x="1214414" y="100010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S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09" name="Prostokąt 208"/>
          <p:cNvSpPr/>
          <p:nvPr/>
        </p:nvSpPr>
        <p:spPr>
          <a:xfrm>
            <a:off x="1214414" y="492919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10" name="Prostokąt 209"/>
          <p:cNvSpPr/>
          <p:nvPr/>
        </p:nvSpPr>
        <p:spPr>
          <a:xfrm>
            <a:off x="1000100" y="5286388"/>
            <a:ext cx="571504" cy="357190"/>
          </a:xfrm>
          <a:prstGeom prst="rect">
            <a:avLst/>
          </a:prstGeom>
          <a:noFill/>
          <a:ln w="19050"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C00000"/>
                </a:solidFill>
              </a:rPr>
              <a:t>13</a:t>
            </a:r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211" name="Prostokąt 210"/>
          <p:cNvSpPr/>
          <p:nvPr/>
        </p:nvSpPr>
        <p:spPr>
          <a:xfrm>
            <a:off x="1571604" y="100010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Y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22" name="Prostokąt 221"/>
          <p:cNvSpPr/>
          <p:nvPr/>
        </p:nvSpPr>
        <p:spPr>
          <a:xfrm>
            <a:off x="1571604" y="492919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23" name="Prostokąt 222"/>
          <p:cNvSpPr/>
          <p:nvPr/>
        </p:nvSpPr>
        <p:spPr>
          <a:xfrm>
            <a:off x="1571604" y="528638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24" name="Prostokąt 223"/>
          <p:cNvSpPr/>
          <p:nvPr/>
        </p:nvSpPr>
        <p:spPr>
          <a:xfrm>
            <a:off x="1928794" y="100010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S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35" name="Prostokąt 234"/>
          <p:cNvSpPr/>
          <p:nvPr/>
        </p:nvSpPr>
        <p:spPr>
          <a:xfrm>
            <a:off x="1928794" y="492919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36" name="Prostokąt 235"/>
          <p:cNvSpPr/>
          <p:nvPr/>
        </p:nvSpPr>
        <p:spPr>
          <a:xfrm>
            <a:off x="1928794" y="528638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37" name="Prostokąt 236"/>
          <p:cNvSpPr/>
          <p:nvPr/>
        </p:nvSpPr>
        <p:spPr>
          <a:xfrm>
            <a:off x="2285984" y="100010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T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45" name="Prostokąt 244"/>
          <p:cNvSpPr/>
          <p:nvPr/>
        </p:nvSpPr>
        <p:spPr>
          <a:xfrm>
            <a:off x="2285984" y="3857628"/>
            <a:ext cx="357190" cy="357190"/>
          </a:xfrm>
          <a:prstGeom prst="rect">
            <a:avLst/>
          </a:prstGeom>
          <a:noFill/>
          <a:ln w="19050"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C00000"/>
                </a:solidFill>
              </a:rPr>
              <a:t>9</a:t>
            </a:r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247" name="Prostokąt 246"/>
          <p:cNvSpPr/>
          <p:nvPr/>
        </p:nvSpPr>
        <p:spPr>
          <a:xfrm>
            <a:off x="2143108" y="4572008"/>
            <a:ext cx="500066" cy="357190"/>
          </a:xfrm>
          <a:prstGeom prst="rect">
            <a:avLst/>
          </a:prstGeom>
          <a:noFill/>
          <a:ln w="19050"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C00000"/>
                </a:solidFill>
              </a:rPr>
              <a:t>11</a:t>
            </a:r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248" name="Prostokąt 247"/>
          <p:cNvSpPr/>
          <p:nvPr/>
        </p:nvSpPr>
        <p:spPr>
          <a:xfrm>
            <a:off x="2285984" y="492919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49" name="Prostokąt 248"/>
          <p:cNvSpPr/>
          <p:nvPr/>
        </p:nvSpPr>
        <p:spPr>
          <a:xfrm>
            <a:off x="2285984" y="528638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50" name="Prostokąt 249"/>
          <p:cNvSpPr/>
          <p:nvPr/>
        </p:nvSpPr>
        <p:spPr>
          <a:xfrm>
            <a:off x="2643174" y="100010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E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51" name="Prostokąt 250"/>
          <p:cNvSpPr/>
          <p:nvPr/>
        </p:nvSpPr>
        <p:spPr>
          <a:xfrm>
            <a:off x="2643174" y="1357298"/>
            <a:ext cx="357190" cy="357190"/>
          </a:xfrm>
          <a:prstGeom prst="rect">
            <a:avLst/>
          </a:prstGeom>
          <a:noFill/>
          <a:ln w="19050"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C00000"/>
                </a:solidFill>
              </a:rPr>
              <a:t>2</a:t>
            </a:r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258" name="Prostokąt 257"/>
          <p:cNvSpPr/>
          <p:nvPr/>
        </p:nvSpPr>
        <p:spPr>
          <a:xfrm>
            <a:off x="2643174" y="385762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60" name="Prostokąt 259"/>
          <p:cNvSpPr/>
          <p:nvPr/>
        </p:nvSpPr>
        <p:spPr>
          <a:xfrm>
            <a:off x="2643174" y="457200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61" name="Prostokąt 260"/>
          <p:cNvSpPr/>
          <p:nvPr/>
        </p:nvSpPr>
        <p:spPr>
          <a:xfrm>
            <a:off x="2643174" y="492919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62" name="Prostokąt 261"/>
          <p:cNvSpPr/>
          <p:nvPr/>
        </p:nvSpPr>
        <p:spPr>
          <a:xfrm>
            <a:off x="2643174" y="528638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63" name="Prostokąt 262"/>
          <p:cNvSpPr/>
          <p:nvPr/>
        </p:nvSpPr>
        <p:spPr>
          <a:xfrm>
            <a:off x="3000364" y="100010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M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64" name="Prostokąt 263"/>
          <p:cNvSpPr/>
          <p:nvPr/>
        </p:nvSpPr>
        <p:spPr>
          <a:xfrm>
            <a:off x="3000364" y="135729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A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70" name="Prostokąt 269"/>
          <p:cNvSpPr/>
          <p:nvPr/>
        </p:nvSpPr>
        <p:spPr>
          <a:xfrm>
            <a:off x="3000364" y="3500438"/>
            <a:ext cx="357190" cy="357190"/>
          </a:xfrm>
          <a:prstGeom prst="rect">
            <a:avLst/>
          </a:prstGeom>
          <a:noFill/>
          <a:ln w="19050"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C00000"/>
                </a:solidFill>
              </a:rPr>
              <a:t>8</a:t>
            </a:r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271" name="Prostokąt 270"/>
          <p:cNvSpPr/>
          <p:nvPr/>
        </p:nvSpPr>
        <p:spPr>
          <a:xfrm>
            <a:off x="3000364" y="385762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73" name="Prostokąt 272"/>
          <p:cNvSpPr/>
          <p:nvPr/>
        </p:nvSpPr>
        <p:spPr>
          <a:xfrm>
            <a:off x="3000364" y="457200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74" name="Prostokąt 273"/>
          <p:cNvSpPr/>
          <p:nvPr/>
        </p:nvSpPr>
        <p:spPr>
          <a:xfrm>
            <a:off x="3000364" y="492919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75" name="Prostokąt 274"/>
          <p:cNvSpPr/>
          <p:nvPr/>
        </p:nvSpPr>
        <p:spPr>
          <a:xfrm>
            <a:off x="3000364" y="528638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76" name="Prostokąt 275"/>
          <p:cNvSpPr/>
          <p:nvPr/>
        </p:nvSpPr>
        <p:spPr>
          <a:xfrm>
            <a:off x="3357554" y="100010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A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77" name="Prostokąt 276"/>
          <p:cNvSpPr/>
          <p:nvPr/>
        </p:nvSpPr>
        <p:spPr>
          <a:xfrm>
            <a:off x="3357554" y="135729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N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78" name="Prostokąt 277"/>
          <p:cNvSpPr/>
          <p:nvPr/>
        </p:nvSpPr>
        <p:spPr>
          <a:xfrm>
            <a:off x="3357554" y="1714488"/>
            <a:ext cx="357190" cy="357190"/>
          </a:xfrm>
          <a:prstGeom prst="rect">
            <a:avLst/>
          </a:prstGeom>
          <a:noFill/>
          <a:ln w="19050"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C00000"/>
                </a:solidFill>
              </a:rPr>
              <a:t>3</a:t>
            </a:r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280" name="Prostokąt 279"/>
          <p:cNvSpPr/>
          <p:nvPr/>
        </p:nvSpPr>
        <p:spPr>
          <a:xfrm>
            <a:off x="3357554" y="2428868"/>
            <a:ext cx="357190" cy="357190"/>
          </a:xfrm>
          <a:prstGeom prst="rect">
            <a:avLst/>
          </a:prstGeom>
          <a:noFill/>
          <a:ln w="19050"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C00000"/>
                </a:solidFill>
              </a:rPr>
              <a:t>5</a:t>
            </a:r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283" name="Prostokąt 282"/>
          <p:cNvSpPr/>
          <p:nvPr/>
        </p:nvSpPr>
        <p:spPr>
          <a:xfrm>
            <a:off x="3357554" y="350043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84" name="Prostokąt 283"/>
          <p:cNvSpPr/>
          <p:nvPr/>
        </p:nvSpPr>
        <p:spPr>
          <a:xfrm>
            <a:off x="3357554" y="385762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85" name="Prostokąt 284"/>
          <p:cNvSpPr/>
          <p:nvPr/>
        </p:nvSpPr>
        <p:spPr>
          <a:xfrm>
            <a:off x="3214678" y="4214818"/>
            <a:ext cx="500066" cy="357190"/>
          </a:xfrm>
          <a:prstGeom prst="rect">
            <a:avLst/>
          </a:prstGeom>
          <a:noFill/>
          <a:ln w="19050"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C00000"/>
                </a:solidFill>
              </a:rPr>
              <a:t>10</a:t>
            </a:r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286" name="Prostokąt 285"/>
          <p:cNvSpPr/>
          <p:nvPr/>
        </p:nvSpPr>
        <p:spPr>
          <a:xfrm>
            <a:off x="3357554" y="457200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87" name="Prostokąt 286"/>
          <p:cNvSpPr/>
          <p:nvPr/>
        </p:nvSpPr>
        <p:spPr>
          <a:xfrm>
            <a:off x="3357554" y="492919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88" name="Prostokąt 287"/>
          <p:cNvSpPr/>
          <p:nvPr/>
        </p:nvSpPr>
        <p:spPr>
          <a:xfrm>
            <a:off x="3357554" y="528638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89" name="Prostokąt 288"/>
          <p:cNvSpPr/>
          <p:nvPr/>
        </p:nvSpPr>
        <p:spPr>
          <a:xfrm>
            <a:off x="3714744" y="100010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T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90" name="Prostokąt 289"/>
          <p:cNvSpPr/>
          <p:nvPr/>
        </p:nvSpPr>
        <p:spPr>
          <a:xfrm>
            <a:off x="3714744" y="135729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A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91" name="Prostokąt 290"/>
          <p:cNvSpPr/>
          <p:nvPr/>
        </p:nvSpPr>
        <p:spPr>
          <a:xfrm>
            <a:off x="3714744" y="171448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H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93" name="Prostokąt 292"/>
          <p:cNvSpPr/>
          <p:nvPr/>
        </p:nvSpPr>
        <p:spPr>
          <a:xfrm>
            <a:off x="3714744" y="242886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95" name="Prostokąt 294"/>
          <p:cNvSpPr/>
          <p:nvPr/>
        </p:nvSpPr>
        <p:spPr>
          <a:xfrm>
            <a:off x="3714744" y="3143248"/>
            <a:ext cx="357190" cy="357190"/>
          </a:xfrm>
          <a:prstGeom prst="rect">
            <a:avLst/>
          </a:prstGeom>
          <a:noFill/>
          <a:ln w="19050"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C00000"/>
                </a:solidFill>
              </a:rPr>
              <a:t>7</a:t>
            </a:r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296" name="Prostokąt 295"/>
          <p:cNvSpPr/>
          <p:nvPr/>
        </p:nvSpPr>
        <p:spPr>
          <a:xfrm>
            <a:off x="3714744" y="350043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97" name="Prostokąt 296"/>
          <p:cNvSpPr/>
          <p:nvPr/>
        </p:nvSpPr>
        <p:spPr>
          <a:xfrm>
            <a:off x="3714744" y="385762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98" name="Prostokąt 297"/>
          <p:cNvSpPr/>
          <p:nvPr/>
        </p:nvSpPr>
        <p:spPr>
          <a:xfrm>
            <a:off x="3714744" y="421481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99" name="Prostokąt 298"/>
          <p:cNvSpPr/>
          <p:nvPr/>
        </p:nvSpPr>
        <p:spPr>
          <a:xfrm>
            <a:off x="3714744" y="457200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300" name="Prostokąt 299"/>
          <p:cNvSpPr/>
          <p:nvPr/>
        </p:nvSpPr>
        <p:spPr>
          <a:xfrm>
            <a:off x="3714744" y="492919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301" name="Prostokąt 300"/>
          <p:cNvSpPr/>
          <p:nvPr/>
        </p:nvSpPr>
        <p:spPr>
          <a:xfrm>
            <a:off x="3714744" y="528638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315" name="pole tekstowe 314"/>
          <p:cNvSpPr txBox="1"/>
          <p:nvPr/>
        </p:nvSpPr>
        <p:spPr>
          <a:xfrm>
            <a:off x="571472" y="5929330"/>
            <a:ext cx="2428892" cy="36933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effectLst>
            <a:softEdge rad="63500"/>
          </a:effectLst>
        </p:spPr>
        <p:txBody>
          <a:bodyPr wrap="square" rtlCol="0">
            <a:spAutoFit/>
          </a:bodyPr>
          <a:lstStyle/>
          <a:p>
            <a:r>
              <a:rPr lang="pl-PL" b="1" dirty="0" smtClean="0"/>
              <a:t>5. Nauka o zwierzętach.</a:t>
            </a:r>
            <a:endParaRPr lang="pl-PL" b="1" dirty="0"/>
          </a:p>
        </p:txBody>
      </p:sp>
      <p:sp>
        <p:nvSpPr>
          <p:cNvPr id="316" name="pole tekstowe 315">
            <a:hlinkClick r:id="" action="ppaction://hlinkshowjump?jump=nextslide"/>
          </p:cNvPr>
          <p:cNvSpPr txBox="1"/>
          <p:nvPr/>
        </p:nvSpPr>
        <p:spPr>
          <a:xfrm>
            <a:off x="7000892" y="5929330"/>
            <a:ext cx="1214446" cy="36933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effectLst>
            <a:softEdge rad="63500"/>
          </a:effectLst>
        </p:spPr>
        <p:txBody>
          <a:bodyPr wrap="square" rtlCol="0">
            <a:spAutoFit/>
          </a:bodyPr>
          <a:lstStyle/>
          <a:p>
            <a:r>
              <a:rPr lang="pl-PL" b="1" dirty="0" smtClean="0">
                <a:solidFill>
                  <a:srgbClr val="C00000"/>
                </a:solidFill>
              </a:rPr>
              <a:t>SPRAWDŹ</a:t>
            </a:r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141" name="Symbol zastępczy stopki 14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Autor: Elżbieta Jarębska</a:t>
            </a:r>
            <a:endParaRPr lang="pl-PL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000"/>
                            </p:stCondLst>
                            <p:childTnLst>
                              <p:par>
                                <p:cTn id="42" presetID="23" presetClass="entr" presetSubtype="16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3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000" fill="hold"/>
                                        <p:tgtEl>
                                          <p:spTgt spid="3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500"/>
                            </p:stCondLst>
                            <p:childTnLst>
                              <p:par>
                                <p:cTn id="47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2000" fill="hold"/>
                                        <p:tgtEl>
                                          <p:spTgt spid="3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000" fill="hold"/>
                                        <p:tgtEl>
                                          <p:spTgt spid="3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6" grpId="0" animBg="1"/>
      <p:bldP spid="45" grpId="0" animBg="1"/>
      <p:bldP spid="58" grpId="0" animBg="1"/>
      <p:bldP spid="71" grpId="0" animBg="1"/>
      <p:bldP spid="84" grpId="0" animBg="1"/>
      <p:bldP spid="97" grpId="0" animBg="1"/>
      <p:bldP spid="110" grpId="0" animBg="1"/>
      <p:bldP spid="123" grpId="0" animBg="1"/>
      <p:bldP spid="315" grpId="0" animBg="1"/>
      <p:bldP spid="31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ole tekstowe 1"/>
          <p:cNvSpPr txBox="1"/>
          <p:nvPr/>
        </p:nvSpPr>
        <p:spPr>
          <a:xfrm>
            <a:off x="1116756" y="2703790"/>
            <a:ext cx="1847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pl-PL" smtClean="0"/>
          </a:p>
          <a:p>
            <a:endParaRPr lang="pl-PL" dirty="0"/>
          </a:p>
        </p:txBody>
      </p:sp>
      <p:sp>
        <p:nvSpPr>
          <p:cNvPr id="6" name="Prostokąt 5"/>
          <p:cNvSpPr/>
          <p:nvPr/>
        </p:nvSpPr>
        <p:spPr>
          <a:xfrm>
            <a:off x="3071802" y="214290"/>
            <a:ext cx="3002746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pl-PL" sz="32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</a:rPr>
              <a:t>Podział nauk</a:t>
            </a:r>
            <a:endParaRPr lang="pl-PL" sz="32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Georgia" pitchFamily="18" charset="0"/>
            </a:endParaRPr>
          </a:p>
        </p:txBody>
      </p:sp>
      <p:sp>
        <p:nvSpPr>
          <p:cNvPr id="7" name="Prostokąt zaokrąglony 6"/>
          <p:cNvSpPr/>
          <p:nvPr/>
        </p:nvSpPr>
        <p:spPr>
          <a:xfrm>
            <a:off x="571472" y="1618986"/>
            <a:ext cx="7786742" cy="571504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2400" b="1" dirty="0" smtClean="0">
                <a:latin typeface="Cambria" pitchFamily="18" charset="0"/>
              </a:rPr>
              <a:t>Nauka</a:t>
            </a:r>
            <a:endParaRPr lang="pl-PL" sz="2400" b="1" dirty="0">
              <a:latin typeface="Cambria" pitchFamily="18" charset="0"/>
            </a:endParaRPr>
          </a:p>
        </p:txBody>
      </p:sp>
      <p:sp>
        <p:nvSpPr>
          <p:cNvPr id="8" name="Prostokąt zaokrąglony 7"/>
          <p:cNvSpPr/>
          <p:nvPr/>
        </p:nvSpPr>
        <p:spPr>
          <a:xfrm>
            <a:off x="1857356" y="2226209"/>
            <a:ext cx="6510382" cy="571504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2400" b="1" dirty="0" smtClean="0">
                <a:latin typeface="Cambria" pitchFamily="18" charset="0"/>
              </a:rPr>
              <a:t>DYSCYPLINY ŚCISŁE</a:t>
            </a:r>
            <a:endParaRPr lang="pl-PL" sz="2400" b="1" dirty="0">
              <a:latin typeface="Cambria" pitchFamily="18" charset="0"/>
            </a:endParaRPr>
          </a:p>
        </p:txBody>
      </p:sp>
      <p:sp>
        <p:nvSpPr>
          <p:cNvPr id="9" name="Prostokąt zaokrąglony 8"/>
          <p:cNvSpPr/>
          <p:nvPr/>
        </p:nvSpPr>
        <p:spPr>
          <a:xfrm>
            <a:off x="571472" y="2250650"/>
            <a:ext cx="1285884" cy="3178614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vert270" rtlCol="0" anchor="ctr"/>
          <a:lstStyle/>
          <a:p>
            <a:pPr algn="ctr"/>
            <a:r>
              <a:rPr lang="pl-PL" sz="2400" b="1" dirty="0" smtClean="0">
                <a:latin typeface="Cambria" pitchFamily="18" charset="0"/>
              </a:rPr>
              <a:t>DYSCYPLINY HUMANISTYCZNE</a:t>
            </a:r>
            <a:endParaRPr lang="pl-PL" sz="2400" b="1" dirty="0">
              <a:latin typeface="Cambria" pitchFamily="18" charset="0"/>
            </a:endParaRPr>
          </a:p>
        </p:txBody>
      </p:sp>
      <p:sp>
        <p:nvSpPr>
          <p:cNvPr id="10" name="Prostokąt zaokrąglony 9"/>
          <p:cNvSpPr/>
          <p:nvPr/>
        </p:nvSpPr>
        <p:spPr>
          <a:xfrm>
            <a:off x="1893075" y="2857496"/>
            <a:ext cx="1285884" cy="257176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vert270" rtlCol="0" anchor="ctr"/>
          <a:lstStyle/>
          <a:p>
            <a:pPr algn="ctr"/>
            <a:r>
              <a:rPr lang="pl-PL" sz="2400" b="1" dirty="0" smtClean="0">
                <a:latin typeface="Cambria" pitchFamily="18" charset="0"/>
              </a:rPr>
              <a:t>matematyczne</a:t>
            </a:r>
            <a:endParaRPr lang="pl-PL" sz="2400" b="1" dirty="0">
              <a:latin typeface="Cambria" pitchFamily="18" charset="0"/>
            </a:endParaRPr>
          </a:p>
        </p:txBody>
      </p:sp>
      <p:sp>
        <p:nvSpPr>
          <p:cNvPr id="11" name="Prostokąt zaokrąglony 10"/>
          <p:cNvSpPr/>
          <p:nvPr/>
        </p:nvSpPr>
        <p:spPr>
          <a:xfrm>
            <a:off x="3214678" y="2833432"/>
            <a:ext cx="5143536" cy="571504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2400" b="1" dirty="0" smtClean="0">
                <a:latin typeface="Cambria" pitchFamily="18" charset="0"/>
              </a:rPr>
              <a:t>przyrodnicze</a:t>
            </a:r>
            <a:endParaRPr lang="pl-PL" sz="2400" b="1" dirty="0">
              <a:latin typeface="Cambria" pitchFamily="18" charset="0"/>
            </a:endParaRPr>
          </a:p>
        </p:txBody>
      </p:sp>
      <p:sp>
        <p:nvSpPr>
          <p:cNvPr id="12" name="Prostokąt zaokrąglony 11"/>
          <p:cNvSpPr/>
          <p:nvPr/>
        </p:nvSpPr>
        <p:spPr>
          <a:xfrm>
            <a:off x="3214678" y="3429000"/>
            <a:ext cx="1000132" cy="2000264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vert270" rtlCol="0" anchor="ctr"/>
          <a:lstStyle/>
          <a:p>
            <a:pPr algn="ctr"/>
            <a:r>
              <a:rPr lang="pl-PL" sz="2400" b="1" dirty="0" smtClean="0">
                <a:latin typeface="Cambria" pitchFamily="18" charset="0"/>
              </a:rPr>
              <a:t>fizyka</a:t>
            </a:r>
            <a:endParaRPr lang="pl-PL" sz="2400" b="1" dirty="0">
              <a:latin typeface="Cambria" pitchFamily="18" charset="0"/>
            </a:endParaRPr>
          </a:p>
        </p:txBody>
      </p:sp>
      <p:sp>
        <p:nvSpPr>
          <p:cNvPr id="17" name="Prostokąt zaokrąglony 16"/>
          <p:cNvSpPr/>
          <p:nvPr/>
        </p:nvSpPr>
        <p:spPr>
          <a:xfrm>
            <a:off x="4250529" y="3429000"/>
            <a:ext cx="1000132" cy="2000264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vert270" rtlCol="0" anchor="ctr"/>
          <a:lstStyle/>
          <a:p>
            <a:pPr algn="ctr"/>
            <a:r>
              <a:rPr lang="pl-PL" sz="2400" b="1" dirty="0" smtClean="0">
                <a:latin typeface="Cambria" pitchFamily="18" charset="0"/>
              </a:rPr>
              <a:t>chemia</a:t>
            </a:r>
            <a:endParaRPr lang="pl-PL" sz="2400" b="1" dirty="0">
              <a:latin typeface="Cambria" pitchFamily="18" charset="0"/>
            </a:endParaRPr>
          </a:p>
        </p:txBody>
      </p:sp>
      <p:sp>
        <p:nvSpPr>
          <p:cNvPr id="18" name="Prostokąt zaokrąglony 17"/>
          <p:cNvSpPr/>
          <p:nvPr/>
        </p:nvSpPr>
        <p:spPr>
          <a:xfrm>
            <a:off x="5286380" y="3429000"/>
            <a:ext cx="1000132" cy="2000264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vert270" rtlCol="0" anchor="ctr"/>
          <a:lstStyle/>
          <a:p>
            <a:pPr algn="ctr"/>
            <a:r>
              <a:rPr lang="pl-PL" sz="2400" b="1" dirty="0" smtClean="0">
                <a:latin typeface="Cambria" pitchFamily="18" charset="0"/>
              </a:rPr>
              <a:t>geografia</a:t>
            </a:r>
            <a:endParaRPr lang="pl-PL" sz="2400" b="1" dirty="0">
              <a:latin typeface="Cambria" pitchFamily="18" charset="0"/>
            </a:endParaRPr>
          </a:p>
        </p:txBody>
      </p:sp>
      <p:sp>
        <p:nvSpPr>
          <p:cNvPr id="19" name="Prostokąt zaokrąglony 18"/>
          <p:cNvSpPr/>
          <p:nvPr/>
        </p:nvSpPr>
        <p:spPr>
          <a:xfrm>
            <a:off x="6322231" y="3429000"/>
            <a:ext cx="1000132" cy="2000264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vert270" rtlCol="0" anchor="ctr"/>
          <a:lstStyle/>
          <a:p>
            <a:pPr algn="ctr"/>
            <a:r>
              <a:rPr lang="pl-PL" sz="2400" b="1" dirty="0" smtClean="0">
                <a:latin typeface="Cambria" pitchFamily="18" charset="0"/>
              </a:rPr>
              <a:t>geologia</a:t>
            </a:r>
            <a:endParaRPr lang="pl-PL" sz="2400" b="1" dirty="0">
              <a:latin typeface="Cambria" pitchFamily="18" charset="0"/>
            </a:endParaRPr>
          </a:p>
        </p:txBody>
      </p:sp>
      <p:sp>
        <p:nvSpPr>
          <p:cNvPr id="20" name="Prostokąt zaokrąglony 19"/>
          <p:cNvSpPr/>
          <p:nvPr/>
        </p:nvSpPr>
        <p:spPr>
          <a:xfrm>
            <a:off x="7358082" y="3429000"/>
            <a:ext cx="1000132" cy="2000264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vert270" rtlCol="0" anchor="ctr"/>
          <a:lstStyle/>
          <a:p>
            <a:pPr algn="ctr"/>
            <a:r>
              <a:rPr lang="pl-PL" sz="2400" b="1" dirty="0" smtClean="0">
                <a:solidFill>
                  <a:srgbClr val="FF0000"/>
                </a:solidFill>
                <a:latin typeface="Cambria" pitchFamily="18" charset="0"/>
              </a:rPr>
              <a:t>biologia</a:t>
            </a:r>
            <a:endParaRPr lang="pl-PL" sz="2400" b="1" dirty="0">
              <a:solidFill>
                <a:srgbClr val="FF0000"/>
              </a:solidFill>
              <a:latin typeface="Cambria" pitchFamily="18" charset="0"/>
            </a:endParaRPr>
          </a:p>
        </p:txBody>
      </p:sp>
      <p:sp>
        <p:nvSpPr>
          <p:cNvPr id="15" name="Prostokąt zaokrąglony 14">
            <a:hlinkClick r:id="" action="ppaction://hlinkshowjump?jump=nextslide"/>
          </p:cNvPr>
          <p:cNvSpPr/>
          <p:nvPr/>
        </p:nvSpPr>
        <p:spPr>
          <a:xfrm>
            <a:off x="7500958" y="6357958"/>
            <a:ext cx="1428760" cy="35719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b="1" dirty="0" smtClean="0"/>
              <a:t>Dalej</a:t>
            </a:r>
            <a:endParaRPr lang="pl-PL" b="1" dirty="0"/>
          </a:p>
        </p:txBody>
      </p:sp>
      <p:sp>
        <p:nvSpPr>
          <p:cNvPr id="16" name="Symbol zastępczy stopki 1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Autor: Elżbieta Jarębska</a:t>
            </a:r>
            <a:endParaRPr lang="pl-PL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000"/>
                            </p:stCondLst>
                            <p:childTnLst>
                              <p:par>
                                <p:cTn id="19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6000"/>
                            </p:stCondLst>
                            <p:childTnLst>
                              <p:par>
                                <p:cTn id="24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8000"/>
                            </p:stCondLst>
                            <p:childTnLst>
                              <p:par>
                                <p:cTn id="29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0000"/>
                            </p:stCondLst>
                            <p:childTnLst>
                              <p:par>
                                <p:cTn id="34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2000"/>
                            </p:stCondLst>
                            <p:childTnLst>
                              <p:par>
                                <p:cTn id="39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4000"/>
                            </p:stCondLst>
                            <p:childTnLst>
                              <p:par>
                                <p:cTn id="44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6000"/>
                            </p:stCondLst>
                            <p:childTnLst>
                              <p:par>
                                <p:cTn id="49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7" grpId="0" animBg="1"/>
      <p:bldP spid="18" grpId="0" animBg="1"/>
      <p:bldP spid="19" grpId="0" animBg="1"/>
      <p:bldP spid="20" grpId="0" animBg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rostokąt 28"/>
          <p:cNvSpPr/>
          <p:nvPr/>
        </p:nvSpPr>
        <p:spPr>
          <a:xfrm>
            <a:off x="4071934" y="100010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Y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30" name="Prostokąt 29"/>
          <p:cNvSpPr/>
          <p:nvPr/>
        </p:nvSpPr>
        <p:spPr>
          <a:xfrm>
            <a:off x="4071934" y="135729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T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31" name="Prostokąt 30"/>
          <p:cNvSpPr/>
          <p:nvPr/>
        </p:nvSpPr>
        <p:spPr>
          <a:xfrm>
            <a:off x="4071934" y="171448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I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32" name="Prostokąt 31"/>
          <p:cNvSpPr/>
          <p:nvPr/>
        </p:nvSpPr>
        <p:spPr>
          <a:xfrm>
            <a:off x="4071934" y="2071678"/>
            <a:ext cx="357190" cy="357190"/>
          </a:xfrm>
          <a:prstGeom prst="rect">
            <a:avLst/>
          </a:prstGeom>
          <a:noFill/>
          <a:ln w="19050"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C00000"/>
                </a:solidFill>
              </a:rPr>
              <a:t>4</a:t>
            </a:r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33" name="Prostokąt 32"/>
          <p:cNvSpPr/>
          <p:nvPr/>
        </p:nvSpPr>
        <p:spPr>
          <a:xfrm>
            <a:off x="4071934" y="242886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O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34" name="Prostokąt 33"/>
          <p:cNvSpPr/>
          <p:nvPr/>
        </p:nvSpPr>
        <p:spPr>
          <a:xfrm>
            <a:off x="4071934" y="2786058"/>
            <a:ext cx="357190" cy="357190"/>
          </a:xfrm>
          <a:prstGeom prst="rect">
            <a:avLst/>
          </a:prstGeom>
          <a:noFill/>
          <a:ln w="19050"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C00000"/>
                </a:solidFill>
              </a:rPr>
              <a:t>6</a:t>
            </a:r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35" name="Prostokąt 34"/>
          <p:cNvSpPr/>
          <p:nvPr/>
        </p:nvSpPr>
        <p:spPr>
          <a:xfrm>
            <a:off x="4071934" y="314324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36" name="Prostokąt 35"/>
          <p:cNvSpPr/>
          <p:nvPr/>
        </p:nvSpPr>
        <p:spPr>
          <a:xfrm>
            <a:off x="4071934" y="350043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37" name="Prostokąt 36"/>
          <p:cNvSpPr/>
          <p:nvPr/>
        </p:nvSpPr>
        <p:spPr>
          <a:xfrm>
            <a:off x="4071934" y="385762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38" name="Prostokąt 37"/>
          <p:cNvSpPr/>
          <p:nvPr/>
        </p:nvSpPr>
        <p:spPr>
          <a:xfrm>
            <a:off x="4071934" y="421481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39" name="Prostokąt 38"/>
          <p:cNvSpPr/>
          <p:nvPr/>
        </p:nvSpPr>
        <p:spPr>
          <a:xfrm>
            <a:off x="4071934" y="457200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40" name="Prostokąt 39"/>
          <p:cNvSpPr/>
          <p:nvPr/>
        </p:nvSpPr>
        <p:spPr>
          <a:xfrm>
            <a:off x="4071934" y="492919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41" name="Prostokąt 40"/>
          <p:cNvSpPr/>
          <p:nvPr/>
        </p:nvSpPr>
        <p:spPr>
          <a:xfrm>
            <a:off x="4071934" y="528638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16" name="Prostokąt 15"/>
          <p:cNvSpPr/>
          <p:nvPr/>
        </p:nvSpPr>
        <p:spPr>
          <a:xfrm>
            <a:off x="4785560" y="100010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A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17" name="Prostokąt 16"/>
          <p:cNvSpPr/>
          <p:nvPr/>
        </p:nvSpPr>
        <p:spPr>
          <a:xfrm>
            <a:off x="4785560" y="135729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M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18" name="Prostokąt 17"/>
          <p:cNvSpPr/>
          <p:nvPr/>
        </p:nvSpPr>
        <p:spPr>
          <a:xfrm>
            <a:off x="4785560" y="171448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T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19" name="Prostokąt 18"/>
          <p:cNvSpPr/>
          <p:nvPr/>
        </p:nvSpPr>
        <p:spPr>
          <a:xfrm>
            <a:off x="4785560" y="207167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I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0" name="Prostokąt 19"/>
          <p:cNvSpPr/>
          <p:nvPr/>
        </p:nvSpPr>
        <p:spPr>
          <a:xfrm>
            <a:off x="4785560" y="242886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L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1" name="Prostokąt 20"/>
          <p:cNvSpPr/>
          <p:nvPr/>
        </p:nvSpPr>
        <p:spPr>
          <a:xfrm>
            <a:off x="4785560" y="278605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2" name="Prostokąt 21"/>
          <p:cNvSpPr/>
          <p:nvPr/>
        </p:nvSpPr>
        <p:spPr>
          <a:xfrm>
            <a:off x="4785560" y="314324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3" name="Prostokąt 22"/>
          <p:cNvSpPr/>
          <p:nvPr/>
        </p:nvSpPr>
        <p:spPr>
          <a:xfrm>
            <a:off x="4785560" y="350043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4" name="Prostokąt 23"/>
          <p:cNvSpPr/>
          <p:nvPr/>
        </p:nvSpPr>
        <p:spPr>
          <a:xfrm>
            <a:off x="4785560" y="385762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5" name="Prostokąt 24"/>
          <p:cNvSpPr/>
          <p:nvPr/>
        </p:nvSpPr>
        <p:spPr>
          <a:xfrm>
            <a:off x="4785560" y="421481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6" name="Prostokąt 25"/>
          <p:cNvSpPr/>
          <p:nvPr/>
        </p:nvSpPr>
        <p:spPr>
          <a:xfrm>
            <a:off x="4785560" y="457200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7" name="Prostokąt 26"/>
          <p:cNvSpPr/>
          <p:nvPr/>
        </p:nvSpPr>
        <p:spPr>
          <a:xfrm>
            <a:off x="4785560" y="492919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" name="Prostokąt 1"/>
          <p:cNvSpPr/>
          <p:nvPr/>
        </p:nvSpPr>
        <p:spPr>
          <a:xfrm>
            <a:off x="2376395" y="214290"/>
            <a:ext cx="4410183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pl-PL" sz="3200" b="1" cap="none" spc="50" dirty="0" smtClean="0">
                <a:ln w="11430"/>
                <a:solidFill>
                  <a:srgbClr val="0033CC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</a:rPr>
              <a:t>Rozwiąż krzyżówkę</a:t>
            </a:r>
            <a:endParaRPr lang="pl-PL" sz="3200" b="1" cap="none" spc="50" dirty="0">
              <a:ln w="11430"/>
              <a:solidFill>
                <a:srgbClr val="0033CC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Georgia" pitchFamily="18" charset="0"/>
            </a:endParaRPr>
          </a:p>
        </p:txBody>
      </p:sp>
      <p:sp>
        <p:nvSpPr>
          <p:cNvPr id="3" name="Prostokąt 2"/>
          <p:cNvSpPr/>
          <p:nvPr/>
        </p:nvSpPr>
        <p:spPr>
          <a:xfrm>
            <a:off x="4429124" y="100010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rgbClr val="C00000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C00000"/>
                </a:solidFill>
              </a:rPr>
              <a:t>K</a:t>
            </a:r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4" name="Prostokąt 3"/>
          <p:cNvSpPr/>
          <p:nvPr/>
        </p:nvSpPr>
        <p:spPr>
          <a:xfrm>
            <a:off x="4429124" y="135729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rgbClr val="C00000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C00000"/>
                </a:solidFill>
              </a:rPr>
              <a:t>O</a:t>
            </a:r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5" name="Prostokąt 4"/>
          <p:cNvSpPr/>
          <p:nvPr/>
        </p:nvSpPr>
        <p:spPr>
          <a:xfrm>
            <a:off x="4429124" y="171448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rgbClr val="C00000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C00000"/>
                </a:solidFill>
              </a:rPr>
              <a:t>S</a:t>
            </a:r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6" name="Prostokąt 5"/>
          <p:cNvSpPr/>
          <p:nvPr/>
        </p:nvSpPr>
        <p:spPr>
          <a:xfrm>
            <a:off x="4429124" y="207167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rgbClr val="C00000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C00000"/>
                </a:solidFill>
              </a:rPr>
              <a:t>M</a:t>
            </a:r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7" name="Prostokąt 6"/>
          <p:cNvSpPr/>
          <p:nvPr/>
        </p:nvSpPr>
        <p:spPr>
          <a:xfrm>
            <a:off x="4429124" y="242886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rgbClr val="C00000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C00000"/>
                </a:solidFill>
              </a:rPr>
              <a:t>O</a:t>
            </a:r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8" name="Prostokąt 7"/>
          <p:cNvSpPr/>
          <p:nvPr/>
        </p:nvSpPr>
        <p:spPr>
          <a:xfrm>
            <a:off x="4429124" y="278605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rgbClr val="C00000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9" name="Prostokąt 8"/>
          <p:cNvSpPr/>
          <p:nvPr/>
        </p:nvSpPr>
        <p:spPr>
          <a:xfrm>
            <a:off x="4429124" y="314324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rgbClr val="C00000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10" name="Prostokąt 9"/>
          <p:cNvSpPr/>
          <p:nvPr/>
        </p:nvSpPr>
        <p:spPr>
          <a:xfrm>
            <a:off x="4429124" y="350043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rgbClr val="C00000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11" name="Prostokąt 10"/>
          <p:cNvSpPr/>
          <p:nvPr/>
        </p:nvSpPr>
        <p:spPr>
          <a:xfrm>
            <a:off x="4429124" y="385762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rgbClr val="C00000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12" name="Prostokąt 11"/>
          <p:cNvSpPr/>
          <p:nvPr/>
        </p:nvSpPr>
        <p:spPr>
          <a:xfrm>
            <a:off x="4429124" y="421481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rgbClr val="C00000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13" name="Prostokąt 12"/>
          <p:cNvSpPr/>
          <p:nvPr/>
        </p:nvSpPr>
        <p:spPr>
          <a:xfrm>
            <a:off x="4429124" y="457200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rgbClr val="C00000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14" name="Prostokąt 13"/>
          <p:cNvSpPr/>
          <p:nvPr/>
        </p:nvSpPr>
        <p:spPr>
          <a:xfrm>
            <a:off x="4429124" y="492919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rgbClr val="C00000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15" name="Prostokąt 14"/>
          <p:cNvSpPr/>
          <p:nvPr/>
        </p:nvSpPr>
        <p:spPr>
          <a:xfrm>
            <a:off x="4429124" y="528638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rgbClr val="C00000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43" name="Prostokąt 42"/>
          <p:cNvSpPr/>
          <p:nvPr/>
        </p:nvSpPr>
        <p:spPr>
          <a:xfrm>
            <a:off x="5131472" y="135729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I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44" name="Prostokąt 43"/>
          <p:cNvSpPr/>
          <p:nvPr/>
        </p:nvSpPr>
        <p:spPr>
          <a:xfrm>
            <a:off x="5131472" y="171448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O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45" name="Prostokąt 44"/>
          <p:cNvSpPr/>
          <p:nvPr/>
        </p:nvSpPr>
        <p:spPr>
          <a:xfrm>
            <a:off x="5131472" y="207167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K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46" name="Prostokąt 45"/>
          <p:cNvSpPr/>
          <p:nvPr/>
        </p:nvSpPr>
        <p:spPr>
          <a:xfrm>
            <a:off x="5131472" y="242886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O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47" name="Prostokąt 46"/>
          <p:cNvSpPr/>
          <p:nvPr/>
        </p:nvSpPr>
        <p:spPr>
          <a:xfrm>
            <a:off x="5131472" y="278605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48" name="Prostokąt 47"/>
          <p:cNvSpPr/>
          <p:nvPr/>
        </p:nvSpPr>
        <p:spPr>
          <a:xfrm>
            <a:off x="5131472" y="314324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49" name="Prostokąt 48"/>
          <p:cNvSpPr/>
          <p:nvPr/>
        </p:nvSpPr>
        <p:spPr>
          <a:xfrm>
            <a:off x="5131472" y="350043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50" name="Prostokąt 49"/>
          <p:cNvSpPr/>
          <p:nvPr/>
        </p:nvSpPr>
        <p:spPr>
          <a:xfrm>
            <a:off x="5131472" y="385762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51" name="Prostokąt 50"/>
          <p:cNvSpPr/>
          <p:nvPr/>
        </p:nvSpPr>
        <p:spPr>
          <a:xfrm>
            <a:off x="5131472" y="421481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52" name="Prostokąt 51"/>
          <p:cNvSpPr/>
          <p:nvPr/>
        </p:nvSpPr>
        <p:spPr>
          <a:xfrm>
            <a:off x="5131472" y="457200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56" name="Prostokąt 55"/>
          <p:cNvSpPr/>
          <p:nvPr/>
        </p:nvSpPr>
        <p:spPr>
          <a:xfrm>
            <a:off x="5488662" y="135729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A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57" name="Prostokąt 56"/>
          <p:cNvSpPr/>
          <p:nvPr/>
        </p:nvSpPr>
        <p:spPr>
          <a:xfrm>
            <a:off x="5488662" y="171448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L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58" name="Prostokąt 57"/>
          <p:cNvSpPr/>
          <p:nvPr/>
        </p:nvSpPr>
        <p:spPr>
          <a:xfrm>
            <a:off x="5488662" y="207167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O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59" name="Prostokąt 58"/>
          <p:cNvSpPr/>
          <p:nvPr/>
        </p:nvSpPr>
        <p:spPr>
          <a:xfrm>
            <a:off x="5488662" y="242886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G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60" name="Prostokąt 59"/>
          <p:cNvSpPr/>
          <p:nvPr/>
        </p:nvSpPr>
        <p:spPr>
          <a:xfrm>
            <a:off x="5488662" y="278605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61" name="Prostokąt 60"/>
          <p:cNvSpPr/>
          <p:nvPr/>
        </p:nvSpPr>
        <p:spPr>
          <a:xfrm>
            <a:off x="5488662" y="314324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62" name="Prostokąt 61"/>
          <p:cNvSpPr/>
          <p:nvPr/>
        </p:nvSpPr>
        <p:spPr>
          <a:xfrm>
            <a:off x="5488662" y="350043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63" name="Prostokąt 62"/>
          <p:cNvSpPr/>
          <p:nvPr/>
        </p:nvSpPr>
        <p:spPr>
          <a:xfrm>
            <a:off x="5488662" y="385762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64" name="Prostokąt 63"/>
          <p:cNvSpPr/>
          <p:nvPr/>
        </p:nvSpPr>
        <p:spPr>
          <a:xfrm>
            <a:off x="5488662" y="421481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70" name="Prostokąt 69"/>
          <p:cNvSpPr/>
          <p:nvPr/>
        </p:nvSpPr>
        <p:spPr>
          <a:xfrm>
            <a:off x="5845852" y="171448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O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71" name="Prostokąt 70"/>
          <p:cNvSpPr/>
          <p:nvPr/>
        </p:nvSpPr>
        <p:spPr>
          <a:xfrm>
            <a:off x="5845852" y="207167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L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72" name="Prostokąt 71"/>
          <p:cNvSpPr/>
          <p:nvPr/>
        </p:nvSpPr>
        <p:spPr>
          <a:xfrm>
            <a:off x="5845852" y="242886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I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73" name="Prostokąt 72"/>
          <p:cNvSpPr/>
          <p:nvPr/>
        </p:nvSpPr>
        <p:spPr>
          <a:xfrm>
            <a:off x="5845852" y="278605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74" name="Prostokąt 73"/>
          <p:cNvSpPr/>
          <p:nvPr/>
        </p:nvSpPr>
        <p:spPr>
          <a:xfrm>
            <a:off x="5845852" y="314324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75" name="Prostokąt 74"/>
          <p:cNvSpPr/>
          <p:nvPr/>
        </p:nvSpPr>
        <p:spPr>
          <a:xfrm>
            <a:off x="5845852" y="350043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76" name="Prostokąt 75"/>
          <p:cNvSpPr/>
          <p:nvPr/>
        </p:nvSpPr>
        <p:spPr>
          <a:xfrm>
            <a:off x="5845852" y="385762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77" name="Prostokąt 76"/>
          <p:cNvSpPr/>
          <p:nvPr/>
        </p:nvSpPr>
        <p:spPr>
          <a:xfrm>
            <a:off x="5845852" y="421481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83" name="Prostokąt 82"/>
          <p:cNvSpPr/>
          <p:nvPr/>
        </p:nvSpPr>
        <p:spPr>
          <a:xfrm>
            <a:off x="6203042" y="171448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G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84" name="Prostokąt 83"/>
          <p:cNvSpPr/>
          <p:nvPr/>
        </p:nvSpPr>
        <p:spPr>
          <a:xfrm>
            <a:off x="6203042" y="207167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O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85" name="Prostokąt 84"/>
          <p:cNvSpPr/>
          <p:nvPr/>
        </p:nvSpPr>
        <p:spPr>
          <a:xfrm>
            <a:off x="6203042" y="242886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A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86" name="Prostokąt 85"/>
          <p:cNvSpPr/>
          <p:nvPr/>
        </p:nvSpPr>
        <p:spPr>
          <a:xfrm>
            <a:off x="6203042" y="278605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87" name="Prostokąt 86"/>
          <p:cNvSpPr/>
          <p:nvPr/>
        </p:nvSpPr>
        <p:spPr>
          <a:xfrm>
            <a:off x="6203042" y="314324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88" name="Prostokąt 87"/>
          <p:cNvSpPr/>
          <p:nvPr/>
        </p:nvSpPr>
        <p:spPr>
          <a:xfrm>
            <a:off x="6203042" y="350043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90" name="Prostokąt 89"/>
          <p:cNvSpPr/>
          <p:nvPr/>
        </p:nvSpPr>
        <p:spPr>
          <a:xfrm>
            <a:off x="6203042" y="421481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96" name="Prostokąt 95"/>
          <p:cNvSpPr/>
          <p:nvPr/>
        </p:nvSpPr>
        <p:spPr>
          <a:xfrm>
            <a:off x="6560232" y="171448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I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97" name="Prostokąt 96"/>
          <p:cNvSpPr/>
          <p:nvPr/>
        </p:nvSpPr>
        <p:spPr>
          <a:xfrm>
            <a:off x="6560232" y="207167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G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99" name="Prostokąt 98"/>
          <p:cNvSpPr/>
          <p:nvPr/>
        </p:nvSpPr>
        <p:spPr>
          <a:xfrm>
            <a:off x="6560232" y="278605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100" name="Prostokąt 99"/>
          <p:cNvSpPr/>
          <p:nvPr/>
        </p:nvSpPr>
        <p:spPr>
          <a:xfrm>
            <a:off x="6560232" y="314324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109" name="Prostokąt 108"/>
          <p:cNvSpPr/>
          <p:nvPr/>
        </p:nvSpPr>
        <p:spPr>
          <a:xfrm>
            <a:off x="6917422" y="171448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A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110" name="Prostokąt 109"/>
          <p:cNvSpPr/>
          <p:nvPr/>
        </p:nvSpPr>
        <p:spPr>
          <a:xfrm>
            <a:off x="6917422" y="207167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I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112" name="Prostokąt 111"/>
          <p:cNvSpPr/>
          <p:nvPr/>
        </p:nvSpPr>
        <p:spPr>
          <a:xfrm>
            <a:off x="6917422" y="278605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113" name="Prostokąt 112"/>
          <p:cNvSpPr/>
          <p:nvPr/>
        </p:nvSpPr>
        <p:spPr>
          <a:xfrm>
            <a:off x="6917422" y="314324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123" name="Prostokąt 122"/>
          <p:cNvSpPr/>
          <p:nvPr/>
        </p:nvSpPr>
        <p:spPr>
          <a:xfrm>
            <a:off x="7274612" y="207167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A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126" name="Prostokąt 125"/>
          <p:cNvSpPr/>
          <p:nvPr/>
        </p:nvSpPr>
        <p:spPr>
          <a:xfrm>
            <a:off x="7274612" y="314324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139" name="Prostokąt 138"/>
          <p:cNvSpPr/>
          <p:nvPr/>
        </p:nvSpPr>
        <p:spPr>
          <a:xfrm>
            <a:off x="7631802" y="314324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152" name="Prostokąt 151"/>
          <p:cNvSpPr/>
          <p:nvPr/>
        </p:nvSpPr>
        <p:spPr>
          <a:xfrm>
            <a:off x="7988992" y="314324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165" name="Prostokąt 164"/>
          <p:cNvSpPr/>
          <p:nvPr/>
        </p:nvSpPr>
        <p:spPr>
          <a:xfrm>
            <a:off x="8346182" y="314324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183" name="Prostokąt 182"/>
          <p:cNvSpPr/>
          <p:nvPr/>
        </p:nvSpPr>
        <p:spPr>
          <a:xfrm>
            <a:off x="428596" y="4929198"/>
            <a:ext cx="428628" cy="357190"/>
          </a:xfrm>
          <a:prstGeom prst="rect">
            <a:avLst/>
          </a:prstGeom>
          <a:noFill/>
          <a:ln w="19050"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C00000"/>
                </a:solidFill>
              </a:rPr>
              <a:t>12</a:t>
            </a:r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185" name="Prostokąt 184"/>
          <p:cNvSpPr/>
          <p:nvPr/>
        </p:nvSpPr>
        <p:spPr>
          <a:xfrm>
            <a:off x="857224" y="1000108"/>
            <a:ext cx="357190" cy="357190"/>
          </a:xfrm>
          <a:prstGeom prst="rect">
            <a:avLst/>
          </a:prstGeom>
          <a:noFill/>
          <a:ln w="19050"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C00000"/>
                </a:solidFill>
              </a:rPr>
              <a:t>1</a:t>
            </a:r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196" name="Prostokąt 195"/>
          <p:cNvSpPr/>
          <p:nvPr/>
        </p:nvSpPr>
        <p:spPr>
          <a:xfrm>
            <a:off x="857224" y="492919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198" name="Prostokąt 197"/>
          <p:cNvSpPr/>
          <p:nvPr/>
        </p:nvSpPr>
        <p:spPr>
          <a:xfrm>
            <a:off x="1214414" y="100010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S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09" name="Prostokąt 208"/>
          <p:cNvSpPr/>
          <p:nvPr/>
        </p:nvSpPr>
        <p:spPr>
          <a:xfrm>
            <a:off x="1214414" y="492919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10" name="Prostokąt 209"/>
          <p:cNvSpPr/>
          <p:nvPr/>
        </p:nvSpPr>
        <p:spPr>
          <a:xfrm>
            <a:off x="1000100" y="5286388"/>
            <a:ext cx="571504" cy="357190"/>
          </a:xfrm>
          <a:prstGeom prst="rect">
            <a:avLst/>
          </a:prstGeom>
          <a:noFill/>
          <a:ln w="19050"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C00000"/>
                </a:solidFill>
              </a:rPr>
              <a:t>13</a:t>
            </a:r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211" name="Prostokąt 210"/>
          <p:cNvSpPr/>
          <p:nvPr/>
        </p:nvSpPr>
        <p:spPr>
          <a:xfrm>
            <a:off x="1571604" y="100010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Y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22" name="Prostokąt 221"/>
          <p:cNvSpPr/>
          <p:nvPr/>
        </p:nvSpPr>
        <p:spPr>
          <a:xfrm>
            <a:off x="1571604" y="492919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23" name="Prostokąt 222"/>
          <p:cNvSpPr/>
          <p:nvPr/>
        </p:nvSpPr>
        <p:spPr>
          <a:xfrm>
            <a:off x="1571604" y="528638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24" name="Prostokąt 223"/>
          <p:cNvSpPr/>
          <p:nvPr/>
        </p:nvSpPr>
        <p:spPr>
          <a:xfrm>
            <a:off x="1928794" y="100010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S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35" name="Prostokąt 234"/>
          <p:cNvSpPr/>
          <p:nvPr/>
        </p:nvSpPr>
        <p:spPr>
          <a:xfrm>
            <a:off x="1928794" y="492919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36" name="Prostokąt 235"/>
          <p:cNvSpPr/>
          <p:nvPr/>
        </p:nvSpPr>
        <p:spPr>
          <a:xfrm>
            <a:off x="1928794" y="528638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37" name="Prostokąt 236"/>
          <p:cNvSpPr/>
          <p:nvPr/>
        </p:nvSpPr>
        <p:spPr>
          <a:xfrm>
            <a:off x="2285984" y="100010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T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45" name="Prostokąt 244"/>
          <p:cNvSpPr/>
          <p:nvPr/>
        </p:nvSpPr>
        <p:spPr>
          <a:xfrm>
            <a:off x="2285984" y="3857628"/>
            <a:ext cx="357190" cy="357190"/>
          </a:xfrm>
          <a:prstGeom prst="rect">
            <a:avLst/>
          </a:prstGeom>
          <a:noFill/>
          <a:ln w="19050"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C00000"/>
                </a:solidFill>
              </a:rPr>
              <a:t>9</a:t>
            </a:r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247" name="Prostokąt 246"/>
          <p:cNvSpPr/>
          <p:nvPr/>
        </p:nvSpPr>
        <p:spPr>
          <a:xfrm>
            <a:off x="2143108" y="4572008"/>
            <a:ext cx="500066" cy="357190"/>
          </a:xfrm>
          <a:prstGeom prst="rect">
            <a:avLst/>
          </a:prstGeom>
          <a:noFill/>
          <a:ln w="19050"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C00000"/>
                </a:solidFill>
              </a:rPr>
              <a:t>11</a:t>
            </a:r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248" name="Prostokąt 247"/>
          <p:cNvSpPr/>
          <p:nvPr/>
        </p:nvSpPr>
        <p:spPr>
          <a:xfrm>
            <a:off x="2285984" y="492919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49" name="Prostokąt 248"/>
          <p:cNvSpPr/>
          <p:nvPr/>
        </p:nvSpPr>
        <p:spPr>
          <a:xfrm>
            <a:off x="2285984" y="528638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50" name="Prostokąt 249"/>
          <p:cNvSpPr/>
          <p:nvPr/>
        </p:nvSpPr>
        <p:spPr>
          <a:xfrm>
            <a:off x="2643174" y="100010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E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51" name="Prostokąt 250"/>
          <p:cNvSpPr/>
          <p:nvPr/>
        </p:nvSpPr>
        <p:spPr>
          <a:xfrm>
            <a:off x="2643174" y="1357298"/>
            <a:ext cx="357190" cy="357190"/>
          </a:xfrm>
          <a:prstGeom prst="rect">
            <a:avLst/>
          </a:prstGeom>
          <a:noFill/>
          <a:ln w="19050"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C00000"/>
                </a:solidFill>
              </a:rPr>
              <a:t>2</a:t>
            </a:r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258" name="Prostokąt 257"/>
          <p:cNvSpPr/>
          <p:nvPr/>
        </p:nvSpPr>
        <p:spPr>
          <a:xfrm>
            <a:off x="2643174" y="385762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60" name="Prostokąt 259"/>
          <p:cNvSpPr/>
          <p:nvPr/>
        </p:nvSpPr>
        <p:spPr>
          <a:xfrm>
            <a:off x="2643174" y="457200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61" name="Prostokąt 260"/>
          <p:cNvSpPr/>
          <p:nvPr/>
        </p:nvSpPr>
        <p:spPr>
          <a:xfrm>
            <a:off x="2643174" y="492919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62" name="Prostokąt 261"/>
          <p:cNvSpPr/>
          <p:nvPr/>
        </p:nvSpPr>
        <p:spPr>
          <a:xfrm>
            <a:off x="2643174" y="528638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63" name="Prostokąt 262"/>
          <p:cNvSpPr/>
          <p:nvPr/>
        </p:nvSpPr>
        <p:spPr>
          <a:xfrm>
            <a:off x="3000364" y="100010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M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64" name="Prostokąt 263"/>
          <p:cNvSpPr/>
          <p:nvPr/>
        </p:nvSpPr>
        <p:spPr>
          <a:xfrm>
            <a:off x="3000364" y="135729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A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70" name="Prostokąt 269"/>
          <p:cNvSpPr/>
          <p:nvPr/>
        </p:nvSpPr>
        <p:spPr>
          <a:xfrm>
            <a:off x="3000364" y="3500438"/>
            <a:ext cx="357190" cy="357190"/>
          </a:xfrm>
          <a:prstGeom prst="rect">
            <a:avLst/>
          </a:prstGeom>
          <a:noFill/>
          <a:ln w="19050"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C00000"/>
                </a:solidFill>
              </a:rPr>
              <a:t>8</a:t>
            </a:r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271" name="Prostokąt 270"/>
          <p:cNvSpPr/>
          <p:nvPr/>
        </p:nvSpPr>
        <p:spPr>
          <a:xfrm>
            <a:off x="3000364" y="385762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73" name="Prostokąt 272"/>
          <p:cNvSpPr/>
          <p:nvPr/>
        </p:nvSpPr>
        <p:spPr>
          <a:xfrm>
            <a:off x="3000364" y="457200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74" name="Prostokąt 273"/>
          <p:cNvSpPr/>
          <p:nvPr/>
        </p:nvSpPr>
        <p:spPr>
          <a:xfrm>
            <a:off x="3000364" y="492919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75" name="Prostokąt 274"/>
          <p:cNvSpPr/>
          <p:nvPr/>
        </p:nvSpPr>
        <p:spPr>
          <a:xfrm>
            <a:off x="3000364" y="528638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76" name="Prostokąt 275"/>
          <p:cNvSpPr/>
          <p:nvPr/>
        </p:nvSpPr>
        <p:spPr>
          <a:xfrm>
            <a:off x="3357554" y="100010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A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77" name="Prostokąt 276"/>
          <p:cNvSpPr/>
          <p:nvPr/>
        </p:nvSpPr>
        <p:spPr>
          <a:xfrm>
            <a:off x="3357554" y="135729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N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78" name="Prostokąt 277"/>
          <p:cNvSpPr/>
          <p:nvPr/>
        </p:nvSpPr>
        <p:spPr>
          <a:xfrm>
            <a:off x="3357554" y="1714488"/>
            <a:ext cx="357190" cy="357190"/>
          </a:xfrm>
          <a:prstGeom prst="rect">
            <a:avLst/>
          </a:prstGeom>
          <a:noFill/>
          <a:ln w="19050"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C00000"/>
                </a:solidFill>
              </a:rPr>
              <a:t>3</a:t>
            </a:r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280" name="Prostokąt 279"/>
          <p:cNvSpPr/>
          <p:nvPr/>
        </p:nvSpPr>
        <p:spPr>
          <a:xfrm>
            <a:off x="3357554" y="2428868"/>
            <a:ext cx="357190" cy="357190"/>
          </a:xfrm>
          <a:prstGeom prst="rect">
            <a:avLst/>
          </a:prstGeom>
          <a:noFill/>
          <a:ln w="19050"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C00000"/>
                </a:solidFill>
              </a:rPr>
              <a:t>5</a:t>
            </a:r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283" name="Prostokąt 282"/>
          <p:cNvSpPr/>
          <p:nvPr/>
        </p:nvSpPr>
        <p:spPr>
          <a:xfrm>
            <a:off x="3357554" y="350043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84" name="Prostokąt 283"/>
          <p:cNvSpPr/>
          <p:nvPr/>
        </p:nvSpPr>
        <p:spPr>
          <a:xfrm>
            <a:off x="3357554" y="385762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85" name="Prostokąt 284"/>
          <p:cNvSpPr/>
          <p:nvPr/>
        </p:nvSpPr>
        <p:spPr>
          <a:xfrm>
            <a:off x="3214678" y="4214818"/>
            <a:ext cx="500066" cy="357190"/>
          </a:xfrm>
          <a:prstGeom prst="rect">
            <a:avLst/>
          </a:prstGeom>
          <a:noFill/>
          <a:ln w="19050"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C00000"/>
                </a:solidFill>
              </a:rPr>
              <a:t>10</a:t>
            </a:r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286" name="Prostokąt 285"/>
          <p:cNvSpPr/>
          <p:nvPr/>
        </p:nvSpPr>
        <p:spPr>
          <a:xfrm>
            <a:off x="3357554" y="457200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87" name="Prostokąt 286"/>
          <p:cNvSpPr/>
          <p:nvPr/>
        </p:nvSpPr>
        <p:spPr>
          <a:xfrm>
            <a:off x="3357554" y="492919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88" name="Prostokąt 287"/>
          <p:cNvSpPr/>
          <p:nvPr/>
        </p:nvSpPr>
        <p:spPr>
          <a:xfrm>
            <a:off x="3357554" y="528638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89" name="Prostokąt 288"/>
          <p:cNvSpPr/>
          <p:nvPr/>
        </p:nvSpPr>
        <p:spPr>
          <a:xfrm>
            <a:off x="3714744" y="100010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T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90" name="Prostokąt 289"/>
          <p:cNvSpPr/>
          <p:nvPr/>
        </p:nvSpPr>
        <p:spPr>
          <a:xfrm>
            <a:off x="3714744" y="135729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A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91" name="Prostokąt 290"/>
          <p:cNvSpPr/>
          <p:nvPr/>
        </p:nvSpPr>
        <p:spPr>
          <a:xfrm>
            <a:off x="3714744" y="171448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H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93" name="Prostokąt 292"/>
          <p:cNvSpPr/>
          <p:nvPr/>
        </p:nvSpPr>
        <p:spPr>
          <a:xfrm>
            <a:off x="3714744" y="242886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Z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95" name="Prostokąt 294"/>
          <p:cNvSpPr/>
          <p:nvPr/>
        </p:nvSpPr>
        <p:spPr>
          <a:xfrm>
            <a:off x="3714744" y="3143248"/>
            <a:ext cx="357190" cy="357190"/>
          </a:xfrm>
          <a:prstGeom prst="rect">
            <a:avLst/>
          </a:prstGeom>
          <a:noFill/>
          <a:ln w="19050"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C00000"/>
                </a:solidFill>
              </a:rPr>
              <a:t>7</a:t>
            </a:r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296" name="Prostokąt 295"/>
          <p:cNvSpPr/>
          <p:nvPr/>
        </p:nvSpPr>
        <p:spPr>
          <a:xfrm>
            <a:off x="3714744" y="350043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97" name="Prostokąt 296"/>
          <p:cNvSpPr/>
          <p:nvPr/>
        </p:nvSpPr>
        <p:spPr>
          <a:xfrm>
            <a:off x="3714744" y="385762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98" name="Prostokąt 297"/>
          <p:cNvSpPr/>
          <p:nvPr/>
        </p:nvSpPr>
        <p:spPr>
          <a:xfrm>
            <a:off x="3714744" y="421481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99" name="Prostokąt 298"/>
          <p:cNvSpPr/>
          <p:nvPr/>
        </p:nvSpPr>
        <p:spPr>
          <a:xfrm>
            <a:off x="3714744" y="457200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300" name="Prostokąt 299"/>
          <p:cNvSpPr/>
          <p:nvPr/>
        </p:nvSpPr>
        <p:spPr>
          <a:xfrm>
            <a:off x="3714744" y="492919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301" name="Prostokąt 300"/>
          <p:cNvSpPr/>
          <p:nvPr/>
        </p:nvSpPr>
        <p:spPr>
          <a:xfrm>
            <a:off x="3714744" y="528638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315" name="pole tekstowe 314"/>
          <p:cNvSpPr txBox="1"/>
          <p:nvPr/>
        </p:nvSpPr>
        <p:spPr>
          <a:xfrm>
            <a:off x="571472" y="5929330"/>
            <a:ext cx="2428892" cy="36933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effectLst>
            <a:softEdge rad="63500"/>
          </a:effectLst>
        </p:spPr>
        <p:txBody>
          <a:bodyPr wrap="square" rtlCol="0">
            <a:spAutoFit/>
          </a:bodyPr>
          <a:lstStyle/>
          <a:p>
            <a:r>
              <a:rPr lang="pl-PL" b="1" dirty="0" smtClean="0"/>
              <a:t>6. Nauka o roślinach.</a:t>
            </a:r>
            <a:endParaRPr lang="pl-PL" b="1" dirty="0"/>
          </a:p>
        </p:txBody>
      </p:sp>
      <p:sp>
        <p:nvSpPr>
          <p:cNvPr id="316" name="pole tekstowe 315">
            <a:hlinkClick r:id="" action="ppaction://hlinkshowjump?jump=nextslide"/>
          </p:cNvPr>
          <p:cNvSpPr txBox="1"/>
          <p:nvPr/>
        </p:nvSpPr>
        <p:spPr>
          <a:xfrm>
            <a:off x="7000892" y="5929330"/>
            <a:ext cx="1214446" cy="36933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effectLst>
            <a:softEdge rad="63500"/>
          </a:effectLst>
        </p:spPr>
        <p:txBody>
          <a:bodyPr wrap="square" rtlCol="0">
            <a:spAutoFit/>
          </a:bodyPr>
          <a:lstStyle/>
          <a:p>
            <a:r>
              <a:rPr lang="pl-PL" b="1" dirty="0" smtClean="0">
                <a:solidFill>
                  <a:srgbClr val="C00000"/>
                </a:solidFill>
              </a:rPr>
              <a:t>SPRAWDŹ</a:t>
            </a:r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141" name="Symbol zastępczy stopki 14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Autor: Elżbieta Jarębska</a:t>
            </a:r>
            <a:endParaRPr lang="pl-PL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2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2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000"/>
                            </p:stCondLst>
                            <p:childTnLst>
                              <p:par>
                                <p:cTn id="38" presetID="23" presetClass="entr" presetSubtype="16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3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0" fill="hold"/>
                                        <p:tgtEl>
                                          <p:spTgt spid="3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500"/>
                            </p:stCondLst>
                            <p:childTnLst>
                              <p:par>
                                <p:cTn id="43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2000" fill="hold"/>
                                        <p:tgtEl>
                                          <p:spTgt spid="3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000" fill="hold"/>
                                        <p:tgtEl>
                                          <p:spTgt spid="3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animBg="1"/>
      <p:bldP spid="20" grpId="0" animBg="1"/>
      <p:bldP spid="7" grpId="0" animBg="1"/>
      <p:bldP spid="46" grpId="0" animBg="1"/>
      <p:bldP spid="59" grpId="0" animBg="1"/>
      <p:bldP spid="72" grpId="0" animBg="1"/>
      <p:bldP spid="85" grpId="0" animBg="1"/>
      <p:bldP spid="293" grpId="0" animBg="1"/>
      <p:bldP spid="315" grpId="0" animBg="1"/>
      <p:bldP spid="316" grpId="0" animBg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rostokąt 28"/>
          <p:cNvSpPr/>
          <p:nvPr/>
        </p:nvSpPr>
        <p:spPr>
          <a:xfrm>
            <a:off x="4071934" y="100010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Y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30" name="Prostokąt 29"/>
          <p:cNvSpPr/>
          <p:nvPr/>
        </p:nvSpPr>
        <p:spPr>
          <a:xfrm>
            <a:off x="4071934" y="135729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T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31" name="Prostokąt 30"/>
          <p:cNvSpPr/>
          <p:nvPr/>
        </p:nvSpPr>
        <p:spPr>
          <a:xfrm>
            <a:off x="4071934" y="171448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I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32" name="Prostokąt 31"/>
          <p:cNvSpPr/>
          <p:nvPr/>
        </p:nvSpPr>
        <p:spPr>
          <a:xfrm>
            <a:off x="4071934" y="2071678"/>
            <a:ext cx="357190" cy="357190"/>
          </a:xfrm>
          <a:prstGeom prst="rect">
            <a:avLst/>
          </a:prstGeom>
          <a:noFill/>
          <a:ln w="19050"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C00000"/>
                </a:solidFill>
              </a:rPr>
              <a:t>4</a:t>
            </a:r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33" name="Prostokąt 32"/>
          <p:cNvSpPr/>
          <p:nvPr/>
        </p:nvSpPr>
        <p:spPr>
          <a:xfrm>
            <a:off x="4071934" y="242886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O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34" name="Prostokąt 33"/>
          <p:cNvSpPr/>
          <p:nvPr/>
        </p:nvSpPr>
        <p:spPr>
          <a:xfrm>
            <a:off x="4071934" y="2786058"/>
            <a:ext cx="357190" cy="357190"/>
          </a:xfrm>
          <a:prstGeom prst="rect">
            <a:avLst/>
          </a:prstGeom>
          <a:noFill/>
          <a:ln w="19050"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C00000"/>
                </a:solidFill>
              </a:rPr>
              <a:t>6</a:t>
            </a:r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35" name="Prostokąt 34"/>
          <p:cNvSpPr/>
          <p:nvPr/>
        </p:nvSpPr>
        <p:spPr>
          <a:xfrm>
            <a:off x="4071934" y="314324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36" name="Prostokąt 35"/>
          <p:cNvSpPr/>
          <p:nvPr/>
        </p:nvSpPr>
        <p:spPr>
          <a:xfrm>
            <a:off x="4071934" y="350043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37" name="Prostokąt 36"/>
          <p:cNvSpPr/>
          <p:nvPr/>
        </p:nvSpPr>
        <p:spPr>
          <a:xfrm>
            <a:off x="4071934" y="385762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38" name="Prostokąt 37"/>
          <p:cNvSpPr/>
          <p:nvPr/>
        </p:nvSpPr>
        <p:spPr>
          <a:xfrm>
            <a:off x="4071934" y="421481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39" name="Prostokąt 38"/>
          <p:cNvSpPr/>
          <p:nvPr/>
        </p:nvSpPr>
        <p:spPr>
          <a:xfrm>
            <a:off x="4071934" y="457200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40" name="Prostokąt 39"/>
          <p:cNvSpPr/>
          <p:nvPr/>
        </p:nvSpPr>
        <p:spPr>
          <a:xfrm>
            <a:off x="4071934" y="492919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41" name="Prostokąt 40"/>
          <p:cNvSpPr/>
          <p:nvPr/>
        </p:nvSpPr>
        <p:spPr>
          <a:xfrm>
            <a:off x="4071934" y="528638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16" name="Prostokąt 15"/>
          <p:cNvSpPr/>
          <p:nvPr/>
        </p:nvSpPr>
        <p:spPr>
          <a:xfrm>
            <a:off x="4785560" y="100010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A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17" name="Prostokąt 16"/>
          <p:cNvSpPr/>
          <p:nvPr/>
        </p:nvSpPr>
        <p:spPr>
          <a:xfrm>
            <a:off x="4785560" y="135729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M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18" name="Prostokąt 17"/>
          <p:cNvSpPr/>
          <p:nvPr/>
        </p:nvSpPr>
        <p:spPr>
          <a:xfrm>
            <a:off x="4785560" y="171448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T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19" name="Prostokąt 18"/>
          <p:cNvSpPr/>
          <p:nvPr/>
        </p:nvSpPr>
        <p:spPr>
          <a:xfrm>
            <a:off x="4785560" y="207167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I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0" name="Prostokąt 19"/>
          <p:cNvSpPr/>
          <p:nvPr/>
        </p:nvSpPr>
        <p:spPr>
          <a:xfrm>
            <a:off x="4785560" y="242886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L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1" name="Prostokąt 20"/>
          <p:cNvSpPr/>
          <p:nvPr/>
        </p:nvSpPr>
        <p:spPr>
          <a:xfrm>
            <a:off x="4785560" y="278605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O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2" name="Prostokąt 21"/>
          <p:cNvSpPr/>
          <p:nvPr/>
        </p:nvSpPr>
        <p:spPr>
          <a:xfrm>
            <a:off x="4785560" y="314324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3" name="Prostokąt 22"/>
          <p:cNvSpPr/>
          <p:nvPr/>
        </p:nvSpPr>
        <p:spPr>
          <a:xfrm>
            <a:off x="4785560" y="350043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4" name="Prostokąt 23"/>
          <p:cNvSpPr/>
          <p:nvPr/>
        </p:nvSpPr>
        <p:spPr>
          <a:xfrm>
            <a:off x="4785560" y="385762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5" name="Prostokąt 24"/>
          <p:cNvSpPr/>
          <p:nvPr/>
        </p:nvSpPr>
        <p:spPr>
          <a:xfrm>
            <a:off x="4785560" y="421481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6" name="Prostokąt 25"/>
          <p:cNvSpPr/>
          <p:nvPr/>
        </p:nvSpPr>
        <p:spPr>
          <a:xfrm>
            <a:off x="4785560" y="457200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7" name="Prostokąt 26"/>
          <p:cNvSpPr/>
          <p:nvPr/>
        </p:nvSpPr>
        <p:spPr>
          <a:xfrm>
            <a:off x="4785560" y="492919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" name="Prostokąt 1"/>
          <p:cNvSpPr/>
          <p:nvPr/>
        </p:nvSpPr>
        <p:spPr>
          <a:xfrm>
            <a:off x="2376395" y="214290"/>
            <a:ext cx="4410183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pl-PL" sz="3200" b="1" cap="none" spc="50" dirty="0" smtClean="0">
                <a:ln w="11430"/>
                <a:solidFill>
                  <a:srgbClr val="0033CC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</a:rPr>
              <a:t>Rozwiąż krzyżówkę</a:t>
            </a:r>
            <a:endParaRPr lang="pl-PL" sz="3200" b="1" cap="none" spc="50" dirty="0">
              <a:ln w="11430"/>
              <a:solidFill>
                <a:srgbClr val="0033CC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Georgia" pitchFamily="18" charset="0"/>
            </a:endParaRPr>
          </a:p>
        </p:txBody>
      </p:sp>
      <p:sp>
        <p:nvSpPr>
          <p:cNvPr id="3" name="Prostokąt 2"/>
          <p:cNvSpPr/>
          <p:nvPr/>
        </p:nvSpPr>
        <p:spPr>
          <a:xfrm>
            <a:off x="4429124" y="100010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rgbClr val="C00000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C00000"/>
                </a:solidFill>
              </a:rPr>
              <a:t>K</a:t>
            </a:r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4" name="Prostokąt 3"/>
          <p:cNvSpPr/>
          <p:nvPr/>
        </p:nvSpPr>
        <p:spPr>
          <a:xfrm>
            <a:off x="4429124" y="135729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rgbClr val="C00000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C00000"/>
                </a:solidFill>
              </a:rPr>
              <a:t>O</a:t>
            </a:r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5" name="Prostokąt 4"/>
          <p:cNvSpPr/>
          <p:nvPr/>
        </p:nvSpPr>
        <p:spPr>
          <a:xfrm>
            <a:off x="4429124" y="171448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rgbClr val="C00000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C00000"/>
                </a:solidFill>
              </a:rPr>
              <a:t>S</a:t>
            </a:r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6" name="Prostokąt 5"/>
          <p:cNvSpPr/>
          <p:nvPr/>
        </p:nvSpPr>
        <p:spPr>
          <a:xfrm>
            <a:off x="4429124" y="207167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rgbClr val="C00000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C00000"/>
                </a:solidFill>
              </a:rPr>
              <a:t>M</a:t>
            </a:r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7" name="Prostokąt 6"/>
          <p:cNvSpPr/>
          <p:nvPr/>
        </p:nvSpPr>
        <p:spPr>
          <a:xfrm>
            <a:off x="4429124" y="242886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rgbClr val="C00000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C00000"/>
                </a:solidFill>
              </a:rPr>
              <a:t>O</a:t>
            </a:r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8" name="Prostokąt 7"/>
          <p:cNvSpPr/>
          <p:nvPr/>
        </p:nvSpPr>
        <p:spPr>
          <a:xfrm>
            <a:off x="4429124" y="278605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rgbClr val="C00000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C00000"/>
                </a:solidFill>
              </a:rPr>
              <a:t>B</a:t>
            </a:r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9" name="Prostokąt 8"/>
          <p:cNvSpPr/>
          <p:nvPr/>
        </p:nvSpPr>
        <p:spPr>
          <a:xfrm>
            <a:off x="4429124" y="314324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rgbClr val="C00000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10" name="Prostokąt 9"/>
          <p:cNvSpPr/>
          <p:nvPr/>
        </p:nvSpPr>
        <p:spPr>
          <a:xfrm>
            <a:off x="4429124" y="350043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rgbClr val="C00000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11" name="Prostokąt 10"/>
          <p:cNvSpPr/>
          <p:nvPr/>
        </p:nvSpPr>
        <p:spPr>
          <a:xfrm>
            <a:off x="4429124" y="385762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rgbClr val="C00000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12" name="Prostokąt 11"/>
          <p:cNvSpPr/>
          <p:nvPr/>
        </p:nvSpPr>
        <p:spPr>
          <a:xfrm>
            <a:off x="4429124" y="421481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rgbClr val="C00000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13" name="Prostokąt 12"/>
          <p:cNvSpPr/>
          <p:nvPr/>
        </p:nvSpPr>
        <p:spPr>
          <a:xfrm>
            <a:off x="4429124" y="457200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rgbClr val="C00000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14" name="Prostokąt 13"/>
          <p:cNvSpPr/>
          <p:nvPr/>
        </p:nvSpPr>
        <p:spPr>
          <a:xfrm>
            <a:off x="4429124" y="492919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rgbClr val="C00000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15" name="Prostokąt 14"/>
          <p:cNvSpPr/>
          <p:nvPr/>
        </p:nvSpPr>
        <p:spPr>
          <a:xfrm>
            <a:off x="4429124" y="528638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rgbClr val="C00000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43" name="Prostokąt 42"/>
          <p:cNvSpPr/>
          <p:nvPr/>
        </p:nvSpPr>
        <p:spPr>
          <a:xfrm>
            <a:off x="5131472" y="135729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I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44" name="Prostokąt 43"/>
          <p:cNvSpPr/>
          <p:nvPr/>
        </p:nvSpPr>
        <p:spPr>
          <a:xfrm>
            <a:off x="5131472" y="171448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O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45" name="Prostokąt 44"/>
          <p:cNvSpPr/>
          <p:nvPr/>
        </p:nvSpPr>
        <p:spPr>
          <a:xfrm>
            <a:off x="5131472" y="207167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K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46" name="Prostokąt 45"/>
          <p:cNvSpPr/>
          <p:nvPr/>
        </p:nvSpPr>
        <p:spPr>
          <a:xfrm>
            <a:off x="5131472" y="242886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O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47" name="Prostokąt 46"/>
          <p:cNvSpPr/>
          <p:nvPr/>
        </p:nvSpPr>
        <p:spPr>
          <a:xfrm>
            <a:off x="5131472" y="278605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T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48" name="Prostokąt 47"/>
          <p:cNvSpPr/>
          <p:nvPr/>
        </p:nvSpPr>
        <p:spPr>
          <a:xfrm>
            <a:off x="5131472" y="314324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49" name="Prostokąt 48"/>
          <p:cNvSpPr/>
          <p:nvPr/>
        </p:nvSpPr>
        <p:spPr>
          <a:xfrm>
            <a:off x="5131472" y="350043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50" name="Prostokąt 49"/>
          <p:cNvSpPr/>
          <p:nvPr/>
        </p:nvSpPr>
        <p:spPr>
          <a:xfrm>
            <a:off x="5131472" y="385762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51" name="Prostokąt 50"/>
          <p:cNvSpPr/>
          <p:nvPr/>
        </p:nvSpPr>
        <p:spPr>
          <a:xfrm>
            <a:off x="5131472" y="421481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52" name="Prostokąt 51"/>
          <p:cNvSpPr/>
          <p:nvPr/>
        </p:nvSpPr>
        <p:spPr>
          <a:xfrm>
            <a:off x="5131472" y="457200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56" name="Prostokąt 55"/>
          <p:cNvSpPr/>
          <p:nvPr/>
        </p:nvSpPr>
        <p:spPr>
          <a:xfrm>
            <a:off x="5488662" y="135729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A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57" name="Prostokąt 56"/>
          <p:cNvSpPr/>
          <p:nvPr/>
        </p:nvSpPr>
        <p:spPr>
          <a:xfrm>
            <a:off x="5488662" y="171448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L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58" name="Prostokąt 57"/>
          <p:cNvSpPr/>
          <p:nvPr/>
        </p:nvSpPr>
        <p:spPr>
          <a:xfrm>
            <a:off x="5488662" y="207167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O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59" name="Prostokąt 58"/>
          <p:cNvSpPr/>
          <p:nvPr/>
        </p:nvSpPr>
        <p:spPr>
          <a:xfrm>
            <a:off x="5488662" y="242886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G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60" name="Prostokąt 59"/>
          <p:cNvSpPr/>
          <p:nvPr/>
        </p:nvSpPr>
        <p:spPr>
          <a:xfrm>
            <a:off x="5488662" y="278605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A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61" name="Prostokąt 60"/>
          <p:cNvSpPr/>
          <p:nvPr/>
        </p:nvSpPr>
        <p:spPr>
          <a:xfrm>
            <a:off x="5488662" y="314324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62" name="Prostokąt 61"/>
          <p:cNvSpPr/>
          <p:nvPr/>
        </p:nvSpPr>
        <p:spPr>
          <a:xfrm>
            <a:off x="5488662" y="350043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63" name="Prostokąt 62"/>
          <p:cNvSpPr/>
          <p:nvPr/>
        </p:nvSpPr>
        <p:spPr>
          <a:xfrm>
            <a:off x="5488662" y="385762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64" name="Prostokąt 63"/>
          <p:cNvSpPr/>
          <p:nvPr/>
        </p:nvSpPr>
        <p:spPr>
          <a:xfrm>
            <a:off x="5488662" y="421481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70" name="Prostokąt 69"/>
          <p:cNvSpPr/>
          <p:nvPr/>
        </p:nvSpPr>
        <p:spPr>
          <a:xfrm>
            <a:off x="5845852" y="171448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O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71" name="Prostokąt 70"/>
          <p:cNvSpPr/>
          <p:nvPr/>
        </p:nvSpPr>
        <p:spPr>
          <a:xfrm>
            <a:off x="5845852" y="207167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L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72" name="Prostokąt 71"/>
          <p:cNvSpPr/>
          <p:nvPr/>
        </p:nvSpPr>
        <p:spPr>
          <a:xfrm>
            <a:off x="5845852" y="242886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I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73" name="Prostokąt 72"/>
          <p:cNvSpPr/>
          <p:nvPr/>
        </p:nvSpPr>
        <p:spPr>
          <a:xfrm>
            <a:off x="5845852" y="278605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N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74" name="Prostokąt 73"/>
          <p:cNvSpPr/>
          <p:nvPr/>
        </p:nvSpPr>
        <p:spPr>
          <a:xfrm>
            <a:off x="5845852" y="314324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75" name="Prostokąt 74"/>
          <p:cNvSpPr/>
          <p:nvPr/>
        </p:nvSpPr>
        <p:spPr>
          <a:xfrm>
            <a:off x="5845852" y="350043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76" name="Prostokąt 75"/>
          <p:cNvSpPr/>
          <p:nvPr/>
        </p:nvSpPr>
        <p:spPr>
          <a:xfrm>
            <a:off x="5845852" y="385762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77" name="Prostokąt 76"/>
          <p:cNvSpPr/>
          <p:nvPr/>
        </p:nvSpPr>
        <p:spPr>
          <a:xfrm>
            <a:off x="5845852" y="421481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83" name="Prostokąt 82"/>
          <p:cNvSpPr/>
          <p:nvPr/>
        </p:nvSpPr>
        <p:spPr>
          <a:xfrm>
            <a:off x="6203042" y="171448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G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84" name="Prostokąt 83"/>
          <p:cNvSpPr/>
          <p:nvPr/>
        </p:nvSpPr>
        <p:spPr>
          <a:xfrm>
            <a:off x="6203042" y="207167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O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85" name="Prostokąt 84"/>
          <p:cNvSpPr/>
          <p:nvPr/>
        </p:nvSpPr>
        <p:spPr>
          <a:xfrm>
            <a:off x="6203042" y="242886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A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86" name="Prostokąt 85"/>
          <p:cNvSpPr/>
          <p:nvPr/>
        </p:nvSpPr>
        <p:spPr>
          <a:xfrm>
            <a:off x="6203042" y="278605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I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87" name="Prostokąt 86"/>
          <p:cNvSpPr/>
          <p:nvPr/>
        </p:nvSpPr>
        <p:spPr>
          <a:xfrm>
            <a:off x="6203042" y="314324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88" name="Prostokąt 87"/>
          <p:cNvSpPr/>
          <p:nvPr/>
        </p:nvSpPr>
        <p:spPr>
          <a:xfrm>
            <a:off x="6203042" y="350043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90" name="Prostokąt 89"/>
          <p:cNvSpPr/>
          <p:nvPr/>
        </p:nvSpPr>
        <p:spPr>
          <a:xfrm>
            <a:off x="6203042" y="421481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96" name="Prostokąt 95"/>
          <p:cNvSpPr/>
          <p:nvPr/>
        </p:nvSpPr>
        <p:spPr>
          <a:xfrm>
            <a:off x="6560232" y="171448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I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97" name="Prostokąt 96"/>
          <p:cNvSpPr/>
          <p:nvPr/>
        </p:nvSpPr>
        <p:spPr>
          <a:xfrm>
            <a:off x="6560232" y="207167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G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99" name="Prostokąt 98"/>
          <p:cNvSpPr/>
          <p:nvPr/>
        </p:nvSpPr>
        <p:spPr>
          <a:xfrm>
            <a:off x="6560232" y="278605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K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100" name="Prostokąt 99"/>
          <p:cNvSpPr/>
          <p:nvPr/>
        </p:nvSpPr>
        <p:spPr>
          <a:xfrm>
            <a:off x="6560232" y="314324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109" name="Prostokąt 108"/>
          <p:cNvSpPr/>
          <p:nvPr/>
        </p:nvSpPr>
        <p:spPr>
          <a:xfrm>
            <a:off x="6917422" y="171448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A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110" name="Prostokąt 109"/>
          <p:cNvSpPr/>
          <p:nvPr/>
        </p:nvSpPr>
        <p:spPr>
          <a:xfrm>
            <a:off x="6917422" y="207167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I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112" name="Prostokąt 111"/>
          <p:cNvSpPr/>
          <p:nvPr/>
        </p:nvSpPr>
        <p:spPr>
          <a:xfrm>
            <a:off x="6917422" y="278605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A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113" name="Prostokąt 112"/>
          <p:cNvSpPr/>
          <p:nvPr/>
        </p:nvSpPr>
        <p:spPr>
          <a:xfrm>
            <a:off x="6917422" y="314324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123" name="Prostokąt 122"/>
          <p:cNvSpPr/>
          <p:nvPr/>
        </p:nvSpPr>
        <p:spPr>
          <a:xfrm>
            <a:off x="7274612" y="207167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A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126" name="Prostokąt 125"/>
          <p:cNvSpPr/>
          <p:nvPr/>
        </p:nvSpPr>
        <p:spPr>
          <a:xfrm>
            <a:off x="7274612" y="314324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139" name="Prostokąt 138"/>
          <p:cNvSpPr/>
          <p:nvPr/>
        </p:nvSpPr>
        <p:spPr>
          <a:xfrm>
            <a:off x="7631802" y="314324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152" name="Prostokąt 151"/>
          <p:cNvSpPr/>
          <p:nvPr/>
        </p:nvSpPr>
        <p:spPr>
          <a:xfrm>
            <a:off x="7988992" y="314324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165" name="Prostokąt 164"/>
          <p:cNvSpPr/>
          <p:nvPr/>
        </p:nvSpPr>
        <p:spPr>
          <a:xfrm>
            <a:off x="8346182" y="314324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183" name="Prostokąt 182"/>
          <p:cNvSpPr/>
          <p:nvPr/>
        </p:nvSpPr>
        <p:spPr>
          <a:xfrm>
            <a:off x="428596" y="4929198"/>
            <a:ext cx="428628" cy="357190"/>
          </a:xfrm>
          <a:prstGeom prst="rect">
            <a:avLst/>
          </a:prstGeom>
          <a:noFill/>
          <a:ln w="19050"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C00000"/>
                </a:solidFill>
              </a:rPr>
              <a:t>12</a:t>
            </a:r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185" name="Prostokąt 184"/>
          <p:cNvSpPr/>
          <p:nvPr/>
        </p:nvSpPr>
        <p:spPr>
          <a:xfrm>
            <a:off x="857224" y="1000108"/>
            <a:ext cx="357190" cy="357190"/>
          </a:xfrm>
          <a:prstGeom prst="rect">
            <a:avLst/>
          </a:prstGeom>
          <a:noFill/>
          <a:ln w="19050"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C00000"/>
                </a:solidFill>
              </a:rPr>
              <a:t>1</a:t>
            </a:r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196" name="Prostokąt 195"/>
          <p:cNvSpPr/>
          <p:nvPr/>
        </p:nvSpPr>
        <p:spPr>
          <a:xfrm>
            <a:off x="857224" y="492919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198" name="Prostokąt 197"/>
          <p:cNvSpPr/>
          <p:nvPr/>
        </p:nvSpPr>
        <p:spPr>
          <a:xfrm>
            <a:off x="1214414" y="100010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S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09" name="Prostokąt 208"/>
          <p:cNvSpPr/>
          <p:nvPr/>
        </p:nvSpPr>
        <p:spPr>
          <a:xfrm>
            <a:off x="1214414" y="492919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10" name="Prostokąt 209"/>
          <p:cNvSpPr/>
          <p:nvPr/>
        </p:nvSpPr>
        <p:spPr>
          <a:xfrm>
            <a:off x="1000100" y="5286388"/>
            <a:ext cx="571504" cy="357190"/>
          </a:xfrm>
          <a:prstGeom prst="rect">
            <a:avLst/>
          </a:prstGeom>
          <a:noFill/>
          <a:ln w="19050"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C00000"/>
                </a:solidFill>
              </a:rPr>
              <a:t>13</a:t>
            </a:r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211" name="Prostokąt 210"/>
          <p:cNvSpPr/>
          <p:nvPr/>
        </p:nvSpPr>
        <p:spPr>
          <a:xfrm>
            <a:off x="1571604" y="100010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Y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22" name="Prostokąt 221"/>
          <p:cNvSpPr/>
          <p:nvPr/>
        </p:nvSpPr>
        <p:spPr>
          <a:xfrm>
            <a:off x="1571604" y="492919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23" name="Prostokąt 222"/>
          <p:cNvSpPr/>
          <p:nvPr/>
        </p:nvSpPr>
        <p:spPr>
          <a:xfrm>
            <a:off x="1571604" y="528638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24" name="Prostokąt 223"/>
          <p:cNvSpPr/>
          <p:nvPr/>
        </p:nvSpPr>
        <p:spPr>
          <a:xfrm>
            <a:off x="1928794" y="100010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S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35" name="Prostokąt 234"/>
          <p:cNvSpPr/>
          <p:nvPr/>
        </p:nvSpPr>
        <p:spPr>
          <a:xfrm>
            <a:off x="1928794" y="492919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36" name="Prostokąt 235"/>
          <p:cNvSpPr/>
          <p:nvPr/>
        </p:nvSpPr>
        <p:spPr>
          <a:xfrm>
            <a:off x="1928794" y="528638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37" name="Prostokąt 236"/>
          <p:cNvSpPr/>
          <p:nvPr/>
        </p:nvSpPr>
        <p:spPr>
          <a:xfrm>
            <a:off x="2285984" y="100010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T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45" name="Prostokąt 244"/>
          <p:cNvSpPr/>
          <p:nvPr/>
        </p:nvSpPr>
        <p:spPr>
          <a:xfrm>
            <a:off x="2285984" y="3857628"/>
            <a:ext cx="357190" cy="357190"/>
          </a:xfrm>
          <a:prstGeom prst="rect">
            <a:avLst/>
          </a:prstGeom>
          <a:noFill/>
          <a:ln w="19050"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C00000"/>
                </a:solidFill>
              </a:rPr>
              <a:t>9</a:t>
            </a:r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247" name="Prostokąt 246"/>
          <p:cNvSpPr/>
          <p:nvPr/>
        </p:nvSpPr>
        <p:spPr>
          <a:xfrm>
            <a:off x="2143108" y="4572008"/>
            <a:ext cx="500066" cy="357190"/>
          </a:xfrm>
          <a:prstGeom prst="rect">
            <a:avLst/>
          </a:prstGeom>
          <a:noFill/>
          <a:ln w="19050"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C00000"/>
                </a:solidFill>
              </a:rPr>
              <a:t>11</a:t>
            </a:r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248" name="Prostokąt 247"/>
          <p:cNvSpPr/>
          <p:nvPr/>
        </p:nvSpPr>
        <p:spPr>
          <a:xfrm>
            <a:off x="2285984" y="492919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49" name="Prostokąt 248"/>
          <p:cNvSpPr/>
          <p:nvPr/>
        </p:nvSpPr>
        <p:spPr>
          <a:xfrm>
            <a:off x="2285984" y="528638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50" name="Prostokąt 249"/>
          <p:cNvSpPr/>
          <p:nvPr/>
        </p:nvSpPr>
        <p:spPr>
          <a:xfrm>
            <a:off x="2643174" y="100010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E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51" name="Prostokąt 250"/>
          <p:cNvSpPr/>
          <p:nvPr/>
        </p:nvSpPr>
        <p:spPr>
          <a:xfrm>
            <a:off x="2643174" y="1357298"/>
            <a:ext cx="357190" cy="357190"/>
          </a:xfrm>
          <a:prstGeom prst="rect">
            <a:avLst/>
          </a:prstGeom>
          <a:noFill/>
          <a:ln w="19050"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C00000"/>
                </a:solidFill>
              </a:rPr>
              <a:t>2</a:t>
            </a:r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258" name="Prostokąt 257"/>
          <p:cNvSpPr/>
          <p:nvPr/>
        </p:nvSpPr>
        <p:spPr>
          <a:xfrm>
            <a:off x="2643174" y="385762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60" name="Prostokąt 259"/>
          <p:cNvSpPr/>
          <p:nvPr/>
        </p:nvSpPr>
        <p:spPr>
          <a:xfrm>
            <a:off x="2643174" y="457200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61" name="Prostokąt 260"/>
          <p:cNvSpPr/>
          <p:nvPr/>
        </p:nvSpPr>
        <p:spPr>
          <a:xfrm>
            <a:off x="2643174" y="492919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62" name="Prostokąt 261"/>
          <p:cNvSpPr/>
          <p:nvPr/>
        </p:nvSpPr>
        <p:spPr>
          <a:xfrm>
            <a:off x="2643174" y="528638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63" name="Prostokąt 262"/>
          <p:cNvSpPr/>
          <p:nvPr/>
        </p:nvSpPr>
        <p:spPr>
          <a:xfrm>
            <a:off x="3000364" y="100010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M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64" name="Prostokąt 263"/>
          <p:cNvSpPr/>
          <p:nvPr/>
        </p:nvSpPr>
        <p:spPr>
          <a:xfrm>
            <a:off x="3000364" y="135729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A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70" name="Prostokąt 269"/>
          <p:cNvSpPr/>
          <p:nvPr/>
        </p:nvSpPr>
        <p:spPr>
          <a:xfrm>
            <a:off x="3000364" y="3500438"/>
            <a:ext cx="357190" cy="357190"/>
          </a:xfrm>
          <a:prstGeom prst="rect">
            <a:avLst/>
          </a:prstGeom>
          <a:noFill/>
          <a:ln w="19050"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C00000"/>
                </a:solidFill>
              </a:rPr>
              <a:t>8</a:t>
            </a:r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271" name="Prostokąt 270"/>
          <p:cNvSpPr/>
          <p:nvPr/>
        </p:nvSpPr>
        <p:spPr>
          <a:xfrm>
            <a:off x="3000364" y="385762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73" name="Prostokąt 272"/>
          <p:cNvSpPr/>
          <p:nvPr/>
        </p:nvSpPr>
        <p:spPr>
          <a:xfrm>
            <a:off x="3000364" y="457200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74" name="Prostokąt 273"/>
          <p:cNvSpPr/>
          <p:nvPr/>
        </p:nvSpPr>
        <p:spPr>
          <a:xfrm>
            <a:off x="3000364" y="492919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75" name="Prostokąt 274"/>
          <p:cNvSpPr/>
          <p:nvPr/>
        </p:nvSpPr>
        <p:spPr>
          <a:xfrm>
            <a:off x="3000364" y="528638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76" name="Prostokąt 275"/>
          <p:cNvSpPr/>
          <p:nvPr/>
        </p:nvSpPr>
        <p:spPr>
          <a:xfrm>
            <a:off x="3357554" y="100010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A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77" name="Prostokąt 276"/>
          <p:cNvSpPr/>
          <p:nvPr/>
        </p:nvSpPr>
        <p:spPr>
          <a:xfrm>
            <a:off x="3357554" y="135729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N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78" name="Prostokąt 277"/>
          <p:cNvSpPr/>
          <p:nvPr/>
        </p:nvSpPr>
        <p:spPr>
          <a:xfrm>
            <a:off x="3357554" y="1714488"/>
            <a:ext cx="357190" cy="357190"/>
          </a:xfrm>
          <a:prstGeom prst="rect">
            <a:avLst/>
          </a:prstGeom>
          <a:noFill/>
          <a:ln w="19050"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C00000"/>
                </a:solidFill>
              </a:rPr>
              <a:t>3</a:t>
            </a:r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280" name="Prostokąt 279"/>
          <p:cNvSpPr/>
          <p:nvPr/>
        </p:nvSpPr>
        <p:spPr>
          <a:xfrm>
            <a:off x="3357554" y="2428868"/>
            <a:ext cx="357190" cy="357190"/>
          </a:xfrm>
          <a:prstGeom prst="rect">
            <a:avLst/>
          </a:prstGeom>
          <a:noFill/>
          <a:ln w="19050"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C00000"/>
                </a:solidFill>
              </a:rPr>
              <a:t>5</a:t>
            </a:r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283" name="Prostokąt 282"/>
          <p:cNvSpPr/>
          <p:nvPr/>
        </p:nvSpPr>
        <p:spPr>
          <a:xfrm>
            <a:off x="3357554" y="350043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84" name="Prostokąt 283"/>
          <p:cNvSpPr/>
          <p:nvPr/>
        </p:nvSpPr>
        <p:spPr>
          <a:xfrm>
            <a:off x="3357554" y="385762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85" name="Prostokąt 284"/>
          <p:cNvSpPr/>
          <p:nvPr/>
        </p:nvSpPr>
        <p:spPr>
          <a:xfrm>
            <a:off x="3214678" y="4214818"/>
            <a:ext cx="500066" cy="357190"/>
          </a:xfrm>
          <a:prstGeom prst="rect">
            <a:avLst/>
          </a:prstGeom>
          <a:noFill/>
          <a:ln w="19050"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C00000"/>
                </a:solidFill>
              </a:rPr>
              <a:t>10</a:t>
            </a:r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286" name="Prostokąt 285"/>
          <p:cNvSpPr/>
          <p:nvPr/>
        </p:nvSpPr>
        <p:spPr>
          <a:xfrm>
            <a:off x="3357554" y="457200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87" name="Prostokąt 286"/>
          <p:cNvSpPr/>
          <p:nvPr/>
        </p:nvSpPr>
        <p:spPr>
          <a:xfrm>
            <a:off x="3357554" y="492919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88" name="Prostokąt 287"/>
          <p:cNvSpPr/>
          <p:nvPr/>
        </p:nvSpPr>
        <p:spPr>
          <a:xfrm>
            <a:off x="3357554" y="528638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89" name="Prostokąt 288"/>
          <p:cNvSpPr/>
          <p:nvPr/>
        </p:nvSpPr>
        <p:spPr>
          <a:xfrm>
            <a:off x="3714744" y="100010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T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90" name="Prostokąt 289"/>
          <p:cNvSpPr/>
          <p:nvPr/>
        </p:nvSpPr>
        <p:spPr>
          <a:xfrm>
            <a:off x="3714744" y="135729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A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91" name="Prostokąt 290"/>
          <p:cNvSpPr/>
          <p:nvPr/>
        </p:nvSpPr>
        <p:spPr>
          <a:xfrm>
            <a:off x="3714744" y="171448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H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93" name="Prostokąt 292"/>
          <p:cNvSpPr/>
          <p:nvPr/>
        </p:nvSpPr>
        <p:spPr>
          <a:xfrm>
            <a:off x="3714744" y="242886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Z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95" name="Prostokąt 294"/>
          <p:cNvSpPr/>
          <p:nvPr/>
        </p:nvSpPr>
        <p:spPr>
          <a:xfrm>
            <a:off x="3714744" y="3143248"/>
            <a:ext cx="357190" cy="357190"/>
          </a:xfrm>
          <a:prstGeom prst="rect">
            <a:avLst/>
          </a:prstGeom>
          <a:noFill/>
          <a:ln w="19050"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C00000"/>
                </a:solidFill>
              </a:rPr>
              <a:t>7</a:t>
            </a:r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296" name="Prostokąt 295"/>
          <p:cNvSpPr/>
          <p:nvPr/>
        </p:nvSpPr>
        <p:spPr>
          <a:xfrm>
            <a:off x="3714744" y="350043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97" name="Prostokąt 296"/>
          <p:cNvSpPr/>
          <p:nvPr/>
        </p:nvSpPr>
        <p:spPr>
          <a:xfrm>
            <a:off x="3714744" y="385762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98" name="Prostokąt 297"/>
          <p:cNvSpPr/>
          <p:nvPr/>
        </p:nvSpPr>
        <p:spPr>
          <a:xfrm>
            <a:off x="3714744" y="421481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99" name="Prostokąt 298"/>
          <p:cNvSpPr/>
          <p:nvPr/>
        </p:nvSpPr>
        <p:spPr>
          <a:xfrm>
            <a:off x="3714744" y="457200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300" name="Prostokąt 299"/>
          <p:cNvSpPr/>
          <p:nvPr/>
        </p:nvSpPr>
        <p:spPr>
          <a:xfrm>
            <a:off x="3714744" y="492919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301" name="Prostokąt 300"/>
          <p:cNvSpPr/>
          <p:nvPr/>
        </p:nvSpPr>
        <p:spPr>
          <a:xfrm>
            <a:off x="3714744" y="528638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315" name="pole tekstowe 314"/>
          <p:cNvSpPr txBox="1"/>
          <p:nvPr/>
        </p:nvSpPr>
        <p:spPr>
          <a:xfrm>
            <a:off x="571472" y="5929330"/>
            <a:ext cx="3929090" cy="36933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effectLst>
            <a:softEdge rad="63500"/>
          </a:effectLst>
        </p:spPr>
        <p:txBody>
          <a:bodyPr wrap="square" rtlCol="0">
            <a:spAutoFit/>
          </a:bodyPr>
          <a:lstStyle/>
          <a:p>
            <a:r>
              <a:rPr lang="pl-PL" b="1" dirty="0" smtClean="0"/>
              <a:t>7. Nauka, która bada mikroorganizmy.</a:t>
            </a:r>
            <a:endParaRPr lang="pl-PL" b="1" dirty="0"/>
          </a:p>
        </p:txBody>
      </p:sp>
      <p:sp>
        <p:nvSpPr>
          <p:cNvPr id="316" name="pole tekstowe 315">
            <a:hlinkClick r:id="" action="ppaction://hlinkshowjump?jump=nextslide"/>
          </p:cNvPr>
          <p:cNvSpPr txBox="1"/>
          <p:nvPr/>
        </p:nvSpPr>
        <p:spPr>
          <a:xfrm>
            <a:off x="7000892" y="5929330"/>
            <a:ext cx="1214446" cy="36933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effectLst>
            <a:softEdge rad="63500"/>
          </a:effectLst>
        </p:spPr>
        <p:txBody>
          <a:bodyPr wrap="square" rtlCol="0">
            <a:spAutoFit/>
          </a:bodyPr>
          <a:lstStyle/>
          <a:p>
            <a:r>
              <a:rPr lang="pl-PL" b="1" dirty="0" smtClean="0">
                <a:solidFill>
                  <a:srgbClr val="C00000"/>
                </a:solidFill>
              </a:rPr>
              <a:t>SPRAWDŹ</a:t>
            </a:r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141" name="Symbol zastępczy stopki 14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Autor: Elżbieta Jarębska</a:t>
            </a:r>
            <a:endParaRPr lang="pl-PL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000"/>
                            </p:stCondLst>
                            <p:childTnLst>
                              <p:par>
                                <p:cTn id="38" presetID="23" presetClass="entr" presetSubtype="16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3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0" fill="hold"/>
                                        <p:tgtEl>
                                          <p:spTgt spid="3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500"/>
                            </p:stCondLst>
                            <p:childTnLst>
                              <p:par>
                                <p:cTn id="43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2000" fill="hold"/>
                                        <p:tgtEl>
                                          <p:spTgt spid="3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000" fill="hold"/>
                                        <p:tgtEl>
                                          <p:spTgt spid="3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8" grpId="0" animBg="1"/>
      <p:bldP spid="47" grpId="0" animBg="1"/>
      <p:bldP spid="60" grpId="0" animBg="1"/>
      <p:bldP spid="73" grpId="0" animBg="1"/>
      <p:bldP spid="86" grpId="0" animBg="1"/>
      <p:bldP spid="99" grpId="0" animBg="1"/>
      <p:bldP spid="112" grpId="0" animBg="1"/>
      <p:bldP spid="315" grpId="0" animBg="1"/>
      <p:bldP spid="316" grpId="0" animBg="1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rostokąt 28"/>
          <p:cNvSpPr/>
          <p:nvPr/>
        </p:nvSpPr>
        <p:spPr>
          <a:xfrm>
            <a:off x="4071934" y="100010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Y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30" name="Prostokąt 29"/>
          <p:cNvSpPr/>
          <p:nvPr/>
        </p:nvSpPr>
        <p:spPr>
          <a:xfrm>
            <a:off x="4071934" y="135729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T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31" name="Prostokąt 30"/>
          <p:cNvSpPr/>
          <p:nvPr/>
        </p:nvSpPr>
        <p:spPr>
          <a:xfrm>
            <a:off x="4071934" y="171448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I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32" name="Prostokąt 31"/>
          <p:cNvSpPr/>
          <p:nvPr/>
        </p:nvSpPr>
        <p:spPr>
          <a:xfrm>
            <a:off x="4071934" y="2071678"/>
            <a:ext cx="357190" cy="357190"/>
          </a:xfrm>
          <a:prstGeom prst="rect">
            <a:avLst/>
          </a:prstGeom>
          <a:noFill/>
          <a:ln w="19050"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C00000"/>
                </a:solidFill>
              </a:rPr>
              <a:t>4</a:t>
            </a:r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33" name="Prostokąt 32"/>
          <p:cNvSpPr/>
          <p:nvPr/>
        </p:nvSpPr>
        <p:spPr>
          <a:xfrm>
            <a:off x="4071934" y="242886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O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34" name="Prostokąt 33"/>
          <p:cNvSpPr/>
          <p:nvPr/>
        </p:nvSpPr>
        <p:spPr>
          <a:xfrm>
            <a:off x="4071934" y="2786058"/>
            <a:ext cx="357190" cy="357190"/>
          </a:xfrm>
          <a:prstGeom prst="rect">
            <a:avLst/>
          </a:prstGeom>
          <a:noFill/>
          <a:ln w="19050"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C00000"/>
                </a:solidFill>
              </a:rPr>
              <a:t>6</a:t>
            </a:r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35" name="Prostokąt 34"/>
          <p:cNvSpPr/>
          <p:nvPr/>
        </p:nvSpPr>
        <p:spPr>
          <a:xfrm>
            <a:off x="4071934" y="314324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M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36" name="Prostokąt 35"/>
          <p:cNvSpPr/>
          <p:nvPr/>
        </p:nvSpPr>
        <p:spPr>
          <a:xfrm>
            <a:off x="4071934" y="350043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37" name="Prostokąt 36"/>
          <p:cNvSpPr/>
          <p:nvPr/>
        </p:nvSpPr>
        <p:spPr>
          <a:xfrm>
            <a:off x="4071934" y="385762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38" name="Prostokąt 37"/>
          <p:cNvSpPr/>
          <p:nvPr/>
        </p:nvSpPr>
        <p:spPr>
          <a:xfrm>
            <a:off x="4071934" y="421481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39" name="Prostokąt 38"/>
          <p:cNvSpPr/>
          <p:nvPr/>
        </p:nvSpPr>
        <p:spPr>
          <a:xfrm>
            <a:off x="4071934" y="457200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40" name="Prostokąt 39"/>
          <p:cNvSpPr/>
          <p:nvPr/>
        </p:nvSpPr>
        <p:spPr>
          <a:xfrm>
            <a:off x="4071934" y="492919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41" name="Prostokąt 40"/>
          <p:cNvSpPr/>
          <p:nvPr/>
        </p:nvSpPr>
        <p:spPr>
          <a:xfrm>
            <a:off x="4071934" y="528638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16" name="Prostokąt 15"/>
          <p:cNvSpPr/>
          <p:nvPr/>
        </p:nvSpPr>
        <p:spPr>
          <a:xfrm>
            <a:off x="4785560" y="100010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A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17" name="Prostokąt 16"/>
          <p:cNvSpPr/>
          <p:nvPr/>
        </p:nvSpPr>
        <p:spPr>
          <a:xfrm>
            <a:off x="4785560" y="135729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M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18" name="Prostokąt 17"/>
          <p:cNvSpPr/>
          <p:nvPr/>
        </p:nvSpPr>
        <p:spPr>
          <a:xfrm>
            <a:off x="4785560" y="171448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T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19" name="Prostokąt 18"/>
          <p:cNvSpPr/>
          <p:nvPr/>
        </p:nvSpPr>
        <p:spPr>
          <a:xfrm>
            <a:off x="4785560" y="207167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I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0" name="Prostokąt 19"/>
          <p:cNvSpPr/>
          <p:nvPr/>
        </p:nvSpPr>
        <p:spPr>
          <a:xfrm>
            <a:off x="4785560" y="242886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L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1" name="Prostokąt 20"/>
          <p:cNvSpPr/>
          <p:nvPr/>
        </p:nvSpPr>
        <p:spPr>
          <a:xfrm>
            <a:off x="4785560" y="278605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O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2" name="Prostokąt 21"/>
          <p:cNvSpPr/>
          <p:nvPr/>
        </p:nvSpPr>
        <p:spPr>
          <a:xfrm>
            <a:off x="4785560" y="314324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K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3" name="Prostokąt 22"/>
          <p:cNvSpPr/>
          <p:nvPr/>
        </p:nvSpPr>
        <p:spPr>
          <a:xfrm>
            <a:off x="4785560" y="350043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4" name="Prostokąt 23"/>
          <p:cNvSpPr/>
          <p:nvPr/>
        </p:nvSpPr>
        <p:spPr>
          <a:xfrm>
            <a:off x="4785560" y="385762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5" name="Prostokąt 24"/>
          <p:cNvSpPr/>
          <p:nvPr/>
        </p:nvSpPr>
        <p:spPr>
          <a:xfrm>
            <a:off x="4785560" y="421481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6" name="Prostokąt 25"/>
          <p:cNvSpPr/>
          <p:nvPr/>
        </p:nvSpPr>
        <p:spPr>
          <a:xfrm>
            <a:off x="4785560" y="457200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7" name="Prostokąt 26"/>
          <p:cNvSpPr/>
          <p:nvPr/>
        </p:nvSpPr>
        <p:spPr>
          <a:xfrm>
            <a:off x="4785560" y="492919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" name="Prostokąt 1"/>
          <p:cNvSpPr/>
          <p:nvPr/>
        </p:nvSpPr>
        <p:spPr>
          <a:xfrm>
            <a:off x="2376395" y="214290"/>
            <a:ext cx="4410183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pl-PL" sz="3200" b="1" cap="none" spc="50" dirty="0" smtClean="0">
                <a:ln w="11430"/>
                <a:solidFill>
                  <a:srgbClr val="0033CC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</a:rPr>
              <a:t>Rozwiąż krzyżówkę</a:t>
            </a:r>
            <a:endParaRPr lang="pl-PL" sz="3200" b="1" cap="none" spc="50" dirty="0">
              <a:ln w="11430"/>
              <a:solidFill>
                <a:srgbClr val="0033CC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Georgia" pitchFamily="18" charset="0"/>
            </a:endParaRPr>
          </a:p>
        </p:txBody>
      </p:sp>
      <p:sp>
        <p:nvSpPr>
          <p:cNvPr id="3" name="Prostokąt 2"/>
          <p:cNvSpPr/>
          <p:nvPr/>
        </p:nvSpPr>
        <p:spPr>
          <a:xfrm>
            <a:off x="4429124" y="100010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rgbClr val="C00000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C00000"/>
                </a:solidFill>
              </a:rPr>
              <a:t>K</a:t>
            </a:r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4" name="Prostokąt 3"/>
          <p:cNvSpPr/>
          <p:nvPr/>
        </p:nvSpPr>
        <p:spPr>
          <a:xfrm>
            <a:off x="4429124" y="135729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rgbClr val="C00000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C00000"/>
                </a:solidFill>
              </a:rPr>
              <a:t>O</a:t>
            </a:r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5" name="Prostokąt 4"/>
          <p:cNvSpPr/>
          <p:nvPr/>
        </p:nvSpPr>
        <p:spPr>
          <a:xfrm>
            <a:off x="4429124" y="171448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rgbClr val="C00000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C00000"/>
                </a:solidFill>
              </a:rPr>
              <a:t>S</a:t>
            </a:r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6" name="Prostokąt 5"/>
          <p:cNvSpPr/>
          <p:nvPr/>
        </p:nvSpPr>
        <p:spPr>
          <a:xfrm>
            <a:off x="4429124" y="207167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rgbClr val="C00000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C00000"/>
                </a:solidFill>
              </a:rPr>
              <a:t>M</a:t>
            </a:r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7" name="Prostokąt 6"/>
          <p:cNvSpPr/>
          <p:nvPr/>
        </p:nvSpPr>
        <p:spPr>
          <a:xfrm>
            <a:off x="4429124" y="242886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rgbClr val="C00000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C00000"/>
                </a:solidFill>
              </a:rPr>
              <a:t>O</a:t>
            </a:r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8" name="Prostokąt 7"/>
          <p:cNvSpPr/>
          <p:nvPr/>
        </p:nvSpPr>
        <p:spPr>
          <a:xfrm>
            <a:off x="4429124" y="278605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rgbClr val="C00000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C00000"/>
                </a:solidFill>
              </a:rPr>
              <a:t>B</a:t>
            </a:r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9" name="Prostokąt 8"/>
          <p:cNvSpPr/>
          <p:nvPr/>
        </p:nvSpPr>
        <p:spPr>
          <a:xfrm>
            <a:off x="4429124" y="314324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rgbClr val="C00000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C00000"/>
                </a:solidFill>
              </a:rPr>
              <a:t>I</a:t>
            </a:r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10" name="Prostokąt 9"/>
          <p:cNvSpPr/>
          <p:nvPr/>
        </p:nvSpPr>
        <p:spPr>
          <a:xfrm>
            <a:off x="4429124" y="350043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rgbClr val="C00000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11" name="Prostokąt 10"/>
          <p:cNvSpPr/>
          <p:nvPr/>
        </p:nvSpPr>
        <p:spPr>
          <a:xfrm>
            <a:off x="4429124" y="385762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rgbClr val="C00000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12" name="Prostokąt 11"/>
          <p:cNvSpPr/>
          <p:nvPr/>
        </p:nvSpPr>
        <p:spPr>
          <a:xfrm>
            <a:off x="4429124" y="421481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rgbClr val="C00000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13" name="Prostokąt 12"/>
          <p:cNvSpPr/>
          <p:nvPr/>
        </p:nvSpPr>
        <p:spPr>
          <a:xfrm>
            <a:off x="4429124" y="457200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rgbClr val="C00000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14" name="Prostokąt 13"/>
          <p:cNvSpPr/>
          <p:nvPr/>
        </p:nvSpPr>
        <p:spPr>
          <a:xfrm>
            <a:off x="4429124" y="492919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rgbClr val="C00000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15" name="Prostokąt 14"/>
          <p:cNvSpPr/>
          <p:nvPr/>
        </p:nvSpPr>
        <p:spPr>
          <a:xfrm>
            <a:off x="4429124" y="528638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rgbClr val="C00000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43" name="Prostokąt 42"/>
          <p:cNvSpPr/>
          <p:nvPr/>
        </p:nvSpPr>
        <p:spPr>
          <a:xfrm>
            <a:off x="5131472" y="135729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I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44" name="Prostokąt 43"/>
          <p:cNvSpPr/>
          <p:nvPr/>
        </p:nvSpPr>
        <p:spPr>
          <a:xfrm>
            <a:off x="5131472" y="171448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O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45" name="Prostokąt 44"/>
          <p:cNvSpPr/>
          <p:nvPr/>
        </p:nvSpPr>
        <p:spPr>
          <a:xfrm>
            <a:off x="5131472" y="207167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K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46" name="Prostokąt 45"/>
          <p:cNvSpPr/>
          <p:nvPr/>
        </p:nvSpPr>
        <p:spPr>
          <a:xfrm>
            <a:off x="5131472" y="242886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O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47" name="Prostokąt 46"/>
          <p:cNvSpPr/>
          <p:nvPr/>
        </p:nvSpPr>
        <p:spPr>
          <a:xfrm>
            <a:off x="5131472" y="278605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T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48" name="Prostokąt 47"/>
          <p:cNvSpPr/>
          <p:nvPr/>
        </p:nvSpPr>
        <p:spPr>
          <a:xfrm>
            <a:off x="5131472" y="314324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R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49" name="Prostokąt 48"/>
          <p:cNvSpPr/>
          <p:nvPr/>
        </p:nvSpPr>
        <p:spPr>
          <a:xfrm>
            <a:off x="5131472" y="350043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50" name="Prostokąt 49"/>
          <p:cNvSpPr/>
          <p:nvPr/>
        </p:nvSpPr>
        <p:spPr>
          <a:xfrm>
            <a:off x="5131472" y="385762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51" name="Prostokąt 50"/>
          <p:cNvSpPr/>
          <p:nvPr/>
        </p:nvSpPr>
        <p:spPr>
          <a:xfrm>
            <a:off x="5131472" y="421481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52" name="Prostokąt 51"/>
          <p:cNvSpPr/>
          <p:nvPr/>
        </p:nvSpPr>
        <p:spPr>
          <a:xfrm>
            <a:off x="5131472" y="457200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56" name="Prostokąt 55"/>
          <p:cNvSpPr/>
          <p:nvPr/>
        </p:nvSpPr>
        <p:spPr>
          <a:xfrm>
            <a:off x="5488662" y="135729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A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57" name="Prostokąt 56"/>
          <p:cNvSpPr/>
          <p:nvPr/>
        </p:nvSpPr>
        <p:spPr>
          <a:xfrm>
            <a:off x="5488662" y="171448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L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58" name="Prostokąt 57"/>
          <p:cNvSpPr/>
          <p:nvPr/>
        </p:nvSpPr>
        <p:spPr>
          <a:xfrm>
            <a:off x="5488662" y="207167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O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59" name="Prostokąt 58"/>
          <p:cNvSpPr/>
          <p:nvPr/>
        </p:nvSpPr>
        <p:spPr>
          <a:xfrm>
            <a:off x="5488662" y="242886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G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60" name="Prostokąt 59"/>
          <p:cNvSpPr/>
          <p:nvPr/>
        </p:nvSpPr>
        <p:spPr>
          <a:xfrm>
            <a:off x="5488662" y="278605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A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61" name="Prostokąt 60"/>
          <p:cNvSpPr/>
          <p:nvPr/>
        </p:nvSpPr>
        <p:spPr>
          <a:xfrm>
            <a:off x="5488662" y="314324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O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62" name="Prostokąt 61"/>
          <p:cNvSpPr/>
          <p:nvPr/>
        </p:nvSpPr>
        <p:spPr>
          <a:xfrm>
            <a:off x="5488662" y="350043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63" name="Prostokąt 62"/>
          <p:cNvSpPr/>
          <p:nvPr/>
        </p:nvSpPr>
        <p:spPr>
          <a:xfrm>
            <a:off x="5488662" y="385762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64" name="Prostokąt 63"/>
          <p:cNvSpPr/>
          <p:nvPr/>
        </p:nvSpPr>
        <p:spPr>
          <a:xfrm>
            <a:off x="5488662" y="421481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70" name="Prostokąt 69"/>
          <p:cNvSpPr/>
          <p:nvPr/>
        </p:nvSpPr>
        <p:spPr>
          <a:xfrm>
            <a:off x="5845852" y="171448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O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71" name="Prostokąt 70"/>
          <p:cNvSpPr/>
          <p:nvPr/>
        </p:nvSpPr>
        <p:spPr>
          <a:xfrm>
            <a:off x="5845852" y="207167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L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72" name="Prostokąt 71"/>
          <p:cNvSpPr/>
          <p:nvPr/>
        </p:nvSpPr>
        <p:spPr>
          <a:xfrm>
            <a:off x="5845852" y="242886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I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73" name="Prostokąt 72"/>
          <p:cNvSpPr/>
          <p:nvPr/>
        </p:nvSpPr>
        <p:spPr>
          <a:xfrm>
            <a:off x="5845852" y="278605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N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74" name="Prostokąt 73"/>
          <p:cNvSpPr/>
          <p:nvPr/>
        </p:nvSpPr>
        <p:spPr>
          <a:xfrm>
            <a:off x="5845852" y="314324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B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75" name="Prostokąt 74"/>
          <p:cNvSpPr/>
          <p:nvPr/>
        </p:nvSpPr>
        <p:spPr>
          <a:xfrm>
            <a:off x="5845852" y="350043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76" name="Prostokąt 75"/>
          <p:cNvSpPr/>
          <p:nvPr/>
        </p:nvSpPr>
        <p:spPr>
          <a:xfrm>
            <a:off x="5845852" y="385762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77" name="Prostokąt 76"/>
          <p:cNvSpPr/>
          <p:nvPr/>
        </p:nvSpPr>
        <p:spPr>
          <a:xfrm>
            <a:off x="5845852" y="421481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83" name="Prostokąt 82"/>
          <p:cNvSpPr/>
          <p:nvPr/>
        </p:nvSpPr>
        <p:spPr>
          <a:xfrm>
            <a:off x="6203042" y="171448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G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84" name="Prostokąt 83"/>
          <p:cNvSpPr/>
          <p:nvPr/>
        </p:nvSpPr>
        <p:spPr>
          <a:xfrm>
            <a:off x="6203042" y="207167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O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85" name="Prostokąt 84"/>
          <p:cNvSpPr/>
          <p:nvPr/>
        </p:nvSpPr>
        <p:spPr>
          <a:xfrm>
            <a:off x="6203042" y="242886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A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86" name="Prostokąt 85"/>
          <p:cNvSpPr/>
          <p:nvPr/>
        </p:nvSpPr>
        <p:spPr>
          <a:xfrm>
            <a:off x="6203042" y="278605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I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87" name="Prostokąt 86"/>
          <p:cNvSpPr/>
          <p:nvPr/>
        </p:nvSpPr>
        <p:spPr>
          <a:xfrm>
            <a:off x="6203042" y="314324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I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88" name="Prostokąt 87"/>
          <p:cNvSpPr/>
          <p:nvPr/>
        </p:nvSpPr>
        <p:spPr>
          <a:xfrm>
            <a:off x="6203042" y="350043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90" name="Prostokąt 89"/>
          <p:cNvSpPr/>
          <p:nvPr/>
        </p:nvSpPr>
        <p:spPr>
          <a:xfrm>
            <a:off x="6203042" y="421481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96" name="Prostokąt 95"/>
          <p:cNvSpPr/>
          <p:nvPr/>
        </p:nvSpPr>
        <p:spPr>
          <a:xfrm>
            <a:off x="6560232" y="171448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I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97" name="Prostokąt 96"/>
          <p:cNvSpPr/>
          <p:nvPr/>
        </p:nvSpPr>
        <p:spPr>
          <a:xfrm>
            <a:off x="6560232" y="207167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G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99" name="Prostokąt 98"/>
          <p:cNvSpPr/>
          <p:nvPr/>
        </p:nvSpPr>
        <p:spPr>
          <a:xfrm>
            <a:off x="6560232" y="278605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K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100" name="Prostokąt 99"/>
          <p:cNvSpPr/>
          <p:nvPr/>
        </p:nvSpPr>
        <p:spPr>
          <a:xfrm>
            <a:off x="6560232" y="314324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O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109" name="Prostokąt 108"/>
          <p:cNvSpPr/>
          <p:nvPr/>
        </p:nvSpPr>
        <p:spPr>
          <a:xfrm>
            <a:off x="6917422" y="171448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A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110" name="Prostokąt 109"/>
          <p:cNvSpPr/>
          <p:nvPr/>
        </p:nvSpPr>
        <p:spPr>
          <a:xfrm>
            <a:off x="6917422" y="207167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I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112" name="Prostokąt 111"/>
          <p:cNvSpPr/>
          <p:nvPr/>
        </p:nvSpPr>
        <p:spPr>
          <a:xfrm>
            <a:off x="6917422" y="278605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A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113" name="Prostokąt 112"/>
          <p:cNvSpPr/>
          <p:nvPr/>
        </p:nvSpPr>
        <p:spPr>
          <a:xfrm>
            <a:off x="6917422" y="314324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L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123" name="Prostokąt 122"/>
          <p:cNvSpPr/>
          <p:nvPr/>
        </p:nvSpPr>
        <p:spPr>
          <a:xfrm>
            <a:off x="7274612" y="207167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A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126" name="Prostokąt 125"/>
          <p:cNvSpPr/>
          <p:nvPr/>
        </p:nvSpPr>
        <p:spPr>
          <a:xfrm>
            <a:off x="7274612" y="314324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O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139" name="Prostokąt 138"/>
          <p:cNvSpPr/>
          <p:nvPr/>
        </p:nvSpPr>
        <p:spPr>
          <a:xfrm>
            <a:off x="7631802" y="314324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G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152" name="Prostokąt 151"/>
          <p:cNvSpPr/>
          <p:nvPr/>
        </p:nvSpPr>
        <p:spPr>
          <a:xfrm>
            <a:off x="7988992" y="314324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I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165" name="Prostokąt 164"/>
          <p:cNvSpPr/>
          <p:nvPr/>
        </p:nvSpPr>
        <p:spPr>
          <a:xfrm>
            <a:off x="8346182" y="314324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A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183" name="Prostokąt 182"/>
          <p:cNvSpPr/>
          <p:nvPr/>
        </p:nvSpPr>
        <p:spPr>
          <a:xfrm>
            <a:off x="428596" y="4929198"/>
            <a:ext cx="428628" cy="357190"/>
          </a:xfrm>
          <a:prstGeom prst="rect">
            <a:avLst/>
          </a:prstGeom>
          <a:noFill/>
          <a:ln w="19050"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C00000"/>
                </a:solidFill>
              </a:rPr>
              <a:t>12</a:t>
            </a:r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185" name="Prostokąt 184"/>
          <p:cNvSpPr/>
          <p:nvPr/>
        </p:nvSpPr>
        <p:spPr>
          <a:xfrm>
            <a:off x="857224" y="1000108"/>
            <a:ext cx="357190" cy="357190"/>
          </a:xfrm>
          <a:prstGeom prst="rect">
            <a:avLst/>
          </a:prstGeom>
          <a:noFill/>
          <a:ln w="19050"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C00000"/>
                </a:solidFill>
              </a:rPr>
              <a:t>1</a:t>
            </a:r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196" name="Prostokąt 195"/>
          <p:cNvSpPr/>
          <p:nvPr/>
        </p:nvSpPr>
        <p:spPr>
          <a:xfrm>
            <a:off x="857224" y="492919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198" name="Prostokąt 197"/>
          <p:cNvSpPr/>
          <p:nvPr/>
        </p:nvSpPr>
        <p:spPr>
          <a:xfrm>
            <a:off x="1214414" y="100010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S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09" name="Prostokąt 208"/>
          <p:cNvSpPr/>
          <p:nvPr/>
        </p:nvSpPr>
        <p:spPr>
          <a:xfrm>
            <a:off x="1214414" y="492919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10" name="Prostokąt 209"/>
          <p:cNvSpPr/>
          <p:nvPr/>
        </p:nvSpPr>
        <p:spPr>
          <a:xfrm>
            <a:off x="1000100" y="5286388"/>
            <a:ext cx="571504" cy="357190"/>
          </a:xfrm>
          <a:prstGeom prst="rect">
            <a:avLst/>
          </a:prstGeom>
          <a:noFill/>
          <a:ln w="19050"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C00000"/>
                </a:solidFill>
              </a:rPr>
              <a:t>13</a:t>
            </a:r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211" name="Prostokąt 210"/>
          <p:cNvSpPr/>
          <p:nvPr/>
        </p:nvSpPr>
        <p:spPr>
          <a:xfrm>
            <a:off x="1571604" y="100010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Y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22" name="Prostokąt 221"/>
          <p:cNvSpPr/>
          <p:nvPr/>
        </p:nvSpPr>
        <p:spPr>
          <a:xfrm>
            <a:off x="1571604" y="492919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23" name="Prostokąt 222"/>
          <p:cNvSpPr/>
          <p:nvPr/>
        </p:nvSpPr>
        <p:spPr>
          <a:xfrm>
            <a:off x="1571604" y="528638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24" name="Prostokąt 223"/>
          <p:cNvSpPr/>
          <p:nvPr/>
        </p:nvSpPr>
        <p:spPr>
          <a:xfrm>
            <a:off x="1928794" y="100010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S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35" name="Prostokąt 234"/>
          <p:cNvSpPr/>
          <p:nvPr/>
        </p:nvSpPr>
        <p:spPr>
          <a:xfrm>
            <a:off x="1928794" y="492919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36" name="Prostokąt 235"/>
          <p:cNvSpPr/>
          <p:nvPr/>
        </p:nvSpPr>
        <p:spPr>
          <a:xfrm>
            <a:off x="1928794" y="528638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37" name="Prostokąt 236"/>
          <p:cNvSpPr/>
          <p:nvPr/>
        </p:nvSpPr>
        <p:spPr>
          <a:xfrm>
            <a:off x="2285984" y="100010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T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45" name="Prostokąt 244"/>
          <p:cNvSpPr/>
          <p:nvPr/>
        </p:nvSpPr>
        <p:spPr>
          <a:xfrm>
            <a:off x="2285984" y="3857628"/>
            <a:ext cx="357190" cy="357190"/>
          </a:xfrm>
          <a:prstGeom prst="rect">
            <a:avLst/>
          </a:prstGeom>
          <a:noFill/>
          <a:ln w="19050"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C00000"/>
                </a:solidFill>
              </a:rPr>
              <a:t>9</a:t>
            </a:r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247" name="Prostokąt 246"/>
          <p:cNvSpPr/>
          <p:nvPr/>
        </p:nvSpPr>
        <p:spPr>
          <a:xfrm>
            <a:off x="2143108" y="4572008"/>
            <a:ext cx="500066" cy="357190"/>
          </a:xfrm>
          <a:prstGeom prst="rect">
            <a:avLst/>
          </a:prstGeom>
          <a:noFill/>
          <a:ln w="19050"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C00000"/>
                </a:solidFill>
              </a:rPr>
              <a:t>11</a:t>
            </a:r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248" name="Prostokąt 247"/>
          <p:cNvSpPr/>
          <p:nvPr/>
        </p:nvSpPr>
        <p:spPr>
          <a:xfrm>
            <a:off x="2285984" y="492919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49" name="Prostokąt 248"/>
          <p:cNvSpPr/>
          <p:nvPr/>
        </p:nvSpPr>
        <p:spPr>
          <a:xfrm>
            <a:off x="2285984" y="528638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50" name="Prostokąt 249"/>
          <p:cNvSpPr/>
          <p:nvPr/>
        </p:nvSpPr>
        <p:spPr>
          <a:xfrm>
            <a:off x="2643174" y="100010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E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51" name="Prostokąt 250"/>
          <p:cNvSpPr/>
          <p:nvPr/>
        </p:nvSpPr>
        <p:spPr>
          <a:xfrm>
            <a:off x="2643174" y="1357298"/>
            <a:ext cx="357190" cy="357190"/>
          </a:xfrm>
          <a:prstGeom prst="rect">
            <a:avLst/>
          </a:prstGeom>
          <a:noFill/>
          <a:ln w="19050"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C00000"/>
                </a:solidFill>
              </a:rPr>
              <a:t>2</a:t>
            </a:r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258" name="Prostokąt 257"/>
          <p:cNvSpPr/>
          <p:nvPr/>
        </p:nvSpPr>
        <p:spPr>
          <a:xfrm>
            <a:off x="2643174" y="385762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60" name="Prostokąt 259"/>
          <p:cNvSpPr/>
          <p:nvPr/>
        </p:nvSpPr>
        <p:spPr>
          <a:xfrm>
            <a:off x="2643174" y="457200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61" name="Prostokąt 260"/>
          <p:cNvSpPr/>
          <p:nvPr/>
        </p:nvSpPr>
        <p:spPr>
          <a:xfrm>
            <a:off x="2643174" y="492919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62" name="Prostokąt 261"/>
          <p:cNvSpPr/>
          <p:nvPr/>
        </p:nvSpPr>
        <p:spPr>
          <a:xfrm>
            <a:off x="2643174" y="528638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63" name="Prostokąt 262"/>
          <p:cNvSpPr/>
          <p:nvPr/>
        </p:nvSpPr>
        <p:spPr>
          <a:xfrm>
            <a:off x="3000364" y="100010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M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64" name="Prostokąt 263"/>
          <p:cNvSpPr/>
          <p:nvPr/>
        </p:nvSpPr>
        <p:spPr>
          <a:xfrm>
            <a:off x="3000364" y="135729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A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70" name="Prostokąt 269"/>
          <p:cNvSpPr/>
          <p:nvPr/>
        </p:nvSpPr>
        <p:spPr>
          <a:xfrm>
            <a:off x="3000364" y="3500438"/>
            <a:ext cx="357190" cy="357190"/>
          </a:xfrm>
          <a:prstGeom prst="rect">
            <a:avLst/>
          </a:prstGeom>
          <a:noFill/>
          <a:ln w="19050"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C00000"/>
                </a:solidFill>
              </a:rPr>
              <a:t>8</a:t>
            </a:r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271" name="Prostokąt 270"/>
          <p:cNvSpPr/>
          <p:nvPr/>
        </p:nvSpPr>
        <p:spPr>
          <a:xfrm>
            <a:off x="3000364" y="385762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73" name="Prostokąt 272"/>
          <p:cNvSpPr/>
          <p:nvPr/>
        </p:nvSpPr>
        <p:spPr>
          <a:xfrm>
            <a:off x="3000364" y="457200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74" name="Prostokąt 273"/>
          <p:cNvSpPr/>
          <p:nvPr/>
        </p:nvSpPr>
        <p:spPr>
          <a:xfrm>
            <a:off x="3000364" y="492919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75" name="Prostokąt 274"/>
          <p:cNvSpPr/>
          <p:nvPr/>
        </p:nvSpPr>
        <p:spPr>
          <a:xfrm>
            <a:off x="3000364" y="528638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76" name="Prostokąt 275"/>
          <p:cNvSpPr/>
          <p:nvPr/>
        </p:nvSpPr>
        <p:spPr>
          <a:xfrm>
            <a:off x="3357554" y="100010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A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77" name="Prostokąt 276"/>
          <p:cNvSpPr/>
          <p:nvPr/>
        </p:nvSpPr>
        <p:spPr>
          <a:xfrm>
            <a:off x="3357554" y="135729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N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78" name="Prostokąt 277"/>
          <p:cNvSpPr/>
          <p:nvPr/>
        </p:nvSpPr>
        <p:spPr>
          <a:xfrm>
            <a:off x="3357554" y="1714488"/>
            <a:ext cx="357190" cy="357190"/>
          </a:xfrm>
          <a:prstGeom prst="rect">
            <a:avLst/>
          </a:prstGeom>
          <a:noFill/>
          <a:ln w="19050"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C00000"/>
                </a:solidFill>
              </a:rPr>
              <a:t>3</a:t>
            </a:r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280" name="Prostokąt 279"/>
          <p:cNvSpPr/>
          <p:nvPr/>
        </p:nvSpPr>
        <p:spPr>
          <a:xfrm>
            <a:off x="3357554" y="2428868"/>
            <a:ext cx="357190" cy="357190"/>
          </a:xfrm>
          <a:prstGeom prst="rect">
            <a:avLst/>
          </a:prstGeom>
          <a:noFill/>
          <a:ln w="19050"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C00000"/>
                </a:solidFill>
              </a:rPr>
              <a:t>5</a:t>
            </a:r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283" name="Prostokąt 282"/>
          <p:cNvSpPr/>
          <p:nvPr/>
        </p:nvSpPr>
        <p:spPr>
          <a:xfrm>
            <a:off x="3357554" y="350043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84" name="Prostokąt 283"/>
          <p:cNvSpPr/>
          <p:nvPr/>
        </p:nvSpPr>
        <p:spPr>
          <a:xfrm>
            <a:off x="3357554" y="385762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85" name="Prostokąt 284"/>
          <p:cNvSpPr/>
          <p:nvPr/>
        </p:nvSpPr>
        <p:spPr>
          <a:xfrm>
            <a:off x="3214678" y="4214818"/>
            <a:ext cx="500066" cy="357190"/>
          </a:xfrm>
          <a:prstGeom prst="rect">
            <a:avLst/>
          </a:prstGeom>
          <a:noFill/>
          <a:ln w="19050"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C00000"/>
                </a:solidFill>
              </a:rPr>
              <a:t>10</a:t>
            </a:r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286" name="Prostokąt 285"/>
          <p:cNvSpPr/>
          <p:nvPr/>
        </p:nvSpPr>
        <p:spPr>
          <a:xfrm>
            <a:off x="3357554" y="457200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87" name="Prostokąt 286"/>
          <p:cNvSpPr/>
          <p:nvPr/>
        </p:nvSpPr>
        <p:spPr>
          <a:xfrm>
            <a:off x="3357554" y="492919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88" name="Prostokąt 287"/>
          <p:cNvSpPr/>
          <p:nvPr/>
        </p:nvSpPr>
        <p:spPr>
          <a:xfrm>
            <a:off x="3357554" y="528638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89" name="Prostokąt 288"/>
          <p:cNvSpPr/>
          <p:nvPr/>
        </p:nvSpPr>
        <p:spPr>
          <a:xfrm>
            <a:off x="3714744" y="100010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T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90" name="Prostokąt 289"/>
          <p:cNvSpPr/>
          <p:nvPr/>
        </p:nvSpPr>
        <p:spPr>
          <a:xfrm>
            <a:off x="3714744" y="135729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A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91" name="Prostokąt 290"/>
          <p:cNvSpPr/>
          <p:nvPr/>
        </p:nvSpPr>
        <p:spPr>
          <a:xfrm>
            <a:off x="3714744" y="171448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H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93" name="Prostokąt 292"/>
          <p:cNvSpPr/>
          <p:nvPr/>
        </p:nvSpPr>
        <p:spPr>
          <a:xfrm>
            <a:off x="3714744" y="242886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Z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95" name="Prostokąt 294"/>
          <p:cNvSpPr/>
          <p:nvPr/>
        </p:nvSpPr>
        <p:spPr>
          <a:xfrm>
            <a:off x="3714744" y="3143248"/>
            <a:ext cx="357190" cy="357190"/>
          </a:xfrm>
          <a:prstGeom prst="rect">
            <a:avLst/>
          </a:prstGeom>
          <a:noFill/>
          <a:ln w="19050"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C00000"/>
                </a:solidFill>
              </a:rPr>
              <a:t>7</a:t>
            </a:r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296" name="Prostokąt 295"/>
          <p:cNvSpPr/>
          <p:nvPr/>
        </p:nvSpPr>
        <p:spPr>
          <a:xfrm>
            <a:off x="3714744" y="350043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97" name="Prostokąt 296"/>
          <p:cNvSpPr/>
          <p:nvPr/>
        </p:nvSpPr>
        <p:spPr>
          <a:xfrm>
            <a:off x="3714744" y="385762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98" name="Prostokąt 297"/>
          <p:cNvSpPr/>
          <p:nvPr/>
        </p:nvSpPr>
        <p:spPr>
          <a:xfrm>
            <a:off x="3714744" y="421481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99" name="Prostokąt 298"/>
          <p:cNvSpPr/>
          <p:nvPr/>
        </p:nvSpPr>
        <p:spPr>
          <a:xfrm>
            <a:off x="3714744" y="457200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300" name="Prostokąt 299"/>
          <p:cNvSpPr/>
          <p:nvPr/>
        </p:nvSpPr>
        <p:spPr>
          <a:xfrm>
            <a:off x="3714744" y="492919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301" name="Prostokąt 300"/>
          <p:cNvSpPr/>
          <p:nvPr/>
        </p:nvSpPr>
        <p:spPr>
          <a:xfrm>
            <a:off x="3714744" y="528638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315" name="pole tekstowe 314"/>
          <p:cNvSpPr txBox="1"/>
          <p:nvPr/>
        </p:nvSpPr>
        <p:spPr>
          <a:xfrm>
            <a:off x="571472" y="5929330"/>
            <a:ext cx="3214710" cy="36933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effectLst>
            <a:softEdge rad="63500"/>
          </a:effectLst>
        </p:spPr>
        <p:txBody>
          <a:bodyPr wrap="square" rtlCol="0">
            <a:spAutoFit/>
          </a:bodyPr>
          <a:lstStyle/>
          <a:p>
            <a:r>
              <a:rPr lang="pl-PL" b="1" dirty="0" smtClean="0"/>
              <a:t>8. Nauka o budowie komórek.</a:t>
            </a:r>
            <a:endParaRPr lang="pl-PL" b="1" dirty="0"/>
          </a:p>
        </p:txBody>
      </p:sp>
      <p:sp>
        <p:nvSpPr>
          <p:cNvPr id="316" name="pole tekstowe 315">
            <a:hlinkClick r:id="" action="ppaction://hlinkshowjump?jump=nextslide"/>
          </p:cNvPr>
          <p:cNvSpPr txBox="1"/>
          <p:nvPr/>
        </p:nvSpPr>
        <p:spPr>
          <a:xfrm>
            <a:off x="7000892" y="5929330"/>
            <a:ext cx="1214446" cy="36933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effectLst>
            <a:softEdge rad="63500"/>
          </a:effectLst>
        </p:spPr>
        <p:txBody>
          <a:bodyPr wrap="square" rtlCol="0">
            <a:spAutoFit/>
          </a:bodyPr>
          <a:lstStyle/>
          <a:p>
            <a:r>
              <a:rPr lang="pl-PL" b="1" dirty="0" smtClean="0">
                <a:solidFill>
                  <a:srgbClr val="C00000"/>
                </a:solidFill>
              </a:rPr>
              <a:t>SPRAWDŹ</a:t>
            </a:r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141" name="Symbol zastępczy stopki 14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Autor: Elżbieta Jarębska</a:t>
            </a:r>
            <a:endParaRPr lang="pl-PL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20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20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2000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000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20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20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2000"/>
                            </p:stCondLst>
                            <p:childTnLst>
                              <p:par>
                                <p:cTn id="58" presetID="23" presetClass="entr" presetSubtype="16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2000" fill="hold"/>
                                        <p:tgtEl>
                                          <p:spTgt spid="3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2000" fill="hold"/>
                                        <p:tgtEl>
                                          <p:spTgt spid="3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500"/>
                            </p:stCondLst>
                            <p:childTnLst>
                              <p:par>
                                <p:cTn id="63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2000" fill="hold"/>
                                        <p:tgtEl>
                                          <p:spTgt spid="3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2000" fill="hold"/>
                                        <p:tgtEl>
                                          <p:spTgt spid="3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/>
      <p:bldP spid="22" grpId="0" animBg="1"/>
      <p:bldP spid="9" grpId="0" animBg="1"/>
      <p:bldP spid="48" grpId="0" animBg="1"/>
      <p:bldP spid="61" grpId="0" animBg="1"/>
      <p:bldP spid="74" grpId="0" animBg="1"/>
      <p:bldP spid="87" grpId="0" animBg="1"/>
      <p:bldP spid="100" grpId="0" animBg="1"/>
      <p:bldP spid="113" grpId="0" animBg="1"/>
      <p:bldP spid="126" grpId="0" animBg="1"/>
      <p:bldP spid="139" grpId="0" animBg="1"/>
      <p:bldP spid="152" grpId="0" animBg="1"/>
      <p:bldP spid="165" grpId="0" animBg="1"/>
      <p:bldP spid="315" grpId="0" animBg="1"/>
      <p:bldP spid="316" grpId="0" animBg="1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rostokąt 28"/>
          <p:cNvSpPr/>
          <p:nvPr/>
        </p:nvSpPr>
        <p:spPr>
          <a:xfrm>
            <a:off x="4071934" y="100010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Y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30" name="Prostokąt 29"/>
          <p:cNvSpPr/>
          <p:nvPr/>
        </p:nvSpPr>
        <p:spPr>
          <a:xfrm>
            <a:off x="4071934" y="135729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T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31" name="Prostokąt 30"/>
          <p:cNvSpPr/>
          <p:nvPr/>
        </p:nvSpPr>
        <p:spPr>
          <a:xfrm>
            <a:off x="4071934" y="171448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I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32" name="Prostokąt 31"/>
          <p:cNvSpPr/>
          <p:nvPr/>
        </p:nvSpPr>
        <p:spPr>
          <a:xfrm>
            <a:off x="4071934" y="2071678"/>
            <a:ext cx="357190" cy="357190"/>
          </a:xfrm>
          <a:prstGeom prst="rect">
            <a:avLst/>
          </a:prstGeom>
          <a:noFill/>
          <a:ln w="19050"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C00000"/>
                </a:solidFill>
              </a:rPr>
              <a:t>4</a:t>
            </a:r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33" name="Prostokąt 32"/>
          <p:cNvSpPr/>
          <p:nvPr/>
        </p:nvSpPr>
        <p:spPr>
          <a:xfrm>
            <a:off x="4071934" y="242886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O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34" name="Prostokąt 33"/>
          <p:cNvSpPr/>
          <p:nvPr/>
        </p:nvSpPr>
        <p:spPr>
          <a:xfrm>
            <a:off x="4071934" y="2786058"/>
            <a:ext cx="357190" cy="357190"/>
          </a:xfrm>
          <a:prstGeom prst="rect">
            <a:avLst/>
          </a:prstGeom>
          <a:noFill/>
          <a:ln w="19050"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C00000"/>
                </a:solidFill>
              </a:rPr>
              <a:t>6</a:t>
            </a:r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35" name="Prostokąt 34"/>
          <p:cNvSpPr/>
          <p:nvPr/>
        </p:nvSpPr>
        <p:spPr>
          <a:xfrm>
            <a:off x="4071934" y="314324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M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36" name="Prostokąt 35"/>
          <p:cNvSpPr/>
          <p:nvPr/>
        </p:nvSpPr>
        <p:spPr>
          <a:xfrm>
            <a:off x="4071934" y="350043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T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37" name="Prostokąt 36"/>
          <p:cNvSpPr/>
          <p:nvPr/>
        </p:nvSpPr>
        <p:spPr>
          <a:xfrm>
            <a:off x="4071934" y="385762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38" name="Prostokąt 37"/>
          <p:cNvSpPr/>
          <p:nvPr/>
        </p:nvSpPr>
        <p:spPr>
          <a:xfrm>
            <a:off x="4071934" y="421481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39" name="Prostokąt 38"/>
          <p:cNvSpPr/>
          <p:nvPr/>
        </p:nvSpPr>
        <p:spPr>
          <a:xfrm>
            <a:off x="4071934" y="457200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40" name="Prostokąt 39"/>
          <p:cNvSpPr/>
          <p:nvPr/>
        </p:nvSpPr>
        <p:spPr>
          <a:xfrm>
            <a:off x="4071934" y="492919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41" name="Prostokąt 40"/>
          <p:cNvSpPr/>
          <p:nvPr/>
        </p:nvSpPr>
        <p:spPr>
          <a:xfrm>
            <a:off x="4071934" y="528638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16" name="Prostokąt 15"/>
          <p:cNvSpPr/>
          <p:nvPr/>
        </p:nvSpPr>
        <p:spPr>
          <a:xfrm>
            <a:off x="4785560" y="100010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A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17" name="Prostokąt 16"/>
          <p:cNvSpPr/>
          <p:nvPr/>
        </p:nvSpPr>
        <p:spPr>
          <a:xfrm>
            <a:off x="4785560" y="135729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M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18" name="Prostokąt 17"/>
          <p:cNvSpPr/>
          <p:nvPr/>
        </p:nvSpPr>
        <p:spPr>
          <a:xfrm>
            <a:off x="4785560" y="171448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T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19" name="Prostokąt 18"/>
          <p:cNvSpPr/>
          <p:nvPr/>
        </p:nvSpPr>
        <p:spPr>
          <a:xfrm>
            <a:off x="4785560" y="207167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I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0" name="Prostokąt 19"/>
          <p:cNvSpPr/>
          <p:nvPr/>
        </p:nvSpPr>
        <p:spPr>
          <a:xfrm>
            <a:off x="4785560" y="242886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L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1" name="Prostokąt 20"/>
          <p:cNvSpPr/>
          <p:nvPr/>
        </p:nvSpPr>
        <p:spPr>
          <a:xfrm>
            <a:off x="4785560" y="278605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O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2" name="Prostokąt 21"/>
          <p:cNvSpPr/>
          <p:nvPr/>
        </p:nvSpPr>
        <p:spPr>
          <a:xfrm>
            <a:off x="4785560" y="314324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K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3" name="Prostokąt 22"/>
          <p:cNvSpPr/>
          <p:nvPr/>
        </p:nvSpPr>
        <p:spPr>
          <a:xfrm>
            <a:off x="4785560" y="350043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L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4" name="Prostokąt 23"/>
          <p:cNvSpPr/>
          <p:nvPr/>
        </p:nvSpPr>
        <p:spPr>
          <a:xfrm>
            <a:off x="4785560" y="385762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5" name="Prostokąt 24"/>
          <p:cNvSpPr/>
          <p:nvPr/>
        </p:nvSpPr>
        <p:spPr>
          <a:xfrm>
            <a:off x="4785560" y="421481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6" name="Prostokąt 25"/>
          <p:cNvSpPr/>
          <p:nvPr/>
        </p:nvSpPr>
        <p:spPr>
          <a:xfrm>
            <a:off x="4785560" y="457200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7" name="Prostokąt 26"/>
          <p:cNvSpPr/>
          <p:nvPr/>
        </p:nvSpPr>
        <p:spPr>
          <a:xfrm>
            <a:off x="4785560" y="492919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" name="Prostokąt 1"/>
          <p:cNvSpPr/>
          <p:nvPr/>
        </p:nvSpPr>
        <p:spPr>
          <a:xfrm>
            <a:off x="2376395" y="214290"/>
            <a:ext cx="4410183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pl-PL" sz="3200" b="1" cap="none" spc="50" dirty="0" smtClean="0">
                <a:ln w="11430"/>
                <a:solidFill>
                  <a:srgbClr val="0033CC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</a:rPr>
              <a:t>Rozwiąż krzyżówkę</a:t>
            </a:r>
            <a:endParaRPr lang="pl-PL" sz="3200" b="1" cap="none" spc="50" dirty="0">
              <a:ln w="11430"/>
              <a:solidFill>
                <a:srgbClr val="0033CC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Georgia" pitchFamily="18" charset="0"/>
            </a:endParaRPr>
          </a:p>
        </p:txBody>
      </p:sp>
      <p:sp>
        <p:nvSpPr>
          <p:cNvPr id="3" name="Prostokąt 2"/>
          <p:cNvSpPr/>
          <p:nvPr/>
        </p:nvSpPr>
        <p:spPr>
          <a:xfrm>
            <a:off x="4429124" y="100010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rgbClr val="C00000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C00000"/>
                </a:solidFill>
              </a:rPr>
              <a:t>K</a:t>
            </a:r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4" name="Prostokąt 3"/>
          <p:cNvSpPr/>
          <p:nvPr/>
        </p:nvSpPr>
        <p:spPr>
          <a:xfrm>
            <a:off x="4429124" y="135729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rgbClr val="C00000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C00000"/>
                </a:solidFill>
              </a:rPr>
              <a:t>O</a:t>
            </a:r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5" name="Prostokąt 4"/>
          <p:cNvSpPr/>
          <p:nvPr/>
        </p:nvSpPr>
        <p:spPr>
          <a:xfrm>
            <a:off x="4429124" y="171448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rgbClr val="C00000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C00000"/>
                </a:solidFill>
              </a:rPr>
              <a:t>S</a:t>
            </a:r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6" name="Prostokąt 5"/>
          <p:cNvSpPr/>
          <p:nvPr/>
        </p:nvSpPr>
        <p:spPr>
          <a:xfrm>
            <a:off x="4429124" y="207167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rgbClr val="C00000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C00000"/>
                </a:solidFill>
              </a:rPr>
              <a:t>M</a:t>
            </a:r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7" name="Prostokąt 6"/>
          <p:cNvSpPr/>
          <p:nvPr/>
        </p:nvSpPr>
        <p:spPr>
          <a:xfrm>
            <a:off x="4429124" y="242886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rgbClr val="C00000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C00000"/>
                </a:solidFill>
              </a:rPr>
              <a:t>O</a:t>
            </a:r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8" name="Prostokąt 7"/>
          <p:cNvSpPr/>
          <p:nvPr/>
        </p:nvSpPr>
        <p:spPr>
          <a:xfrm>
            <a:off x="4429124" y="278605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rgbClr val="C00000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C00000"/>
                </a:solidFill>
              </a:rPr>
              <a:t>B</a:t>
            </a:r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9" name="Prostokąt 8"/>
          <p:cNvSpPr/>
          <p:nvPr/>
        </p:nvSpPr>
        <p:spPr>
          <a:xfrm>
            <a:off x="4429124" y="314324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rgbClr val="C00000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C00000"/>
                </a:solidFill>
              </a:rPr>
              <a:t>I</a:t>
            </a:r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10" name="Prostokąt 9"/>
          <p:cNvSpPr/>
          <p:nvPr/>
        </p:nvSpPr>
        <p:spPr>
          <a:xfrm>
            <a:off x="4429124" y="350043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rgbClr val="C00000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C00000"/>
                </a:solidFill>
              </a:rPr>
              <a:t>O</a:t>
            </a:r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11" name="Prostokąt 10"/>
          <p:cNvSpPr/>
          <p:nvPr/>
        </p:nvSpPr>
        <p:spPr>
          <a:xfrm>
            <a:off x="4429124" y="385762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rgbClr val="C00000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12" name="Prostokąt 11"/>
          <p:cNvSpPr/>
          <p:nvPr/>
        </p:nvSpPr>
        <p:spPr>
          <a:xfrm>
            <a:off x="4429124" y="421481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rgbClr val="C00000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13" name="Prostokąt 12"/>
          <p:cNvSpPr/>
          <p:nvPr/>
        </p:nvSpPr>
        <p:spPr>
          <a:xfrm>
            <a:off x="4429124" y="457200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rgbClr val="C00000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14" name="Prostokąt 13"/>
          <p:cNvSpPr/>
          <p:nvPr/>
        </p:nvSpPr>
        <p:spPr>
          <a:xfrm>
            <a:off x="4429124" y="492919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rgbClr val="C00000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15" name="Prostokąt 14"/>
          <p:cNvSpPr/>
          <p:nvPr/>
        </p:nvSpPr>
        <p:spPr>
          <a:xfrm>
            <a:off x="4429124" y="528638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rgbClr val="C00000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43" name="Prostokąt 42"/>
          <p:cNvSpPr/>
          <p:nvPr/>
        </p:nvSpPr>
        <p:spPr>
          <a:xfrm>
            <a:off x="5131472" y="135729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I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44" name="Prostokąt 43"/>
          <p:cNvSpPr/>
          <p:nvPr/>
        </p:nvSpPr>
        <p:spPr>
          <a:xfrm>
            <a:off x="5131472" y="171448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O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45" name="Prostokąt 44"/>
          <p:cNvSpPr/>
          <p:nvPr/>
        </p:nvSpPr>
        <p:spPr>
          <a:xfrm>
            <a:off x="5131472" y="207167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K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46" name="Prostokąt 45"/>
          <p:cNvSpPr/>
          <p:nvPr/>
        </p:nvSpPr>
        <p:spPr>
          <a:xfrm>
            <a:off x="5131472" y="242886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O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47" name="Prostokąt 46"/>
          <p:cNvSpPr/>
          <p:nvPr/>
        </p:nvSpPr>
        <p:spPr>
          <a:xfrm>
            <a:off x="5131472" y="278605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T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48" name="Prostokąt 47"/>
          <p:cNvSpPr/>
          <p:nvPr/>
        </p:nvSpPr>
        <p:spPr>
          <a:xfrm>
            <a:off x="5131472" y="314324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R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49" name="Prostokąt 48"/>
          <p:cNvSpPr/>
          <p:nvPr/>
        </p:nvSpPr>
        <p:spPr>
          <a:xfrm>
            <a:off x="5131472" y="350043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O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50" name="Prostokąt 49"/>
          <p:cNvSpPr/>
          <p:nvPr/>
        </p:nvSpPr>
        <p:spPr>
          <a:xfrm>
            <a:off x="5131472" y="385762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51" name="Prostokąt 50"/>
          <p:cNvSpPr/>
          <p:nvPr/>
        </p:nvSpPr>
        <p:spPr>
          <a:xfrm>
            <a:off x="5131472" y="421481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52" name="Prostokąt 51"/>
          <p:cNvSpPr/>
          <p:nvPr/>
        </p:nvSpPr>
        <p:spPr>
          <a:xfrm>
            <a:off x="5131472" y="457200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56" name="Prostokąt 55"/>
          <p:cNvSpPr/>
          <p:nvPr/>
        </p:nvSpPr>
        <p:spPr>
          <a:xfrm>
            <a:off x="5488662" y="135729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A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57" name="Prostokąt 56"/>
          <p:cNvSpPr/>
          <p:nvPr/>
        </p:nvSpPr>
        <p:spPr>
          <a:xfrm>
            <a:off x="5488662" y="171448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L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58" name="Prostokąt 57"/>
          <p:cNvSpPr/>
          <p:nvPr/>
        </p:nvSpPr>
        <p:spPr>
          <a:xfrm>
            <a:off x="5488662" y="207167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O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59" name="Prostokąt 58"/>
          <p:cNvSpPr/>
          <p:nvPr/>
        </p:nvSpPr>
        <p:spPr>
          <a:xfrm>
            <a:off x="5488662" y="242886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G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60" name="Prostokąt 59"/>
          <p:cNvSpPr/>
          <p:nvPr/>
        </p:nvSpPr>
        <p:spPr>
          <a:xfrm>
            <a:off x="5488662" y="278605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A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61" name="Prostokąt 60"/>
          <p:cNvSpPr/>
          <p:nvPr/>
        </p:nvSpPr>
        <p:spPr>
          <a:xfrm>
            <a:off x="5488662" y="314324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O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62" name="Prostokąt 61"/>
          <p:cNvSpPr/>
          <p:nvPr/>
        </p:nvSpPr>
        <p:spPr>
          <a:xfrm>
            <a:off x="5488662" y="350043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G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63" name="Prostokąt 62"/>
          <p:cNvSpPr/>
          <p:nvPr/>
        </p:nvSpPr>
        <p:spPr>
          <a:xfrm>
            <a:off x="5488662" y="385762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64" name="Prostokąt 63"/>
          <p:cNvSpPr/>
          <p:nvPr/>
        </p:nvSpPr>
        <p:spPr>
          <a:xfrm>
            <a:off x="5488662" y="421481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70" name="Prostokąt 69"/>
          <p:cNvSpPr/>
          <p:nvPr/>
        </p:nvSpPr>
        <p:spPr>
          <a:xfrm>
            <a:off x="5845852" y="171448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O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71" name="Prostokąt 70"/>
          <p:cNvSpPr/>
          <p:nvPr/>
        </p:nvSpPr>
        <p:spPr>
          <a:xfrm>
            <a:off x="5845852" y="207167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L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72" name="Prostokąt 71"/>
          <p:cNvSpPr/>
          <p:nvPr/>
        </p:nvSpPr>
        <p:spPr>
          <a:xfrm>
            <a:off x="5845852" y="242886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I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73" name="Prostokąt 72"/>
          <p:cNvSpPr/>
          <p:nvPr/>
        </p:nvSpPr>
        <p:spPr>
          <a:xfrm>
            <a:off x="5845852" y="278605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N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74" name="Prostokąt 73"/>
          <p:cNvSpPr/>
          <p:nvPr/>
        </p:nvSpPr>
        <p:spPr>
          <a:xfrm>
            <a:off x="5845852" y="314324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B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75" name="Prostokąt 74"/>
          <p:cNvSpPr/>
          <p:nvPr/>
        </p:nvSpPr>
        <p:spPr>
          <a:xfrm>
            <a:off x="5845852" y="350043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I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76" name="Prostokąt 75"/>
          <p:cNvSpPr/>
          <p:nvPr/>
        </p:nvSpPr>
        <p:spPr>
          <a:xfrm>
            <a:off x="5845852" y="385762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77" name="Prostokąt 76"/>
          <p:cNvSpPr/>
          <p:nvPr/>
        </p:nvSpPr>
        <p:spPr>
          <a:xfrm>
            <a:off x="5845852" y="421481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83" name="Prostokąt 82"/>
          <p:cNvSpPr/>
          <p:nvPr/>
        </p:nvSpPr>
        <p:spPr>
          <a:xfrm>
            <a:off x="6203042" y="171448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G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84" name="Prostokąt 83"/>
          <p:cNvSpPr/>
          <p:nvPr/>
        </p:nvSpPr>
        <p:spPr>
          <a:xfrm>
            <a:off x="6203042" y="207167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O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85" name="Prostokąt 84"/>
          <p:cNvSpPr/>
          <p:nvPr/>
        </p:nvSpPr>
        <p:spPr>
          <a:xfrm>
            <a:off x="6203042" y="242886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A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86" name="Prostokąt 85"/>
          <p:cNvSpPr/>
          <p:nvPr/>
        </p:nvSpPr>
        <p:spPr>
          <a:xfrm>
            <a:off x="6203042" y="278605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I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87" name="Prostokąt 86"/>
          <p:cNvSpPr/>
          <p:nvPr/>
        </p:nvSpPr>
        <p:spPr>
          <a:xfrm>
            <a:off x="6203042" y="314324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I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88" name="Prostokąt 87"/>
          <p:cNvSpPr/>
          <p:nvPr/>
        </p:nvSpPr>
        <p:spPr>
          <a:xfrm>
            <a:off x="6203042" y="350043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A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90" name="Prostokąt 89"/>
          <p:cNvSpPr/>
          <p:nvPr/>
        </p:nvSpPr>
        <p:spPr>
          <a:xfrm>
            <a:off x="6203042" y="421481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96" name="Prostokąt 95"/>
          <p:cNvSpPr/>
          <p:nvPr/>
        </p:nvSpPr>
        <p:spPr>
          <a:xfrm>
            <a:off x="6560232" y="171448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I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97" name="Prostokąt 96"/>
          <p:cNvSpPr/>
          <p:nvPr/>
        </p:nvSpPr>
        <p:spPr>
          <a:xfrm>
            <a:off x="6560232" y="207167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G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99" name="Prostokąt 98"/>
          <p:cNvSpPr/>
          <p:nvPr/>
        </p:nvSpPr>
        <p:spPr>
          <a:xfrm>
            <a:off x="6560232" y="278605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K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100" name="Prostokąt 99"/>
          <p:cNvSpPr/>
          <p:nvPr/>
        </p:nvSpPr>
        <p:spPr>
          <a:xfrm>
            <a:off x="6560232" y="314324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O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109" name="Prostokąt 108"/>
          <p:cNvSpPr/>
          <p:nvPr/>
        </p:nvSpPr>
        <p:spPr>
          <a:xfrm>
            <a:off x="6917422" y="171448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A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110" name="Prostokąt 109"/>
          <p:cNvSpPr/>
          <p:nvPr/>
        </p:nvSpPr>
        <p:spPr>
          <a:xfrm>
            <a:off x="6917422" y="207167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I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112" name="Prostokąt 111"/>
          <p:cNvSpPr/>
          <p:nvPr/>
        </p:nvSpPr>
        <p:spPr>
          <a:xfrm>
            <a:off x="6917422" y="278605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A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113" name="Prostokąt 112"/>
          <p:cNvSpPr/>
          <p:nvPr/>
        </p:nvSpPr>
        <p:spPr>
          <a:xfrm>
            <a:off x="6917422" y="314324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L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123" name="Prostokąt 122"/>
          <p:cNvSpPr/>
          <p:nvPr/>
        </p:nvSpPr>
        <p:spPr>
          <a:xfrm>
            <a:off x="7274612" y="207167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A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126" name="Prostokąt 125"/>
          <p:cNvSpPr/>
          <p:nvPr/>
        </p:nvSpPr>
        <p:spPr>
          <a:xfrm>
            <a:off x="7274612" y="314324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O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139" name="Prostokąt 138"/>
          <p:cNvSpPr/>
          <p:nvPr/>
        </p:nvSpPr>
        <p:spPr>
          <a:xfrm>
            <a:off x="7631802" y="314324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G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152" name="Prostokąt 151"/>
          <p:cNvSpPr/>
          <p:nvPr/>
        </p:nvSpPr>
        <p:spPr>
          <a:xfrm>
            <a:off x="7988992" y="314324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I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165" name="Prostokąt 164"/>
          <p:cNvSpPr/>
          <p:nvPr/>
        </p:nvSpPr>
        <p:spPr>
          <a:xfrm>
            <a:off x="8346182" y="314324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A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183" name="Prostokąt 182"/>
          <p:cNvSpPr/>
          <p:nvPr/>
        </p:nvSpPr>
        <p:spPr>
          <a:xfrm>
            <a:off x="428596" y="4929198"/>
            <a:ext cx="428628" cy="357190"/>
          </a:xfrm>
          <a:prstGeom prst="rect">
            <a:avLst/>
          </a:prstGeom>
          <a:noFill/>
          <a:ln w="19050"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C00000"/>
                </a:solidFill>
              </a:rPr>
              <a:t>12</a:t>
            </a:r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185" name="Prostokąt 184"/>
          <p:cNvSpPr/>
          <p:nvPr/>
        </p:nvSpPr>
        <p:spPr>
          <a:xfrm>
            <a:off x="857224" y="1000108"/>
            <a:ext cx="357190" cy="357190"/>
          </a:xfrm>
          <a:prstGeom prst="rect">
            <a:avLst/>
          </a:prstGeom>
          <a:noFill/>
          <a:ln w="19050"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C00000"/>
                </a:solidFill>
              </a:rPr>
              <a:t>1</a:t>
            </a:r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196" name="Prostokąt 195"/>
          <p:cNvSpPr/>
          <p:nvPr/>
        </p:nvSpPr>
        <p:spPr>
          <a:xfrm>
            <a:off x="857224" y="492919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198" name="Prostokąt 197"/>
          <p:cNvSpPr/>
          <p:nvPr/>
        </p:nvSpPr>
        <p:spPr>
          <a:xfrm>
            <a:off x="1214414" y="100010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S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09" name="Prostokąt 208"/>
          <p:cNvSpPr/>
          <p:nvPr/>
        </p:nvSpPr>
        <p:spPr>
          <a:xfrm>
            <a:off x="1214414" y="492919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10" name="Prostokąt 209"/>
          <p:cNvSpPr/>
          <p:nvPr/>
        </p:nvSpPr>
        <p:spPr>
          <a:xfrm>
            <a:off x="1000100" y="5286388"/>
            <a:ext cx="571504" cy="357190"/>
          </a:xfrm>
          <a:prstGeom prst="rect">
            <a:avLst/>
          </a:prstGeom>
          <a:noFill/>
          <a:ln w="19050"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C00000"/>
                </a:solidFill>
              </a:rPr>
              <a:t>13</a:t>
            </a:r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211" name="Prostokąt 210"/>
          <p:cNvSpPr/>
          <p:nvPr/>
        </p:nvSpPr>
        <p:spPr>
          <a:xfrm>
            <a:off x="1571604" y="100010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Y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22" name="Prostokąt 221"/>
          <p:cNvSpPr/>
          <p:nvPr/>
        </p:nvSpPr>
        <p:spPr>
          <a:xfrm>
            <a:off x="1571604" y="492919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23" name="Prostokąt 222"/>
          <p:cNvSpPr/>
          <p:nvPr/>
        </p:nvSpPr>
        <p:spPr>
          <a:xfrm>
            <a:off x="1571604" y="528638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24" name="Prostokąt 223"/>
          <p:cNvSpPr/>
          <p:nvPr/>
        </p:nvSpPr>
        <p:spPr>
          <a:xfrm>
            <a:off x="1928794" y="100010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S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35" name="Prostokąt 234"/>
          <p:cNvSpPr/>
          <p:nvPr/>
        </p:nvSpPr>
        <p:spPr>
          <a:xfrm>
            <a:off x="1928794" y="492919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36" name="Prostokąt 235"/>
          <p:cNvSpPr/>
          <p:nvPr/>
        </p:nvSpPr>
        <p:spPr>
          <a:xfrm>
            <a:off x="1928794" y="528638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37" name="Prostokąt 236"/>
          <p:cNvSpPr/>
          <p:nvPr/>
        </p:nvSpPr>
        <p:spPr>
          <a:xfrm>
            <a:off x="2285984" y="100010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T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45" name="Prostokąt 244"/>
          <p:cNvSpPr/>
          <p:nvPr/>
        </p:nvSpPr>
        <p:spPr>
          <a:xfrm>
            <a:off x="2285984" y="3857628"/>
            <a:ext cx="357190" cy="357190"/>
          </a:xfrm>
          <a:prstGeom prst="rect">
            <a:avLst/>
          </a:prstGeom>
          <a:noFill/>
          <a:ln w="19050"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C00000"/>
                </a:solidFill>
              </a:rPr>
              <a:t>9</a:t>
            </a:r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247" name="Prostokąt 246"/>
          <p:cNvSpPr/>
          <p:nvPr/>
        </p:nvSpPr>
        <p:spPr>
          <a:xfrm>
            <a:off x="2143108" y="4572008"/>
            <a:ext cx="500066" cy="357190"/>
          </a:xfrm>
          <a:prstGeom prst="rect">
            <a:avLst/>
          </a:prstGeom>
          <a:noFill/>
          <a:ln w="19050"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C00000"/>
                </a:solidFill>
              </a:rPr>
              <a:t>11</a:t>
            </a:r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248" name="Prostokąt 247"/>
          <p:cNvSpPr/>
          <p:nvPr/>
        </p:nvSpPr>
        <p:spPr>
          <a:xfrm>
            <a:off x="2285984" y="492919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49" name="Prostokąt 248"/>
          <p:cNvSpPr/>
          <p:nvPr/>
        </p:nvSpPr>
        <p:spPr>
          <a:xfrm>
            <a:off x="2285984" y="528638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50" name="Prostokąt 249"/>
          <p:cNvSpPr/>
          <p:nvPr/>
        </p:nvSpPr>
        <p:spPr>
          <a:xfrm>
            <a:off x="2643174" y="100010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E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51" name="Prostokąt 250"/>
          <p:cNvSpPr/>
          <p:nvPr/>
        </p:nvSpPr>
        <p:spPr>
          <a:xfrm>
            <a:off x="2643174" y="1357298"/>
            <a:ext cx="357190" cy="357190"/>
          </a:xfrm>
          <a:prstGeom prst="rect">
            <a:avLst/>
          </a:prstGeom>
          <a:noFill/>
          <a:ln w="19050"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C00000"/>
                </a:solidFill>
              </a:rPr>
              <a:t>2</a:t>
            </a:r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258" name="Prostokąt 257"/>
          <p:cNvSpPr/>
          <p:nvPr/>
        </p:nvSpPr>
        <p:spPr>
          <a:xfrm>
            <a:off x="2643174" y="385762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60" name="Prostokąt 259"/>
          <p:cNvSpPr/>
          <p:nvPr/>
        </p:nvSpPr>
        <p:spPr>
          <a:xfrm>
            <a:off x="2643174" y="457200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61" name="Prostokąt 260"/>
          <p:cNvSpPr/>
          <p:nvPr/>
        </p:nvSpPr>
        <p:spPr>
          <a:xfrm>
            <a:off x="2643174" y="492919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62" name="Prostokąt 261"/>
          <p:cNvSpPr/>
          <p:nvPr/>
        </p:nvSpPr>
        <p:spPr>
          <a:xfrm>
            <a:off x="2643174" y="528638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63" name="Prostokąt 262"/>
          <p:cNvSpPr/>
          <p:nvPr/>
        </p:nvSpPr>
        <p:spPr>
          <a:xfrm>
            <a:off x="3000364" y="100010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M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64" name="Prostokąt 263"/>
          <p:cNvSpPr/>
          <p:nvPr/>
        </p:nvSpPr>
        <p:spPr>
          <a:xfrm>
            <a:off x="3000364" y="135729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A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70" name="Prostokąt 269"/>
          <p:cNvSpPr/>
          <p:nvPr/>
        </p:nvSpPr>
        <p:spPr>
          <a:xfrm>
            <a:off x="3000364" y="3500438"/>
            <a:ext cx="357190" cy="357190"/>
          </a:xfrm>
          <a:prstGeom prst="rect">
            <a:avLst/>
          </a:prstGeom>
          <a:noFill/>
          <a:ln w="19050"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C00000"/>
                </a:solidFill>
              </a:rPr>
              <a:t>8</a:t>
            </a:r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271" name="Prostokąt 270"/>
          <p:cNvSpPr/>
          <p:nvPr/>
        </p:nvSpPr>
        <p:spPr>
          <a:xfrm>
            <a:off x="3000364" y="385762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73" name="Prostokąt 272"/>
          <p:cNvSpPr/>
          <p:nvPr/>
        </p:nvSpPr>
        <p:spPr>
          <a:xfrm>
            <a:off x="3000364" y="457200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74" name="Prostokąt 273"/>
          <p:cNvSpPr/>
          <p:nvPr/>
        </p:nvSpPr>
        <p:spPr>
          <a:xfrm>
            <a:off x="3000364" y="492919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75" name="Prostokąt 274"/>
          <p:cNvSpPr/>
          <p:nvPr/>
        </p:nvSpPr>
        <p:spPr>
          <a:xfrm>
            <a:off x="3000364" y="528638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76" name="Prostokąt 275"/>
          <p:cNvSpPr/>
          <p:nvPr/>
        </p:nvSpPr>
        <p:spPr>
          <a:xfrm>
            <a:off x="3357554" y="100010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A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77" name="Prostokąt 276"/>
          <p:cNvSpPr/>
          <p:nvPr/>
        </p:nvSpPr>
        <p:spPr>
          <a:xfrm>
            <a:off x="3357554" y="135729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N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78" name="Prostokąt 277"/>
          <p:cNvSpPr/>
          <p:nvPr/>
        </p:nvSpPr>
        <p:spPr>
          <a:xfrm>
            <a:off x="3357554" y="1714488"/>
            <a:ext cx="357190" cy="357190"/>
          </a:xfrm>
          <a:prstGeom prst="rect">
            <a:avLst/>
          </a:prstGeom>
          <a:noFill/>
          <a:ln w="19050"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C00000"/>
                </a:solidFill>
              </a:rPr>
              <a:t>3</a:t>
            </a:r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280" name="Prostokąt 279"/>
          <p:cNvSpPr/>
          <p:nvPr/>
        </p:nvSpPr>
        <p:spPr>
          <a:xfrm>
            <a:off x="3357554" y="2428868"/>
            <a:ext cx="357190" cy="357190"/>
          </a:xfrm>
          <a:prstGeom prst="rect">
            <a:avLst/>
          </a:prstGeom>
          <a:noFill/>
          <a:ln w="19050"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C00000"/>
                </a:solidFill>
              </a:rPr>
              <a:t>5</a:t>
            </a:r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283" name="Prostokąt 282"/>
          <p:cNvSpPr/>
          <p:nvPr/>
        </p:nvSpPr>
        <p:spPr>
          <a:xfrm>
            <a:off x="3357554" y="350043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C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84" name="Prostokąt 283"/>
          <p:cNvSpPr/>
          <p:nvPr/>
        </p:nvSpPr>
        <p:spPr>
          <a:xfrm>
            <a:off x="3357554" y="385762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85" name="Prostokąt 284"/>
          <p:cNvSpPr/>
          <p:nvPr/>
        </p:nvSpPr>
        <p:spPr>
          <a:xfrm>
            <a:off x="3214678" y="4214818"/>
            <a:ext cx="500066" cy="357190"/>
          </a:xfrm>
          <a:prstGeom prst="rect">
            <a:avLst/>
          </a:prstGeom>
          <a:noFill/>
          <a:ln w="19050"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C00000"/>
                </a:solidFill>
              </a:rPr>
              <a:t>10</a:t>
            </a:r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286" name="Prostokąt 285"/>
          <p:cNvSpPr/>
          <p:nvPr/>
        </p:nvSpPr>
        <p:spPr>
          <a:xfrm>
            <a:off x="3357554" y="457200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87" name="Prostokąt 286"/>
          <p:cNvSpPr/>
          <p:nvPr/>
        </p:nvSpPr>
        <p:spPr>
          <a:xfrm>
            <a:off x="3357554" y="492919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88" name="Prostokąt 287"/>
          <p:cNvSpPr/>
          <p:nvPr/>
        </p:nvSpPr>
        <p:spPr>
          <a:xfrm>
            <a:off x="3357554" y="528638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89" name="Prostokąt 288"/>
          <p:cNvSpPr/>
          <p:nvPr/>
        </p:nvSpPr>
        <p:spPr>
          <a:xfrm>
            <a:off x="3714744" y="100010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T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90" name="Prostokąt 289"/>
          <p:cNvSpPr/>
          <p:nvPr/>
        </p:nvSpPr>
        <p:spPr>
          <a:xfrm>
            <a:off x="3714744" y="135729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A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91" name="Prostokąt 290"/>
          <p:cNvSpPr/>
          <p:nvPr/>
        </p:nvSpPr>
        <p:spPr>
          <a:xfrm>
            <a:off x="3714744" y="171448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H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93" name="Prostokąt 292"/>
          <p:cNvSpPr/>
          <p:nvPr/>
        </p:nvSpPr>
        <p:spPr>
          <a:xfrm>
            <a:off x="3714744" y="242886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Z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95" name="Prostokąt 294"/>
          <p:cNvSpPr/>
          <p:nvPr/>
        </p:nvSpPr>
        <p:spPr>
          <a:xfrm>
            <a:off x="3714744" y="3143248"/>
            <a:ext cx="357190" cy="357190"/>
          </a:xfrm>
          <a:prstGeom prst="rect">
            <a:avLst/>
          </a:prstGeom>
          <a:noFill/>
          <a:ln w="19050"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C00000"/>
                </a:solidFill>
              </a:rPr>
              <a:t>7</a:t>
            </a:r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296" name="Prostokąt 295"/>
          <p:cNvSpPr/>
          <p:nvPr/>
        </p:nvSpPr>
        <p:spPr>
          <a:xfrm>
            <a:off x="3714744" y="350043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Y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97" name="Prostokąt 296"/>
          <p:cNvSpPr/>
          <p:nvPr/>
        </p:nvSpPr>
        <p:spPr>
          <a:xfrm>
            <a:off x="3714744" y="385762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98" name="Prostokąt 297"/>
          <p:cNvSpPr/>
          <p:nvPr/>
        </p:nvSpPr>
        <p:spPr>
          <a:xfrm>
            <a:off x="3714744" y="421481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99" name="Prostokąt 298"/>
          <p:cNvSpPr/>
          <p:nvPr/>
        </p:nvSpPr>
        <p:spPr>
          <a:xfrm>
            <a:off x="3714744" y="457200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300" name="Prostokąt 299"/>
          <p:cNvSpPr/>
          <p:nvPr/>
        </p:nvSpPr>
        <p:spPr>
          <a:xfrm>
            <a:off x="3714744" y="492919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301" name="Prostokąt 300"/>
          <p:cNvSpPr/>
          <p:nvPr/>
        </p:nvSpPr>
        <p:spPr>
          <a:xfrm>
            <a:off x="3714744" y="528638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315" name="pole tekstowe 314"/>
          <p:cNvSpPr txBox="1"/>
          <p:nvPr/>
        </p:nvSpPr>
        <p:spPr>
          <a:xfrm>
            <a:off x="571472" y="5929330"/>
            <a:ext cx="3714776" cy="36933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effectLst>
            <a:softEdge rad="63500"/>
          </a:effectLst>
        </p:spPr>
        <p:txBody>
          <a:bodyPr wrap="square" rtlCol="0">
            <a:spAutoFit/>
          </a:bodyPr>
          <a:lstStyle/>
          <a:p>
            <a:r>
              <a:rPr lang="pl-PL" b="1" dirty="0" smtClean="0"/>
              <a:t>9. Nauka o czynnościach życiowych.</a:t>
            </a:r>
            <a:endParaRPr lang="pl-PL" b="1" dirty="0"/>
          </a:p>
        </p:txBody>
      </p:sp>
      <p:sp>
        <p:nvSpPr>
          <p:cNvPr id="316" name="pole tekstowe 315">
            <a:hlinkClick r:id="" action="ppaction://hlinkshowjump?jump=nextslide"/>
          </p:cNvPr>
          <p:cNvSpPr txBox="1"/>
          <p:nvPr/>
        </p:nvSpPr>
        <p:spPr>
          <a:xfrm>
            <a:off x="7000892" y="5929330"/>
            <a:ext cx="1214446" cy="36933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effectLst>
            <a:softEdge rad="63500"/>
          </a:effectLst>
        </p:spPr>
        <p:txBody>
          <a:bodyPr wrap="square" rtlCol="0">
            <a:spAutoFit/>
          </a:bodyPr>
          <a:lstStyle/>
          <a:p>
            <a:r>
              <a:rPr lang="pl-PL" b="1" dirty="0" smtClean="0">
                <a:solidFill>
                  <a:srgbClr val="C00000"/>
                </a:solidFill>
              </a:rPr>
              <a:t>SPRAWDŹ</a:t>
            </a:r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141" name="Symbol zastępczy stopki 14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Autor: Elżbieta Jarębska</a:t>
            </a:r>
            <a:endParaRPr lang="pl-PL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2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2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2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2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000"/>
                            </p:stCondLst>
                            <p:childTnLst>
                              <p:par>
                                <p:cTn id="42" presetID="23" presetClass="entr" presetSubtype="16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3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000" fill="hold"/>
                                        <p:tgtEl>
                                          <p:spTgt spid="3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500"/>
                            </p:stCondLst>
                            <p:childTnLst>
                              <p:par>
                                <p:cTn id="47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2000" fill="hold"/>
                                        <p:tgtEl>
                                          <p:spTgt spid="3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000" fill="hold"/>
                                        <p:tgtEl>
                                          <p:spTgt spid="3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 animBg="1"/>
      <p:bldP spid="23" grpId="0" animBg="1"/>
      <p:bldP spid="10" grpId="0" animBg="1"/>
      <p:bldP spid="49" grpId="0" animBg="1"/>
      <p:bldP spid="62" grpId="0" animBg="1"/>
      <p:bldP spid="75" grpId="0" animBg="1"/>
      <p:bldP spid="88" grpId="0" animBg="1"/>
      <p:bldP spid="283" grpId="0" animBg="1"/>
      <p:bldP spid="296" grpId="0" animBg="1"/>
      <p:bldP spid="315" grpId="0" animBg="1"/>
      <p:bldP spid="316" grpId="0" animBg="1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rostokąt 28"/>
          <p:cNvSpPr/>
          <p:nvPr/>
        </p:nvSpPr>
        <p:spPr>
          <a:xfrm>
            <a:off x="4071934" y="100010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Y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30" name="Prostokąt 29"/>
          <p:cNvSpPr/>
          <p:nvPr/>
        </p:nvSpPr>
        <p:spPr>
          <a:xfrm>
            <a:off x="4071934" y="135729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T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31" name="Prostokąt 30"/>
          <p:cNvSpPr/>
          <p:nvPr/>
        </p:nvSpPr>
        <p:spPr>
          <a:xfrm>
            <a:off x="4071934" y="171448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I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32" name="Prostokąt 31"/>
          <p:cNvSpPr/>
          <p:nvPr/>
        </p:nvSpPr>
        <p:spPr>
          <a:xfrm>
            <a:off x="4071934" y="2071678"/>
            <a:ext cx="357190" cy="357190"/>
          </a:xfrm>
          <a:prstGeom prst="rect">
            <a:avLst/>
          </a:prstGeom>
          <a:noFill/>
          <a:ln w="19050"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C00000"/>
                </a:solidFill>
              </a:rPr>
              <a:t>4</a:t>
            </a:r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33" name="Prostokąt 32"/>
          <p:cNvSpPr/>
          <p:nvPr/>
        </p:nvSpPr>
        <p:spPr>
          <a:xfrm>
            <a:off x="4071934" y="242886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O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34" name="Prostokąt 33"/>
          <p:cNvSpPr/>
          <p:nvPr/>
        </p:nvSpPr>
        <p:spPr>
          <a:xfrm>
            <a:off x="4071934" y="2786058"/>
            <a:ext cx="357190" cy="357190"/>
          </a:xfrm>
          <a:prstGeom prst="rect">
            <a:avLst/>
          </a:prstGeom>
          <a:noFill/>
          <a:ln w="19050"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C00000"/>
                </a:solidFill>
              </a:rPr>
              <a:t>6</a:t>
            </a:r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35" name="Prostokąt 34"/>
          <p:cNvSpPr/>
          <p:nvPr/>
        </p:nvSpPr>
        <p:spPr>
          <a:xfrm>
            <a:off x="4071934" y="314324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M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36" name="Prostokąt 35"/>
          <p:cNvSpPr/>
          <p:nvPr/>
        </p:nvSpPr>
        <p:spPr>
          <a:xfrm>
            <a:off x="4071934" y="350043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T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37" name="Prostokąt 36"/>
          <p:cNvSpPr/>
          <p:nvPr/>
        </p:nvSpPr>
        <p:spPr>
          <a:xfrm>
            <a:off x="4071934" y="385762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O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38" name="Prostokąt 37"/>
          <p:cNvSpPr/>
          <p:nvPr/>
        </p:nvSpPr>
        <p:spPr>
          <a:xfrm>
            <a:off x="4071934" y="421481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39" name="Prostokąt 38"/>
          <p:cNvSpPr/>
          <p:nvPr/>
        </p:nvSpPr>
        <p:spPr>
          <a:xfrm>
            <a:off x="4071934" y="457200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40" name="Prostokąt 39"/>
          <p:cNvSpPr/>
          <p:nvPr/>
        </p:nvSpPr>
        <p:spPr>
          <a:xfrm>
            <a:off x="4071934" y="492919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41" name="Prostokąt 40"/>
          <p:cNvSpPr/>
          <p:nvPr/>
        </p:nvSpPr>
        <p:spPr>
          <a:xfrm>
            <a:off x="4071934" y="528638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16" name="Prostokąt 15"/>
          <p:cNvSpPr/>
          <p:nvPr/>
        </p:nvSpPr>
        <p:spPr>
          <a:xfrm>
            <a:off x="4785560" y="100010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A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17" name="Prostokąt 16"/>
          <p:cNvSpPr/>
          <p:nvPr/>
        </p:nvSpPr>
        <p:spPr>
          <a:xfrm>
            <a:off x="4785560" y="135729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M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18" name="Prostokąt 17"/>
          <p:cNvSpPr/>
          <p:nvPr/>
        </p:nvSpPr>
        <p:spPr>
          <a:xfrm>
            <a:off x="4785560" y="171448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T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19" name="Prostokąt 18"/>
          <p:cNvSpPr/>
          <p:nvPr/>
        </p:nvSpPr>
        <p:spPr>
          <a:xfrm>
            <a:off x="4785560" y="207167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I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0" name="Prostokąt 19"/>
          <p:cNvSpPr/>
          <p:nvPr/>
        </p:nvSpPr>
        <p:spPr>
          <a:xfrm>
            <a:off x="4785560" y="242886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L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1" name="Prostokąt 20"/>
          <p:cNvSpPr/>
          <p:nvPr/>
        </p:nvSpPr>
        <p:spPr>
          <a:xfrm>
            <a:off x="4785560" y="278605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O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2" name="Prostokąt 21"/>
          <p:cNvSpPr/>
          <p:nvPr/>
        </p:nvSpPr>
        <p:spPr>
          <a:xfrm>
            <a:off x="4785560" y="314324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K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3" name="Prostokąt 22"/>
          <p:cNvSpPr/>
          <p:nvPr/>
        </p:nvSpPr>
        <p:spPr>
          <a:xfrm>
            <a:off x="4785560" y="350043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L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4" name="Prostokąt 23"/>
          <p:cNvSpPr/>
          <p:nvPr/>
        </p:nvSpPr>
        <p:spPr>
          <a:xfrm>
            <a:off x="4785560" y="385762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O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5" name="Prostokąt 24"/>
          <p:cNvSpPr/>
          <p:nvPr/>
        </p:nvSpPr>
        <p:spPr>
          <a:xfrm>
            <a:off x="4785560" y="421481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6" name="Prostokąt 25"/>
          <p:cNvSpPr/>
          <p:nvPr/>
        </p:nvSpPr>
        <p:spPr>
          <a:xfrm>
            <a:off x="4785560" y="457200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7" name="Prostokąt 26"/>
          <p:cNvSpPr/>
          <p:nvPr/>
        </p:nvSpPr>
        <p:spPr>
          <a:xfrm>
            <a:off x="4785560" y="492919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" name="Prostokąt 1"/>
          <p:cNvSpPr/>
          <p:nvPr/>
        </p:nvSpPr>
        <p:spPr>
          <a:xfrm>
            <a:off x="2376395" y="214290"/>
            <a:ext cx="4410183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pl-PL" sz="3200" b="1" cap="none" spc="50" dirty="0" smtClean="0">
                <a:ln w="11430"/>
                <a:solidFill>
                  <a:srgbClr val="0033CC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</a:rPr>
              <a:t>Rozwiąż krzyżówkę</a:t>
            </a:r>
            <a:endParaRPr lang="pl-PL" sz="3200" b="1" cap="none" spc="50" dirty="0">
              <a:ln w="11430"/>
              <a:solidFill>
                <a:srgbClr val="0033CC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Georgia" pitchFamily="18" charset="0"/>
            </a:endParaRPr>
          </a:p>
        </p:txBody>
      </p:sp>
      <p:sp>
        <p:nvSpPr>
          <p:cNvPr id="3" name="Prostokąt 2"/>
          <p:cNvSpPr/>
          <p:nvPr/>
        </p:nvSpPr>
        <p:spPr>
          <a:xfrm>
            <a:off x="4429124" y="100010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rgbClr val="C00000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C00000"/>
                </a:solidFill>
              </a:rPr>
              <a:t>K</a:t>
            </a:r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4" name="Prostokąt 3"/>
          <p:cNvSpPr/>
          <p:nvPr/>
        </p:nvSpPr>
        <p:spPr>
          <a:xfrm>
            <a:off x="4429124" y="135729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rgbClr val="C00000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C00000"/>
                </a:solidFill>
              </a:rPr>
              <a:t>O</a:t>
            </a:r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5" name="Prostokąt 4"/>
          <p:cNvSpPr/>
          <p:nvPr/>
        </p:nvSpPr>
        <p:spPr>
          <a:xfrm>
            <a:off x="4429124" y="171448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rgbClr val="C00000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C00000"/>
                </a:solidFill>
              </a:rPr>
              <a:t>S</a:t>
            </a:r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6" name="Prostokąt 5"/>
          <p:cNvSpPr/>
          <p:nvPr/>
        </p:nvSpPr>
        <p:spPr>
          <a:xfrm>
            <a:off x="4429124" y="207167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rgbClr val="C00000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C00000"/>
                </a:solidFill>
              </a:rPr>
              <a:t>M</a:t>
            </a:r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7" name="Prostokąt 6"/>
          <p:cNvSpPr/>
          <p:nvPr/>
        </p:nvSpPr>
        <p:spPr>
          <a:xfrm>
            <a:off x="4429124" y="242886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rgbClr val="C00000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C00000"/>
                </a:solidFill>
              </a:rPr>
              <a:t>O</a:t>
            </a:r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8" name="Prostokąt 7"/>
          <p:cNvSpPr/>
          <p:nvPr/>
        </p:nvSpPr>
        <p:spPr>
          <a:xfrm>
            <a:off x="4429124" y="278605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rgbClr val="C00000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C00000"/>
                </a:solidFill>
              </a:rPr>
              <a:t>B</a:t>
            </a:r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9" name="Prostokąt 8"/>
          <p:cNvSpPr/>
          <p:nvPr/>
        </p:nvSpPr>
        <p:spPr>
          <a:xfrm>
            <a:off x="4429124" y="314324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rgbClr val="C00000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C00000"/>
                </a:solidFill>
              </a:rPr>
              <a:t>I</a:t>
            </a:r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10" name="Prostokąt 9"/>
          <p:cNvSpPr/>
          <p:nvPr/>
        </p:nvSpPr>
        <p:spPr>
          <a:xfrm>
            <a:off x="4429124" y="350043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rgbClr val="C00000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C00000"/>
                </a:solidFill>
              </a:rPr>
              <a:t>O</a:t>
            </a:r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11" name="Prostokąt 10"/>
          <p:cNvSpPr/>
          <p:nvPr/>
        </p:nvSpPr>
        <p:spPr>
          <a:xfrm>
            <a:off x="4429124" y="385762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rgbClr val="C00000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C00000"/>
                </a:solidFill>
              </a:rPr>
              <a:t>L</a:t>
            </a:r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12" name="Prostokąt 11"/>
          <p:cNvSpPr/>
          <p:nvPr/>
        </p:nvSpPr>
        <p:spPr>
          <a:xfrm>
            <a:off x="4429124" y="421481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rgbClr val="C00000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13" name="Prostokąt 12"/>
          <p:cNvSpPr/>
          <p:nvPr/>
        </p:nvSpPr>
        <p:spPr>
          <a:xfrm>
            <a:off x="4429124" y="457200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rgbClr val="C00000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14" name="Prostokąt 13"/>
          <p:cNvSpPr/>
          <p:nvPr/>
        </p:nvSpPr>
        <p:spPr>
          <a:xfrm>
            <a:off x="4429124" y="492919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rgbClr val="C00000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15" name="Prostokąt 14"/>
          <p:cNvSpPr/>
          <p:nvPr/>
        </p:nvSpPr>
        <p:spPr>
          <a:xfrm>
            <a:off x="4429124" y="528638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rgbClr val="C00000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43" name="Prostokąt 42"/>
          <p:cNvSpPr/>
          <p:nvPr/>
        </p:nvSpPr>
        <p:spPr>
          <a:xfrm>
            <a:off x="5131472" y="135729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I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44" name="Prostokąt 43"/>
          <p:cNvSpPr/>
          <p:nvPr/>
        </p:nvSpPr>
        <p:spPr>
          <a:xfrm>
            <a:off x="5131472" y="171448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O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45" name="Prostokąt 44"/>
          <p:cNvSpPr/>
          <p:nvPr/>
        </p:nvSpPr>
        <p:spPr>
          <a:xfrm>
            <a:off x="5131472" y="207167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K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46" name="Prostokąt 45"/>
          <p:cNvSpPr/>
          <p:nvPr/>
        </p:nvSpPr>
        <p:spPr>
          <a:xfrm>
            <a:off x="5131472" y="242886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O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47" name="Prostokąt 46"/>
          <p:cNvSpPr/>
          <p:nvPr/>
        </p:nvSpPr>
        <p:spPr>
          <a:xfrm>
            <a:off x="5131472" y="278605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T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48" name="Prostokąt 47"/>
          <p:cNvSpPr/>
          <p:nvPr/>
        </p:nvSpPr>
        <p:spPr>
          <a:xfrm>
            <a:off x="5131472" y="314324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R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49" name="Prostokąt 48"/>
          <p:cNvSpPr/>
          <p:nvPr/>
        </p:nvSpPr>
        <p:spPr>
          <a:xfrm>
            <a:off x="5131472" y="350043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O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50" name="Prostokąt 49"/>
          <p:cNvSpPr/>
          <p:nvPr/>
        </p:nvSpPr>
        <p:spPr>
          <a:xfrm>
            <a:off x="5131472" y="385762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G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51" name="Prostokąt 50"/>
          <p:cNvSpPr/>
          <p:nvPr/>
        </p:nvSpPr>
        <p:spPr>
          <a:xfrm>
            <a:off x="5131472" y="421481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52" name="Prostokąt 51"/>
          <p:cNvSpPr/>
          <p:nvPr/>
        </p:nvSpPr>
        <p:spPr>
          <a:xfrm>
            <a:off x="5131472" y="457200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56" name="Prostokąt 55"/>
          <p:cNvSpPr/>
          <p:nvPr/>
        </p:nvSpPr>
        <p:spPr>
          <a:xfrm>
            <a:off x="5488662" y="135729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A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57" name="Prostokąt 56"/>
          <p:cNvSpPr/>
          <p:nvPr/>
        </p:nvSpPr>
        <p:spPr>
          <a:xfrm>
            <a:off x="5488662" y="171448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L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58" name="Prostokąt 57"/>
          <p:cNvSpPr/>
          <p:nvPr/>
        </p:nvSpPr>
        <p:spPr>
          <a:xfrm>
            <a:off x="5488662" y="207167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O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59" name="Prostokąt 58"/>
          <p:cNvSpPr/>
          <p:nvPr/>
        </p:nvSpPr>
        <p:spPr>
          <a:xfrm>
            <a:off x="5488662" y="242886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G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60" name="Prostokąt 59"/>
          <p:cNvSpPr/>
          <p:nvPr/>
        </p:nvSpPr>
        <p:spPr>
          <a:xfrm>
            <a:off x="5488662" y="278605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A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61" name="Prostokąt 60"/>
          <p:cNvSpPr/>
          <p:nvPr/>
        </p:nvSpPr>
        <p:spPr>
          <a:xfrm>
            <a:off x="5488662" y="314324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O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62" name="Prostokąt 61"/>
          <p:cNvSpPr/>
          <p:nvPr/>
        </p:nvSpPr>
        <p:spPr>
          <a:xfrm>
            <a:off x="5488662" y="350043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G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63" name="Prostokąt 62"/>
          <p:cNvSpPr/>
          <p:nvPr/>
        </p:nvSpPr>
        <p:spPr>
          <a:xfrm>
            <a:off x="5488662" y="385762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I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64" name="Prostokąt 63"/>
          <p:cNvSpPr/>
          <p:nvPr/>
        </p:nvSpPr>
        <p:spPr>
          <a:xfrm>
            <a:off x="5488662" y="421481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70" name="Prostokąt 69"/>
          <p:cNvSpPr/>
          <p:nvPr/>
        </p:nvSpPr>
        <p:spPr>
          <a:xfrm>
            <a:off x="5845852" y="171448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O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71" name="Prostokąt 70"/>
          <p:cNvSpPr/>
          <p:nvPr/>
        </p:nvSpPr>
        <p:spPr>
          <a:xfrm>
            <a:off x="5845852" y="207167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L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72" name="Prostokąt 71"/>
          <p:cNvSpPr/>
          <p:nvPr/>
        </p:nvSpPr>
        <p:spPr>
          <a:xfrm>
            <a:off x="5845852" y="242886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I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73" name="Prostokąt 72"/>
          <p:cNvSpPr/>
          <p:nvPr/>
        </p:nvSpPr>
        <p:spPr>
          <a:xfrm>
            <a:off x="5845852" y="278605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N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74" name="Prostokąt 73"/>
          <p:cNvSpPr/>
          <p:nvPr/>
        </p:nvSpPr>
        <p:spPr>
          <a:xfrm>
            <a:off x="5845852" y="314324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B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75" name="Prostokąt 74"/>
          <p:cNvSpPr/>
          <p:nvPr/>
        </p:nvSpPr>
        <p:spPr>
          <a:xfrm>
            <a:off x="5845852" y="350043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I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76" name="Prostokąt 75"/>
          <p:cNvSpPr/>
          <p:nvPr/>
        </p:nvSpPr>
        <p:spPr>
          <a:xfrm>
            <a:off x="5845852" y="385762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A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77" name="Prostokąt 76"/>
          <p:cNvSpPr/>
          <p:nvPr/>
        </p:nvSpPr>
        <p:spPr>
          <a:xfrm>
            <a:off x="5845852" y="421481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83" name="Prostokąt 82"/>
          <p:cNvSpPr/>
          <p:nvPr/>
        </p:nvSpPr>
        <p:spPr>
          <a:xfrm>
            <a:off x="6203042" y="171448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G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84" name="Prostokąt 83"/>
          <p:cNvSpPr/>
          <p:nvPr/>
        </p:nvSpPr>
        <p:spPr>
          <a:xfrm>
            <a:off x="6203042" y="207167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O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85" name="Prostokąt 84"/>
          <p:cNvSpPr/>
          <p:nvPr/>
        </p:nvSpPr>
        <p:spPr>
          <a:xfrm>
            <a:off x="6203042" y="242886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A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86" name="Prostokąt 85"/>
          <p:cNvSpPr/>
          <p:nvPr/>
        </p:nvSpPr>
        <p:spPr>
          <a:xfrm>
            <a:off x="6203042" y="278605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I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87" name="Prostokąt 86"/>
          <p:cNvSpPr/>
          <p:nvPr/>
        </p:nvSpPr>
        <p:spPr>
          <a:xfrm>
            <a:off x="6203042" y="314324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I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88" name="Prostokąt 87"/>
          <p:cNvSpPr/>
          <p:nvPr/>
        </p:nvSpPr>
        <p:spPr>
          <a:xfrm>
            <a:off x="6203042" y="350043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A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90" name="Prostokąt 89"/>
          <p:cNvSpPr/>
          <p:nvPr/>
        </p:nvSpPr>
        <p:spPr>
          <a:xfrm>
            <a:off x="6203042" y="421481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96" name="Prostokąt 95"/>
          <p:cNvSpPr/>
          <p:nvPr/>
        </p:nvSpPr>
        <p:spPr>
          <a:xfrm>
            <a:off x="6560232" y="171448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I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97" name="Prostokąt 96"/>
          <p:cNvSpPr/>
          <p:nvPr/>
        </p:nvSpPr>
        <p:spPr>
          <a:xfrm>
            <a:off x="6560232" y="207167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G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99" name="Prostokąt 98"/>
          <p:cNvSpPr/>
          <p:nvPr/>
        </p:nvSpPr>
        <p:spPr>
          <a:xfrm>
            <a:off x="6560232" y="278605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K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100" name="Prostokąt 99"/>
          <p:cNvSpPr/>
          <p:nvPr/>
        </p:nvSpPr>
        <p:spPr>
          <a:xfrm>
            <a:off x="6560232" y="314324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O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109" name="Prostokąt 108"/>
          <p:cNvSpPr/>
          <p:nvPr/>
        </p:nvSpPr>
        <p:spPr>
          <a:xfrm>
            <a:off x="6917422" y="171448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A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110" name="Prostokąt 109"/>
          <p:cNvSpPr/>
          <p:nvPr/>
        </p:nvSpPr>
        <p:spPr>
          <a:xfrm>
            <a:off x="6917422" y="207167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I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112" name="Prostokąt 111"/>
          <p:cNvSpPr/>
          <p:nvPr/>
        </p:nvSpPr>
        <p:spPr>
          <a:xfrm>
            <a:off x="6917422" y="278605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A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113" name="Prostokąt 112"/>
          <p:cNvSpPr/>
          <p:nvPr/>
        </p:nvSpPr>
        <p:spPr>
          <a:xfrm>
            <a:off x="6917422" y="314324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L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123" name="Prostokąt 122"/>
          <p:cNvSpPr/>
          <p:nvPr/>
        </p:nvSpPr>
        <p:spPr>
          <a:xfrm>
            <a:off x="7274612" y="207167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A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126" name="Prostokąt 125"/>
          <p:cNvSpPr/>
          <p:nvPr/>
        </p:nvSpPr>
        <p:spPr>
          <a:xfrm>
            <a:off x="7274612" y="314324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O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139" name="Prostokąt 138"/>
          <p:cNvSpPr/>
          <p:nvPr/>
        </p:nvSpPr>
        <p:spPr>
          <a:xfrm>
            <a:off x="7631802" y="314324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G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152" name="Prostokąt 151"/>
          <p:cNvSpPr/>
          <p:nvPr/>
        </p:nvSpPr>
        <p:spPr>
          <a:xfrm>
            <a:off x="7988992" y="314324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I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165" name="Prostokąt 164"/>
          <p:cNvSpPr/>
          <p:nvPr/>
        </p:nvSpPr>
        <p:spPr>
          <a:xfrm>
            <a:off x="8346182" y="314324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A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183" name="Prostokąt 182"/>
          <p:cNvSpPr/>
          <p:nvPr/>
        </p:nvSpPr>
        <p:spPr>
          <a:xfrm>
            <a:off x="428596" y="4929198"/>
            <a:ext cx="428628" cy="357190"/>
          </a:xfrm>
          <a:prstGeom prst="rect">
            <a:avLst/>
          </a:prstGeom>
          <a:noFill/>
          <a:ln w="19050"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C00000"/>
                </a:solidFill>
              </a:rPr>
              <a:t>12</a:t>
            </a:r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185" name="Prostokąt 184"/>
          <p:cNvSpPr/>
          <p:nvPr/>
        </p:nvSpPr>
        <p:spPr>
          <a:xfrm>
            <a:off x="857224" y="1000108"/>
            <a:ext cx="357190" cy="357190"/>
          </a:xfrm>
          <a:prstGeom prst="rect">
            <a:avLst/>
          </a:prstGeom>
          <a:noFill/>
          <a:ln w="19050"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C00000"/>
                </a:solidFill>
              </a:rPr>
              <a:t>1</a:t>
            </a:r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196" name="Prostokąt 195"/>
          <p:cNvSpPr/>
          <p:nvPr/>
        </p:nvSpPr>
        <p:spPr>
          <a:xfrm>
            <a:off x="857224" y="492919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198" name="Prostokąt 197"/>
          <p:cNvSpPr/>
          <p:nvPr/>
        </p:nvSpPr>
        <p:spPr>
          <a:xfrm>
            <a:off x="1214414" y="100010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S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09" name="Prostokąt 208"/>
          <p:cNvSpPr/>
          <p:nvPr/>
        </p:nvSpPr>
        <p:spPr>
          <a:xfrm>
            <a:off x="1214414" y="492919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10" name="Prostokąt 209"/>
          <p:cNvSpPr/>
          <p:nvPr/>
        </p:nvSpPr>
        <p:spPr>
          <a:xfrm>
            <a:off x="1000100" y="5286388"/>
            <a:ext cx="571504" cy="357190"/>
          </a:xfrm>
          <a:prstGeom prst="rect">
            <a:avLst/>
          </a:prstGeom>
          <a:noFill/>
          <a:ln w="19050"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C00000"/>
                </a:solidFill>
              </a:rPr>
              <a:t>13</a:t>
            </a:r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211" name="Prostokąt 210"/>
          <p:cNvSpPr/>
          <p:nvPr/>
        </p:nvSpPr>
        <p:spPr>
          <a:xfrm>
            <a:off x="1571604" y="100010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Y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22" name="Prostokąt 221"/>
          <p:cNvSpPr/>
          <p:nvPr/>
        </p:nvSpPr>
        <p:spPr>
          <a:xfrm>
            <a:off x="1571604" y="492919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23" name="Prostokąt 222"/>
          <p:cNvSpPr/>
          <p:nvPr/>
        </p:nvSpPr>
        <p:spPr>
          <a:xfrm>
            <a:off x="1571604" y="528638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24" name="Prostokąt 223"/>
          <p:cNvSpPr/>
          <p:nvPr/>
        </p:nvSpPr>
        <p:spPr>
          <a:xfrm>
            <a:off x="1928794" y="100010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S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35" name="Prostokąt 234"/>
          <p:cNvSpPr/>
          <p:nvPr/>
        </p:nvSpPr>
        <p:spPr>
          <a:xfrm>
            <a:off x="1928794" y="492919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36" name="Prostokąt 235"/>
          <p:cNvSpPr/>
          <p:nvPr/>
        </p:nvSpPr>
        <p:spPr>
          <a:xfrm>
            <a:off x="1928794" y="528638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37" name="Prostokąt 236"/>
          <p:cNvSpPr/>
          <p:nvPr/>
        </p:nvSpPr>
        <p:spPr>
          <a:xfrm>
            <a:off x="2285984" y="100010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T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45" name="Prostokąt 244"/>
          <p:cNvSpPr/>
          <p:nvPr/>
        </p:nvSpPr>
        <p:spPr>
          <a:xfrm>
            <a:off x="2285984" y="3857628"/>
            <a:ext cx="357190" cy="357190"/>
          </a:xfrm>
          <a:prstGeom prst="rect">
            <a:avLst/>
          </a:prstGeom>
          <a:noFill/>
          <a:ln w="19050"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C00000"/>
                </a:solidFill>
              </a:rPr>
              <a:t>9</a:t>
            </a:r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247" name="Prostokąt 246"/>
          <p:cNvSpPr/>
          <p:nvPr/>
        </p:nvSpPr>
        <p:spPr>
          <a:xfrm>
            <a:off x="2143108" y="4572008"/>
            <a:ext cx="500066" cy="357190"/>
          </a:xfrm>
          <a:prstGeom prst="rect">
            <a:avLst/>
          </a:prstGeom>
          <a:noFill/>
          <a:ln w="19050"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C00000"/>
                </a:solidFill>
              </a:rPr>
              <a:t>11</a:t>
            </a:r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248" name="Prostokąt 247"/>
          <p:cNvSpPr/>
          <p:nvPr/>
        </p:nvSpPr>
        <p:spPr>
          <a:xfrm>
            <a:off x="2285984" y="492919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49" name="Prostokąt 248"/>
          <p:cNvSpPr/>
          <p:nvPr/>
        </p:nvSpPr>
        <p:spPr>
          <a:xfrm>
            <a:off x="2285984" y="528638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50" name="Prostokąt 249"/>
          <p:cNvSpPr/>
          <p:nvPr/>
        </p:nvSpPr>
        <p:spPr>
          <a:xfrm>
            <a:off x="2643174" y="100010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E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51" name="Prostokąt 250"/>
          <p:cNvSpPr/>
          <p:nvPr/>
        </p:nvSpPr>
        <p:spPr>
          <a:xfrm>
            <a:off x="2643174" y="1357298"/>
            <a:ext cx="357190" cy="357190"/>
          </a:xfrm>
          <a:prstGeom prst="rect">
            <a:avLst/>
          </a:prstGeom>
          <a:noFill/>
          <a:ln w="19050"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C00000"/>
                </a:solidFill>
              </a:rPr>
              <a:t>2</a:t>
            </a:r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258" name="Prostokąt 257"/>
          <p:cNvSpPr/>
          <p:nvPr/>
        </p:nvSpPr>
        <p:spPr>
          <a:xfrm>
            <a:off x="2643174" y="385762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F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60" name="Prostokąt 259"/>
          <p:cNvSpPr/>
          <p:nvPr/>
        </p:nvSpPr>
        <p:spPr>
          <a:xfrm>
            <a:off x="2643174" y="457200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61" name="Prostokąt 260"/>
          <p:cNvSpPr/>
          <p:nvPr/>
        </p:nvSpPr>
        <p:spPr>
          <a:xfrm>
            <a:off x="2643174" y="492919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62" name="Prostokąt 261"/>
          <p:cNvSpPr/>
          <p:nvPr/>
        </p:nvSpPr>
        <p:spPr>
          <a:xfrm>
            <a:off x="2643174" y="528638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63" name="Prostokąt 262"/>
          <p:cNvSpPr/>
          <p:nvPr/>
        </p:nvSpPr>
        <p:spPr>
          <a:xfrm>
            <a:off x="3000364" y="100010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M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64" name="Prostokąt 263"/>
          <p:cNvSpPr/>
          <p:nvPr/>
        </p:nvSpPr>
        <p:spPr>
          <a:xfrm>
            <a:off x="3000364" y="135729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A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70" name="Prostokąt 269"/>
          <p:cNvSpPr/>
          <p:nvPr/>
        </p:nvSpPr>
        <p:spPr>
          <a:xfrm>
            <a:off x="3000364" y="3500438"/>
            <a:ext cx="357190" cy="357190"/>
          </a:xfrm>
          <a:prstGeom prst="rect">
            <a:avLst/>
          </a:prstGeom>
          <a:noFill/>
          <a:ln w="19050"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C00000"/>
                </a:solidFill>
              </a:rPr>
              <a:t>8</a:t>
            </a:r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271" name="Prostokąt 270"/>
          <p:cNvSpPr/>
          <p:nvPr/>
        </p:nvSpPr>
        <p:spPr>
          <a:xfrm>
            <a:off x="3000364" y="385762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I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73" name="Prostokąt 272"/>
          <p:cNvSpPr/>
          <p:nvPr/>
        </p:nvSpPr>
        <p:spPr>
          <a:xfrm>
            <a:off x="3000364" y="457200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74" name="Prostokąt 273"/>
          <p:cNvSpPr/>
          <p:nvPr/>
        </p:nvSpPr>
        <p:spPr>
          <a:xfrm>
            <a:off x="3000364" y="492919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75" name="Prostokąt 274"/>
          <p:cNvSpPr/>
          <p:nvPr/>
        </p:nvSpPr>
        <p:spPr>
          <a:xfrm>
            <a:off x="3000364" y="528638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76" name="Prostokąt 275"/>
          <p:cNvSpPr/>
          <p:nvPr/>
        </p:nvSpPr>
        <p:spPr>
          <a:xfrm>
            <a:off x="3357554" y="100010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A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77" name="Prostokąt 276"/>
          <p:cNvSpPr/>
          <p:nvPr/>
        </p:nvSpPr>
        <p:spPr>
          <a:xfrm>
            <a:off x="3357554" y="135729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N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78" name="Prostokąt 277"/>
          <p:cNvSpPr/>
          <p:nvPr/>
        </p:nvSpPr>
        <p:spPr>
          <a:xfrm>
            <a:off x="3357554" y="1714488"/>
            <a:ext cx="357190" cy="357190"/>
          </a:xfrm>
          <a:prstGeom prst="rect">
            <a:avLst/>
          </a:prstGeom>
          <a:noFill/>
          <a:ln w="19050"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C00000"/>
                </a:solidFill>
              </a:rPr>
              <a:t>3</a:t>
            </a:r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280" name="Prostokąt 279"/>
          <p:cNvSpPr/>
          <p:nvPr/>
        </p:nvSpPr>
        <p:spPr>
          <a:xfrm>
            <a:off x="3357554" y="2428868"/>
            <a:ext cx="357190" cy="357190"/>
          </a:xfrm>
          <a:prstGeom prst="rect">
            <a:avLst/>
          </a:prstGeom>
          <a:noFill/>
          <a:ln w="19050"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C00000"/>
                </a:solidFill>
              </a:rPr>
              <a:t>5</a:t>
            </a:r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283" name="Prostokąt 282"/>
          <p:cNvSpPr/>
          <p:nvPr/>
        </p:nvSpPr>
        <p:spPr>
          <a:xfrm>
            <a:off x="3357554" y="350043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C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84" name="Prostokąt 283"/>
          <p:cNvSpPr/>
          <p:nvPr/>
        </p:nvSpPr>
        <p:spPr>
          <a:xfrm>
            <a:off x="3357554" y="385762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Z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85" name="Prostokąt 284"/>
          <p:cNvSpPr/>
          <p:nvPr/>
        </p:nvSpPr>
        <p:spPr>
          <a:xfrm>
            <a:off x="3214678" y="4214818"/>
            <a:ext cx="500066" cy="357190"/>
          </a:xfrm>
          <a:prstGeom prst="rect">
            <a:avLst/>
          </a:prstGeom>
          <a:noFill/>
          <a:ln w="19050"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C00000"/>
                </a:solidFill>
              </a:rPr>
              <a:t>10</a:t>
            </a:r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286" name="Prostokąt 285"/>
          <p:cNvSpPr/>
          <p:nvPr/>
        </p:nvSpPr>
        <p:spPr>
          <a:xfrm>
            <a:off x="3357554" y="457200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87" name="Prostokąt 286"/>
          <p:cNvSpPr/>
          <p:nvPr/>
        </p:nvSpPr>
        <p:spPr>
          <a:xfrm>
            <a:off x="3357554" y="492919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88" name="Prostokąt 287"/>
          <p:cNvSpPr/>
          <p:nvPr/>
        </p:nvSpPr>
        <p:spPr>
          <a:xfrm>
            <a:off x="3357554" y="528638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89" name="Prostokąt 288"/>
          <p:cNvSpPr/>
          <p:nvPr/>
        </p:nvSpPr>
        <p:spPr>
          <a:xfrm>
            <a:off x="3714744" y="100010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T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90" name="Prostokąt 289"/>
          <p:cNvSpPr/>
          <p:nvPr/>
        </p:nvSpPr>
        <p:spPr>
          <a:xfrm>
            <a:off x="3714744" y="135729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A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91" name="Prostokąt 290"/>
          <p:cNvSpPr/>
          <p:nvPr/>
        </p:nvSpPr>
        <p:spPr>
          <a:xfrm>
            <a:off x="3714744" y="171448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H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93" name="Prostokąt 292"/>
          <p:cNvSpPr/>
          <p:nvPr/>
        </p:nvSpPr>
        <p:spPr>
          <a:xfrm>
            <a:off x="3714744" y="242886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Z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95" name="Prostokąt 294"/>
          <p:cNvSpPr/>
          <p:nvPr/>
        </p:nvSpPr>
        <p:spPr>
          <a:xfrm>
            <a:off x="3714744" y="3143248"/>
            <a:ext cx="357190" cy="357190"/>
          </a:xfrm>
          <a:prstGeom prst="rect">
            <a:avLst/>
          </a:prstGeom>
          <a:noFill/>
          <a:ln w="19050"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C00000"/>
                </a:solidFill>
              </a:rPr>
              <a:t>7</a:t>
            </a:r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296" name="Prostokąt 295"/>
          <p:cNvSpPr/>
          <p:nvPr/>
        </p:nvSpPr>
        <p:spPr>
          <a:xfrm>
            <a:off x="3714744" y="350043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Y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97" name="Prostokąt 296"/>
          <p:cNvSpPr/>
          <p:nvPr/>
        </p:nvSpPr>
        <p:spPr>
          <a:xfrm>
            <a:off x="3714744" y="385762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J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98" name="Prostokąt 297"/>
          <p:cNvSpPr/>
          <p:nvPr/>
        </p:nvSpPr>
        <p:spPr>
          <a:xfrm>
            <a:off x="3714744" y="421481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99" name="Prostokąt 298"/>
          <p:cNvSpPr/>
          <p:nvPr/>
        </p:nvSpPr>
        <p:spPr>
          <a:xfrm>
            <a:off x="3714744" y="457200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300" name="Prostokąt 299"/>
          <p:cNvSpPr/>
          <p:nvPr/>
        </p:nvSpPr>
        <p:spPr>
          <a:xfrm>
            <a:off x="3714744" y="492919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301" name="Prostokąt 300"/>
          <p:cNvSpPr/>
          <p:nvPr/>
        </p:nvSpPr>
        <p:spPr>
          <a:xfrm>
            <a:off x="3714744" y="528638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316" name="pole tekstowe 315">
            <a:hlinkClick r:id="" action="ppaction://hlinkshowjump?jump=nextslide"/>
          </p:cNvPr>
          <p:cNvSpPr txBox="1"/>
          <p:nvPr/>
        </p:nvSpPr>
        <p:spPr>
          <a:xfrm>
            <a:off x="7000892" y="5929330"/>
            <a:ext cx="1214446" cy="36933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effectLst>
            <a:softEdge rad="63500"/>
          </a:effectLst>
        </p:spPr>
        <p:txBody>
          <a:bodyPr wrap="square" rtlCol="0">
            <a:spAutoFit/>
          </a:bodyPr>
          <a:lstStyle/>
          <a:p>
            <a:r>
              <a:rPr lang="pl-PL" b="1" dirty="0" smtClean="0">
                <a:solidFill>
                  <a:srgbClr val="C00000"/>
                </a:solidFill>
              </a:rPr>
              <a:t>SPRAWDŹ</a:t>
            </a:r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141" name="pole tekstowe 140"/>
          <p:cNvSpPr txBox="1"/>
          <p:nvPr/>
        </p:nvSpPr>
        <p:spPr>
          <a:xfrm>
            <a:off x="571472" y="5929330"/>
            <a:ext cx="5929354" cy="646331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effectLst>
            <a:softEdge rad="63500"/>
          </a:effectLst>
        </p:spPr>
        <p:txBody>
          <a:bodyPr wrap="square" rtlCol="0">
            <a:spAutoFit/>
          </a:bodyPr>
          <a:lstStyle/>
          <a:p>
            <a:r>
              <a:rPr lang="pl-PL" b="1" dirty="0" smtClean="0"/>
              <a:t>10. Nauka, która opisuje oddziaływanie między organizmami oraz między organizmami a ich środowiskiem.</a:t>
            </a:r>
            <a:endParaRPr lang="pl-PL" b="1" dirty="0"/>
          </a:p>
        </p:txBody>
      </p:sp>
      <p:sp>
        <p:nvSpPr>
          <p:cNvPr id="142" name="Symbol zastępczy stopki 14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Autor: Elżbieta Jarębska</a:t>
            </a:r>
            <a:endParaRPr lang="pl-PL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2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2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2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2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2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2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2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2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000"/>
                            </p:stCondLst>
                            <p:childTnLst>
                              <p:par>
                                <p:cTn id="46" presetID="23" presetClass="entr" presetSubtype="16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2000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2000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500"/>
                            </p:stCondLst>
                            <p:childTnLst>
                              <p:par>
                                <p:cTn id="51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2000" fill="hold"/>
                                        <p:tgtEl>
                                          <p:spTgt spid="3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2000" fill="hold"/>
                                        <p:tgtEl>
                                          <p:spTgt spid="3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 animBg="1"/>
      <p:bldP spid="24" grpId="0" animBg="1"/>
      <p:bldP spid="11" grpId="0" animBg="1"/>
      <p:bldP spid="50" grpId="0" animBg="1"/>
      <p:bldP spid="63" grpId="0" animBg="1"/>
      <p:bldP spid="76" grpId="0" animBg="1"/>
      <p:bldP spid="258" grpId="0" animBg="1"/>
      <p:bldP spid="271" grpId="0" animBg="1"/>
      <p:bldP spid="284" grpId="0" animBg="1"/>
      <p:bldP spid="297" grpId="0" animBg="1"/>
      <p:bldP spid="316" grpId="0" animBg="1"/>
      <p:bldP spid="141" grpId="0" animBg="1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rostokąt 28"/>
          <p:cNvSpPr/>
          <p:nvPr/>
        </p:nvSpPr>
        <p:spPr>
          <a:xfrm>
            <a:off x="4071934" y="100010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Y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30" name="Prostokąt 29"/>
          <p:cNvSpPr/>
          <p:nvPr/>
        </p:nvSpPr>
        <p:spPr>
          <a:xfrm>
            <a:off x="4071934" y="135729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T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31" name="Prostokąt 30"/>
          <p:cNvSpPr/>
          <p:nvPr/>
        </p:nvSpPr>
        <p:spPr>
          <a:xfrm>
            <a:off x="4071934" y="171448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I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32" name="Prostokąt 31"/>
          <p:cNvSpPr/>
          <p:nvPr/>
        </p:nvSpPr>
        <p:spPr>
          <a:xfrm>
            <a:off x="4071934" y="2071678"/>
            <a:ext cx="357190" cy="357190"/>
          </a:xfrm>
          <a:prstGeom prst="rect">
            <a:avLst/>
          </a:prstGeom>
          <a:noFill/>
          <a:ln w="19050"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C00000"/>
                </a:solidFill>
              </a:rPr>
              <a:t>4</a:t>
            </a:r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33" name="Prostokąt 32"/>
          <p:cNvSpPr/>
          <p:nvPr/>
        </p:nvSpPr>
        <p:spPr>
          <a:xfrm>
            <a:off x="4071934" y="242886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O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34" name="Prostokąt 33"/>
          <p:cNvSpPr/>
          <p:nvPr/>
        </p:nvSpPr>
        <p:spPr>
          <a:xfrm>
            <a:off x="4071934" y="2786058"/>
            <a:ext cx="357190" cy="357190"/>
          </a:xfrm>
          <a:prstGeom prst="rect">
            <a:avLst/>
          </a:prstGeom>
          <a:noFill/>
          <a:ln w="19050"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C00000"/>
                </a:solidFill>
              </a:rPr>
              <a:t>6</a:t>
            </a:r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35" name="Prostokąt 34"/>
          <p:cNvSpPr/>
          <p:nvPr/>
        </p:nvSpPr>
        <p:spPr>
          <a:xfrm>
            <a:off x="4071934" y="314324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M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36" name="Prostokąt 35"/>
          <p:cNvSpPr/>
          <p:nvPr/>
        </p:nvSpPr>
        <p:spPr>
          <a:xfrm>
            <a:off x="4071934" y="350043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T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37" name="Prostokąt 36"/>
          <p:cNvSpPr/>
          <p:nvPr/>
        </p:nvSpPr>
        <p:spPr>
          <a:xfrm>
            <a:off x="4071934" y="385762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O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38" name="Prostokąt 37"/>
          <p:cNvSpPr/>
          <p:nvPr/>
        </p:nvSpPr>
        <p:spPr>
          <a:xfrm>
            <a:off x="4071934" y="421481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K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39" name="Prostokąt 38"/>
          <p:cNvSpPr/>
          <p:nvPr/>
        </p:nvSpPr>
        <p:spPr>
          <a:xfrm>
            <a:off x="4071934" y="457200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40" name="Prostokąt 39"/>
          <p:cNvSpPr/>
          <p:nvPr/>
        </p:nvSpPr>
        <p:spPr>
          <a:xfrm>
            <a:off x="4071934" y="492919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41" name="Prostokąt 40"/>
          <p:cNvSpPr/>
          <p:nvPr/>
        </p:nvSpPr>
        <p:spPr>
          <a:xfrm>
            <a:off x="4071934" y="528638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16" name="Prostokąt 15"/>
          <p:cNvSpPr/>
          <p:nvPr/>
        </p:nvSpPr>
        <p:spPr>
          <a:xfrm>
            <a:off x="4785560" y="100010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A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17" name="Prostokąt 16"/>
          <p:cNvSpPr/>
          <p:nvPr/>
        </p:nvSpPr>
        <p:spPr>
          <a:xfrm>
            <a:off x="4785560" y="135729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M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18" name="Prostokąt 17"/>
          <p:cNvSpPr/>
          <p:nvPr/>
        </p:nvSpPr>
        <p:spPr>
          <a:xfrm>
            <a:off x="4785560" y="171448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T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19" name="Prostokąt 18"/>
          <p:cNvSpPr/>
          <p:nvPr/>
        </p:nvSpPr>
        <p:spPr>
          <a:xfrm>
            <a:off x="4785560" y="207167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I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0" name="Prostokąt 19"/>
          <p:cNvSpPr/>
          <p:nvPr/>
        </p:nvSpPr>
        <p:spPr>
          <a:xfrm>
            <a:off x="4785560" y="242886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L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1" name="Prostokąt 20"/>
          <p:cNvSpPr/>
          <p:nvPr/>
        </p:nvSpPr>
        <p:spPr>
          <a:xfrm>
            <a:off x="4785560" y="278605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O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2" name="Prostokąt 21"/>
          <p:cNvSpPr/>
          <p:nvPr/>
        </p:nvSpPr>
        <p:spPr>
          <a:xfrm>
            <a:off x="4785560" y="314324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K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3" name="Prostokąt 22"/>
          <p:cNvSpPr/>
          <p:nvPr/>
        </p:nvSpPr>
        <p:spPr>
          <a:xfrm>
            <a:off x="4785560" y="350043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L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4" name="Prostokąt 23"/>
          <p:cNvSpPr/>
          <p:nvPr/>
        </p:nvSpPr>
        <p:spPr>
          <a:xfrm>
            <a:off x="4785560" y="385762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O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5" name="Prostokąt 24"/>
          <p:cNvSpPr/>
          <p:nvPr/>
        </p:nvSpPr>
        <p:spPr>
          <a:xfrm>
            <a:off x="4785560" y="421481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L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6" name="Prostokąt 25"/>
          <p:cNvSpPr/>
          <p:nvPr/>
        </p:nvSpPr>
        <p:spPr>
          <a:xfrm>
            <a:off x="4785560" y="457200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7" name="Prostokąt 26"/>
          <p:cNvSpPr/>
          <p:nvPr/>
        </p:nvSpPr>
        <p:spPr>
          <a:xfrm>
            <a:off x="4785560" y="492919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" name="Prostokąt 1"/>
          <p:cNvSpPr/>
          <p:nvPr/>
        </p:nvSpPr>
        <p:spPr>
          <a:xfrm>
            <a:off x="2376395" y="214290"/>
            <a:ext cx="4410183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pl-PL" sz="3200" b="1" cap="none" spc="50" dirty="0" smtClean="0">
                <a:ln w="11430"/>
                <a:solidFill>
                  <a:srgbClr val="0033CC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</a:rPr>
              <a:t>Rozwiąż krzyżówkę</a:t>
            </a:r>
            <a:endParaRPr lang="pl-PL" sz="3200" b="1" cap="none" spc="50" dirty="0">
              <a:ln w="11430"/>
              <a:solidFill>
                <a:srgbClr val="0033CC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Georgia" pitchFamily="18" charset="0"/>
            </a:endParaRPr>
          </a:p>
        </p:txBody>
      </p:sp>
      <p:sp>
        <p:nvSpPr>
          <p:cNvPr id="3" name="Prostokąt 2"/>
          <p:cNvSpPr/>
          <p:nvPr/>
        </p:nvSpPr>
        <p:spPr>
          <a:xfrm>
            <a:off x="4429124" y="100010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rgbClr val="C00000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C00000"/>
                </a:solidFill>
              </a:rPr>
              <a:t>K</a:t>
            </a:r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4" name="Prostokąt 3"/>
          <p:cNvSpPr/>
          <p:nvPr/>
        </p:nvSpPr>
        <p:spPr>
          <a:xfrm>
            <a:off x="4429124" y="135729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rgbClr val="C00000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C00000"/>
                </a:solidFill>
              </a:rPr>
              <a:t>O</a:t>
            </a:r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5" name="Prostokąt 4"/>
          <p:cNvSpPr/>
          <p:nvPr/>
        </p:nvSpPr>
        <p:spPr>
          <a:xfrm>
            <a:off x="4429124" y="171448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rgbClr val="C00000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C00000"/>
                </a:solidFill>
              </a:rPr>
              <a:t>S</a:t>
            </a:r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6" name="Prostokąt 5"/>
          <p:cNvSpPr/>
          <p:nvPr/>
        </p:nvSpPr>
        <p:spPr>
          <a:xfrm>
            <a:off x="4429124" y="207167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rgbClr val="C00000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C00000"/>
                </a:solidFill>
              </a:rPr>
              <a:t>M</a:t>
            </a:r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7" name="Prostokąt 6"/>
          <p:cNvSpPr/>
          <p:nvPr/>
        </p:nvSpPr>
        <p:spPr>
          <a:xfrm>
            <a:off x="4429124" y="242886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rgbClr val="C00000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C00000"/>
                </a:solidFill>
              </a:rPr>
              <a:t>O</a:t>
            </a:r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8" name="Prostokąt 7"/>
          <p:cNvSpPr/>
          <p:nvPr/>
        </p:nvSpPr>
        <p:spPr>
          <a:xfrm>
            <a:off x="4429124" y="278605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rgbClr val="C00000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C00000"/>
                </a:solidFill>
              </a:rPr>
              <a:t>B</a:t>
            </a:r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9" name="Prostokąt 8"/>
          <p:cNvSpPr/>
          <p:nvPr/>
        </p:nvSpPr>
        <p:spPr>
          <a:xfrm>
            <a:off x="4429124" y="314324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rgbClr val="C00000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C00000"/>
                </a:solidFill>
              </a:rPr>
              <a:t>I</a:t>
            </a:r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10" name="Prostokąt 9"/>
          <p:cNvSpPr/>
          <p:nvPr/>
        </p:nvSpPr>
        <p:spPr>
          <a:xfrm>
            <a:off x="4429124" y="350043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rgbClr val="C00000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C00000"/>
                </a:solidFill>
              </a:rPr>
              <a:t>O</a:t>
            </a:r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11" name="Prostokąt 10"/>
          <p:cNvSpPr/>
          <p:nvPr/>
        </p:nvSpPr>
        <p:spPr>
          <a:xfrm>
            <a:off x="4429124" y="385762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rgbClr val="C00000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C00000"/>
                </a:solidFill>
              </a:rPr>
              <a:t>L</a:t>
            </a:r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12" name="Prostokąt 11"/>
          <p:cNvSpPr/>
          <p:nvPr/>
        </p:nvSpPr>
        <p:spPr>
          <a:xfrm>
            <a:off x="4429124" y="421481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rgbClr val="C00000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C00000"/>
                </a:solidFill>
              </a:rPr>
              <a:t>O</a:t>
            </a:r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13" name="Prostokąt 12"/>
          <p:cNvSpPr/>
          <p:nvPr/>
        </p:nvSpPr>
        <p:spPr>
          <a:xfrm>
            <a:off x="4429124" y="457200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rgbClr val="C00000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14" name="Prostokąt 13"/>
          <p:cNvSpPr/>
          <p:nvPr/>
        </p:nvSpPr>
        <p:spPr>
          <a:xfrm>
            <a:off x="4429124" y="492919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rgbClr val="C00000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15" name="Prostokąt 14"/>
          <p:cNvSpPr/>
          <p:nvPr/>
        </p:nvSpPr>
        <p:spPr>
          <a:xfrm>
            <a:off x="4429124" y="528638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rgbClr val="C00000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43" name="Prostokąt 42"/>
          <p:cNvSpPr/>
          <p:nvPr/>
        </p:nvSpPr>
        <p:spPr>
          <a:xfrm>
            <a:off x="5131472" y="135729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I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44" name="Prostokąt 43"/>
          <p:cNvSpPr/>
          <p:nvPr/>
        </p:nvSpPr>
        <p:spPr>
          <a:xfrm>
            <a:off x="5131472" y="171448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O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45" name="Prostokąt 44"/>
          <p:cNvSpPr/>
          <p:nvPr/>
        </p:nvSpPr>
        <p:spPr>
          <a:xfrm>
            <a:off x="5131472" y="207167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K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46" name="Prostokąt 45"/>
          <p:cNvSpPr/>
          <p:nvPr/>
        </p:nvSpPr>
        <p:spPr>
          <a:xfrm>
            <a:off x="5131472" y="242886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O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47" name="Prostokąt 46"/>
          <p:cNvSpPr/>
          <p:nvPr/>
        </p:nvSpPr>
        <p:spPr>
          <a:xfrm>
            <a:off x="5131472" y="278605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T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48" name="Prostokąt 47"/>
          <p:cNvSpPr/>
          <p:nvPr/>
        </p:nvSpPr>
        <p:spPr>
          <a:xfrm>
            <a:off x="5131472" y="314324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R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49" name="Prostokąt 48"/>
          <p:cNvSpPr/>
          <p:nvPr/>
        </p:nvSpPr>
        <p:spPr>
          <a:xfrm>
            <a:off x="5131472" y="350043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O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50" name="Prostokąt 49"/>
          <p:cNvSpPr/>
          <p:nvPr/>
        </p:nvSpPr>
        <p:spPr>
          <a:xfrm>
            <a:off x="5131472" y="385762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G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51" name="Prostokąt 50"/>
          <p:cNvSpPr/>
          <p:nvPr/>
        </p:nvSpPr>
        <p:spPr>
          <a:xfrm>
            <a:off x="5131472" y="421481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O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52" name="Prostokąt 51"/>
          <p:cNvSpPr/>
          <p:nvPr/>
        </p:nvSpPr>
        <p:spPr>
          <a:xfrm>
            <a:off x="5131472" y="457200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56" name="Prostokąt 55"/>
          <p:cNvSpPr/>
          <p:nvPr/>
        </p:nvSpPr>
        <p:spPr>
          <a:xfrm>
            <a:off x="5488662" y="135729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A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57" name="Prostokąt 56"/>
          <p:cNvSpPr/>
          <p:nvPr/>
        </p:nvSpPr>
        <p:spPr>
          <a:xfrm>
            <a:off x="5488662" y="171448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L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58" name="Prostokąt 57"/>
          <p:cNvSpPr/>
          <p:nvPr/>
        </p:nvSpPr>
        <p:spPr>
          <a:xfrm>
            <a:off x="5488662" y="207167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O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59" name="Prostokąt 58"/>
          <p:cNvSpPr/>
          <p:nvPr/>
        </p:nvSpPr>
        <p:spPr>
          <a:xfrm>
            <a:off x="5488662" y="242886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G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60" name="Prostokąt 59"/>
          <p:cNvSpPr/>
          <p:nvPr/>
        </p:nvSpPr>
        <p:spPr>
          <a:xfrm>
            <a:off x="5488662" y="278605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A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61" name="Prostokąt 60"/>
          <p:cNvSpPr/>
          <p:nvPr/>
        </p:nvSpPr>
        <p:spPr>
          <a:xfrm>
            <a:off x="5488662" y="314324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O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62" name="Prostokąt 61"/>
          <p:cNvSpPr/>
          <p:nvPr/>
        </p:nvSpPr>
        <p:spPr>
          <a:xfrm>
            <a:off x="5488662" y="350043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G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63" name="Prostokąt 62"/>
          <p:cNvSpPr/>
          <p:nvPr/>
        </p:nvSpPr>
        <p:spPr>
          <a:xfrm>
            <a:off x="5488662" y="385762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I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64" name="Prostokąt 63"/>
          <p:cNvSpPr/>
          <p:nvPr/>
        </p:nvSpPr>
        <p:spPr>
          <a:xfrm>
            <a:off x="5488662" y="421481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G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70" name="Prostokąt 69"/>
          <p:cNvSpPr/>
          <p:nvPr/>
        </p:nvSpPr>
        <p:spPr>
          <a:xfrm>
            <a:off x="5845852" y="171448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O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71" name="Prostokąt 70"/>
          <p:cNvSpPr/>
          <p:nvPr/>
        </p:nvSpPr>
        <p:spPr>
          <a:xfrm>
            <a:off x="5845852" y="207167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L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72" name="Prostokąt 71"/>
          <p:cNvSpPr/>
          <p:nvPr/>
        </p:nvSpPr>
        <p:spPr>
          <a:xfrm>
            <a:off x="5845852" y="242886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I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73" name="Prostokąt 72"/>
          <p:cNvSpPr/>
          <p:nvPr/>
        </p:nvSpPr>
        <p:spPr>
          <a:xfrm>
            <a:off x="5845852" y="278605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N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74" name="Prostokąt 73"/>
          <p:cNvSpPr/>
          <p:nvPr/>
        </p:nvSpPr>
        <p:spPr>
          <a:xfrm>
            <a:off x="5845852" y="314324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B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75" name="Prostokąt 74"/>
          <p:cNvSpPr/>
          <p:nvPr/>
        </p:nvSpPr>
        <p:spPr>
          <a:xfrm>
            <a:off x="5845852" y="350043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I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76" name="Prostokąt 75"/>
          <p:cNvSpPr/>
          <p:nvPr/>
        </p:nvSpPr>
        <p:spPr>
          <a:xfrm>
            <a:off x="5845852" y="385762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A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77" name="Prostokąt 76"/>
          <p:cNvSpPr/>
          <p:nvPr/>
        </p:nvSpPr>
        <p:spPr>
          <a:xfrm>
            <a:off x="5845852" y="421481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I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83" name="Prostokąt 82"/>
          <p:cNvSpPr/>
          <p:nvPr/>
        </p:nvSpPr>
        <p:spPr>
          <a:xfrm>
            <a:off x="6203042" y="171448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G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84" name="Prostokąt 83"/>
          <p:cNvSpPr/>
          <p:nvPr/>
        </p:nvSpPr>
        <p:spPr>
          <a:xfrm>
            <a:off x="6203042" y="207167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O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85" name="Prostokąt 84"/>
          <p:cNvSpPr/>
          <p:nvPr/>
        </p:nvSpPr>
        <p:spPr>
          <a:xfrm>
            <a:off x="6203042" y="242886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A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86" name="Prostokąt 85"/>
          <p:cNvSpPr/>
          <p:nvPr/>
        </p:nvSpPr>
        <p:spPr>
          <a:xfrm>
            <a:off x="6203042" y="278605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I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87" name="Prostokąt 86"/>
          <p:cNvSpPr/>
          <p:nvPr/>
        </p:nvSpPr>
        <p:spPr>
          <a:xfrm>
            <a:off x="6203042" y="314324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I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88" name="Prostokąt 87"/>
          <p:cNvSpPr/>
          <p:nvPr/>
        </p:nvSpPr>
        <p:spPr>
          <a:xfrm>
            <a:off x="6203042" y="350043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A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90" name="Prostokąt 89"/>
          <p:cNvSpPr/>
          <p:nvPr/>
        </p:nvSpPr>
        <p:spPr>
          <a:xfrm>
            <a:off x="6203042" y="421481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A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96" name="Prostokąt 95"/>
          <p:cNvSpPr/>
          <p:nvPr/>
        </p:nvSpPr>
        <p:spPr>
          <a:xfrm>
            <a:off x="6560232" y="171448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I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97" name="Prostokąt 96"/>
          <p:cNvSpPr/>
          <p:nvPr/>
        </p:nvSpPr>
        <p:spPr>
          <a:xfrm>
            <a:off x="6560232" y="207167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G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99" name="Prostokąt 98"/>
          <p:cNvSpPr/>
          <p:nvPr/>
        </p:nvSpPr>
        <p:spPr>
          <a:xfrm>
            <a:off x="6560232" y="278605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K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100" name="Prostokąt 99"/>
          <p:cNvSpPr/>
          <p:nvPr/>
        </p:nvSpPr>
        <p:spPr>
          <a:xfrm>
            <a:off x="6560232" y="314324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O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109" name="Prostokąt 108"/>
          <p:cNvSpPr/>
          <p:nvPr/>
        </p:nvSpPr>
        <p:spPr>
          <a:xfrm>
            <a:off x="6917422" y="171448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A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110" name="Prostokąt 109"/>
          <p:cNvSpPr/>
          <p:nvPr/>
        </p:nvSpPr>
        <p:spPr>
          <a:xfrm>
            <a:off x="6917422" y="207167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I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112" name="Prostokąt 111"/>
          <p:cNvSpPr/>
          <p:nvPr/>
        </p:nvSpPr>
        <p:spPr>
          <a:xfrm>
            <a:off x="6917422" y="278605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A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113" name="Prostokąt 112"/>
          <p:cNvSpPr/>
          <p:nvPr/>
        </p:nvSpPr>
        <p:spPr>
          <a:xfrm>
            <a:off x="6917422" y="314324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L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123" name="Prostokąt 122"/>
          <p:cNvSpPr/>
          <p:nvPr/>
        </p:nvSpPr>
        <p:spPr>
          <a:xfrm>
            <a:off x="7274612" y="207167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A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126" name="Prostokąt 125"/>
          <p:cNvSpPr/>
          <p:nvPr/>
        </p:nvSpPr>
        <p:spPr>
          <a:xfrm>
            <a:off x="7274612" y="314324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O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139" name="Prostokąt 138"/>
          <p:cNvSpPr/>
          <p:nvPr/>
        </p:nvSpPr>
        <p:spPr>
          <a:xfrm>
            <a:off x="7631802" y="314324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G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152" name="Prostokąt 151"/>
          <p:cNvSpPr/>
          <p:nvPr/>
        </p:nvSpPr>
        <p:spPr>
          <a:xfrm>
            <a:off x="7988992" y="314324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I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165" name="Prostokąt 164"/>
          <p:cNvSpPr/>
          <p:nvPr/>
        </p:nvSpPr>
        <p:spPr>
          <a:xfrm>
            <a:off x="8346182" y="314324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A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183" name="Prostokąt 182"/>
          <p:cNvSpPr/>
          <p:nvPr/>
        </p:nvSpPr>
        <p:spPr>
          <a:xfrm>
            <a:off x="428596" y="4929198"/>
            <a:ext cx="428628" cy="357190"/>
          </a:xfrm>
          <a:prstGeom prst="rect">
            <a:avLst/>
          </a:prstGeom>
          <a:noFill/>
          <a:ln w="19050"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C00000"/>
                </a:solidFill>
              </a:rPr>
              <a:t>12</a:t>
            </a:r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185" name="Prostokąt 184"/>
          <p:cNvSpPr/>
          <p:nvPr/>
        </p:nvSpPr>
        <p:spPr>
          <a:xfrm>
            <a:off x="857224" y="1000108"/>
            <a:ext cx="357190" cy="357190"/>
          </a:xfrm>
          <a:prstGeom prst="rect">
            <a:avLst/>
          </a:prstGeom>
          <a:noFill/>
          <a:ln w="19050"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C00000"/>
                </a:solidFill>
              </a:rPr>
              <a:t>1</a:t>
            </a:r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196" name="Prostokąt 195"/>
          <p:cNvSpPr/>
          <p:nvPr/>
        </p:nvSpPr>
        <p:spPr>
          <a:xfrm>
            <a:off x="857224" y="492919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198" name="Prostokąt 197"/>
          <p:cNvSpPr/>
          <p:nvPr/>
        </p:nvSpPr>
        <p:spPr>
          <a:xfrm>
            <a:off x="1214414" y="100010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S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09" name="Prostokąt 208"/>
          <p:cNvSpPr/>
          <p:nvPr/>
        </p:nvSpPr>
        <p:spPr>
          <a:xfrm>
            <a:off x="1214414" y="492919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10" name="Prostokąt 209"/>
          <p:cNvSpPr/>
          <p:nvPr/>
        </p:nvSpPr>
        <p:spPr>
          <a:xfrm>
            <a:off x="1000100" y="5286388"/>
            <a:ext cx="571504" cy="357190"/>
          </a:xfrm>
          <a:prstGeom prst="rect">
            <a:avLst/>
          </a:prstGeom>
          <a:noFill/>
          <a:ln w="19050"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C00000"/>
                </a:solidFill>
              </a:rPr>
              <a:t>13</a:t>
            </a:r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211" name="Prostokąt 210"/>
          <p:cNvSpPr/>
          <p:nvPr/>
        </p:nvSpPr>
        <p:spPr>
          <a:xfrm>
            <a:off x="1571604" y="100010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Y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22" name="Prostokąt 221"/>
          <p:cNvSpPr/>
          <p:nvPr/>
        </p:nvSpPr>
        <p:spPr>
          <a:xfrm>
            <a:off x="1571604" y="492919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23" name="Prostokąt 222"/>
          <p:cNvSpPr/>
          <p:nvPr/>
        </p:nvSpPr>
        <p:spPr>
          <a:xfrm>
            <a:off x="1571604" y="528638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24" name="Prostokąt 223"/>
          <p:cNvSpPr/>
          <p:nvPr/>
        </p:nvSpPr>
        <p:spPr>
          <a:xfrm>
            <a:off x="1928794" y="100010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S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35" name="Prostokąt 234"/>
          <p:cNvSpPr/>
          <p:nvPr/>
        </p:nvSpPr>
        <p:spPr>
          <a:xfrm>
            <a:off x="1928794" y="492919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36" name="Prostokąt 235"/>
          <p:cNvSpPr/>
          <p:nvPr/>
        </p:nvSpPr>
        <p:spPr>
          <a:xfrm>
            <a:off x="1928794" y="528638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37" name="Prostokąt 236"/>
          <p:cNvSpPr/>
          <p:nvPr/>
        </p:nvSpPr>
        <p:spPr>
          <a:xfrm>
            <a:off x="2285984" y="100010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T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45" name="Prostokąt 244"/>
          <p:cNvSpPr/>
          <p:nvPr/>
        </p:nvSpPr>
        <p:spPr>
          <a:xfrm>
            <a:off x="2285984" y="3857628"/>
            <a:ext cx="357190" cy="357190"/>
          </a:xfrm>
          <a:prstGeom prst="rect">
            <a:avLst/>
          </a:prstGeom>
          <a:noFill/>
          <a:ln w="19050"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C00000"/>
                </a:solidFill>
              </a:rPr>
              <a:t>9</a:t>
            </a:r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247" name="Prostokąt 246"/>
          <p:cNvSpPr/>
          <p:nvPr/>
        </p:nvSpPr>
        <p:spPr>
          <a:xfrm>
            <a:off x="2143108" y="4572008"/>
            <a:ext cx="500066" cy="357190"/>
          </a:xfrm>
          <a:prstGeom prst="rect">
            <a:avLst/>
          </a:prstGeom>
          <a:noFill/>
          <a:ln w="19050"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C00000"/>
                </a:solidFill>
              </a:rPr>
              <a:t>11</a:t>
            </a:r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248" name="Prostokąt 247"/>
          <p:cNvSpPr/>
          <p:nvPr/>
        </p:nvSpPr>
        <p:spPr>
          <a:xfrm>
            <a:off x="2285984" y="492919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49" name="Prostokąt 248"/>
          <p:cNvSpPr/>
          <p:nvPr/>
        </p:nvSpPr>
        <p:spPr>
          <a:xfrm>
            <a:off x="2285984" y="528638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50" name="Prostokąt 249"/>
          <p:cNvSpPr/>
          <p:nvPr/>
        </p:nvSpPr>
        <p:spPr>
          <a:xfrm>
            <a:off x="2643174" y="100010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E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51" name="Prostokąt 250"/>
          <p:cNvSpPr/>
          <p:nvPr/>
        </p:nvSpPr>
        <p:spPr>
          <a:xfrm>
            <a:off x="2643174" y="1357298"/>
            <a:ext cx="357190" cy="357190"/>
          </a:xfrm>
          <a:prstGeom prst="rect">
            <a:avLst/>
          </a:prstGeom>
          <a:noFill/>
          <a:ln w="19050"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C00000"/>
                </a:solidFill>
              </a:rPr>
              <a:t>2</a:t>
            </a:r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258" name="Prostokąt 257"/>
          <p:cNvSpPr/>
          <p:nvPr/>
        </p:nvSpPr>
        <p:spPr>
          <a:xfrm>
            <a:off x="2643174" y="385762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F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60" name="Prostokąt 259"/>
          <p:cNvSpPr/>
          <p:nvPr/>
        </p:nvSpPr>
        <p:spPr>
          <a:xfrm>
            <a:off x="2643174" y="457200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61" name="Prostokąt 260"/>
          <p:cNvSpPr/>
          <p:nvPr/>
        </p:nvSpPr>
        <p:spPr>
          <a:xfrm>
            <a:off x="2643174" y="492919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62" name="Prostokąt 261"/>
          <p:cNvSpPr/>
          <p:nvPr/>
        </p:nvSpPr>
        <p:spPr>
          <a:xfrm>
            <a:off x="2643174" y="528638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63" name="Prostokąt 262"/>
          <p:cNvSpPr/>
          <p:nvPr/>
        </p:nvSpPr>
        <p:spPr>
          <a:xfrm>
            <a:off x="3000364" y="100010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M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64" name="Prostokąt 263"/>
          <p:cNvSpPr/>
          <p:nvPr/>
        </p:nvSpPr>
        <p:spPr>
          <a:xfrm>
            <a:off x="3000364" y="135729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A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70" name="Prostokąt 269"/>
          <p:cNvSpPr/>
          <p:nvPr/>
        </p:nvSpPr>
        <p:spPr>
          <a:xfrm>
            <a:off x="3000364" y="3500438"/>
            <a:ext cx="357190" cy="357190"/>
          </a:xfrm>
          <a:prstGeom prst="rect">
            <a:avLst/>
          </a:prstGeom>
          <a:noFill/>
          <a:ln w="19050"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C00000"/>
                </a:solidFill>
              </a:rPr>
              <a:t>8</a:t>
            </a:r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271" name="Prostokąt 270"/>
          <p:cNvSpPr/>
          <p:nvPr/>
        </p:nvSpPr>
        <p:spPr>
          <a:xfrm>
            <a:off x="3000364" y="385762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I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73" name="Prostokąt 272"/>
          <p:cNvSpPr/>
          <p:nvPr/>
        </p:nvSpPr>
        <p:spPr>
          <a:xfrm>
            <a:off x="3000364" y="457200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74" name="Prostokąt 273"/>
          <p:cNvSpPr/>
          <p:nvPr/>
        </p:nvSpPr>
        <p:spPr>
          <a:xfrm>
            <a:off x="3000364" y="492919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75" name="Prostokąt 274"/>
          <p:cNvSpPr/>
          <p:nvPr/>
        </p:nvSpPr>
        <p:spPr>
          <a:xfrm>
            <a:off x="3000364" y="528638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76" name="Prostokąt 275"/>
          <p:cNvSpPr/>
          <p:nvPr/>
        </p:nvSpPr>
        <p:spPr>
          <a:xfrm>
            <a:off x="3357554" y="100010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A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77" name="Prostokąt 276"/>
          <p:cNvSpPr/>
          <p:nvPr/>
        </p:nvSpPr>
        <p:spPr>
          <a:xfrm>
            <a:off x="3357554" y="135729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N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78" name="Prostokąt 277"/>
          <p:cNvSpPr/>
          <p:nvPr/>
        </p:nvSpPr>
        <p:spPr>
          <a:xfrm>
            <a:off x="3357554" y="1714488"/>
            <a:ext cx="357190" cy="357190"/>
          </a:xfrm>
          <a:prstGeom prst="rect">
            <a:avLst/>
          </a:prstGeom>
          <a:noFill/>
          <a:ln w="19050"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C00000"/>
                </a:solidFill>
              </a:rPr>
              <a:t>3</a:t>
            </a:r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280" name="Prostokąt 279"/>
          <p:cNvSpPr/>
          <p:nvPr/>
        </p:nvSpPr>
        <p:spPr>
          <a:xfrm>
            <a:off x="3357554" y="2428868"/>
            <a:ext cx="357190" cy="357190"/>
          </a:xfrm>
          <a:prstGeom prst="rect">
            <a:avLst/>
          </a:prstGeom>
          <a:noFill/>
          <a:ln w="19050"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C00000"/>
                </a:solidFill>
              </a:rPr>
              <a:t>5</a:t>
            </a:r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283" name="Prostokąt 282"/>
          <p:cNvSpPr/>
          <p:nvPr/>
        </p:nvSpPr>
        <p:spPr>
          <a:xfrm>
            <a:off x="3357554" y="350043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C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84" name="Prostokąt 283"/>
          <p:cNvSpPr/>
          <p:nvPr/>
        </p:nvSpPr>
        <p:spPr>
          <a:xfrm>
            <a:off x="3357554" y="385762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Z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85" name="Prostokąt 284"/>
          <p:cNvSpPr/>
          <p:nvPr/>
        </p:nvSpPr>
        <p:spPr>
          <a:xfrm>
            <a:off x="3214678" y="4214818"/>
            <a:ext cx="500066" cy="357190"/>
          </a:xfrm>
          <a:prstGeom prst="rect">
            <a:avLst/>
          </a:prstGeom>
          <a:noFill/>
          <a:ln w="19050"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C00000"/>
                </a:solidFill>
              </a:rPr>
              <a:t>10</a:t>
            </a:r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286" name="Prostokąt 285"/>
          <p:cNvSpPr/>
          <p:nvPr/>
        </p:nvSpPr>
        <p:spPr>
          <a:xfrm>
            <a:off x="3357554" y="457200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87" name="Prostokąt 286"/>
          <p:cNvSpPr/>
          <p:nvPr/>
        </p:nvSpPr>
        <p:spPr>
          <a:xfrm>
            <a:off x="3357554" y="492919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88" name="Prostokąt 287"/>
          <p:cNvSpPr/>
          <p:nvPr/>
        </p:nvSpPr>
        <p:spPr>
          <a:xfrm>
            <a:off x="3357554" y="528638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89" name="Prostokąt 288"/>
          <p:cNvSpPr/>
          <p:nvPr/>
        </p:nvSpPr>
        <p:spPr>
          <a:xfrm>
            <a:off x="3714744" y="100010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T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90" name="Prostokąt 289"/>
          <p:cNvSpPr/>
          <p:nvPr/>
        </p:nvSpPr>
        <p:spPr>
          <a:xfrm>
            <a:off x="3714744" y="135729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A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91" name="Prostokąt 290"/>
          <p:cNvSpPr/>
          <p:nvPr/>
        </p:nvSpPr>
        <p:spPr>
          <a:xfrm>
            <a:off x="3714744" y="171448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H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93" name="Prostokąt 292"/>
          <p:cNvSpPr/>
          <p:nvPr/>
        </p:nvSpPr>
        <p:spPr>
          <a:xfrm>
            <a:off x="3714744" y="242886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Z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95" name="Prostokąt 294"/>
          <p:cNvSpPr/>
          <p:nvPr/>
        </p:nvSpPr>
        <p:spPr>
          <a:xfrm>
            <a:off x="3714744" y="3143248"/>
            <a:ext cx="357190" cy="357190"/>
          </a:xfrm>
          <a:prstGeom prst="rect">
            <a:avLst/>
          </a:prstGeom>
          <a:noFill/>
          <a:ln w="19050"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C00000"/>
                </a:solidFill>
              </a:rPr>
              <a:t>7</a:t>
            </a:r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296" name="Prostokąt 295"/>
          <p:cNvSpPr/>
          <p:nvPr/>
        </p:nvSpPr>
        <p:spPr>
          <a:xfrm>
            <a:off x="3714744" y="350043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Y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97" name="Prostokąt 296"/>
          <p:cNvSpPr/>
          <p:nvPr/>
        </p:nvSpPr>
        <p:spPr>
          <a:xfrm>
            <a:off x="3714744" y="385762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J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98" name="Prostokąt 297"/>
          <p:cNvSpPr/>
          <p:nvPr/>
        </p:nvSpPr>
        <p:spPr>
          <a:xfrm>
            <a:off x="3714744" y="421481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E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99" name="Prostokąt 298"/>
          <p:cNvSpPr/>
          <p:nvPr/>
        </p:nvSpPr>
        <p:spPr>
          <a:xfrm>
            <a:off x="3714744" y="457200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300" name="Prostokąt 299"/>
          <p:cNvSpPr/>
          <p:nvPr/>
        </p:nvSpPr>
        <p:spPr>
          <a:xfrm>
            <a:off x="3714744" y="492919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301" name="Prostokąt 300"/>
          <p:cNvSpPr/>
          <p:nvPr/>
        </p:nvSpPr>
        <p:spPr>
          <a:xfrm>
            <a:off x="3714744" y="528638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315" name="pole tekstowe 314"/>
          <p:cNvSpPr txBox="1"/>
          <p:nvPr/>
        </p:nvSpPr>
        <p:spPr>
          <a:xfrm>
            <a:off x="571472" y="5929330"/>
            <a:ext cx="5929354" cy="36933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effectLst>
            <a:softEdge rad="63500"/>
          </a:effectLst>
        </p:spPr>
        <p:txBody>
          <a:bodyPr wrap="square" rtlCol="0">
            <a:spAutoFit/>
          </a:bodyPr>
          <a:lstStyle/>
          <a:p>
            <a:r>
              <a:rPr lang="pl-PL" b="1" dirty="0" smtClean="0"/>
              <a:t>11. Jedna z nauk przyrodniczych. </a:t>
            </a:r>
            <a:endParaRPr lang="pl-PL" b="1" dirty="0"/>
          </a:p>
        </p:txBody>
      </p:sp>
      <p:sp>
        <p:nvSpPr>
          <p:cNvPr id="316" name="pole tekstowe 315">
            <a:hlinkClick r:id="" action="ppaction://hlinkshowjump?jump=nextslide"/>
          </p:cNvPr>
          <p:cNvSpPr txBox="1"/>
          <p:nvPr/>
        </p:nvSpPr>
        <p:spPr>
          <a:xfrm>
            <a:off x="7000892" y="5929330"/>
            <a:ext cx="1214446" cy="36933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effectLst>
            <a:softEdge rad="63500"/>
          </a:effectLst>
        </p:spPr>
        <p:txBody>
          <a:bodyPr wrap="square" rtlCol="0">
            <a:spAutoFit/>
          </a:bodyPr>
          <a:lstStyle/>
          <a:p>
            <a:r>
              <a:rPr lang="pl-PL" b="1" dirty="0" smtClean="0">
                <a:solidFill>
                  <a:srgbClr val="C00000"/>
                </a:solidFill>
              </a:rPr>
              <a:t>SPRAWDŹ</a:t>
            </a:r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141" name="Symbol zastępczy stopki 14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Autor: Elżbieta Jarębska</a:t>
            </a:r>
            <a:endParaRPr lang="pl-PL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2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2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000"/>
                            </p:stCondLst>
                            <p:childTnLst>
                              <p:par>
                                <p:cTn id="38" presetID="23" presetClass="entr" presetSubtype="16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3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0" fill="hold"/>
                                        <p:tgtEl>
                                          <p:spTgt spid="3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500"/>
                            </p:stCondLst>
                            <p:childTnLst>
                              <p:par>
                                <p:cTn id="43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2000" fill="hold"/>
                                        <p:tgtEl>
                                          <p:spTgt spid="3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000" fill="hold"/>
                                        <p:tgtEl>
                                          <p:spTgt spid="3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 animBg="1"/>
      <p:bldP spid="25" grpId="0" animBg="1"/>
      <p:bldP spid="12" grpId="0" animBg="1"/>
      <p:bldP spid="51" grpId="0" animBg="1"/>
      <p:bldP spid="64" grpId="0" animBg="1"/>
      <p:bldP spid="77" grpId="0" animBg="1"/>
      <p:bldP spid="90" grpId="0" animBg="1"/>
      <p:bldP spid="298" grpId="0" animBg="1"/>
      <p:bldP spid="315" grpId="0" animBg="1"/>
      <p:bldP spid="316" grpId="0" animBg="1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rostokąt 28"/>
          <p:cNvSpPr/>
          <p:nvPr/>
        </p:nvSpPr>
        <p:spPr>
          <a:xfrm>
            <a:off x="4071934" y="100010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Y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30" name="Prostokąt 29"/>
          <p:cNvSpPr/>
          <p:nvPr/>
        </p:nvSpPr>
        <p:spPr>
          <a:xfrm>
            <a:off x="4071934" y="135729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T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31" name="Prostokąt 30"/>
          <p:cNvSpPr/>
          <p:nvPr/>
        </p:nvSpPr>
        <p:spPr>
          <a:xfrm>
            <a:off x="4071934" y="171448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I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32" name="Prostokąt 31"/>
          <p:cNvSpPr/>
          <p:nvPr/>
        </p:nvSpPr>
        <p:spPr>
          <a:xfrm>
            <a:off x="4071934" y="2071678"/>
            <a:ext cx="357190" cy="357190"/>
          </a:xfrm>
          <a:prstGeom prst="rect">
            <a:avLst/>
          </a:prstGeom>
          <a:noFill/>
          <a:ln w="19050"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C00000"/>
                </a:solidFill>
              </a:rPr>
              <a:t>4</a:t>
            </a:r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33" name="Prostokąt 32"/>
          <p:cNvSpPr/>
          <p:nvPr/>
        </p:nvSpPr>
        <p:spPr>
          <a:xfrm>
            <a:off x="4071934" y="242886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O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34" name="Prostokąt 33"/>
          <p:cNvSpPr/>
          <p:nvPr/>
        </p:nvSpPr>
        <p:spPr>
          <a:xfrm>
            <a:off x="4071934" y="2786058"/>
            <a:ext cx="357190" cy="357190"/>
          </a:xfrm>
          <a:prstGeom prst="rect">
            <a:avLst/>
          </a:prstGeom>
          <a:noFill/>
          <a:ln w="19050"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C00000"/>
                </a:solidFill>
              </a:rPr>
              <a:t>6</a:t>
            </a:r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35" name="Prostokąt 34"/>
          <p:cNvSpPr/>
          <p:nvPr/>
        </p:nvSpPr>
        <p:spPr>
          <a:xfrm>
            <a:off x="4071934" y="314324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M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36" name="Prostokąt 35"/>
          <p:cNvSpPr/>
          <p:nvPr/>
        </p:nvSpPr>
        <p:spPr>
          <a:xfrm>
            <a:off x="4071934" y="350043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T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37" name="Prostokąt 36"/>
          <p:cNvSpPr/>
          <p:nvPr/>
        </p:nvSpPr>
        <p:spPr>
          <a:xfrm>
            <a:off x="4071934" y="385762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O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38" name="Prostokąt 37"/>
          <p:cNvSpPr/>
          <p:nvPr/>
        </p:nvSpPr>
        <p:spPr>
          <a:xfrm>
            <a:off x="4071934" y="421481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K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39" name="Prostokąt 38"/>
          <p:cNvSpPr/>
          <p:nvPr/>
        </p:nvSpPr>
        <p:spPr>
          <a:xfrm>
            <a:off x="4071934" y="457200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O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40" name="Prostokąt 39"/>
          <p:cNvSpPr/>
          <p:nvPr/>
        </p:nvSpPr>
        <p:spPr>
          <a:xfrm>
            <a:off x="4071934" y="492919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41" name="Prostokąt 40"/>
          <p:cNvSpPr/>
          <p:nvPr/>
        </p:nvSpPr>
        <p:spPr>
          <a:xfrm>
            <a:off x="4071934" y="528638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16" name="Prostokąt 15"/>
          <p:cNvSpPr/>
          <p:nvPr/>
        </p:nvSpPr>
        <p:spPr>
          <a:xfrm>
            <a:off x="4785560" y="100010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A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17" name="Prostokąt 16"/>
          <p:cNvSpPr/>
          <p:nvPr/>
        </p:nvSpPr>
        <p:spPr>
          <a:xfrm>
            <a:off x="4785560" y="135729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M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18" name="Prostokąt 17"/>
          <p:cNvSpPr/>
          <p:nvPr/>
        </p:nvSpPr>
        <p:spPr>
          <a:xfrm>
            <a:off x="4785560" y="171448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T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19" name="Prostokąt 18"/>
          <p:cNvSpPr/>
          <p:nvPr/>
        </p:nvSpPr>
        <p:spPr>
          <a:xfrm>
            <a:off x="4785560" y="207167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I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0" name="Prostokąt 19"/>
          <p:cNvSpPr/>
          <p:nvPr/>
        </p:nvSpPr>
        <p:spPr>
          <a:xfrm>
            <a:off x="4785560" y="242886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L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1" name="Prostokąt 20"/>
          <p:cNvSpPr/>
          <p:nvPr/>
        </p:nvSpPr>
        <p:spPr>
          <a:xfrm>
            <a:off x="4785560" y="278605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O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2" name="Prostokąt 21"/>
          <p:cNvSpPr/>
          <p:nvPr/>
        </p:nvSpPr>
        <p:spPr>
          <a:xfrm>
            <a:off x="4785560" y="314324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K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3" name="Prostokąt 22"/>
          <p:cNvSpPr/>
          <p:nvPr/>
        </p:nvSpPr>
        <p:spPr>
          <a:xfrm>
            <a:off x="4785560" y="350043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L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4" name="Prostokąt 23"/>
          <p:cNvSpPr/>
          <p:nvPr/>
        </p:nvSpPr>
        <p:spPr>
          <a:xfrm>
            <a:off x="4785560" y="385762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O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5" name="Prostokąt 24"/>
          <p:cNvSpPr/>
          <p:nvPr/>
        </p:nvSpPr>
        <p:spPr>
          <a:xfrm>
            <a:off x="4785560" y="421481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L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6" name="Prostokąt 25"/>
          <p:cNvSpPr/>
          <p:nvPr/>
        </p:nvSpPr>
        <p:spPr>
          <a:xfrm>
            <a:off x="4785560" y="457200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I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7" name="Prostokąt 26"/>
          <p:cNvSpPr/>
          <p:nvPr/>
        </p:nvSpPr>
        <p:spPr>
          <a:xfrm>
            <a:off x="4785560" y="492919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" name="Prostokąt 1"/>
          <p:cNvSpPr/>
          <p:nvPr/>
        </p:nvSpPr>
        <p:spPr>
          <a:xfrm>
            <a:off x="2376395" y="214290"/>
            <a:ext cx="4410183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pl-PL" sz="3200" b="1" cap="none" spc="50" dirty="0" smtClean="0">
                <a:ln w="11430"/>
                <a:solidFill>
                  <a:srgbClr val="0033CC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</a:rPr>
              <a:t>Rozwiąż krzyżówkę</a:t>
            </a:r>
            <a:endParaRPr lang="pl-PL" sz="3200" b="1" cap="none" spc="50" dirty="0">
              <a:ln w="11430"/>
              <a:solidFill>
                <a:srgbClr val="0033CC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Georgia" pitchFamily="18" charset="0"/>
            </a:endParaRPr>
          </a:p>
        </p:txBody>
      </p:sp>
      <p:sp>
        <p:nvSpPr>
          <p:cNvPr id="3" name="Prostokąt 2"/>
          <p:cNvSpPr/>
          <p:nvPr/>
        </p:nvSpPr>
        <p:spPr>
          <a:xfrm>
            <a:off x="4429124" y="100010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rgbClr val="C00000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C00000"/>
                </a:solidFill>
              </a:rPr>
              <a:t>K</a:t>
            </a:r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4" name="Prostokąt 3"/>
          <p:cNvSpPr/>
          <p:nvPr/>
        </p:nvSpPr>
        <p:spPr>
          <a:xfrm>
            <a:off x="4429124" y="135729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rgbClr val="C00000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C00000"/>
                </a:solidFill>
              </a:rPr>
              <a:t>O</a:t>
            </a:r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5" name="Prostokąt 4"/>
          <p:cNvSpPr/>
          <p:nvPr/>
        </p:nvSpPr>
        <p:spPr>
          <a:xfrm>
            <a:off x="4429124" y="171448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rgbClr val="C00000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C00000"/>
                </a:solidFill>
              </a:rPr>
              <a:t>S</a:t>
            </a:r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6" name="Prostokąt 5"/>
          <p:cNvSpPr/>
          <p:nvPr/>
        </p:nvSpPr>
        <p:spPr>
          <a:xfrm>
            <a:off x="4429124" y="207167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rgbClr val="C00000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C00000"/>
                </a:solidFill>
              </a:rPr>
              <a:t>M</a:t>
            </a:r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7" name="Prostokąt 6"/>
          <p:cNvSpPr/>
          <p:nvPr/>
        </p:nvSpPr>
        <p:spPr>
          <a:xfrm>
            <a:off x="4429124" y="242886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rgbClr val="C00000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C00000"/>
                </a:solidFill>
              </a:rPr>
              <a:t>O</a:t>
            </a:r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8" name="Prostokąt 7"/>
          <p:cNvSpPr/>
          <p:nvPr/>
        </p:nvSpPr>
        <p:spPr>
          <a:xfrm>
            <a:off x="4429124" y="278605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rgbClr val="C00000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C00000"/>
                </a:solidFill>
              </a:rPr>
              <a:t>B</a:t>
            </a:r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9" name="Prostokąt 8"/>
          <p:cNvSpPr/>
          <p:nvPr/>
        </p:nvSpPr>
        <p:spPr>
          <a:xfrm>
            <a:off x="4429124" y="314324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rgbClr val="C00000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C00000"/>
                </a:solidFill>
              </a:rPr>
              <a:t>I</a:t>
            </a:r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10" name="Prostokąt 9"/>
          <p:cNvSpPr/>
          <p:nvPr/>
        </p:nvSpPr>
        <p:spPr>
          <a:xfrm>
            <a:off x="4429124" y="350043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rgbClr val="C00000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C00000"/>
                </a:solidFill>
              </a:rPr>
              <a:t>O</a:t>
            </a:r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11" name="Prostokąt 10"/>
          <p:cNvSpPr/>
          <p:nvPr/>
        </p:nvSpPr>
        <p:spPr>
          <a:xfrm>
            <a:off x="4429124" y="385762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rgbClr val="C00000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C00000"/>
                </a:solidFill>
              </a:rPr>
              <a:t>L</a:t>
            </a:r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12" name="Prostokąt 11"/>
          <p:cNvSpPr/>
          <p:nvPr/>
        </p:nvSpPr>
        <p:spPr>
          <a:xfrm>
            <a:off x="4429124" y="421481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rgbClr val="C00000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C00000"/>
                </a:solidFill>
              </a:rPr>
              <a:t>O</a:t>
            </a:r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13" name="Prostokąt 12"/>
          <p:cNvSpPr/>
          <p:nvPr/>
        </p:nvSpPr>
        <p:spPr>
          <a:xfrm>
            <a:off x="4429124" y="457200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rgbClr val="C00000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C00000"/>
                </a:solidFill>
              </a:rPr>
              <a:t>G</a:t>
            </a:r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14" name="Prostokąt 13"/>
          <p:cNvSpPr/>
          <p:nvPr/>
        </p:nvSpPr>
        <p:spPr>
          <a:xfrm>
            <a:off x="4429124" y="492919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rgbClr val="C00000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15" name="Prostokąt 14"/>
          <p:cNvSpPr/>
          <p:nvPr/>
        </p:nvSpPr>
        <p:spPr>
          <a:xfrm>
            <a:off x="4429124" y="528638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rgbClr val="C00000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43" name="Prostokąt 42"/>
          <p:cNvSpPr/>
          <p:nvPr/>
        </p:nvSpPr>
        <p:spPr>
          <a:xfrm>
            <a:off x="5131472" y="135729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I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44" name="Prostokąt 43"/>
          <p:cNvSpPr/>
          <p:nvPr/>
        </p:nvSpPr>
        <p:spPr>
          <a:xfrm>
            <a:off x="5131472" y="171448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O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45" name="Prostokąt 44"/>
          <p:cNvSpPr/>
          <p:nvPr/>
        </p:nvSpPr>
        <p:spPr>
          <a:xfrm>
            <a:off x="5131472" y="207167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K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46" name="Prostokąt 45"/>
          <p:cNvSpPr/>
          <p:nvPr/>
        </p:nvSpPr>
        <p:spPr>
          <a:xfrm>
            <a:off x="5131472" y="242886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O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47" name="Prostokąt 46"/>
          <p:cNvSpPr/>
          <p:nvPr/>
        </p:nvSpPr>
        <p:spPr>
          <a:xfrm>
            <a:off x="5131472" y="278605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T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48" name="Prostokąt 47"/>
          <p:cNvSpPr/>
          <p:nvPr/>
        </p:nvSpPr>
        <p:spPr>
          <a:xfrm>
            <a:off x="5131472" y="314324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R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49" name="Prostokąt 48"/>
          <p:cNvSpPr/>
          <p:nvPr/>
        </p:nvSpPr>
        <p:spPr>
          <a:xfrm>
            <a:off x="5131472" y="350043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O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50" name="Prostokąt 49"/>
          <p:cNvSpPr/>
          <p:nvPr/>
        </p:nvSpPr>
        <p:spPr>
          <a:xfrm>
            <a:off x="5131472" y="385762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G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51" name="Prostokąt 50"/>
          <p:cNvSpPr/>
          <p:nvPr/>
        </p:nvSpPr>
        <p:spPr>
          <a:xfrm>
            <a:off x="5131472" y="421481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O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52" name="Prostokąt 51"/>
          <p:cNvSpPr/>
          <p:nvPr/>
        </p:nvSpPr>
        <p:spPr>
          <a:xfrm>
            <a:off x="5131472" y="457200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A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56" name="Prostokąt 55"/>
          <p:cNvSpPr/>
          <p:nvPr/>
        </p:nvSpPr>
        <p:spPr>
          <a:xfrm>
            <a:off x="5488662" y="135729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A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57" name="Prostokąt 56"/>
          <p:cNvSpPr/>
          <p:nvPr/>
        </p:nvSpPr>
        <p:spPr>
          <a:xfrm>
            <a:off x="5488662" y="171448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L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58" name="Prostokąt 57"/>
          <p:cNvSpPr/>
          <p:nvPr/>
        </p:nvSpPr>
        <p:spPr>
          <a:xfrm>
            <a:off x="5488662" y="207167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O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59" name="Prostokąt 58"/>
          <p:cNvSpPr/>
          <p:nvPr/>
        </p:nvSpPr>
        <p:spPr>
          <a:xfrm>
            <a:off x="5488662" y="242886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G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60" name="Prostokąt 59"/>
          <p:cNvSpPr/>
          <p:nvPr/>
        </p:nvSpPr>
        <p:spPr>
          <a:xfrm>
            <a:off x="5488662" y="278605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A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61" name="Prostokąt 60"/>
          <p:cNvSpPr/>
          <p:nvPr/>
        </p:nvSpPr>
        <p:spPr>
          <a:xfrm>
            <a:off x="5488662" y="314324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O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62" name="Prostokąt 61"/>
          <p:cNvSpPr/>
          <p:nvPr/>
        </p:nvSpPr>
        <p:spPr>
          <a:xfrm>
            <a:off x="5488662" y="350043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G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63" name="Prostokąt 62"/>
          <p:cNvSpPr/>
          <p:nvPr/>
        </p:nvSpPr>
        <p:spPr>
          <a:xfrm>
            <a:off x="5488662" y="385762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I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64" name="Prostokąt 63"/>
          <p:cNvSpPr/>
          <p:nvPr/>
        </p:nvSpPr>
        <p:spPr>
          <a:xfrm>
            <a:off x="5488662" y="421481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G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70" name="Prostokąt 69"/>
          <p:cNvSpPr/>
          <p:nvPr/>
        </p:nvSpPr>
        <p:spPr>
          <a:xfrm>
            <a:off x="5845852" y="171448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O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71" name="Prostokąt 70"/>
          <p:cNvSpPr/>
          <p:nvPr/>
        </p:nvSpPr>
        <p:spPr>
          <a:xfrm>
            <a:off x="5845852" y="207167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L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72" name="Prostokąt 71"/>
          <p:cNvSpPr/>
          <p:nvPr/>
        </p:nvSpPr>
        <p:spPr>
          <a:xfrm>
            <a:off x="5845852" y="242886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I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73" name="Prostokąt 72"/>
          <p:cNvSpPr/>
          <p:nvPr/>
        </p:nvSpPr>
        <p:spPr>
          <a:xfrm>
            <a:off x="5845852" y="278605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N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74" name="Prostokąt 73"/>
          <p:cNvSpPr/>
          <p:nvPr/>
        </p:nvSpPr>
        <p:spPr>
          <a:xfrm>
            <a:off x="5845852" y="314324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B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75" name="Prostokąt 74"/>
          <p:cNvSpPr/>
          <p:nvPr/>
        </p:nvSpPr>
        <p:spPr>
          <a:xfrm>
            <a:off x="5845852" y="350043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I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76" name="Prostokąt 75"/>
          <p:cNvSpPr/>
          <p:nvPr/>
        </p:nvSpPr>
        <p:spPr>
          <a:xfrm>
            <a:off x="5845852" y="385762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A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77" name="Prostokąt 76"/>
          <p:cNvSpPr/>
          <p:nvPr/>
        </p:nvSpPr>
        <p:spPr>
          <a:xfrm>
            <a:off x="5845852" y="421481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I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83" name="Prostokąt 82"/>
          <p:cNvSpPr/>
          <p:nvPr/>
        </p:nvSpPr>
        <p:spPr>
          <a:xfrm>
            <a:off x="6203042" y="171448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G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84" name="Prostokąt 83"/>
          <p:cNvSpPr/>
          <p:nvPr/>
        </p:nvSpPr>
        <p:spPr>
          <a:xfrm>
            <a:off x="6203042" y="207167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O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85" name="Prostokąt 84"/>
          <p:cNvSpPr/>
          <p:nvPr/>
        </p:nvSpPr>
        <p:spPr>
          <a:xfrm>
            <a:off x="6203042" y="242886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A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86" name="Prostokąt 85"/>
          <p:cNvSpPr/>
          <p:nvPr/>
        </p:nvSpPr>
        <p:spPr>
          <a:xfrm>
            <a:off x="6203042" y="278605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I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87" name="Prostokąt 86"/>
          <p:cNvSpPr/>
          <p:nvPr/>
        </p:nvSpPr>
        <p:spPr>
          <a:xfrm>
            <a:off x="6203042" y="314324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I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88" name="Prostokąt 87"/>
          <p:cNvSpPr/>
          <p:nvPr/>
        </p:nvSpPr>
        <p:spPr>
          <a:xfrm>
            <a:off x="6203042" y="350043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A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90" name="Prostokąt 89"/>
          <p:cNvSpPr/>
          <p:nvPr/>
        </p:nvSpPr>
        <p:spPr>
          <a:xfrm>
            <a:off x="6203042" y="421481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A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96" name="Prostokąt 95"/>
          <p:cNvSpPr/>
          <p:nvPr/>
        </p:nvSpPr>
        <p:spPr>
          <a:xfrm>
            <a:off x="6560232" y="171448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I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97" name="Prostokąt 96"/>
          <p:cNvSpPr/>
          <p:nvPr/>
        </p:nvSpPr>
        <p:spPr>
          <a:xfrm>
            <a:off x="6560232" y="207167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G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99" name="Prostokąt 98"/>
          <p:cNvSpPr/>
          <p:nvPr/>
        </p:nvSpPr>
        <p:spPr>
          <a:xfrm>
            <a:off x="6560232" y="278605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K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100" name="Prostokąt 99"/>
          <p:cNvSpPr/>
          <p:nvPr/>
        </p:nvSpPr>
        <p:spPr>
          <a:xfrm>
            <a:off x="6560232" y="314324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O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109" name="Prostokąt 108"/>
          <p:cNvSpPr/>
          <p:nvPr/>
        </p:nvSpPr>
        <p:spPr>
          <a:xfrm>
            <a:off x="6917422" y="171448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A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110" name="Prostokąt 109"/>
          <p:cNvSpPr/>
          <p:nvPr/>
        </p:nvSpPr>
        <p:spPr>
          <a:xfrm>
            <a:off x="6917422" y="207167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I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112" name="Prostokąt 111"/>
          <p:cNvSpPr/>
          <p:nvPr/>
        </p:nvSpPr>
        <p:spPr>
          <a:xfrm>
            <a:off x="6917422" y="278605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A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113" name="Prostokąt 112"/>
          <p:cNvSpPr/>
          <p:nvPr/>
        </p:nvSpPr>
        <p:spPr>
          <a:xfrm>
            <a:off x="6917422" y="314324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L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123" name="Prostokąt 122"/>
          <p:cNvSpPr/>
          <p:nvPr/>
        </p:nvSpPr>
        <p:spPr>
          <a:xfrm>
            <a:off x="7274612" y="207167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A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126" name="Prostokąt 125"/>
          <p:cNvSpPr/>
          <p:nvPr/>
        </p:nvSpPr>
        <p:spPr>
          <a:xfrm>
            <a:off x="7274612" y="314324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O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139" name="Prostokąt 138"/>
          <p:cNvSpPr/>
          <p:nvPr/>
        </p:nvSpPr>
        <p:spPr>
          <a:xfrm>
            <a:off x="7631802" y="314324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G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152" name="Prostokąt 151"/>
          <p:cNvSpPr/>
          <p:nvPr/>
        </p:nvSpPr>
        <p:spPr>
          <a:xfrm>
            <a:off x="7988992" y="314324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I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165" name="Prostokąt 164"/>
          <p:cNvSpPr/>
          <p:nvPr/>
        </p:nvSpPr>
        <p:spPr>
          <a:xfrm>
            <a:off x="8346182" y="314324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A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183" name="Prostokąt 182"/>
          <p:cNvSpPr/>
          <p:nvPr/>
        </p:nvSpPr>
        <p:spPr>
          <a:xfrm>
            <a:off x="428596" y="4929198"/>
            <a:ext cx="428628" cy="357190"/>
          </a:xfrm>
          <a:prstGeom prst="rect">
            <a:avLst/>
          </a:prstGeom>
          <a:noFill/>
          <a:ln w="19050"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C00000"/>
                </a:solidFill>
              </a:rPr>
              <a:t>12</a:t>
            </a:r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185" name="Prostokąt 184"/>
          <p:cNvSpPr/>
          <p:nvPr/>
        </p:nvSpPr>
        <p:spPr>
          <a:xfrm>
            <a:off x="857224" y="1000108"/>
            <a:ext cx="357190" cy="357190"/>
          </a:xfrm>
          <a:prstGeom prst="rect">
            <a:avLst/>
          </a:prstGeom>
          <a:noFill/>
          <a:ln w="19050"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C00000"/>
                </a:solidFill>
              </a:rPr>
              <a:t>1</a:t>
            </a:r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196" name="Prostokąt 195"/>
          <p:cNvSpPr/>
          <p:nvPr/>
        </p:nvSpPr>
        <p:spPr>
          <a:xfrm>
            <a:off x="857224" y="492919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198" name="Prostokąt 197"/>
          <p:cNvSpPr/>
          <p:nvPr/>
        </p:nvSpPr>
        <p:spPr>
          <a:xfrm>
            <a:off x="1214414" y="100010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S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09" name="Prostokąt 208"/>
          <p:cNvSpPr/>
          <p:nvPr/>
        </p:nvSpPr>
        <p:spPr>
          <a:xfrm>
            <a:off x="1214414" y="492919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10" name="Prostokąt 209"/>
          <p:cNvSpPr/>
          <p:nvPr/>
        </p:nvSpPr>
        <p:spPr>
          <a:xfrm>
            <a:off x="1000100" y="5286388"/>
            <a:ext cx="571504" cy="357190"/>
          </a:xfrm>
          <a:prstGeom prst="rect">
            <a:avLst/>
          </a:prstGeom>
          <a:noFill/>
          <a:ln w="19050"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C00000"/>
                </a:solidFill>
              </a:rPr>
              <a:t>13</a:t>
            </a:r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211" name="Prostokąt 210"/>
          <p:cNvSpPr/>
          <p:nvPr/>
        </p:nvSpPr>
        <p:spPr>
          <a:xfrm>
            <a:off x="1571604" y="100010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Y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22" name="Prostokąt 221"/>
          <p:cNvSpPr/>
          <p:nvPr/>
        </p:nvSpPr>
        <p:spPr>
          <a:xfrm>
            <a:off x="1571604" y="492919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23" name="Prostokąt 222"/>
          <p:cNvSpPr/>
          <p:nvPr/>
        </p:nvSpPr>
        <p:spPr>
          <a:xfrm>
            <a:off x="1571604" y="528638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24" name="Prostokąt 223"/>
          <p:cNvSpPr/>
          <p:nvPr/>
        </p:nvSpPr>
        <p:spPr>
          <a:xfrm>
            <a:off x="1928794" y="100010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S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35" name="Prostokąt 234"/>
          <p:cNvSpPr/>
          <p:nvPr/>
        </p:nvSpPr>
        <p:spPr>
          <a:xfrm>
            <a:off x="1928794" y="492919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36" name="Prostokąt 235"/>
          <p:cNvSpPr/>
          <p:nvPr/>
        </p:nvSpPr>
        <p:spPr>
          <a:xfrm>
            <a:off x="1928794" y="528638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37" name="Prostokąt 236"/>
          <p:cNvSpPr/>
          <p:nvPr/>
        </p:nvSpPr>
        <p:spPr>
          <a:xfrm>
            <a:off x="2285984" y="100010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T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45" name="Prostokąt 244"/>
          <p:cNvSpPr/>
          <p:nvPr/>
        </p:nvSpPr>
        <p:spPr>
          <a:xfrm>
            <a:off x="2285984" y="3857628"/>
            <a:ext cx="357190" cy="357190"/>
          </a:xfrm>
          <a:prstGeom prst="rect">
            <a:avLst/>
          </a:prstGeom>
          <a:noFill/>
          <a:ln w="19050"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C00000"/>
                </a:solidFill>
              </a:rPr>
              <a:t>9</a:t>
            </a:r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247" name="Prostokąt 246"/>
          <p:cNvSpPr/>
          <p:nvPr/>
        </p:nvSpPr>
        <p:spPr>
          <a:xfrm>
            <a:off x="2143108" y="4572008"/>
            <a:ext cx="500066" cy="357190"/>
          </a:xfrm>
          <a:prstGeom prst="rect">
            <a:avLst/>
          </a:prstGeom>
          <a:noFill/>
          <a:ln w="19050"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C00000"/>
                </a:solidFill>
              </a:rPr>
              <a:t>11</a:t>
            </a:r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248" name="Prostokąt 247"/>
          <p:cNvSpPr/>
          <p:nvPr/>
        </p:nvSpPr>
        <p:spPr>
          <a:xfrm>
            <a:off x="2285984" y="492919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49" name="Prostokąt 248"/>
          <p:cNvSpPr/>
          <p:nvPr/>
        </p:nvSpPr>
        <p:spPr>
          <a:xfrm>
            <a:off x="2285984" y="528638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50" name="Prostokąt 249"/>
          <p:cNvSpPr/>
          <p:nvPr/>
        </p:nvSpPr>
        <p:spPr>
          <a:xfrm>
            <a:off x="2643174" y="100010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E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51" name="Prostokąt 250"/>
          <p:cNvSpPr/>
          <p:nvPr/>
        </p:nvSpPr>
        <p:spPr>
          <a:xfrm>
            <a:off x="2643174" y="1357298"/>
            <a:ext cx="357190" cy="357190"/>
          </a:xfrm>
          <a:prstGeom prst="rect">
            <a:avLst/>
          </a:prstGeom>
          <a:noFill/>
          <a:ln w="19050"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C00000"/>
                </a:solidFill>
              </a:rPr>
              <a:t>2</a:t>
            </a:r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258" name="Prostokąt 257"/>
          <p:cNvSpPr/>
          <p:nvPr/>
        </p:nvSpPr>
        <p:spPr>
          <a:xfrm>
            <a:off x="2643174" y="385762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F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60" name="Prostokąt 259"/>
          <p:cNvSpPr/>
          <p:nvPr/>
        </p:nvSpPr>
        <p:spPr>
          <a:xfrm>
            <a:off x="2643174" y="457200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B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61" name="Prostokąt 260"/>
          <p:cNvSpPr/>
          <p:nvPr/>
        </p:nvSpPr>
        <p:spPr>
          <a:xfrm>
            <a:off x="2643174" y="492919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62" name="Prostokąt 261"/>
          <p:cNvSpPr/>
          <p:nvPr/>
        </p:nvSpPr>
        <p:spPr>
          <a:xfrm>
            <a:off x="2643174" y="528638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63" name="Prostokąt 262"/>
          <p:cNvSpPr/>
          <p:nvPr/>
        </p:nvSpPr>
        <p:spPr>
          <a:xfrm>
            <a:off x="3000364" y="100010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M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64" name="Prostokąt 263"/>
          <p:cNvSpPr/>
          <p:nvPr/>
        </p:nvSpPr>
        <p:spPr>
          <a:xfrm>
            <a:off x="3000364" y="135729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A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70" name="Prostokąt 269"/>
          <p:cNvSpPr/>
          <p:nvPr/>
        </p:nvSpPr>
        <p:spPr>
          <a:xfrm>
            <a:off x="3000364" y="3500438"/>
            <a:ext cx="357190" cy="357190"/>
          </a:xfrm>
          <a:prstGeom prst="rect">
            <a:avLst/>
          </a:prstGeom>
          <a:noFill/>
          <a:ln w="19050"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C00000"/>
                </a:solidFill>
              </a:rPr>
              <a:t>8</a:t>
            </a:r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271" name="Prostokąt 270"/>
          <p:cNvSpPr/>
          <p:nvPr/>
        </p:nvSpPr>
        <p:spPr>
          <a:xfrm>
            <a:off x="3000364" y="385762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I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73" name="Prostokąt 272"/>
          <p:cNvSpPr/>
          <p:nvPr/>
        </p:nvSpPr>
        <p:spPr>
          <a:xfrm>
            <a:off x="3000364" y="457200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I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74" name="Prostokąt 273"/>
          <p:cNvSpPr/>
          <p:nvPr/>
        </p:nvSpPr>
        <p:spPr>
          <a:xfrm>
            <a:off x="3000364" y="492919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75" name="Prostokąt 274"/>
          <p:cNvSpPr/>
          <p:nvPr/>
        </p:nvSpPr>
        <p:spPr>
          <a:xfrm>
            <a:off x="3000364" y="528638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76" name="Prostokąt 275"/>
          <p:cNvSpPr/>
          <p:nvPr/>
        </p:nvSpPr>
        <p:spPr>
          <a:xfrm>
            <a:off x="3357554" y="100010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A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77" name="Prostokąt 276"/>
          <p:cNvSpPr/>
          <p:nvPr/>
        </p:nvSpPr>
        <p:spPr>
          <a:xfrm>
            <a:off x="3357554" y="135729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N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78" name="Prostokąt 277"/>
          <p:cNvSpPr/>
          <p:nvPr/>
        </p:nvSpPr>
        <p:spPr>
          <a:xfrm>
            <a:off x="3357554" y="1714488"/>
            <a:ext cx="357190" cy="357190"/>
          </a:xfrm>
          <a:prstGeom prst="rect">
            <a:avLst/>
          </a:prstGeom>
          <a:noFill/>
          <a:ln w="19050"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C00000"/>
                </a:solidFill>
              </a:rPr>
              <a:t>3</a:t>
            </a:r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280" name="Prostokąt 279"/>
          <p:cNvSpPr/>
          <p:nvPr/>
        </p:nvSpPr>
        <p:spPr>
          <a:xfrm>
            <a:off x="3357554" y="2428868"/>
            <a:ext cx="357190" cy="357190"/>
          </a:xfrm>
          <a:prstGeom prst="rect">
            <a:avLst/>
          </a:prstGeom>
          <a:noFill/>
          <a:ln w="19050"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C00000"/>
                </a:solidFill>
              </a:rPr>
              <a:t>5</a:t>
            </a:r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283" name="Prostokąt 282"/>
          <p:cNvSpPr/>
          <p:nvPr/>
        </p:nvSpPr>
        <p:spPr>
          <a:xfrm>
            <a:off x="3357554" y="350043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C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84" name="Prostokąt 283"/>
          <p:cNvSpPr/>
          <p:nvPr/>
        </p:nvSpPr>
        <p:spPr>
          <a:xfrm>
            <a:off x="3357554" y="385762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Z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85" name="Prostokąt 284"/>
          <p:cNvSpPr/>
          <p:nvPr/>
        </p:nvSpPr>
        <p:spPr>
          <a:xfrm>
            <a:off x="3214678" y="4214818"/>
            <a:ext cx="500066" cy="357190"/>
          </a:xfrm>
          <a:prstGeom prst="rect">
            <a:avLst/>
          </a:prstGeom>
          <a:noFill/>
          <a:ln w="19050"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C00000"/>
                </a:solidFill>
              </a:rPr>
              <a:t>10</a:t>
            </a:r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286" name="Prostokąt 285"/>
          <p:cNvSpPr/>
          <p:nvPr/>
        </p:nvSpPr>
        <p:spPr>
          <a:xfrm>
            <a:off x="3357554" y="457200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O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87" name="Prostokąt 286"/>
          <p:cNvSpPr/>
          <p:nvPr/>
        </p:nvSpPr>
        <p:spPr>
          <a:xfrm>
            <a:off x="3357554" y="492919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88" name="Prostokąt 287"/>
          <p:cNvSpPr/>
          <p:nvPr/>
        </p:nvSpPr>
        <p:spPr>
          <a:xfrm>
            <a:off x="3357554" y="528638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89" name="Prostokąt 288"/>
          <p:cNvSpPr/>
          <p:nvPr/>
        </p:nvSpPr>
        <p:spPr>
          <a:xfrm>
            <a:off x="3714744" y="100010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T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90" name="Prostokąt 289"/>
          <p:cNvSpPr/>
          <p:nvPr/>
        </p:nvSpPr>
        <p:spPr>
          <a:xfrm>
            <a:off x="3714744" y="135729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A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91" name="Prostokąt 290"/>
          <p:cNvSpPr/>
          <p:nvPr/>
        </p:nvSpPr>
        <p:spPr>
          <a:xfrm>
            <a:off x="3714744" y="171448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H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93" name="Prostokąt 292"/>
          <p:cNvSpPr/>
          <p:nvPr/>
        </p:nvSpPr>
        <p:spPr>
          <a:xfrm>
            <a:off x="3714744" y="242886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Z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95" name="Prostokąt 294"/>
          <p:cNvSpPr/>
          <p:nvPr/>
        </p:nvSpPr>
        <p:spPr>
          <a:xfrm>
            <a:off x="3714744" y="3143248"/>
            <a:ext cx="357190" cy="357190"/>
          </a:xfrm>
          <a:prstGeom prst="rect">
            <a:avLst/>
          </a:prstGeom>
          <a:noFill/>
          <a:ln w="19050"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C00000"/>
                </a:solidFill>
              </a:rPr>
              <a:t>7</a:t>
            </a:r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296" name="Prostokąt 295"/>
          <p:cNvSpPr/>
          <p:nvPr/>
        </p:nvSpPr>
        <p:spPr>
          <a:xfrm>
            <a:off x="3714744" y="350043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Y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97" name="Prostokąt 296"/>
          <p:cNvSpPr/>
          <p:nvPr/>
        </p:nvSpPr>
        <p:spPr>
          <a:xfrm>
            <a:off x="3714744" y="385762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J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98" name="Prostokąt 297"/>
          <p:cNvSpPr/>
          <p:nvPr/>
        </p:nvSpPr>
        <p:spPr>
          <a:xfrm>
            <a:off x="3714744" y="421481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E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99" name="Prostokąt 298"/>
          <p:cNvSpPr/>
          <p:nvPr/>
        </p:nvSpPr>
        <p:spPr>
          <a:xfrm>
            <a:off x="3714744" y="457200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L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300" name="Prostokąt 299"/>
          <p:cNvSpPr/>
          <p:nvPr/>
        </p:nvSpPr>
        <p:spPr>
          <a:xfrm>
            <a:off x="3714744" y="492919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301" name="Prostokąt 300"/>
          <p:cNvSpPr/>
          <p:nvPr/>
        </p:nvSpPr>
        <p:spPr>
          <a:xfrm>
            <a:off x="3714744" y="528638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315" name="pole tekstowe 314"/>
          <p:cNvSpPr txBox="1"/>
          <p:nvPr/>
        </p:nvSpPr>
        <p:spPr>
          <a:xfrm>
            <a:off x="571472" y="5929330"/>
            <a:ext cx="5000660" cy="36933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effectLst>
            <a:softEdge rad="63500"/>
          </a:effectLst>
        </p:spPr>
        <p:txBody>
          <a:bodyPr wrap="square" rtlCol="0">
            <a:spAutoFit/>
          </a:bodyPr>
          <a:lstStyle/>
          <a:p>
            <a:r>
              <a:rPr lang="pl-PL" b="1" dirty="0" smtClean="0"/>
              <a:t>12. Nauka o człowieku jako gatunku biologicznym </a:t>
            </a:r>
            <a:endParaRPr lang="pl-PL" b="1" dirty="0"/>
          </a:p>
        </p:txBody>
      </p:sp>
      <p:sp>
        <p:nvSpPr>
          <p:cNvPr id="316" name="pole tekstowe 315">
            <a:hlinkClick r:id="" action="ppaction://hlinkshowjump?jump=nextslide"/>
          </p:cNvPr>
          <p:cNvSpPr txBox="1"/>
          <p:nvPr/>
        </p:nvSpPr>
        <p:spPr>
          <a:xfrm>
            <a:off x="7000892" y="5929330"/>
            <a:ext cx="1214446" cy="36933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effectLst>
            <a:softEdge rad="63500"/>
          </a:effectLst>
        </p:spPr>
        <p:txBody>
          <a:bodyPr wrap="square" rtlCol="0">
            <a:spAutoFit/>
          </a:bodyPr>
          <a:lstStyle/>
          <a:p>
            <a:r>
              <a:rPr lang="pl-PL" b="1" dirty="0" smtClean="0">
                <a:solidFill>
                  <a:srgbClr val="C00000"/>
                </a:solidFill>
              </a:rPr>
              <a:t>SPRAWDŹ</a:t>
            </a:r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141" name="Symbol zastępczy stopki 14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Autor: Elżbieta Jarębska</a:t>
            </a:r>
            <a:endParaRPr lang="pl-PL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2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2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2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2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2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2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2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2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000"/>
                            </p:stCondLst>
                            <p:childTnLst>
                              <p:par>
                                <p:cTn id="38" presetID="23" presetClass="entr" presetSubtype="16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3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0" fill="hold"/>
                                        <p:tgtEl>
                                          <p:spTgt spid="3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500"/>
                            </p:stCondLst>
                            <p:childTnLst>
                              <p:par>
                                <p:cTn id="43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2000" fill="hold"/>
                                        <p:tgtEl>
                                          <p:spTgt spid="3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000" fill="hold"/>
                                        <p:tgtEl>
                                          <p:spTgt spid="3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 animBg="1"/>
      <p:bldP spid="26" grpId="0" animBg="1"/>
      <p:bldP spid="13" grpId="0" animBg="1"/>
      <p:bldP spid="52" grpId="0" animBg="1"/>
      <p:bldP spid="260" grpId="0" animBg="1"/>
      <p:bldP spid="273" grpId="0" animBg="1"/>
      <p:bldP spid="286" grpId="0" animBg="1"/>
      <p:bldP spid="299" grpId="0" animBg="1"/>
      <p:bldP spid="315" grpId="0" animBg="1"/>
      <p:bldP spid="316" grpId="0" animBg="1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rostokąt 28"/>
          <p:cNvSpPr/>
          <p:nvPr/>
        </p:nvSpPr>
        <p:spPr>
          <a:xfrm>
            <a:off x="4071934" y="100010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Y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30" name="Prostokąt 29"/>
          <p:cNvSpPr/>
          <p:nvPr/>
        </p:nvSpPr>
        <p:spPr>
          <a:xfrm>
            <a:off x="4071934" y="135729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T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31" name="Prostokąt 30"/>
          <p:cNvSpPr/>
          <p:nvPr/>
        </p:nvSpPr>
        <p:spPr>
          <a:xfrm>
            <a:off x="4071934" y="171448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I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32" name="Prostokąt 31"/>
          <p:cNvSpPr/>
          <p:nvPr/>
        </p:nvSpPr>
        <p:spPr>
          <a:xfrm>
            <a:off x="4071934" y="2071678"/>
            <a:ext cx="357190" cy="357190"/>
          </a:xfrm>
          <a:prstGeom prst="rect">
            <a:avLst/>
          </a:prstGeom>
          <a:noFill/>
          <a:ln w="19050"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C00000"/>
                </a:solidFill>
              </a:rPr>
              <a:t>4</a:t>
            </a:r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33" name="Prostokąt 32"/>
          <p:cNvSpPr/>
          <p:nvPr/>
        </p:nvSpPr>
        <p:spPr>
          <a:xfrm>
            <a:off x="4071934" y="242886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O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34" name="Prostokąt 33"/>
          <p:cNvSpPr/>
          <p:nvPr/>
        </p:nvSpPr>
        <p:spPr>
          <a:xfrm>
            <a:off x="4071934" y="2786058"/>
            <a:ext cx="357190" cy="357190"/>
          </a:xfrm>
          <a:prstGeom prst="rect">
            <a:avLst/>
          </a:prstGeom>
          <a:noFill/>
          <a:ln w="19050"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C00000"/>
                </a:solidFill>
              </a:rPr>
              <a:t>6</a:t>
            </a:r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35" name="Prostokąt 34"/>
          <p:cNvSpPr/>
          <p:nvPr/>
        </p:nvSpPr>
        <p:spPr>
          <a:xfrm>
            <a:off x="4071934" y="314324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M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36" name="Prostokąt 35"/>
          <p:cNvSpPr/>
          <p:nvPr/>
        </p:nvSpPr>
        <p:spPr>
          <a:xfrm>
            <a:off x="4071934" y="350043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T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37" name="Prostokąt 36"/>
          <p:cNvSpPr/>
          <p:nvPr/>
        </p:nvSpPr>
        <p:spPr>
          <a:xfrm>
            <a:off x="4071934" y="385762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O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38" name="Prostokąt 37"/>
          <p:cNvSpPr/>
          <p:nvPr/>
        </p:nvSpPr>
        <p:spPr>
          <a:xfrm>
            <a:off x="4071934" y="421481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K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39" name="Prostokąt 38"/>
          <p:cNvSpPr/>
          <p:nvPr/>
        </p:nvSpPr>
        <p:spPr>
          <a:xfrm>
            <a:off x="4071934" y="457200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O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40" name="Prostokąt 39"/>
          <p:cNvSpPr/>
          <p:nvPr/>
        </p:nvSpPr>
        <p:spPr>
          <a:xfrm>
            <a:off x="4071934" y="492919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G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41" name="Prostokąt 40"/>
          <p:cNvSpPr/>
          <p:nvPr/>
        </p:nvSpPr>
        <p:spPr>
          <a:xfrm>
            <a:off x="4071934" y="528638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16" name="Prostokąt 15"/>
          <p:cNvSpPr/>
          <p:nvPr/>
        </p:nvSpPr>
        <p:spPr>
          <a:xfrm>
            <a:off x="4785560" y="100010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A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17" name="Prostokąt 16"/>
          <p:cNvSpPr/>
          <p:nvPr/>
        </p:nvSpPr>
        <p:spPr>
          <a:xfrm>
            <a:off x="4785560" y="135729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M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18" name="Prostokąt 17"/>
          <p:cNvSpPr/>
          <p:nvPr/>
        </p:nvSpPr>
        <p:spPr>
          <a:xfrm>
            <a:off x="4785560" y="171448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T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19" name="Prostokąt 18"/>
          <p:cNvSpPr/>
          <p:nvPr/>
        </p:nvSpPr>
        <p:spPr>
          <a:xfrm>
            <a:off x="4785560" y="207167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I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0" name="Prostokąt 19"/>
          <p:cNvSpPr/>
          <p:nvPr/>
        </p:nvSpPr>
        <p:spPr>
          <a:xfrm>
            <a:off x="4785560" y="242886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L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1" name="Prostokąt 20"/>
          <p:cNvSpPr/>
          <p:nvPr/>
        </p:nvSpPr>
        <p:spPr>
          <a:xfrm>
            <a:off x="4785560" y="278605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O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2" name="Prostokąt 21"/>
          <p:cNvSpPr/>
          <p:nvPr/>
        </p:nvSpPr>
        <p:spPr>
          <a:xfrm>
            <a:off x="4785560" y="314324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K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3" name="Prostokąt 22"/>
          <p:cNvSpPr/>
          <p:nvPr/>
        </p:nvSpPr>
        <p:spPr>
          <a:xfrm>
            <a:off x="4785560" y="350043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L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4" name="Prostokąt 23"/>
          <p:cNvSpPr/>
          <p:nvPr/>
        </p:nvSpPr>
        <p:spPr>
          <a:xfrm>
            <a:off x="4785560" y="385762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O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5" name="Prostokąt 24"/>
          <p:cNvSpPr/>
          <p:nvPr/>
        </p:nvSpPr>
        <p:spPr>
          <a:xfrm>
            <a:off x="4785560" y="421481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L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6" name="Prostokąt 25"/>
          <p:cNvSpPr/>
          <p:nvPr/>
        </p:nvSpPr>
        <p:spPr>
          <a:xfrm>
            <a:off x="4785560" y="457200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I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7" name="Prostokąt 26"/>
          <p:cNvSpPr/>
          <p:nvPr/>
        </p:nvSpPr>
        <p:spPr>
          <a:xfrm>
            <a:off x="4785560" y="492919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A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" name="Prostokąt 1"/>
          <p:cNvSpPr/>
          <p:nvPr/>
        </p:nvSpPr>
        <p:spPr>
          <a:xfrm>
            <a:off x="2376395" y="214290"/>
            <a:ext cx="4410183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pl-PL" sz="3200" b="1" cap="none" spc="50" dirty="0" smtClean="0">
                <a:ln w="11430"/>
                <a:solidFill>
                  <a:srgbClr val="0033CC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</a:rPr>
              <a:t>Rozwiąż krzyżówkę</a:t>
            </a:r>
            <a:endParaRPr lang="pl-PL" sz="3200" b="1" cap="none" spc="50" dirty="0">
              <a:ln w="11430"/>
              <a:solidFill>
                <a:srgbClr val="0033CC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Georgia" pitchFamily="18" charset="0"/>
            </a:endParaRPr>
          </a:p>
        </p:txBody>
      </p:sp>
      <p:sp>
        <p:nvSpPr>
          <p:cNvPr id="3" name="Prostokąt 2"/>
          <p:cNvSpPr/>
          <p:nvPr/>
        </p:nvSpPr>
        <p:spPr>
          <a:xfrm>
            <a:off x="4429124" y="100010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rgbClr val="C00000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C00000"/>
                </a:solidFill>
              </a:rPr>
              <a:t>K</a:t>
            </a:r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4" name="Prostokąt 3"/>
          <p:cNvSpPr/>
          <p:nvPr/>
        </p:nvSpPr>
        <p:spPr>
          <a:xfrm>
            <a:off x="4429124" y="135729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rgbClr val="C00000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C00000"/>
                </a:solidFill>
              </a:rPr>
              <a:t>O</a:t>
            </a:r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5" name="Prostokąt 4"/>
          <p:cNvSpPr/>
          <p:nvPr/>
        </p:nvSpPr>
        <p:spPr>
          <a:xfrm>
            <a:off x="4429124" y="171448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rgbClr val="C00000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C00000"/>
                </a:solidFill>
              </a:rPr>
              <a:t>S</a:t>
            </a:r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6" name="Prostokąt 5"/>
          <p:cNvSpPr/>
          <p:nvPr/>
        </p:nvSpPr>
        <p:spPr>
          <a:xfrm>
            <a:off x="4429124" y="207167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rgbClr val="C00000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C00000"/>
                </a:solidFill>
              </a:rPr>
              <a:t>M</a:t>
            </a:r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7" name="Prostokąt 6"/>
          <p:cNvSpPr/>
          <p:nvPr/>
        </p:nvSpPr>
        <p:spPr>
          <a:xfrm>
            <a:off x="4429124" y="242886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rgbClr val="C00000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C00000"/>
                </a:solidFill>
              </a:rPr>
              <a:t>O</a:t>
            </a:r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8" name="Prostokąt 7"/>
          <p:cNvSpPr/>
          <p:nvPr/>
        </p:nvSpPr>
        <p:spPr>
          <a:xfrm>
            <a:off x="4429124" y="278605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rgbClr val="C00000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C00000"/>
                </a:solidFill>
              </a:rPr>
              <a:t>B</a:t>
            </a:r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9" name="Prostokąt 8"/>
          <p:cNvSpPr/>
          <p:nvPr/>
        </p:nvSpPr>
        <p:spPr>
          <a:xfrm>
            <a:off x="4429124" y="314324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rgbClr val="C00000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C00000"/>
                </a:solidFill>
              </a:rPr>
              <a:t>I</a:t>
            </a:r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10" name="Prostokąt 9"/>
          <p:cNvSpPr/>
          <p:nvPr/>
        </p:nvSpPr>
        <p:spPr>
          <a:xfrm>
            <a:off x="4429124" y="350043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rgbClr val="C00000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C00000"/>
                </a:solidFill>
              </a:rPr>
              <a:t>O</a:t>
            </a:r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11" name="Prostokąt 10"/>
          <p:cNvSpPr/>
          <p:nvPr/>
        </p:nvSpPr>
        <p:spPr>
          <a:xfrm>
            <a:off x="4429124" y="385762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rgbClr val="C00000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C00000"/>
                </a:solidFill>
              </a:rPr>
              <a:t>L</a:t>
            </a:r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12" name="Prostokąt 11"/>
          <p:cNvSpPr/>
          <p:nvPr/>
        </p:nvSpPr>
        <p:spPr>
          <a:xfrm>
            <a:off x="4429124" y="421481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rgbClr val="C00000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C00000"/>
                </a:solidFill>
              </a:rPr>
              <a:t>O</a:t>
            </a:r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13" name="Prostokąt 12"/>
          <p:cNvSpPr/>
          <p:nvPr/>
        </p:nvSpPr>
        <p:spPr>
          <a:xfrm>
            <a:off x="4429124" y="457200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rgbClr val="C00000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C00000"/>
                </a:solidFill>
              </a:rPr>
              <a:t>G</a:t>
            </a:r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14" name="Prostokąt 13"/>
          <p:cNvSpPr/>
          <p:nvPr/>
        </p:nvSpPr>
        <p:spPr>
          <a:xfrm>
            <a:off x="4429124" y="492919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rgbClr val="C00000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C00000"/>
                </a:solidFill>
              </a:rPr>
              <a:t>I</a:t>
            </a:r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15" name="Prostokąt 14"/>
          <p:cNvSpPr/>
          <p:nvPr/>
        </p:nvSpPr>
        <p:spPr>
          <a:xfrm>
            <a:off x="4429124" y="528638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rgbClr val="C00000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43" name="Prostokąt 42"/>
          <p:cNvSpPr/>
          <p:nvPr/>
        </p:nvSpPr>
        <p:spPr>
          <a:xfrm>
            <a:off x="5131472" y="135729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I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44" name="Prostokąt 43"/>
          <p:cNvSpPr/>
          <p:nvPr/>
        </p:nvSpPr>
        <p:spPr>
          <a:xfrm>
            <a:off x="5131472" y="171448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O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45" name="Prostokąt 44"/>
          <p:cNvSpPr/>
          <p:nvPr/>
        </p:nvSpPr>
        <p:spPr>
          <a:xfrm>
            <a:off x="5131472" y="207167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K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46" name="Prostokąt 45"/>
          <p:cNvSpPr/>
          <p:nvPr/>
        </p:nvSpPr>
        <p:spPr>
          <a:xfrm>
            <a:off x="5131472" y="242886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O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47" name="Prostokąt 46"/>
          <p:cNvSpPr/>
          <p:nvPr/>
        </p:nvSpPr>
        <p:spPr>
          <a:xfrm>
            <a:off x="5131472" y="278605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T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48" name="Prostokąt 47"/>
          <p:cNvSpPr/>
          <p:nvPr/>
        </p:nvSpPr>
        <p:spPr>
          <a:xfrm>
            <a:off x="5131472" y="314324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R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49" name="Prostokąt 48"/>
          <p:cNvSpPr/>
          <p:nvPr/>
        </p:nvSpPr>
        <p:spPr>
          <a:xfrm>
            <a:off x="5131472" y="350043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O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50" name="Prostokąt 49"/>
          <p:cNvSpPr/>
          <p:nvPr/>
        </p:nvSpPr>
        <p:spPr>
          <a:xfrm>
            <a:off x="5131472" y="385762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G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51" name="Prostokąt 50"/>
          <p:cNvSpPr/>
          <p:nvPr/>
        </p:nvSpPr>
        <p:spPr>
          <a:xfrm>
            <a:off x="5131472" y="421481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O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52" name="Prostokąt 51"/>
          <p:cNvSpPr/>
          <p:nvPr/>
        </p:nvSpPr>
        <p:spPr>
          <a:xfrm>
            <a:off x="5131472" y="457200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A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56" name="Prostokąt 55"/>
          <p:cNvSpPr/>
          <p:nvPr/>
        </p:nvSpPr>
        <p:spPr>
          <a:xfrm>
            <a:off x="5488662" y="135729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A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57" name="Prostokąt 56"/>
          <p:cNvSpPr/>
          <p:nvPr/>
        </p:nvSpPr>
        <p:spPr>
          <a:xfrm>
            <a:off x="5488662" y="171448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L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58" name="Prostokąt 57"/>
          <p:cNvSpPr/>
          <p:nvPr/>
        </p:nvSpPr>
        <p:spPr>
          <a:xfrm>
            <a:off x="5488662" y="207167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O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59" name="Prostokąt 58"/>
          <p:cNvSpPr/>
          <p:nvPr/>
        </p:nvSpPr>
        <p:spPr>
          <a:xfrm>
            <a:off x="5488662" y="242886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G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60" name="Prostokąt 59"/>
          <p:cNvSpPr/>
          <p:nvPr/>
        </p:nvSpPr>
        <p:spPr>
          <a:xfrm>
            <a:off x="5488662" y="278605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A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61" name="Prostokąt 60"/>
          <p:cNvSpPr/>
          <p:nvPr/>
        </p:nvSpPr>
        <p:spPr>
          <a:xfrm>
            <a:off x="5488662" y="314324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O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62" name="Prostokąt 61"/>
          <p:cNvSpPr/>
          <p:nvPr/>
        </p:nvSpPr>
        <p:spPr>
          <a:xfrm>
            <a:off x="5488662" y="350043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G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63" name="Prostokąt 62"/>
          <p:cNvSpPr/>
          <p:nvPr/>
        </p:nvSpPr>
        <p:spPr>
          <a:xfrm>
            <a:off x="5488662" y="385762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I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64" name="Prostokąt 63"/>
          <p:cNvSpPr/>
          <p:nvPr/>
        </p:nvSpPr>
        <p:spPr>
          <a:xfrm>
            <a:off x="5488662" y="421481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G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70" name="Prostokąt 69"/>
          <p:cNvSpPr/>
          <p:nvPr/>
        </p:nvSpPr>
        <p:spPr>
          <a:xfrm>
            <a:off x="5845852" y="171448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O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71" name="Prostokąt 70"/>
          <p:cNvSpPr/>
          <p:nvPr/>
        </p:nvSpPr>
        <p:spPr>
          <a:xfrm>
            <a:off x="5845852" y="207167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L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72" name="Prostokąt 71"/>
          <p:cNvSpPr/>
          <p:nvPr/>
        </p:nvSpPr>
        <p:spPr>
          <a:xfrm>
            <a:off x="5845852" y="242886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I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73" name="Prostokąt 72"/>
          <p:cNvSpPr/>
          <p:nvPr/>
        </p:nvSpPr>
        <p:spPr>
          <a:xfrm>
            <a:off x="5845852" y="278605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N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74" name="Prostokąt 73"/>
          <p:cNvSpPr/>
          <p:nvPr/>
        </p:nvSpPr>
        <p:spPr>
          <a:xfrm>
            <a:off x="5845852" y="314324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B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75" name="Prostokąt 74"/>
          <p:cNvSpPr/>
          <p:nvPr/>
        </p:nvSpPr>
        <p:spPr>
          <a:xfrm>
            <a:off x="5845852" y="350043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I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76" name="Prostokąt 75"/>
          <p:cNvSpPr/>
          <p:nvPr/>
        </p:nvSpPr>
        <p:spPr>
          <a:xfrm>
            <a:off x="5845852" y="385762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A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77" name="Prostokąt 76"/>
          <p:cNvSpPr/>
          <p:nvPr/>
        </p:nvSpPr>
        <p:spPr>
          <a:xfrm>
            <a:off x="5845852" y="421481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I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83" name="Prostokąt 82"/>
          <p:cNvSpPr/>
          <p:nvPr/>
        </p:nvSpPr>
        <p:spPr>
          <a:xfrm>
            <a:off x="6203042" y="171448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G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84" name="Prostokąt 83"/>
          <p:cNvSpPr/>
          <p:nvPr/>
        </p:nvSpPr>
        <p:spPr>
          <a:xfrm>
            <a:off x="6203042" y="207167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O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85" name="Prostokąt 84"/>
          <p:cNvSpPr/>
          <p:nvPr/>
        </p:nvSpPr>
        <p:spPr>
          <a:xfrm>
            <a:off x="6203042" y="242886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A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86" name="Prostokąt 85"/>
          <p:cNvSpPr/>
          <p:nvPr/>
        </p:nvSpPr>
        <p:spPr>
          <a:xfrm>
            <a:off x="6203042" y="278605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I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87" name="Prostokąt 86"/>
          <p:cNvSpPr/>
          <p:nvPr/>
        </p:nvSpPr>
        <p:spPr>
          <a:xfrm>
            <a:off x="6203042" y="314324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I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88" name="Prostokąt 87"/>
          <p:cNvSpPr/>
          <p:nvPr/>
        </p:nvSpPr>
        <p:spPr>
          <a:xfrm>
            <a:off x="6203042" y="350043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A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90" name="Prostokąt 89"/>
          <p:cNvSpPr/>
          <p:nvPr/>
        </p:nvSpPr>
        <p:spPr>
          <a:xfrm>
            <a:off x="6203042" y="421481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A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96" name="Prostokąt 95"/>
          <p:cNvSpPr/>
          <p:nvPr/>
        </p:nvSpPr>
        <p:spPr>
          <a:xfrm>
            <a:off x="6560232" y="171448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I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97" name="Prostokąt 96"/>
          <p:cNvSpPr/>
          <p:nvPr/>
        </p:nvSpPr>
        <p:spPr>
          <a:xfrm>
            <a:off x="6560232" y="207167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G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99" name="Prostokąt 98"/>
          <p:cNvSpPr/>
          <p:nvPr/>
        </p:nvSpPr>
        <p:spPr>
          <a:xfrm>
            <a:off x="6560232" y="278605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K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100" name="Prostokąt 99"/>
          <p:cNvSpPr/>
          <p:nvPr/>
        </p:nvSpPr>
        <p:spPr>
          <a:xfrm>
            <a:off x="6560232" y="314324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O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109" name="Prostokąt 108"/>
          <p:cNvSpPr/>
          <p:nvPr/>
        </p:nvSpPr>
        <p:spPr>
          <a:xfrm>
            <a:off x="6917422" y="171448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A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110" name="Prostokąt 109"/>
          <p:cNvSpPr/>
          <p:nvPr/>
        </p:nvSpPr>
        <p:spPr>
          <a:xfrm>
            <a:off x="6917422" y="207167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I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112" name="Prostokąt 111"/>
          <p:cNvSpPr/>
          <p:nvPr/>
        </p:nvSpPr>
        <p:spPr>
          <a:xfrm>
            <a:off x="6917422" y="278605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A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113" name="Prostokąt 112"/>
          <p:cNvSpPr/>
          <p:nvPr/>
        </p:nvSpPr>
        <p:spPr>
          <a:xfrm>
            <a:off x="6917422" y="314324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L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123" name="Prostokąt 122"/>
          <p:cNvSpPr/>
          <p:nvPr/>
        </p:nvSpPr>
        <p:spPr>
          <a:xfrm>
            <a:off x="7274612" y="207167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A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126" name="Prostokąt 125"/>
          <p:cNvSpPr/>
          <p:nvPr/>
        </p:nvSpPr>
        <p:spPr>
          <a:xfrm>
            <a:off x="7274612" y="314324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O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139" name="Prostokąt 138"/>
          <p:cNvSpPr/>
          <p:nvPr/>
        </p:nvSpPr>
        <p:spPr>
          <a:xfrm>
            <a:off x="7631802" y="314324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G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152" name="Prostokąt 151"/>
          <p:cNvSpPr/>
          <p:nvPr/>
        </p:nvSpPr>
        <p:spPr>
          <a:xfrm>
            <a:off x="7988992" y="314324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I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165" name="Prostokąt 164"/>
          <p:cNvSpPr/>
          <p:nvPr/>
        </p:nvSpPr>
        <p:spPr>
          <a:xfrm>
            <a:off x="8346182" y="314324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A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183" name="Prostokąt 182"/>
          <p:cNvSpPr/>
          <p:nvPr/>
        </p:nvSpPr>
        <p:spPr>
          <a:xfrm>
            <a:off x="428596" y="4929198"/>
            <a:ext cx="428628" cy="357190"/>
          </a:xfrm>
          <a:prstGeom prst="rect">
            <a:avLst/>
          </a:prstGeom>
          <a:noFill/>
          <a:ln w="19050"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C00000"/>
                </a:solidFill>
              </a:rPr>
              <a:t>12</a:t>
            </a:r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185" name="Prostokąt 184"/>
          <p:cNvSpPr/>
          <p:nvPr/>
        </p:nvSpPr>
        <p:spPr>
          <a:xfrm>
            <a:off x="857224" y="1000108"/>
            <a:ext cx="357190" cy="357190"/>
          </a:xfrm>
          <a:prstGeom prst="rect">
            <a:avLst/>
          </a:prstGeom>
          <a:noFill/>
          <a:ln w="19050"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C00000"/>
                </a:solidFill>
              </a:rPr>
              <a:t>1</a:t>
            </a:r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196" name="Prostokąt 195"/>
          <p:cNvSpPr/>
          <p:nvPr/>
        </p:nvSpPr>
        <p:spPr>
          <a:xfrm>
            <a:off x="857224" y="492919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A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198" name="Prostokąt 197"/>
          <p:cNvSpPr/>
          <p:nvPr/>
        </p:nvSpPr>
        <p:spPr>
          <a:xfrm>
            <a:off x="1214414" y="100010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S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09" name="Prostokąt 208"/>
          <p:cNvSpPr/>
          <p:nvPr/>
        </p:nvSpPr>
        <p:spPr>
          <a:xfrm>
            <a:off x="1214414" y="492919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N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10" name="Prostokąt 209"/>
          <p:cNvSpPr/>
          <p:nvPr/>
        </p:nvSpPr>
        <p:spPr>
          <a:xfrm>
            <a:off x="1000100" y="5286388"/>
            <a:ext cx="571504" cy="357190"/>
          </a:xfrm>
          <a:prstGeom prst="rect">
            <a:avLst/>
          </a:prstGeom>
          <a:noFill/>
          <a:ln w="19050"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C00000"/>
                </a:solidFill>
              </a:rPr>
              <a:t>13</a:t>
            </a:r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211" name="Prostokąt 210"/>
          <p:cNvSpPr/>
          <p:nvPr/>
        </p:nvSpPr>
        <p:spPr>
          <a:xfrm>
            <a:off x="1571604" y="100010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Y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22" name="Prostokąt 221"/>
          <p:cNvSpPr/>
          <p:nvPr/>
        </p:nvSpPr>
        <p:spPr>
          <a:xfrm>
            <a:off x="1571604" y="492919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T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23" name="Prostokąt 222"/>
          <p:cNvSpPr/>
          <p:nvPr/>
        </p:nvSpPr>
        <p:spPr>
          <a:xfrm>
            <a:off x="1571604" y="528638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24" name="Prostokąt 223"/>
          <p:cNvSpPr/>
          <p:nvPr/>
        </p:nvSpPr>
        <p:spPr>
          <a:xfrm>
            <a:off x="1928794" y="100010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S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35" name="Prostokąt 234"/>
          <p:cNvSpPr/>
          <p:nvPr/>
        </p:nvSpPr>
        <p:spPr>
          <a:xfrm>
            <a:off x="1928794" y="492919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R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36" name="Prostokąt 235"/>
          <p:cNvSpPr/>
          <p:nvPr/>
        </p:nvSpPr>
        <p:spPr>
          <a:xfrm>
            <a:off x="1928794" y="528638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37" name="Prostokąt 236"/>
          <p:cNvSpPr/>
          <p:nvPr/>
        </p:nvSpPr>
        <p:spPr>
          <a:xfrm>
            <a:off x="2285984" y="100010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T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45" name="Prostokąt 244"/>
          <p:cNvSpPr/>
          <p:nvPr/>
        </p:nvSpPr>
        <p:spPr>
          <a:xfrm>
            <a:off x="2285984" y="3857628"/>
            <a:ext cx="357190" cy="357190"/>
          </a:xfrm>
          <a:prstGeom prst="rect">
            <a:avLst/>
          </a:prstGeom>
          <a:noFill/>
          <a:ln w="19050"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C00000"/>
                </a:solidFill>
              </a:rPr>
              <a:t>9</a:t>
            </a:r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247" name="Prostokąt 246"/>
          <p:cNvSpPr/>
          <p:nvPr/>
        </p:nvSpPr>
        <p:spPr>
          <a:xfrm>
            <a:off x="2143108" y="4572008"/>
            <a:ext cx="500066" cy="357190"/>
          </a:xfrm>
          <a:prstGeom prst="rect">
            <a:avLst/>
          </a:prstGeom>
          <a:noFill/>
          <a:ln w="19050"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C00000"/>
                </a:solidFill>
              </a:rPr>
              <a:t>11</a:t>
            </a:r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248" name="Prostokąt 247"/>
          <p:cNvSpPr/>
          <p:nvPr/>
        </p:nvSpPr>
        <p:spPr>
          <a:xfrm>
            <a:off x="2285984" y="492919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O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49" name="Prostokąt 248"/>
          <p:cNvSpPr/>
          <p:nvPr/>
        </p:nvSpPr>
        <p:spPr>
          <a:xfrm>
            <a:off x="2285984" y="528638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50" name="Prostokąt 249"/>
          <p:cNvSpPr/>
          <p:nvPr/>
        </p:nvSpPr>
        <p:spPr>
          <a:xfrm>
            <a:off x="2643174" y="100010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E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51" name="Prostokąt 250"/>
          <p:cNvSpPr/>
          <p:nvPr/>
        </p:nvSpPr>
        <p:spPr>
          <a:xfrm>
            <a:off x="2643174" y="1357298"/>
            <a:ext cx="357190" cy="357190"/>
          </a:xfrm>
          <a:prstGeom prst="rect">
            <a:avLst/>
          </a:prstGeom>
          <a:noFill/>
          <a:ln w="19050"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C00000"/>
                </a:solidFill>
              </a:rPr>
              <a:t>2</a:t>
            </a:r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258" name="Prostokąt 257"/>
          <p:cNvSpPr/>
          <p:nvPr/>
        </p:nvSpPr>
        <p:spPr>
          <a:xfrm>
            <a:off x="2643174" y="385762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F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60" name="Prostokąt 259"/>
          <p:cNvSpPr/>
          <p:nvPr/>
        </p:nvSpPr>
        <p:spPr>
          <a:xfrm>
            <a:off x="2643174" y="457200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B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61" name="Prostokąt 260"/>
          <p:cNvSpPr/>
          <p:nvPr/>
        </p:nvSpPr>
        <p:spPr>
          <a:xfrm>
            <a:off x="2643174" y="492919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P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62" name="Prostokąt 261"/>
          <p:cNvSpPr/>
          <p:nvPr/>
        </p:nvSpPr>
        <p:spPr>
          <a:xfrm>
            <a:off x="2643174" y="528638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63" name="Prostokąt 262"/>
          <p:cNvSpPr/>
          <p:nvPr/>
        </p:nvSpPr>
        <p:spPr>
          <a:xfrm>
            <a:off x="3000364" y="100010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M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64" name="Prostokąt 263"/>
          <p:cNvSpPr/>
          <p:nvPr/>
        </p:nvSpPr>
        <p:spPr>
          <a:xfrm>
            <a:off x="3000364" y="135729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A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70" name="Prostokąt 269"/>
          <p:cNvSpPr/>
          <p:nvPr/>
        </p:nvSpPr>
        <p:spPr>
          <a:xfrm>
            <a:off x="3000364" y="3500438"/>
            <a:ext cx="357190" cy="357190"/>
          </a:xfrm>
          <a:prstGeom prst="rect">
            <a:avLst/>
          </a:prstGeom>
          <a:noFill/>
          <a:ln w="19050"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C00000"/>
                </a:solidFill>
              </a:rPr>
              <a:t>8</a:t>
            </a:r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271" name="Prostokąt 270"/>
          <p:cNvSpPr/>
          <p:nvPr/>
        </p:nvSpPr>
        <p:spPr>
          <a:xfrm>
            <a:off x="3000364" y="385762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I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73" name="Prostokąt 272"/>
          <p:cNvSpPr/>
          <p:nvPr/>
        </p:nvSpPr>
        <p:spPr>
          <a:xfrm>
            <a:off x="3000364" y="457200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I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74" name="Prostokąt 273"/>
          <p:cNvSpPr/>
          <p:nvPr/>
        </p:nvSpPr>
        <p:spPr>
          <a:xfrm>
            <a:off x="3000364" y="492919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O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75" name="Prostokąt 274"/>
          <p:cNvSpPr/>
          <p:nvPr/>
        </p:nvSpPr>
        <p:spPr>
          <a:xfrm>
            <a:off x="3000364" y="528638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76" name="Prostokąt 275"/>
          <p:cNvSpPr/>
          <p:nvPr/>
        </p:nvSpPr>
        <p:spPr>
          <a:xfrm>
            <a:off x="3357554" y="100010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A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77" name="Prostokąt 276"/>
          <p:cNvSpPr/>
          <p:nvPr/>
        </p:nvSpPr>
        <p:spPr>
          <a:xfrm>
            <a:off x="3357554" y="135729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N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78" name="Prostokąt 277"/>
          <p:cNvSpPr/>
          <p:nvPr/>
        </p:nvSpPr>
        <p:spPr>
          <a:xfrm>
            <a:off x="3357554" y="1714488"/>
            <a:ext cx="357190" cy="357190"/>
          </a:xfrm>
          <a:prstGeom prst="rect">
            <a:avLst/>
          </a:prstGeom>
          <a:noFill/>
          <a:ln w="19050"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C00000"/>
                </a:solidFill>
              </a:rPr>
              <a:t>3</a:t>
            </a:r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280" name="Prostokąt 279"/>
          <p:cNvSpPr/>
          <p:nvPr/>
        </p:nvSpPr>
        <p:spPr>
          <a:xfrm>
            <a:off x="3357554" y="2428868"/>
            <a:ext cx="357190" cy="357190"/>
          </a:xfrm>
          <a:prstGeom prst="rect">
            <a:avLst/>
          </a:prstGeom>
          <a:noFill/>
          <a:ln w="19050"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C00000"/>
                </a:solidFill>
              </a:rPr>
              <a:t>5</a:t>
            </a:r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283" name="Prostokąt 282"/>
          <p:cNvSpPr/>
          <p:nvPr/>
        </p:nvSpPr>
        <p:spPr>
          <a:xfrm>
            <a:off x="3357554" y="350043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C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84" name="Prostokąt 283"/>
          <p:cNvSpPr/>
          <p:nvPr/>
        </p:nvSpPr>
        <p:spPr>
          <a:xfrm>
            <a:off x="3357554" y="385762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Z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85" name="Prostokąt 284"/>
          <p:cNvSpPr/>
          <p:nvPr/>
        </p:nvSpPr>
        <p:spPr>
          <a:xfrm>
            <a:off x="3214678" y="4214818"/>
            <a:ext cx="500066" cy="357190"/>
          </a:xfrm>
          <a:prstGeom prst="rect">
            <a:avLst/>
          </a:prstGeom>
          <a:noFill/>
          <a:ln w="19050"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C00000"/>
                </a:solidFill>
              </a:rPr>
              <a:t>10</a:t>
            </a:r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286" name="Prostokąt 285"/>
          <p:cNvSpPr/>
          <p:nvPr/>
        </p:nvSpPr>
        <p:spPr>
          <a:xfrm>
            <a:off x="3357554" y="457200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O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87" name="Prostokąt 286"/>
          <p:cNvSpPr/>
          <p:nvPr/>
        </p:nvSpPr>
        <p:spPr>
          <a:xfrm>
            <a:off x="3357554" y="492919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L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88" name="Prostokąt 287"/>
          <p:cNvSpPr/>
          <p:nvPr/>
        </p:nvSpPr>
        <p:spPr>
          <a:xfrm>
            <a:off x="3357554" y="528638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89" name="Prostokąt 288"/>
          <p:cNvSpPr/>
          <p:nvPr/>
        </p:nvSpPr>
        <p:spPr>
          <a:xfrm>
            <a:off x="3714744" y="100010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T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90" name="Prostokąt 289"/>
          <p:cNvSpPr/>
          <p:nvPr/>
        </p:nvSpPr>
        <p:spPr>
          <a:xfrm>
            <a:off x="3714744" y="135729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A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91" name="Prostokąt 290"/>
          <p:cNvSpPr/>
          <p:nvPr/>
        </p:nvSpPr>
        <p:spPr>
          <a:xfrm>
            <a:off x="3714744" y="171448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H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93" name="Prostokąt 292"/>
          <p:cNvSpPr/>
          <p:nvPr/>
        </p:nvSpPr>
        <p:spPr>
          <a:xfrm>
            <a:off x="3714744" y="242886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Z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95" name="Prostokąt 294"/>
          <p:cNvSpPr/>
          <p:nvPr/>
        </p:nvSpPr>
        <p:spPr>
          <a:xfrm>
            <a:off x="3714744" y="3143248"/>
            <a:ext cx="357190" cy="357190"/>
          </a:xfrm>
          <a:prstGeom prst="rect">
            <a:avLst/>
          </a:prstGeom>
          <a:noFill/>
          <a:ln w="19050"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C00000"/>
                </a:solidFill>
              </a:rPr>
              <a:t>7</a:t>
            </a:r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296" name="Prostokąt 295"/>
          <p:cNvSpPr/>
          <p:nvPr/>
        </p:nvSpPr>
        <p:spPr>
          <a:xfrm>
            <a:off x="3714744" y="350043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Y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97" name="Prostokąt 296"/>
          <p:cNvSpPr/>
          <p:nvPr/>
        </p:nvSpPr>
        <p:spPr>
          <a:xfrm>
            <a:off x="3714744" y="385762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J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98" name="Prostokąt 297"/>
          <p:cNvSpPr/>
          <p:nvPr/>
        </p:nvSpPr>
        <p:spPr>
          <a:xfrm>
            <a:off x="3714744" y="421481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E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99" name="Prostokąt 298"/>
          <p:cNvSpPr/>
          <p:nvPr/>
        </p:nvSpPr>
        <p:spPr>
          <a:xfrm>
            <a:off x="3714744" y="457200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L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300" name="Prostokąt 299"/>
          <p:cNvSpPr/>
          <p:nvPr/>
        </p:nvSpPr>
        <p:spPr>
          <a:xfrm>
            <a:off x="3714744" y="492919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O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301" name="Prostokąt 300"/>
          <p:cNvSpPr/>
          <p:nvPr/>
        </p:nvSpPr>
        <p:spPr>
          <a:xfrm>
            <a:off x="3714744" y="528638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315" name="pole tekstowe 314"/>
          <p:cNvSpPr txBox="1"/>
          <p:nvPr/>
        </p:nvSpPr>
        <p:spPr>
          <a:xfrm>
            <a:off x="571472" y="5929330"/>
            <a:ext cx="5000660" cy="646331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effectLst>
            <a:softEdge rad="63500"/>
          </a:effectLst>
        </p:spPr>
        <p:txBody>
          <a:bodyPr wrap="square" rtlCol="0">
            <a:spAutoFit/>
          </a:bodyPr>
          <a:lstStyle/>
          <a:p>
            <a:r>
              <a:rPr lang="pl-PL" b="1" dirty="0" smtClean="0"/>
              <a:t>13. Nauka, która bada cząsteczki chemiczne znajdujące się w komórkach oraz  ich przemiany.</a:t>
            </a:r>
            <a:endParaRPr lang="pl-PL" b="1" dirty="0"/>
          </a:p>
        </p:txBody>
      </p:sp>
      <p:sp>
        <p:nvSpPr>
          <p:cNvPr id="316" name="pole tekstowe 315">
            <a:hlinkClick r:id="" action="ppaction://hlinkshowjump?jump=nextslide"/>
          </p:cNvPr>
          <p:cNvSpPr txBox="1"/>
          <p:nvPr/>
        </p:nvSpPr>
        <p:spPr>
          <a:xfrm>
            <a:off x="7000892" y="5929330"/>
            <a:ext cx="1214446" cy="36933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effectLst>
            <a:softEdge rad="63500"/>
          </a:effectLst>
        </p:spPr>
        <p:txBody>
          <a:bodyPr wrap="square" rtlCol="0">
            <a:spAutoFit/>
          </a:bodyPr>
          <a:lstStyle/>
          <a:p>
            <a:r>
              <a:rPr lang="pl-PL" b="1" dirty="0" smtClean="0">
                <a:solidFill>
                  <a:srgbClr val="C00000"/>
                </a:solidFill>
              </a:rPr>
              <a:t>SPRAWDŹ</a:t>
            </a:r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141" name="Symbol zastępczy stopki 14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Autor: Elżbieta Jarębska</a:t>
            </a:r>
            <a:endParaRPr lang="pl-PL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1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1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2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2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2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2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2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2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2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2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2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2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2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2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2000" fill="hold"/>
                                        <p:tgtEl>
                                          <p:spTgt spid="2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2000" fill="hold"/>
                                        <p:tgtEl>
                                          <p:spTgt spid="2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2000" fill="hold"/>
                                        <p:tgtEl>
                                          <p:spTgt spid="3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000" fill="hold"/>
                                        <p:tgtEl>
                                          <p:spTgt spid="3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2000"/>
                            </p:stCondLst>
                            <p:childTnLst>
                              <p:par>
                                <p:cTn id="54" presetID="23" presetClass="entr" presetSubtype="16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2000" fill="hold"/>
                                        <p:tgtEl>
                                          <p:spTgt spid="3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2000" fill="hold"/>
                                        <p:tgtEl>
                                          <p:spTgt spid="3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500"/>
                            </p:stCondLst>
                            <p:childTnLst>
                              <p:par>
                                <p:cTn id="59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2000" fill="hold"/>
                                        <p:tgtEl>
                                          <p:spTgt spid="3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2000" fill="hold"/>
                                        <p:tgtEl>
                                          <p:spTgt spid="3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 animBg="1"/>
      <p:bldP spid="27" grpId="0" animBg="1"/>
      <p:bldP spid="14" grpId="0" animBg="1"/>
      <p:bldP spid="196" grpId="0" animBg="1"/>
      <p:bldP spid="209" grpId="0" animBg="1"/>
      <p:bldP spid="222" grpId="0" animBg="1"/>
      <p:bldP spid="235" grpId="0" animBg="1"/>
      <p:bldP spid="248" grpId="0" animBg="1"/>
      <p:bldP spid="261" grpId="0" animBg="1"/>
      <p:bldP spid="274" grpId="0" animBg="1"/>
      <p:bldP spid="287" grpId="0" animBg="1"/>
      <p:bldP spid="300" grpId="0" animBg="1"/>
      <p:bldP spid="315" grpId="0" animBg="1"/>
      <p:bldP spid="316" grpId="0" animBg="1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rostokąt 28"/>
          <p:cNvSpPr/>
          <p:nvPr/>
        </p:nvSpPr>
        <p:spPr>
          <a:xfrm>
            <a:off x="4071934" y="100010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Y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30" name="Prostokąt 29"/>
          <p:cNvSpPr/>
          <p:nvPr/>
        </p:nvSpPr>
        <p:spPr>
          <a:xfrm>
            <a:off x="4071934" y="135729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T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31" name="Prostokąt 30"/>
          <p:cNvSpPr/>
          <p:nvPr/>
        </p:nvSpPr>
        <p:spPr>
          <a:xfrm>
            <a:off x="4071934" y="171448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I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32" name="Prostokąt 31"/>
          <p:cNvSpPr/>
          <p:nvPr/>
        </p:nvSpPr>
        <p:spPr>
          <a:xfrm>
            <a:off x="4071934" y="2071678"/>
            <a:ext cx="357190" cy="357190"/>
          </a:xfrm>
          <a:prstGeom prst="rect">
            <a:avLst/>
          </a:prstGeom>
          <a:noFill/>
          <a:ln w="19050"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C00000"/>
                </a:solidFill>
              </a:rPr>
              <a:t>4</a:t>
            </a:r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33" name="Prostokąt 32"/>
          <p:cNvSpPr/>
          <p:nvPr/>
        </p:nvSpPr>
        <p:spPr>
          <a:xfrm>
            <a:off x="4071934" y="242886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O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34" name="Prostokąt 33"/>
          <p:cNvSpPr/>
          <p:nvPr/>
        </p:nvSpPr>
        <p:spPr>
          <a:xfrm>
            <a:off x="4071934" y="2786058"/>
            <a:ext cx="357190" cy="357190"/>
          </a:xfrm>
          <a:prstGeom prst="rect">
            <a:avLst/>
          </a:prstGeom>
          <a:noFill/>
          <a:ln w="19050"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C00000"/>
                </a:solidFill>
              </a:rPr>
              <a:t>6</a:t>
            </a:r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35" name="Prostokąt 34"/>
          <p:cNvSpPr/>
          <p:nvPr/>
        </p:nvSpPr>
        <p:spPr>
          <a:xfrm>
            <a:off x="4071934" y="314324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M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36" name="Prostokąt 35"/>
          <p:cNvSpPr/>
          <p:nvPr/>
        </p:nvSpPr>
        <p:spPr>
          <a:xfrm>
            <a:off x="4071934" y="350043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T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37" name="Prostokąt 36"/>
          <p:cNvSpPr/>
          <p:nvPr/>
        </p:nvSpPr>
        <p:spPr>
          <a:xfrm>
            <a:off x="4071934" y="385762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O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38" name="Prostokąt 37"/>
          <p:cNvSpPr/>
          <p:nvPr/>
        </p:nvSpPr>
        <p:spPr>
          <a:xfrm>
            <a:off x="4071934" y="421481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K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39" name="Prostokąt 38"/>
          <p:cNvSpPr/>
          <p:nvPr/>
        </p:nvSpPr>
        <p:spPr>
          <a:xfrm>
            <a:off x="4071934" y="457200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O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40" name="Prostokąt 39"/>
          <p:cNvSpPr/>
          <p:nvPr/>
        </p:nvSpPr>
        <p:spPr>
          <a:xfrm>
            <a:off x="4071934" y="492919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G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41" name="Prostokąt 40"/>
          <p:cNvSpPr/>
          <p:nvPr/>
        </p:nvSpPr>
        <p:spPr>
          <a:xfrm>
            <a:off x="4071934" y="528638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I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16" name="Prostokąt 15"/>
          <p:cNvSpPr/>
          <p:nvPr/>
        </p:nvSpPr>
        <p:spPr>
          <a:xfrm>
            <a:off x="4785560" y="100010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A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17" name="Prostokąt 16"/>
          <p:cNvSpPr/>
          <p:nvPr/>
        </p:nvSpPr>
        <p:spPr>
          <a:xfrm>
            <a:off x="4785560" y="135729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M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18" name="Prostokąt 17"/>
          <p:cNvSpPr/>
          <p:nvPr/>
        </p:nvSpPr>
        <p:spPr>
          <a:xfrm>
            <a:off x="4785560" y="171448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T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19" name="Prostokąt 18"/>
          <p:cNvSpPr/>
          <p:nvPr/>
        </p:nvSpPr>
        <p:spPr>
          <a:xfrm>
            <a:off x="4785560" y="207167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I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0" name="Prostokąt 19"/>
          <p:cNvSpPr/>
          <p:nvPr/>
        </p:nvSpPr>
        <p:spPr>
          <a:xfrm>
            <a:off x="4785560" y="242886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L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1" name="Prostokąt 20"/>
          <p:cNvSpPr/>
          <p:nvPr/>
        </p:nvSpPr>
        <p:spPr>
          <a:xfrm>
            <a:off x="4785560" y="278605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O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2" name="Prostokąt 21"/>
          <p:cNvSpPr/>
          <p:nvPr/>
        </p:nvSpPr>
        <p:spPr>
          <a:xfrm>
            <a:off x="4785560" y="314324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K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3" name="Prostokąt 22"/>
          <p:cNvSpPr/>
          <p:nvPr/>
        </p:nvSpPr>
        <p:spPr>
          <a:xfrm>
            <a:off x="4785560" y="350043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L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4" name="Prostokąt 23"/>
          <p:cNvSpPr/>
          <p:nvPr/>
        </p:nvSpPr>
        <p:spPr>
          <a:xfrm>
            <a:off x="4785560" y="385762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O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5" name="Prostokąt 24"/>
          <p:cNvSpPr/>
          <p:nvPr/>
        </p:nvSpPr>
        <p:spPr>
          <a:xfrm>
            <a:off x="4785560" y="421481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L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6" name="Prostokąt 25"/>
          <p:cNvSpPr/>
          <p:nvPr/>
        </p:nvSpPr>
        <p:spPr>
          <a:xfrm>
            <a:off x="4785560" y="457200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I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7" name="Prostokąt 26"/>
          <p:cNvSpPr/>
          <p:nvPr/>
        </p:nvSpPr>
        <p:spPr>
          <a:xfrm>
            <a:off x="4785560" y="492919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A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" name="Prostokąt 1"/>
          <p:cNvSpPr/>
          <p:nvPr/>
        </p:nvSpPr>
        <p:spPr>
          <a:xfrm>
            <a:off x="2376395" y="214290"/>
            <a:ext cx="4410183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pl-PL" sz="3200" b="1" cap="none" spc="50" dirty="0" smtClean="0">
                <a:ln w="11430"/>
                <a:solidFill>
                  <a:srgbClr val="0033CC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</a:rPr>
              <a:t>Rozwiąż krzyżówkę</a:t>
            </a:r>
            <a:endParaRPr lang="pl-PL" sz="3200" b="1" cap="none" spc="50" dirty="0">
              <a:ln w="11430"/>
              <a:solidFill>
                <a:srgbClr val="0033CC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Georgia" pitchFamily="18" charset="0"/>
            </a:endParaRPr>
          </a:p>
        </p:txBody>
      </p:sp>
      <p:sp>
        <p:nvSpPr>
          <p:cNvPr id="3" name="Prostokąt 2"/>
          <p:cNvSpPr/>
          <p:nvPr/>
        </p:nvSpPr>
        <p:spPr>
          <a:xfrm>
            <a:off x="4429124" y="100010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rgbClr val="C00000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C00000"/>
                </a:solidFill>
              </a:rPr>
              <a:t>K</a:t>
            </a:r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4" name="Prostokąt 3"/>
          <p:cNvSpPr/>
          <p:nvPr/>
        </p:nvSpPr>
        <p:spPr>
          <a:xfrm>
            <a:off x="4429124" y="135729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rgbClr val="C00000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C00000"/>
                </a:solidFill>
              </a:rPr>
              <a:t>O</a:t>
            </a:r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5" name="Prostokąt 4"/>
          <p:cNvSpPr/>
          <p:nvPr/>
        </p:nvSpPr>
        <p:spPr>
          <a:xfrm>
            <a:off x="4429124" y="171448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rgbClr val="C00000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C00000"/>
                </a:solidFill>
              </a:rPr>
              <a:t>S</a:t>
            </a:r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6" name="Prostokąt 5"/>
          <p:cNvSpPr/>
          <p:nvPr/>
        </p:nvSpPr>
        <p:spPr>
          <a:xfrm>
            <a:off x="4429124" y="207167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rgbClr val="C00000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C00000"/>
                </a:solidFill>
              </a:rPr>
              <a:t>M</a:t>
            </a:r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7" name="Prostokąt 6"/>
          <p:cNvSpPr/>
          <p:nvPr/>
        </p:nvSpPr>
        <p:spPr>
          <a:xfrm>
            <a:off x="4429124" y="242886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rgbClr val="C00000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C00000"/>
                </a:solidFill>
              </a:rPr>
              <a:t>O</a:t>
            </a:r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8" name="Prostokąt 7"/>
          <p:cNvSpPr/>
          <p:nvPr/>
        </p:nvSpPr>
        <p:spPr>
          <a:xfrm>
            <a:off x="4429124" y="278605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rgbClr val="C00000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C00000"/>
                </a:solidFill>
              </a:rPr>
              <a:t>B</a:t>
            </a:r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9" name="Prostokąt 8"/>
          <p:cNvSpPr/>
          <p:nvPr/>
        </p:nvSpPr>
        <p:spPr>
          <a:xfrm>
            <a:off x="4429124" y="314324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rgbClr val="C00000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C00000"/>
                </a:solidFill>
              </a:rPr>
              <a:t>I</a:t>
            </a:r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10" name="Prostokąt 9"/>
          <p:cNvSpPr/>
          <p:nvPr/>
        </p:nvSpPr>
        <p:spPr>
          <a:xfrm>
            <a:off x="4429124" y="350043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rgbClr val="C00000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C00000"/>
                </a:solidFill>
              </a:rPr>
              <a:t>O</a:t>
            </a:r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11" name="Prostokąt 10"/>
          <p:cNvSpPr/>
          <p:nvPr/>
        </p:nvSpPr>
        <p:spPr>
          <a:xfrm>
            <a:off x="4429124" y="385762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rgbClr val="C00000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C00000"/>
                </a:solidFill>
              </a:rPr>
              <a:t>L</a:t>
            </a:r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12" name="Prostokąt 11"/>
          <p:cNvSpPr/>
          <p:nvPr/>
        </p:nvSpPr>
        <p:spPr>
          <a:xfrm>
            <a:off x="4429124" y="421481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rgbClr val="C00000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C00000"/>
                </a:solidFill>
              </a:rPr>
              <a:t>O</a:t>
            </a:r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13" name="Prostokąt 12"/>
          <p:cNvSpPr/>
          <p:nvPr/>
        </p:nvSpPr>
        <p:spPr>
          <a:xfrm>
            <a:off x="4429124" y="457200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rgbClr val="C00000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C00000"/>
                </a:solidFill>
              </a:rPr>
              <a:t>G</a:t>
            </a:r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14" name="Prostokąt 13"/>
          <p:cNvSpPr/>
          <p:nvPr/>
        </p:nvSpPr>
        <p:spPr>
          <a:xfrm>
            <a:off x="4429124" y="492919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rgbClr val="C00000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C00000"/>
                </a:solidFill>
              </a:rPr>
              <a:t>I</a:t>
            </a:r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15" name="Prostokąt 14"/>
          <p:cNvSpPr/>
          <p:nvPr/>
        </p:nvSpPr>
        <p:spPr>
          <a:xfrm>
            <a:off x="4429124" y="528638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rgbClr val="C00000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C00000"/>
                </a:solidFill>
              </a:rPr>
              <a:t>A</a:t>
            </a:r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43" name="Prostokąt 42"/>
          <p:cNvSpPr/>
          <p:nvPr/>
        </p:nvSpPr>
        <p:spPr>
          <a:xfrm>
            <a:off x="5131472" y="135729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I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44" name="Prostokąt 43"/>
          <p:cNvSpPr/>
          <p:nvPr/>
        </p:nvSpPr>
        <p:spPr>
          <a:xfrm>
            <a:off x="5131472" y="171448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O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45" name="Prostokąt 44"/>
          <p:cNvSpPr/>
          <p:nvPr/>
        </p:nvSpPr>
        <p:spPr>
          <a:xfrm>
            <a:off x="5131472" y="207167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K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46" name="Prostokąt 45"/>
          <p:cNvSpPr/>
          <p:nvPr/>
        </p:nvSpPr>
        <p:spPr>
          <a:xfrm>
            <a:off x="5131472" y="242886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O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47" name="Prostokąt 46"/>
          <p:cNvSpPr/>
          <p:nvPr/>
        </p:nvSpPr>
        <p:spPr>
          <a:xfrm>
            <a:off x="5131472" y="278605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T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48" name="Prostokąt 47"/>
          <p:cNvSpPr/>
          <p:nvPr/>
        </p:nvSpPr>
        <p:spPr>
          <a:xfrm>
            <a:off x="5131472" y="314324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R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49" name="Prostokąt 48"/>
          <p:cNvSpPr/>
          <p:nvPr/>
        </p:nvSpPr>
        <p:spPr>
          <a:xfrm>
            <a:off x="5131472" y="350043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O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50" name="Prostokąt 49"/>
          <p:cNvSpPr/>
          <p:nvPr/>
        </p:nvSpPr>
        <p:spPr>
          <a:xfrm>
            <a:off x="5131472" y="385762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G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51" name="Prostokąt 50"/>
          <p:cNvSpPr/>
          <p:nvPr/>
        </p:nvSpPr>
        <p:spPr>
          <a:xfrm>
            <a:off x="5131472" y="421481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O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52" name="Prostokąt 51"/>
          <p:cNvSpPr/>
          <p:nvPr/>
        </p:nvSpPr>
        <p:spPr>
          <a:xfrm>
            <a:off x="5131472" y="457200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A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56" name="Prostokąt 55"/>
          <p:cNvSpPr/>
          <p:nvPr/>
        </p:nvSpPr>
        <p:spPr>
          <a:xfrm>
            <a:off x="5488662" y="135729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A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57" name="Prostokąt 56"/>
          <p:cNvSpPr/>
          <p:nvPr/>
        </p:nvSpPr>
        <p:spPr>
          <a:xfrm>
            <a:off x="5488662" y="171448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L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58" name="Prostokąt 57"/>
          <p:cNvSpPr/>
          <p:nvPr/>
        </p:nvSpPr>
        <p:spPr>
          <a:xfrm>
            <a:off x="5488662" y="207167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O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59" name="Prostokąt 58"/>
          <p:cNvSpPr/>
          <p:nvPr/>
        </p:nvSpPr>
        <p:spPr>
          <a:xfrm>
            <a:off x="5488662" y="242886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G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60" name="Prostokąt 59"/>
          <p:cNvSpPr/>
          <p:nvPr/>
        </p:nvSpPr>
        <p:spPr>
          <a:xfrm>
            <a:off x="5488662" y="278605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A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61" name="Prostokąt 60"/>
          <p:cNvSpPr/>
          <p:nvPr/>
        </p:nvSpPr>
        <p:spPr>
          <a:xfrm>
            <a:off x="5488662" y="314324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O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62" name="Prostokąt 61"/>
          <p:cNvSpPr/>
          <p:nvPr/>
        </p:nvSpPr>
        <p:spPr>
          <a:xfrm>
            <a:off x="5488662" y="350043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G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63" name="Prostokąt 62"/>
          <p:cNvSpPr/>
          <p:nvPr/>
        </p:nvSpPr>
        <p:spPr>
          <a:xfrm>
            <a:off x="5488662" y="385762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I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64" name="Prostokąt 63"/>
          <p:cNvSpPr/>
          <p:nvPr/>
        </p:nvSpPr>
        <p:spPr>
          <a:xfrm>
            <a:off x="5488662" y="421481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G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70" name="Prostokąt 69"/>
          <p:cNvSpPr/>
          <p:nvPr/>
        </p:nvSpPr>
        <p:spPr>
          <a:xfrm>
            <a:off x="5845852" y="171448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O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71" name="Prostokąt 70"/>
          <p:cNvSpPr/>
          <p:nvPr/>
        </p:nvSpPr>
        <p:spPr>
          <a:xfrm>
            <a:off x="5845852" y="207167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L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72" name="Prostokąt 71"/>
          <p:cNvSpPr/>
          <p:nvPr/>
        </p:nvSpPr>
        <p:spPr>
          <a:xfrm>
            <a:off x="5845852" y="242886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I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73" name="Prostokąt 72"/>
          <p:cNvSpPr/>
          <p:nvPr/>
        </p:nvSpPr>
        <p:spPr>
          <a:xfrm>
            <a:off x="5845852" y="278605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N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74" name="Prostokąt 73"/>
          <p:cNvSpPr/>
          <p:nvPr/>
        </p:nvSpPr>
        <p:spPr>
          <a:xfrm>
            <a:off x="5845852" y="314324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B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75" name="Prostokąt 74"/>
          <p:cNvSpPr/>
          <p:nvPr/>
        </p:nvSpPr>
        <p:spPr>
          <a:xfrm>
            <a:off x="5845852" y="350043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I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76" name="Prostokąt 75"/>
          <p:cNvSpPr/>
          <p:nvPr/>
        </p:nvSpPr>
        <p:spPr>
          <a:xfrm>
            <a:off x="5845852" y="385762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A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77" name="Prostokąt 76"/>
          <p:cNvSpPr/>
          <p:nvPr/>
        </p:nvSpPr>
        <p:spPr>
          <a:xfrm>
            <a:off x="5845852" y="421481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I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83" name="Prostokąt 82"/>
          <p:cNvSpPr/>
          <p:nvPr/>
        </p:nvSpPr>
        <p:spPr>
          <a:xfrm>
            <a:off x="6203042" y="171448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G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84" name="Prostokąt 83"/>
          <p:cNvSpPr/>
          <p:nvPr/>
        </p:nvSpPr>
        <p:spPr>
          <a:xfrm>
            <a:off x="6203042" y="207167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O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85" name="Prostokąt 84"/>
          <p:cNvSpPr/>
          <p:nvPr/>
        </p:nvSpPr>
        <p:spPr>
          <a:xfrm>
            <a:off x="6203042" y="242886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A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86" name="Prostokąt 85"/>
          <p:cNvSpPr/>
          <p:nvPr/>
        </p:nvSpPr>
        <p:spPr>
          <a:xfrm>
            <a:off x="6203042" y="278605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I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87" name="Prostokąt 86"/>
          <p:cNvSpPr/>
          <p:nvPr/>
        </p:nvSpPr>
        <p:spPr>
          <a:xfrm>
            <a:off x="6203042" y="314324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I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88" name="Prostokąt 87"/>
          <p:cNvSpPr/>
          <p:nvPr/>
        </p:nvSpPr>
        <p:spPr>
          <a:xfrm>
            <a:off x="6203042" y="350043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A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90" name="Prostokąt 89"/>
          <p:cNvSpPr/>
          <p:nvPr/>
        </p:nvSpPr>
        <p:spPr>
          <a:xfrm>
            <a:off x="6203042" y="421481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A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96" name="Prostokąt 95"/>
          <p:cNvSpPr/>
          <p:nvPr/>
        </p:nvSpPr>
        <p:spPr>
          <a:xfrm>
            <a:off x="6560232" y="171448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I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97" name="Prostokąt 96"/>
          <p:cNvSpPr/>
          <p:nvPr/>
        </p:nvSpPr>
        <p:spPr>
          <a:xfrm>
            <a:off x="6560232" y="207167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G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99" name="Prostokąt 98"/>
          <p:cNvSpPr/>
          <p:nvPr/>
        </p:nvSpPr>
        <p:spPr>
          <a:xfrm>
            <a:off x="6560232" y="278605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K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100" name="Prostokąt 99"/>
          <p:cNvSpPr/>
          <p:nvPr/>
        </p:nvSpPr>
        <p:spPr>
          <a:xfrm>
            <a:off x="6560232" y="314324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O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109" name="Prostokąt 108"/>
          <p:cNvSpPr/>
          <p:nvPr/>
        </p:nvSpPr>
        <p:spPr>
          <a:xfrm>
            <a:off x="6917422" y="171448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A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110" name="Prostokąt 109"/>
          <p:cNvSpPr/>
          <p:nvPr/>
        </p:nvSpPr>
        <p:spPr>
          <a:xfrm>
            <a:off x="6917422" y="207167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I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112" name="Prostokąt 111"/>
          <p:cNvSpPr/>
          <p:nvPr/>
        </p:nvSpPr>
        <p:spPr>
          <a:xfrm>
            <a:off x="6917422" y="278605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A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113" name="Prostokąt 112"/>
          <p:cNvSpPr/>
          <p:nvPr/>
        </p:nvSpPr>
        <p:spPr>
          <a:xfrm>
            <a:off x="6917422" y="314324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L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123" name="Prostokąt 122"/>
          <p:cNvSpPr/>
          <p:nvPr/>
        </p:nvSpPr>
        <p:spPr>
          <a:xfrm>
            <a:off x="7274612" y="207167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A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126" name="Prostokąt 125"/>
          <p:cNvSpPr/>
          <p:nvPr/>
        </p:nvSpPr>
        <p:spPr>
          <a:xfrm>
            <a:off x="7274612" y="314324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O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139" name="Prostokąt 138"/>
          <p:cNvSpPr/>
          <p:nvPr/>
        </p:nvSpPr>
        <p:spPr>
          <a:xfrm>
            <a:off x="7631802" y="314324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G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152" name="Prostokąt 151"/>
          <p:cNvSpPr/>
          <p:nvPr/>
        </p:nvSpPr>
        <p:spPr>
          <a:xfrm>
            <a:off x="7988992" y="314324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I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165" name="Prostokąt 164"/>
          <p:cNvSpPr/>
          <p:nvPr/>
        </p:nvSpPr>
        <p:spPr>
          <a:xfrm>
            <a:off x="8346182" y="314324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A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183" name="Prostokąt 182"/>
          <p:cNvSpPr/>
          <p:nvPr/>
        </p:nvSpPr>
        <p:spPr>
          <a:xfrm>
            <a:off x="428596" y="4929198"/>
            <a:ext cx="428628" cy="357190"/>
          </a:xfrm>
          <a:prstGeom prst="rect">
            <a:avLst/>
          </a:prstGeom>
          <a:noFill/>
          <a:ln w="19050"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C00000"/>
                </a:solidFill>
              </a:rPr>
              <a:t>12</a:t>
            </a:r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185" name="Prostokąt 184"/>
          <p:cNvSpPr/>
          <p:nvPr/>
        </p:nvSpPr>
        <p:spPr>
          <a:xfrm>
            <a:off x="857224" y="1000108"/>
            <a:ext cx="357190" cy="357190"/>
          </a:xfrm>
          <a:prstGeom prst="rect">
            <a:avLst/>
          </a:prstGeom>
          <a:noFill/>
          <a:ln w="19050"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C00000"/>
                </a:solidFill>
              </a:rPr>
              <a:t>1</a:t>
            </a:r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196" name="Prostokąt 195"/>
          <p:cNvSpPr/>
          <p:nvPr/>
        </p:nvSpPr>
        <p:spPr>
          <a:xfrm>
            <a:off x="857224" y="492919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A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198" name="Prostokąt 197"/>
          <p:cNvSpPr/>
          <p:nvPr/>
        </p:nvSpPr>
        <p:spPr>
          <a:xfrm>
            <a:off x="1214414" y="100010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S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09" name="Prostokąt 208"/>
          <p:cNvSpPr/>
          <p:nvPr/>
        </p:nvSpPr>
        <p:spPr>
          <a:xfrm>
            <a:off x="1214414" y="492919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N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10" name="Prostokąt 209"/>
          <p:cNvSpPr/>
          <p:nvPr/>
        </p:nvSpPr>
        <p:spPr>
          <a:xfrm>
            <a:off x="1000100" y="5286388"/>
            <a:ext cx="571504" cy="357190"/>
          </a:xfrm>
          <a:prstGeom prst="rect">
            <a:avLst/>
          </a:prstGeom>
          <a:noFill/>
          <a:ln w="19050"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C00000"/>
                </a:solidFill>
              </a:rPr>
              <a:t>13</a:t>
            </a:r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211" name="Prostokąt 210"/>
          <p:cNvSpPr/>
          <p:nvPr/>
        </p:nvSpPr>
        <p:spPr>
          <a:xfrm>
            <a:off x="1571604" y="100010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Y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22" name="Prostokąt 221"/>
          <p:cNvSpPr/>
          <p:nvPr/>
        </p:nvSpPr>
        <p:spPr>
          <a:xfrm>
            <a:off x="1571604" y="492919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T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23" name="Prostokąt 222"/>
          <p:cNvSpPr/>
          <p:nvPr/>
        </p:nvSpPr>
        <p:spPr>
          <a:xfrm>
            <a:off x="1571604" y="528638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B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24" name="Prostokąt 223"/>
          <p:cNvSpPr/>
          <p:nvPr/>
        </p:nvSpPr>
        <p:spPr>
          <a:xfrm>
            <a:off x="1928794" y="100010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S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35" name="Prostokąt 234"/>
          <p:cNvSpPr/>
          <p:nvPr/>
        </p:nvSpPr>
        <p:spPr>
          <a:xfrm>
            <a:off x="1928794" y="492919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R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36" name="Prostokąt 235"/>
          <p:cNvSpPr/>
          <p:nvPr/>
        </p:nvSpPr>
        <p:spPr>
          <a:xfrm>
            <a:off x="1928794" y="528638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I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37" name="Prostokąt 236"/>
          <p:cNvSpPr/>
          <p:nvPr/>
        </p:nvSpPr>
        <p:spPr>
          <a:xfrm>
            <a:off x="2285984" y="100010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T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45" name="Prostokąt 244"/>
          <p:cNvSpPr/>
          <p:nvPr/>
        </p:nvSpPr>
        <p:spPr>
          <a:xfrm>
            <a:off x="2285984" y="3857628"/>
            <a:ext cx="357190" cy="357190"/>
          </a:xfrm>
          <a:prstGeom prst="rect">
            <a:avLst/>
          </a:prstGeom>
          <a:noFill/>
          <a:ln w="19050"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C00000"/>
                </a:solidFill>
              </a:rPr>
              <a:t>9</a:t>
            </a:r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247" name="Prostokąt 246"/>
          <p:cNvSpPr/>
          <p:nvPr/>
        </p:nvSpPr>
        <p:spPr>
          <a:xfrm>
            <a:off x="2143108" y="4572008"/>
            <a:ext cx="500066" cy="357190"/>
          </a:xfrm>
          <a:prstGeom prst="rect">
            <a:avLst/>
          </a:prstGeom>
          <a:noFill/>
          <a:ln w="19050"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C00000"/>
                </a:solidFill>
              </a:rPr>
              <a:t>11</a:t>
            </a:r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248" name="Prostokąt 247"/>
          <p:cNvSpPr/>
          <p:nvPr/>
        </p:nvSpPr>
        <p:spPr>
          <a:xfrm>
            <a:off x="2285984" y="492919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O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49" name="Prostokąt 248"/>
          <p:cNvSpPr/>
          <p:nvPr/>
        </p:nvSpPr>
        <p:spPr>
          <a:xfrm>
            <a:off x="2285984" y="528638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O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50" name="Prostokąt 249"/>
          <p:cNvSpPr/>
          <p:nvPr/>
        </p:nvSpPr>
        <p:spPr>
          <a:xfrm>
            <a:off x="2643174" y="100010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E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51" name="Prostokąt 250"/>
          <p:cNvSpPr/>
          <p:nvPr/>
        </p:nvSpPr>
        <p:spPr>
          <a:xfrm>
            <a:off x="2643174" y="1357298"/>
            <a:ext cx="357190" cy="357190"/>
          </a:xfrm>
          <a:prstGeom prst="rect">
            <a:avLst/>
          </a:prstGeom>
          <a:noFill/>
          <a:ln w="19050"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C00000"/>
                </a:solidFill>
              </a:rPr>
              <a:t>2</a:t>
            </a:r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258" name="Prostokąt 257"/>
          <p:cNvSpPr/>
          <p:nvPr/>
        </p:nvSpPr>
        <p:spPr>
          <a:xfrm>
            <a:off x="2643174" y="385762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F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60" name="Prostokąt 259"/>
          <p:cNvSpPr/>
          <p:nvPr/>
        </p:nvSpPr>
        <p:spPr>
          <a:xfrm>
            <a:off x="2643174" y="457200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B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61" name="Prostokąt 260"/>
          <p:cNvSpPr/>
          <p:nvPr/>
        </p:nvSpPr>
        <p:spPr>
          <a:xfrm>
            <a:off x="2643174" y="492919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P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62" name="Prostokąt 261"/>
          <p:cNvSpPr/>
          <p:nvPr/>
        </p:nvSpPr>
        <p:spPr>
          <a:xfrm>
            <a:off x="2643174" y="528638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C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63" name="Prostokąt 262"/>
          <p:cNvSpPr/>
          <p:nvPr/>
        </p:nvSpPr>
        <p:spPr>
          <a:xfrm>
            <a:off x="3000364" y="100010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M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64" name="Prostokąt 263"/>
          <p:cNvSpPr/>
          <p:nvPr/>
        </p:nvSpPr>
        <p:spPr>
          <a:xfrm>
            <a:off x="3000364" y="135729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A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70" name="Prostokąt 269"/>
          <p:cNvSpPr/>
          <p:nvPr/>
        </p:nvSpPr>
        <p:spPr>
          <a:xfrm>
            <a:off x="3000364" y="3500438"/>
            <a:ext cx="357190" cy="357190"/>
          </a:xfrm>
          <a:prstGeom prst="rect">
            <a:avLst/>
          </a:prstGeom>
          <a:noFill/>
          <a:ln w="19050"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C00000"/>
                </a:solidFill>
              </a:rPr>
              <a:t>8</a:t>
            </a:r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271" name="Prostokąt 270"/>
          <p:cNvSpPr/>
          <p:nvPr/>
        </p:nvSpPr>
        <p:spPr>
          <a:xfrm>
            <a:off x="3000364" y="385762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I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73" name="Prostokąt 272"/>
          <p:cNvSpPr/>
          <p:nvPr/>
        </p:nvSpPr>
        <p:spPr>
          <a:xfrm>
            <a:off x="3000364" y="457200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I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74" name="Prostokąt 273"/>
          <p:cNvSpPr/>
          <p:nvPr/>
        </p:nvSpPr>
        <p:spPr>
          <a:xfrm>
            <a:off x="3000364" y="492919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O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75" name="Prostokąt 274"/>
          <p:cNvSpPr/>
          <p:nvPr/>
        </p:nvSpPr>
        <p:spPr>
          <a:xfrm>
            <a:off x="3000364" y="528638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H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76" name="Prostokąt 275"/>
          <p:cNvSpPr/>
          <p:nvPr/>
        </p:nvSpPr>
        <p:spPr>
          <a:xfrm>
            <a:off x="3357554" y="100010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A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77" name="Prostokąt 276"/>
          <p:cNvSpPr/>
          <p:nvPr/>
        </p:nvSpPr>
        <p:spPr>
          <a:xfrm>
            <a:off x="3357554" y="135729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N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78" name="Prostokąt 277"/>
          <p:cNvSpPr/>
          <p:nvPr/>
        </p:nvSpPr>
        <p:spPr>
          <a:xfrm>
            <a:off x="3357554" y="1714488"/>
            <a:ext cx="357190" cy="357190"/>
          </a:xfrm>
          <a:prstGeom prst="rect">
            <a:avLst/>
          </a:prstGeom>
          <a:noFill/>
          <a:ln w="19050"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C00000"/>
                </a:solidFill>
              </a:rPr>
              <a:t>3</a:t>
            </a:r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280" name="Prostokąt 279"/>
          <p:cNvSpPr/>
          <p:nvPr/>
        </p:nvSpPr>
        <p:spPr>
          <a:xfrm>
            <a:off x="3357554" y="2428868"/>
            <a:ext cx="357190" cy="357190"/>
          </a:xfrm>
          <a:prstGeom prst="rect">
            <a:avLst/>
          </a:prstGeom>
          <a:noFill/>
          <a:ln w="19050"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C00000"/>
                </a:solidFill>
              </a:rPr>
              <a:t>5</a:t>
            </a:r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283" name="Prostokąt 282"/>
          <p:cNvSpPr/>
          <p:nvPr/>
        </p:nvSpPr>
        <p:spPr>
          <a:xfrm>
            <a:off x="3357554" y="350043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C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84" name="Prostokąt 283"/>
          <p:cNvSpPr/>
          <p:nvPr/>
        </p:nvSpPr>
        <p:spPr>
          <a:xfrm>
            <a:off x="3357554" y="385762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Z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85" name="Prostokąt 284"/>
          <p:cNvSpPr/>
          <p:nvPr/>
        </p:nvSpPr>
        <p:spPr>
          <a:xfrm>
            <a:off x="3214678" y="4214818"/>
            <a:ext cx="500066" cy="357190"/>
          </a:xfrm>
          <a:prstGeom prst="rect">
            <a:avLst/>
          </a:prstGeom>
          <a:noFill/>
          <a:ln w="19050"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C00000"/>
                </a:solidFill>
              </a:rPr>
              <a:t>10</a:t>
            </a:r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286" name="Prostokąt 285"/>
          <p:cNvSpPr/>
          <p:nvPr/>
        </p:nvSpPr>
        <p:spPr>
          <a:xfrm>
            <a:off x="3357554" y="457200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O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87" name="Prostokąt 286"/>
          <p:cNvSpPr/>
          <p:nvPr/>
        </p:nvSpPr>
        <p:spPr>
          <a:xfrm>
            <a:off x="3357554" y="492919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L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88" name="Prostokąt 287"/>
          <p:cNvSpPr/>
          <p:nvPr/>
        </p:nvSpPr>
        <p:spPr>
          <a:xfrm>
            <a:off x="3357554" y="528638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E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89" name="Prostokąt 288"/>
          <p:cNvSpPr/>
          <p:nvPr/>
        </p:nvSpPr>
        <p:spPr>
          <a:xfrm>
            <a:off x="3714744" y="100010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T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90" name="Prostokąt 289"/>
          <p:cNvSpPr/>
          <p:nvPr/>
        </p:nvSpPr>
        <p:spPr>
          <a:xfrm>
            <a:off x="3714744" y="135729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A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91" name="Prostokąt 290"/>
          <p:cNvSpPr/>
          <p:nvPr/>
        </p:nvSpPr>
        <p:spPr>
          <a:xfrm>
            <a:off x="3714744" y="171448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H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93" name="Prostokąt 292"/>
          <p:cNvSpPr/>
          <p:nvPr/>
        </p:nvSpPr>
        <p:spPr>
          <a:xfrm>
            <a:off x="3714744" y="242886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Z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95" name="Prostokąt 294"/>
          <p:cNvSpPr/>
          <p:nvPr/>
        </p:nvSpPr>
        <p:spPr>
          <a:xfrm>
            <a:off x="3714744" y="3143248"/>
            <a:ext cx="357190" cy="357190"/>
          </a:xfrm>
          <a:prstGeom prst="rect">
            <a:avLst/>
          </a:prstGeom>
          <a:noFill/>
          <a:ln w="19050"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C00000"/>
                </a:solidFill>
              </a:rPr>
              <a:t>7</a:t>
            </a:r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296" name="Prostokąt 295"/>
          <p:cNvSpPr/>
          <p:nvPr/>
        </p:nvSpPr>
        <p:spPr>
          <a:xfrm>
            <a:off x="3714744" y="350043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Y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97" name="Prostokąt 296"/>
          <p:cNvSpPr/>
          <p:nvPr/>
        </p:nvSpPr>
        <p:spPr>
          <a:xfrm>
            <a:off x="3714744" y="385762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J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98" name="Prostokąt 297"/>
          <p:cNvSpPr/>
          <p:nvPr/>
        </p:nvSpPr>
        <p:spPr>
          <a:xfrm>
            <a:off x="3714744" y="421481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E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99" name="Prostokąt 298"/>
          <p:cNvSpPr/>
          <p:nvPr/>
        </p:nvSpPr>
        <p:spPr>
          <a:xfrm>
            <a:off x="3714744" y="457200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L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300" name="Prostokąt 299"/>
          <p:cNvSpPr/>
          <p:nvPr/>
        </p:nvSpPr>
        <p:spPr>
          <a:xfrm>
            <a:off x="3714744" y="492919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O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301" name="Prostokąt 300"/>
          <p:cNvSpPr/>
          <p:nvPr/>
        </p:nvSpPr>
        <p:spPr>
          <a:xfrm>
            <a:off x="3714744" y="528638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M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315" name="pole tekstowe 314"/>
          <p:cNvSpPr txBox="1"/>
          <p:nvPr/>
        </p:nvSpPr>
        <p:spPr>
          <a:xfrm>
            <a:off x="428596" y="6140255"/>
            <a:ext cx="5929354" cy="646331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effectLst>
            <a:softEdge rad="63500"/>
          </a:effectLst>
        </p:spPr>
        <p:txBody>
          <a:bodyPr wrap="square" rtlCol="0">
            <a:spAutoFit/>
          </a:bodyPr>
          <a:lstStyle/>
          <a:p>
            <a:r>
              <a:rPr lang="pl-PL" b="1" dirty="0" smtClean="0"/>
              <a:t>Nauka zajmująca się badaniami możliwości istnienia życia </a:t>
            </a:r>
            <a:br>
              <a:rPr lang="pl-PL" b="1" dirty="0" smtClean="0"/>
            </a:br>
            <a:r>
              <a:rPr lang="pl-PL" b="1" dirty="0" smtClean="0"/>
              <a:t>poza Ziemią, to ………………………………………………</a:t>
            </a:r>
            <a:endParaRPr lang="pl-PL" b="1" dirty="0"/>
          </a:p>
        </p:txBody>
      </p:sp>
      <p:sp>
        <p:nvSpPr>
          <p:cNvPr id="141" name="pole tekstowe 140"/>
          <p:cNvSpPr txBox="1"/>
          <p:nvPr/>
        </p:nvSpPr>
        <p:spPr>
          <a:xfrm>
            <a:off x="428596" y="5715016"/>
            <a:ext cx="3429056" cy="36933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effectLst>
            <a:softEdge rad="63500"/>
          </a:effectLst>
        </p:spPr>
        <p:txBody>
          <a:bodyPr wrap="square" rtlCol="0">
            <a:spAutoFit/>
          </a:bodyPr>
          <a:lstStyle/>
          <a:p>
            <a:r>
              <a:rPr lang="pl-PL" b="1" dirty="0" smtClean="0"/>
              <a:t>UZUPEŁNIJ ZDANIE:</a:t>
            </a:r>
            <a:endParaRPr lang="pl-PL" b="1" dirty="0"/>
          </a:p>
        </p:txBody>
      </p:sp>
      <p:sp>
        <p:nvSpPr>
          <p:cNvPr id="142" name="pole tekstowe 141">
            <a:hlinkClick r:id="" action="ppaction://hlinkshowjump?jump=nextslide"/>
          </p:cNvPr>
          <p:cNvSpPr txBox="1"/>
          <p:nvPr/>
        </p:nvSpPr>
        <p:spPr>
          <a:xfrm>
            <a:off x="7000892" y="5929330"/>
            <a:ext cx="1214446" cy="36933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effectLst>
            <a:softEdge rad="63500"/>
          </a:effectLst>
        </p:spPr>
        <p:txBody>
          <a:bodyPr wrap="square" rtlCol="0">
            <a:spAutoFit/>
          </a:bodyPr>
          <a:lstStyle/>
          <a:p>
            <a:r>
              <a:rPr lang="pl-PL" b="1" dirty="0" smtClean="0">
                <a:solidFill>
                  <a:srgbClr val="C00000"/>
                </a:solidFill>
              </a:rPr>
              <a:t>SPRAWDŹ</a:t>
            </a:r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143" name="Symbol zastępczy stopki 14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Autor: Elżbieta Jarębska</a:t>
            </a:r>
            <a:endParaRPr lang="pl-PL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2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2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2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2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2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2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2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2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2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2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2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2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3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3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500"/>
                            </p:stCondLst>
                            <p:childTnLst>
                              <p:par>
                                <p:cTn id="42" presetID="23" presetClass="entr" presetSubtype="16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000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7000"/>
                            </p:stCondLst>
                            <p:childTnLst>
                              <p:par>
                                <p:cTn id="47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2000" fill="hold"/>
                                        <p:tgtEl>
                                          <p:spTgt spid="3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000" fill="hold"/>
                                        <p:tgtEl>
                                          <p:spTgt spid="3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9000"/>
                            </p:stCondLst>
                            <p:childTnLst>
                              <p:par>
                                <p:cTn id="52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20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20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 animBg="1"/>
      <p:bldP spid="15" grpId="0" animBg="1"/>
      <p:bldP spid="223" grpId="0" animBg="1"/>
      <p:bldP spid="236" grpId="0" animBg="1"/>
      <p:bldP spid="249" grpId="0" animBg="1"/>
      <p:bldP spid="262" grpId="0" animBg="1"/>
      <p:bldP spid="275" grpId="0" animBg="1"/>
      <p:bldP spid="288" grpId="0" animBg="1"/>
      <p:bldP spid="301" grpId="0" animBg="1"/>
      <p:bldP spid="315" grpId="0" animBg="1"/>
      <p:bldP spid="141" grpId="0" animBg="1"/>
      <p:bldP spid="142" grpId="0" animBg="1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rostokąt 28"/>
          <p:cNvSpPr/>
          <p:nvPr/>
        </p:nvSpPr>
        <p:spPr>
          <a:xfrm>
            <a:off x="4071934" y="100010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Y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30" name="Prostokąt 29"/>
          <p:cNvSpPr/>
          <p:nvPr/>
        </p:nvSpPr>
        <p:spPr>
          <a:xfrm>
            <a:off x="4071934" y="135729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T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31" name="Prostokąt 30"/>
          <p:cNvSpPr/>
          <p:nvPr/>
        </p:nvSpPr>
        <p:spPr>
          <a:xfrm>
            <a:off x="4071934" y="171448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I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32" name="Prostokąt 31"/>
          <p:cNvSpPr/>
          <p:nvPr/>
        </p:nvSpPr>
        <p:spPr>
          <a:xfrm>
            <a:off x="4071934" y="2071678"/>
            <a:ext cx="357190" cy="357190"/>
          </a:xfrm>
          <a:prstGeom prst="rect">
            <a:avLst/>
          </a:prstGeom>
          <a:noFill/>
          <a:ln w="19050"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C00000"/>
                </a:solidFill>
              </a:rPr>
              <a:t>4</a:t>
            </a:r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33" name="Prostokąt 32"/>
          <p:cNvSpPr/>
          <p:nvPr/>
        </p:nvSpPr>
        <p:spPr>
          <a:xfrm>
            <a:off x="4071934" y="242886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O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34" name="Prostokąt 33"/>
          <p:cNvSpPr/>
          <p:nvPr/>
        </p:nvSpPr>
        <p:spPr>
          <a:xfrm>
            <a:off x="4071934" y="2786058"/>
            <a:ext cx="357190" cy="357190"/>
          </a:xfrm>
          <a:prstGeom prst="rect">
            <a:avLst/>
          </a:prstGeom>
          <a:noFill/>
          <a:ln w="19050"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C00000"/>
                </a:solidFill>
              </a:rPr>
              <a:t>6</a:t>
            </a:r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35" name="Prostokąt 34"/>
          <p:cNvSpPr/>
          <p:nvPr/>
        </p:nvSpPr>
        <p:spPr>
          <a:xfrm>
            <a:off x="4071934" y="314324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M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36" name="Prostokąt 35"/>
          <p:cNvSpPr/>
          <p:nvPr/>
        </p:nvSpPr>
        <p:spPr>
          <a:xfrm>
            <a:off x="4071934" y="350043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T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37" name="Prostokąt 36"/>
          <p:cNvSpPr/>
          <p:nvPr/>
        </p:nvSpPr>
        <p:spPr>
          <a:xfrm>
            <a:off x="4071934" y="385762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O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38" name="Prostokąt 37"/>
          <p:cNvSpPr/>
          <p:nvPr/>
        </p:nvSpPr>
        <p:spPr>
          <a:xfrm>
            <a:off x="4071934" y="421481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K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39" name="Prostokąt 38"/>
          <p:cNvSpPr/>
          <p:nvPr/>
        </p:nvSpPr>
        <p:spPr>
          <a:xfrm>
            <a:off x="4071934" y="457200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O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40" name="Prostokąt 39"/>
          <p:cNvSpPr/>
          <p:nvPr/>
        </p:nvSpPr>
        <p:spPr>
          <a:xfrm>
            <a:off x="4071934" y="492919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G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41" name="Prostokąt 40"/>
          <p:cNvSpPr/>
          <p:nvPr/>
        </p:nvSpPr>
        <p:spPr>
          <a:xfrm>
            <a:off x="4071934" y="528638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I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16" name="Prostokąt 15"/>
          <p:cNvSpPr/>
          <p:nvPr/>
        </p:nvSpPr>
        <p:spPr>
          <a:xfrm>
            <a:off x="4785560" y="100010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A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17" name="Prostokąt 16"/>
          <p:cNvSpPr/>
          <p:nvPr/>
        </p:nvSpPr>
        <p:spPr>
          <a:xfrm>
            <a:off x="4785560" y="135729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M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18" name="Prostokąt 17"/>
          <p:cNvSpPr/>
          <p:nvPr/>
        </p:nvSpPr>
        <p:spPr>
          <a:xfrm>
            <a:off x="4785560" y="171448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T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19" name="Prostokąt 18"/>
          <p:cNvSpPr/>
          <p:nvPr/>
        </p:nvSpPr>
        <p:spPr>
          <a:xfrm>
            <a:off x="4785560" y="207167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I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0" name="Prostokąt 19"/>
          <p:cNvSpPr/>
          <p:nvPr/>
        </p:nvSpPr>
        <p:spPr>
          <a:xfrm>
            <a:off x="4785560" y="242886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L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1" name="Prostokąt 20"/>
          <p:cNvSpPr/>
          <p:nvPr/>
        </p:nvSpPr>
        <p:spPr>
          <a:xfrm>
            <a:off x="4785560" y="278605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O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2" name="Prostokąt 21"/>
          <p:cNvSpPr/>
          <p:nvPr/>
        </p:nvSpPr>
        <p:spPr>
          <a:xfrm>
            <a:off x="4785560" y="314324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K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3" name="Prostokąt 22"/>
          <p:cNvSpPr/>
          <p:nvPr/>
        </p:nvSpPr>
        <p:spPr>
          <a:xfrm>
            <a:off x="4785560" y="350043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L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4" name="Prostokąt 23"/>
          <p:cNvSpPr/>
          <p:nvPr/>
        </p:nvSpPr>
        <p:spPr>
          <a:xfrm>
            <a:off x="4785560" y="385762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O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5" name="Prostokąt 24"/>
          <p:cNvSpPr/>
          <p:nvPr/>
        </p:nvSpPr>
        <p:spPr>
          <a:xfrm>
            <a:off x="4785560" y="421481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L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6" name="Prostokąt 25"/>
          <p:cNvSpPr/>
          <p:nvPr/>
        </p:nvSpPr>
        <p:spPr>
          <a:xfrm>
            <a:off x="4785560" y="457200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I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7" name="Prostokąt 26"/>
          <p:cNvSpPr/>
          <p:nvPr/>
        </p:nvSpPr>
        <p:spPr>
          <a:xfrm>
            <a:off x="4785560" y="492919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A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" name="Prostokąt 1"/>
          <p:cNvSpPr/>
          <p:nvPr/>
        </p:nvSpPr>
        <p:spPr>
          <a:xfrm>
            <a:off x="2376395" y="214290"/>
            <a:ext cx="4410183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pl-PL" sz="3200" b="1" cap="none" spc="50" dirty="0" smtClean="0">
                <a:ln w="11430"/>
                <a:solidFill>
                  <a:srgbClr val="0033CC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</a:rPr>
              <a:t>Rozwiąż krzyżówkę</a:t>
            </a:r>
            <a:endParaRPr lang="pl-PL" sz="3200" b="1" cap="none" spc="50" dirty="0">
              <a:ln w="11430"/>
              <a:solidFill>
                <a:srgbClr val="0033CC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Georgia" pitchFamily="18" charset="0"/>
            </a:endParaRPr>
          </a:p>
        </p:txBody>
      </p:sp>
      <p:sp>
        <p:nvSpPr>
          <p:cNvPr id="3" name="Prostokąt 2"/>
          <p:cNvSpPr/>
          <p:nvPr/>
        </p:nvSpPr>
        <p:spPr>
          <a:xfrm>
            <a:off x="4429124" y="100010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rgbClr val="C00000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C00000"/>
                </a:solidFill>
              </a:rPr>
              <a:t>K</a:t>
            </a:r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4" name="Prostokąt 3"/>
          <p:cNvSpPr/>
          <p:nvPr/>
        </p:nvSpPr>
        <p:spPr>
          <a:xfrm>
            <a:off x="4429124" y="135729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rgbClr val="C00000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C00000"/>
                </a:solidFill>
              </a:rPr>
              <a:t>O</a:t>
            </a:r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5" name="Prostokąt 4"/>
          <p:cNvSpPr/>
          <p:nvPr/>
        </p:nvSpPr>
        <p:spPr>
          <a:xfrm>
            <a:off x="4429124" y="171448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rgbClr val="C00000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C00000"/>
                </a:solidFill>
              </a:rPr>
              <a:t>S</a:t>
            </a:r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6" name="Prostokąt 5"/>
          <p:cNvSpPr/>
          <p:nvPr/>
        </p:nvSpPr>
        <p:spPr>
          <a:xfrm>
            <a:off x="4429124" y="207167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rgbClr val="C00000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C00000"/>
                </a:solidFill>
              </a:rPr>
              <a:t>M</a:t>
            </a:r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7" name="Prostokąt 6"/>
          <p:cNvSpPr/>
          <p:nvPr/>
        </p:nvSpPr>
        <p:spPr>
          <a:xfrm>
            <a:off x="4429124" y="242886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rgbClr val="C00000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C00000"/>
                </a:solidFill>
              </a:rPr>
              <a:t>O</a:t>
            </a:r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8" name="Prostokąt 7"/>
          <p:cNvSpPr/>
          <p:nvPr/>
        </p:nvSpPr>
        <p:spPr>
          <a:xfrm>
            <a:off x="4429124" y="278605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rgbClr val="C00000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C00000"/>
                </a:solidFill>
              </a:rPr>
              <a:t>B</a:t>
            </a:r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9" name="Prostokąt 8"/>
          <p:cNvSpPr/>
          <p:nvPr/>
        </p:nvSpPr>
        <p:spPr>
          <a:xfrm>
            <a:off x="4429124" y="314324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rgbClr val="C00000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C00000"/>
                </a:solidFill>
              </a:rPr>
              <a:t>I</a:t>
            </a:r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10" name="Prostokąt 9"/>
          <p:cNvSpPr/>
          <p:nvPr/>
        </p:nvSpPr>
        <p:spPr>
          <a:xfrm>
            <a:off x="4429124" y="350043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rgbClr val="C00000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C00000"/>
                </a:solidFill>
              </a:rPr>
              <a:t>O</a:t>
            </a:r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11" name="Prostokąt 10"/>
          <p:cNvSpPr/>
          <p:nvPr/>
        </p:nvSpPr>
        <p:spPr>
          <a:xfrm>
            <a:off x="4429124" y="385762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rgbClr val="C00000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C00000"/>
                </a:solidFill>
              </a:rPr>
              <a:t>L</a:t>
            </a:r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12" name="Prostokąt 11"/>
          <p:cNvSpPr/>
          <p:nvPr/>
        </p:nvSpPr>
        <p:spPr>
          <a:xfrm>
            <a:off x="4429124" y="421481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rgbClr val="C00000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C00000"/>
                </a:solidFill>
              </a:rPr>
              <a:t>O</a:t>
            </a:r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13" name="Prostokąt 12"/>
          <p:cNvSpPr/>
          <p:nvPr/>
        </p:nvSpPr>
        <p:spPr>
          <a:xfrm>
            <a:off x="4429124" y="457200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rgbClr val="C00000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C00000"/>
                </a:solidFill>
              </a:rPr>
              <a:t>G</a:t>
            </a:r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14" name="Prostokąt 13"/>
          <p:cNvSpPr/>
          <p:nvPr/>
        </p:nvSpPr>
        <p:spPr>
          <a:xfrm>
            <a:off x="4429124" y="492919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rgbClr val="C00000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C00000"/>
                </a:solidFill>
              </a:rPr>
              <a:t>I</a:t>
            </a:r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15" name="Prostokąt 14"/>
          <p:cNvSpPr/>
          <p:nvPr/>
        </p:nvSpPr>
        <p:spPr>
          <a:xfrm>
            <a:off x="4429124" y="528638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rgbClr val="C00000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C00000"/>
                </a:solidFill>
              </a:rPr>
              <a:t>A</a:t>
            </a:r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43" name="Prostokąt 42"/>
          <p:cNvSpPr/>
          <p:nvPr/>
        </p:nvSpPr>
        <p:spPr>
          <a:xfrm>
            <a:off x="5131472" y="135729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I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44" name="Prostokąt 43"/>
          <p:cNvSpPr/>
          <p:nvPr/>
        </p:nvSpPr>
        <p:spPr>
          <a:xfrm>
            <a:off x="5131472" y="171448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O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45" name="Prostokąt 44"/>
          <p:cNvSpPr/>
          <p:nvPr/>
        </p:nvSpPr>
        <p:spPr>
          <a:xfrm>
            <a:off x="5131472" y="207167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K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46" name="Prostokąt 45"/>
          <p:cNvSpPr/>
          <p:nvPr/>
        </p:nvSpPr>
        <p:spPr>
          <a:xfrm>
            <a:off x="5131472" y="242886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O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47" name="Prostokąt 46"/>
          <p:cNvSpPr/>
          <p:nvPr/>
        </p:nvSpPr>
        <p:spPr>
          <a:xfrm>
            <a:off x="5131472" y="278605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T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48" name="Prostokąt 47"/>
          <p:cNvSpPr/>
          <p:nvPr/>
        </p:nvSpPr>
        <p:spPr>
          <a:xfrm>
            <a:off x="5131472" y="314324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R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49" name="Prostokąt 48"/>
          <p:cNvSpPr/>
          <p:nvPr/>
        </p:nvSpPr>
        <p:spPr>
          <a:xfrm>
            <a:off x="5131472" y="350043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O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50" name="Prostokąt 49"/>
          <p:cNvSpPr/>
          <p:nvPr/>
        </p:nvSpPr>
        <p:spPr>
          <a:xfrm>
            <a:off x="5131472" y="385762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G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51" name="Prostokąt 50"/>
          <p:cNvSpPr/>
          <p:nvPr/>
        </p:nvSpPr>
        <p:spPr>
          <a:xfrm>
            <a:off x="5131472" y="421481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O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52" name="Prostokąt 51"/>
          <p:cNvSpPr/>
          <p:nvPr/>
        </p:nvSpPr>
        <p:spPr>
          <a:xfrm>
            <a:off x="5131472" y="457200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A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56" name="Prostokąt 55"/>
          <p:cNvSpPr/>
          <p:nvPr/>
        </p:nvSpPr>
        <p:spPr>
          <a:xfrm>
            <a:off x="5488662" y="135729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A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57" name="Prostokąt 56"/>
          <p:cNvSpPr/>
          <p:nvPr/>
        </p:nvSpPr>
        <p:spPr>
          <a:xfrm>
            <a:off x="5488662" y="171448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L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58" name="Prostokąt 57"/>
          <p:cNvSpPr/>
          <p:nvPr/>
        </p:nvSpPr>
        <p:spPr>
          <a:xfrm>
            <a:off x="5488662" y="207167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O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59" name="Prostokąt 58"/>
          <p:cNvSpPr/>
          <p:nvPr/>
        </p:nvSpPr>
        <p:spPr>
          <a:xfrm>
            <a:off x="5488662" y="242886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G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60" name="Prostokąt 59"/>
          <p:cNvSpPr/>
          <p:nvPr/>
        </p:nvSpPr>
        <p:spPr>
          <a:xfrm>
            <a:off x="5488662" y="278605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A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61" name="Prostokąt 60"/>
          <p:cNvSpPr/>
          <p:nvPr/>
        </p:nvSpPr>
        <p:spPr>
          <a:xfrm>
            <a:off x="5488662" y="314324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O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62" name="Prostokąt 61"/>
          <p:cNvSpPr/>
          <p:nvPr/>
        </p:nvSpPr>
        <p:spPr>
          <a:xfrm>
            <a:off x="5488662" y="350043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G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63" name="Prostokąt 62"/>
          <p:cNvSpPr/>
          <p:nvPr/>
        </p:nvSpPr>
        <p:spPr>
          <a:xfrm>
            <a:off x="5488662" y="385762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I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64" name="Prostokąt 63"/>
          <p:cNvSpPr/>
          <p:nvPr/>
        </p:nvSpPr>
        <p:spPr>
          <a:xfrm>
            <a:off x="5488662" y="421481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G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70" name="Prostokąt 69"/>
          <p:cNvSpPr/>
          <p:nvPr/>
        </p:nvSpPr>
        <p:spPr>
          <a:xfrm>
            <a:off x="5845852" y="171448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O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71" name="Prostokąt 70"/>
          <p:cNvSpPr/>
          <p:nvPr/>
        </p:nvSpPr>
        <p:spPr>
          <a:xfrm>
            <a:off x="5845852" y="207167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L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72" name="Prostokąt 71"/>
          <p:cNvSpPr/>
          <p:nvPr/>
        </p:nvSpPr>
        <p:spPr>
          <a:xfrm>
            <a:off x="5845852" y="242886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I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73" name="Prostokąt 72"/>
          <p:cNvSpPr/>
          <p:nvPr/>
        </p:nvSpPr>
        <p:spPr>
          <a:xfrm>
            <a:off x="5845852" y="278605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N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74" name="Prostokąt 73"/>
          <p:cNvSpPr/>
          <p:nvPr/>
        </p:nvSpPr>
        <p:spPr>
          <a:xfrm>
            <a:off x="5845852" y="314324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B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75" name="Prostokąt 74"/>
          <p:cNvSpPr/>
          <p:nvPr/>
        </p:nvSpPr>
        <p:spPr>
          <a:xfrm>
            <a:off x="5845852" y="350043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I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76" name="Prostokąt 75"/>
          <p:cNvSpPr/>
          <p:nvPr/>
        </p:nvSpPr>
        <p:spPr>
          <a:xfrm>
            <a:off x="5845852" y="385762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A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77" name="Prostokąt 76"/>
          <p:cNvSpPr/>
          <p:nvPr/>
        </p:nvSpPr>
        <p:spPr>
          <a:xfrm>
            <a:off x="5845852" y="421481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I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83" name="Prostokąt 82"/>
          <p:cNvSpPr/>
          <p:nvPr/>
        </p:nvSpPr>
        <p:spPr>
          <a:xfrm>
            <a:off x="6203042" y="171448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G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84" name="Prostokąt 83"/>
          <p:cNvSpPr/>
          <p:nvPr/>
        </p:nvSpPr>
        <p:spPr>
          <a:xfrm>
            <a:off x="6203042" y="207167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O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85" name="Prostokąt 84"/>
          <p:cNvSpPr/>
          <p:nvPr/>
        </p:nvSpPr>
        <p:spPr>
          <a:xfrm>
            <a:off x="6203042" y="242886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A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86" name="Prostokąt 85"/>
          <p:cNvSpPr/>
          <p:nvPr/>
        </p:nvSpPr>
        <p:spPr>
          <a:xfrm>
            <a:off x="6203042" y="278605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I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87" name="Prostokąt 86"/>
          <p:cNvSpPr/>
          <p:nvPr/>
        </p:nvSpPr>
        <p:spPr>
          <a:xfrm>
            <a:off x="6203042" y="314324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I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88" name="Prostokąt 87"/>
          <p:cNvSpPr/>
          <p:nvPr/>
        </p:nvSpPr>
        <p:spPr>
          <a:xfrm>
            <a:off x="6203042" y="350043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A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90" name="Prostokąt 89"/>
          <p:cNvSpPr/>
          <p:nvPr/>
        </p:nvSpPr>
        <p:spPr>
          <a:xfrm>
            <a:off x="6203042" y="421481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A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96" name="Prostokąt 95"/>
          <p:cNvSpPr/>
          <p:nvPr/>
        </p:nvSpPr>
        <p:spPr>
          <a:xfrm>
            <a:off x="6560232" y="171448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I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97" name="Prostokąt 96"/>
          <p:cNvSpPr/>
          <p:nvPr/>
        </p:nvSpPr>
        <p:spPr>
          <a:xfrm>
            <a:off x="6560232" y="207167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G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99" name="Prostokąt 98"/>
          <p:cNvSpPr/>
          <p:nvPr/>
        </p:nvSpPr>
        <p:spPr>
          <a:xfrm>
            <a:off x="6560232" y="278605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K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100" name="Prostokąt 99"/>
          <p:cNvSpPr/>
          <p:nvPr/>
        </p:nvSpPr>
        <p:spPr>
          <a:xfrm>
            <a:off x="6560232" y="314324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O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109" name="Prostokąt 108"/>
          <p:cNvSpPr/>
          <p:nvPr/>
        </p:nvSpPr>
        <p:spPr>
          <a:xfrm>
            <a:off x="6917422" y="171448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A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110" name="Prostokąt 109"/>
          <p:cNvSpPr/>
          <p:nvPr/>
        </p:nvSpPr>
        <p:spPr>
          <a:xfrm>
            <a:off x="6917422" y="207167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I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112" name="Prostokąt 111"/>
          <p:cNvSpPr/>
          <p:nvPr/>
        </p:nvSpPr>
        <p:spPr>
          <a:xfrm>
            <a:off x="6917422" y="278605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A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113" name="Prostokąt 112"/>
          <p:cNvSpPr/>
          <p:nvPr/>
        </p:nvSpPr>
        <p:spPr>
          <a:xfrm>
            <a:off x="6917422" y="314324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L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123" name="Prostokąt 122"/>
          <p:cNvSpPr/>
          <p:nvPr/>
        </p:nvSpPr>
        <p:spPr>
          <a:xfrm>
            <a:off x="7274612" y="207167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A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126" name="Prostokąt 125"/>
          <p:cNvSpPr/>
          <p:nvPr/>
        </p:nvSpPr>
        <p:spPr>
          <a:xfrm>
            <a:off x="7274612" y="314324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O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139" name="Prostokąt 138"/>
          <p:cNvSpPr/>
          <p:nvPr/>
        </p:nvSpPr>
        <p:spPr>
          <a:xfrm>
            <a:off x="7631802" y="314324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G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152" name="Prostokąt 151"/>
          <p:cNvSpPr/>
          <p:nvPr/>
        </p:nvSpPr>
        <p:spPr>
          <a:xfrm>
            <a:off x="7988992" y="314324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I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165" name="Prostokąt 164"/>
          <p:cNvSpPr/>
          <p:nvPr/>
        </p:nvSpPr>
        <p:spPr>
          <a:xfrm>
            <a:off x="8346182" y="314324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A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183" name="Prostokąt 182"/>
          <p:cNvSpPr/>
          <p:nvPr/>
        </p:nvSpPr>
        <p:spPr>
          <a:xfrm>
            <a:off x="428596" y="4929198"/>
            <a:ext cx="428628" cy="357190"/>
          </a:xfrm>
          <a:prstGeom prst="rect">
            <a:avLst/>
          </a:prstGeom>
          <a:noFill/>
          <a:ln w="19050"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C00000"/>
                </a:solidFill>
              </a:rPr>
              <a:t>12</a:t>
            </a:r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185" name="Prostokąt 184"/>
          <p:cNvSpPr/>
          <p:nvPr/>
        </p:nvSpPr>
        <p:spPr>
          <a:xfrm>
            <a:off x="857224" y="1000108"/>
            <a:ext cx="357190" cy="357190"/>
          </a:xfrm>
          <a:prstGeom prst="rect">
            <a:avLst/>
          </a:prstGeom>
          <a:noFill/>
          <a:ln w="19050"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C00000"/>
                </a:solidFill>
              </a:rPr>
              <a:t>1</a:t>
            </a:r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196" name="Prostokąt 195"/>
          <p:cNvSpPr/>
          <p:nvPr/>
        </p:nvSpPr>
        <p:spPr>
          <a:xfrm>
            <a:off x="857224" y="492919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A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198" name="Prostokąt 197"/>
          <p:cNvSpPr/>
          <p:nvPr/>
        </p:nvSpPr>
        <p:spPr>
          <a:xfrm>
            <a:off x="1214414" y="100010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S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09" name="Prostokąt 208"/>
          <p:cNvSpPr/>
          <p:nvPr/>
        </p:nvSpPr>
        <p:spPr>
          <a:xfrm>
            <a:off x="1214414" y="492919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N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10" name="Prostokąt 209"/>
          <p:cNvSpPr/>
          <p:nvPr/>
        </p:nvSpPr>
        <p:spPr>
          <a:xfrm>
            <a:off x="1000100" y="5286388"/>
            <a:ext cx="571504" cy="357190"/>
          </a:xfrm>
          <a:prstGeom prst="rect">
            <a:avLst/>
          </a:prstGeom>
          <a:noFill/>
          <a:ln w="19050"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C00000"/>
                </a:solidFill>
              </a:rPr>
              <a:t>13</a:t>
            </a:r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211" name="Prostokąt 210"/>
          <p:cNvSpPr/>
          <p:nvPr/>
        </p:nvSpPr>
        <p:spPr>
          <a:xfrm>
            <a:off x="1571604" y="100010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Y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22" name="Prostokąt 221"/>
          <p:cNvSpPr/>
          <p:nvPr/>
        </p:nvSpPr>
        <p:spPr>
          <a:xfrm>
            <a:off x="1571604" y="492919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T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23" name="Prostokąt 222"/>
          <p:cNvSpPr/>
          <p:nvPr/>
        </p:nvSpPr>
        <p:spPr>
          <a:xfrm>
            <a:off x="1571604" y="528638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B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24" name="Prostokąt 223"/>
          <p:cNvSpPr/>
          <p:nvPr/>
        </p:nvSpPr>
        <p:spPr>
          <a:xfrm>
            <a:off x="1928794" y="100010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S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35" name="Prostokąt 234"/>
          <p:cNvSpPr/>
          <p:nvPr/>
        </p:nvSpPr>
        <p:spPr>
          <a:xfrm>
            <a:off x="1928794" y="492919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R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36" name="Prostokąt 235"/>
          <p:cNvSpPr/>
          <p:nvPr/>
        </p:nvSpPr>
        <p:spPr>
          <a:xfrm>
            <a:off x="1928794" y="528638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I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37" name="Prostokąt 236"/>
          <p:cNvSpPr/>
          <p:nvPr/>
        </p:nvSpPr>
        <p:spPr>
          <a:xfrm>
            <a:off x="2285984" y="100010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T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45" name="Prostokąt 244"/>
          <p:cNvSpPr/>
          <p:nvPr/>
        </p:nvSpPr>
        <p:spPr>
          <a:xfrm>
            <a:off x="2285984" y="3857628"/>
            <a:ext cx="357190" cy="357190"/>
          </a:xfrm>
          <a:prstGeom prst="rect">
            <a:avLst/>
          </a:prstGeom>
          <a:noFill/>
          <a:ln w="19050"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C00000"/>
                </a:solidFill>
              </a:rPr>
              <a:t>9</a:t>
            </a:r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247" name="Prostokąt 246"/>
          <p:cNvSpPr/>
          <p:nvPr/>
        </p:nvSpPr>
        <p:spPr>
          <a:xfrm>
            <a:off x="2143108" y="4572008"/>
            <a:ext cx="500066" cy="357190"/>
          </a:xfrm>
          <a:prstGeom prst="rect">
            <a:avLst/>
          </a:prstGeom>
          <a:noFill/>
          <a:ln w="19050"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C00000"/>
                </a:solidFill>
              </a:rPr>
              <a:t>11</a:t>
            </a:r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248" name="Prostokąt 247"/>
          <p:cNvSpPr/>
          <p:nvPr/>
        </p:nvSpPr>
        <p:spPr>
          <a:xfrm>
            <a:off x="2285984" y="492919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O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49" name="Prostokąt 248"/>
          <p:cNvSpPr/>
          <p:nvPr/>
        </p:nvSpPr>
        <p:spPr>
          <a:xfrm>
            <a:off x="2285984" y="528638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O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50" name="Prostokąt 249"/>
          <p:cNvSpPr/>
          <p:nvPr/>
        </p:nvSpPr>
        <p:spPr>
          <a:xfrm>
            <a:off x="2643174" y="100010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E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51" name="Prostokąt 250"/>
          <p:cNvSpPr/>
          <p:nvPr/>
        </p:nvSpPr>
        <p:spPr>
          <a:xfrm>
            <a:off x="2643174" y="1357298"/>
            <a:ext cx="357190" cy="357190"/>
          </a:xfrm>
          <a:prstGeom prst="rect">
            <a:avLst/>
          </a:prstGeom>
          <a:noFill/>
          <a:ln w="19050"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C00000"/>
                </a:solidFill>
              </a:rPr>
              <a:t>2</a:t>
            </a:r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258" name="Prostokąt 257"/>
          <p:cNvSpPr/>
          <p:nvPr/>
        </p:nvSpPr>
        <p:spPr>
          <a:xfrm>
            <a:off x="2643174" y="385762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F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60" name="Prostokąt 259"/>
          <p:cNvSpPr/>
          <p:nvPr/>
        </p:nvSpPr>
        <p:spPr>
          <a:xfrm>
            <a:off x="2643174" y="457200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B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61" name="Prostokąt 260"/>
          <p:cNvSpPr/>
          <p:nvPr/>
        </p:nvSpPr>
        <p:spPr>
          <a:xfrm>
            <a:off x="2643174" y="492919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P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62" name="Prostokąt 261"/>
          <p:cNvSpPr/>
          <p:nvPr/>
        </p:nvSpPr>
        <p:spPr>
          <a:xfrm>
            <a:off x="2643174" y="528638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C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63" name="Prostokąt 262"/>
          <p:cNvSpPr/>
          <p:nvPr/>
        </p:nvSpPr>
        <p:spPr>
          <a:xfrm>
            <a:off x="3000364" y="100010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M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64" name="Prostokąt 263"/>
          <p:cNvSpPr/>
          <p:nvPr/>
        </p:nvSpPr>
        <p:spPr>
          <a:xfrm>
            <a:off x="3000364" y="135729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A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70" name="Prostokąt 269"/>
          <p:cNvSpPr/>
          <p:nvPr/>
        </p:nvSpPr>
        <p:spPr>
          <a:xfrm>
            <a:off x="3000364" y="3500438"/>
            <a:ext cx="357190" cy="357190"/>
          </a:xfrm>
          <a:prstGeom prst="rect">
            <a:avLst/>
          </a:prstGeom>
          <a:noFill/>
          <a:ln w="19050"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C00000"/>
                </a:solidFill>
              </a:rPr>
              <a:t>8</a:t>
            </a:r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271" name="Prostokąt 270"/>
          <p:cNvSpPr/>
          <p:nvPr/>
        </p:nvSpPr>
        <p:spPr>
          <a:xfrm>
            <a:off x="3000364" y="385762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I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73" name="Prostokąt 272"/>
          <p:cNvSpPr/>
          <p:nvPr/>
        </p:nvSpPr>
        <p:spPr>
          <a:xfrm>
            <a:off x="3000364" y="457200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I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74" name="Prostokąt 273"/>
          <p:cNvSpPr/>
          <p:nvPr/>
        </p:nvSpPr>
        <p:spPr>
          <a:xfrm>
            <a:off x="3000364" y="492919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O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75" name="Prostokąt 274"/>
          <p:cNvSpPr/>
          <p:nvPr/>
        </p:nvSpPr>
        <p:spPr>
          <a:xfrm>
            <a:off x="3000364" y="528638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H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76" name="Prostokąt 275"/>
          <p:cNvSpPr/>
          <p:nvPr/>
        </p:nvSpPr>
        <p:spPr>
          <a:xfrm>
            <a:off x="3357554" y="100010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A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77" name="Prostokąt 276"/>
          <p:cNvSpPr/>
          <p:nvPr/>
        </p:nvSpPr>
        <p:spPr>
          <a:xfrm>
            <a:off x="3357554" y="135729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N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78" name="Prostokąt 277"/>
          <p:cNvSpPr/>
          <p:nvPr/>
        </p:nvSpPr>
        <p:spPr>
          <a:xfrm>
            <a:off x="3357554" y="1714488"/>
            <a:ext cx="357190" cy="357190"/>
          </a:xfrm>
          <a:prstGeom prst="rect">
            <a:avLst/>
          </a:prstGeom>
          <a:noFill/>
          <a:ln w="19050"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C00000"/>
                </a:solidFill>
              </a:rPr>
              <a:t>3</a:t>
            </a:r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280" name="Prostokąt 279"/>
          <p:cNvSpPr/>
          <p:nvPr/>
        </p:nvSpPr>
        <p:spPr>
          <a:xfrm>
            <a:off x="3357554" y="2428868"/>
            <a:ext cx="357190" cy="357190"/>
          </a:xfrm>
          <a:prstGeom prst="rect">
            <a:avLst/>
          </a:prstGeom>
          <a:noFill/>
          <a:ln w="19050"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C00000"/>
                </a:solidFill>
              </a:rPr>
              <a:t>5</a:t>
            </a:r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283" name="Prostokąt 282"/>
          <p:cNvSpPr/>
          <p:nvPr/>
        </p:nvSpPr>
        <p:spPr>
          <a:xfrm>
            <a:off x="3357554" y="350043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C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84" name="Prostokąt 283"/>
          <p:cNvSpPr/>
          <p:nvPr/>
        </p:nvSpPr>
        <p:spPr>
          <a:xfrm>
            <a:off x="3357554" y="385762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Z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85" name="Prostokąt 284"/>
          <p:cNvSpPr/>
          <p:nvPr/>
        </p:nvSpPr>
        <p:spPr>
          <a:xfrm>
            <a:off x="3214678" y="4214818"/>
            <a:ext cx="500066" cy="357190"/>
          </a:xfrm>
          <a:prstGeom prst="rect">
            <a:avLst/>
          </a:prstGeom>
          <a:noFill/>
          <a:ln w="19050"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C00000"/>
                </a:solidFill>
              </a:rPr>
              <a:t>10</a:t>
            </a:r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286" name="Prostokąt 285"/>
          <p:cNvSpPr/>
          <p:nvPr/>
        </p:nvSpPr>
        <p:spPr>
          <a:xfrm>
            <a:off x="3357554" y="457200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O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87" name="Prostokąt 286"/>
          <p:cNvSpPr/>
          <p:nvPr/>
        </p:nvSpPr>
        <p:spPr>
          <a:xfrm>
            <a:off x="3357554" y="492919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L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88" name="Prostokąt 287"/>
          <p:cNvSpPr/>
          <p:nvPr/>
        </p:nvSpPr>
        <p:spPr>
          <a:xfrm>
            <a:off x="3357554" y="528638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E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89" name="Prostokąt 288"/>
          <p:cNvSpPr/>
          <p:nvPr/>
        </p:nvSpPr>
        <p:spPr>
          <a:xfrm>
            <a:off x="3714744" y="100010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T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90" name="Prostokąt 289"/>
          <p:cNvSpPr/>
          <p:nvPr/>
        </p:nvSpPr>
        <p:spPr>
          <a:xfrm>
            <a:off x="3714744" y="135729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A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91" name="Prostokąt 290"/>
          <p:cNvSpPr/>
          <p:nvPr/>
        </p:nvSpPr>
        <p:spPr>
          <a:xfrm>
            <a:off x="3714744" y="171448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H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93" name="Prostokąt 292"/>
          <p:cNvSpPr/>
          <p:nvPr/>
        </p:nvSpPr>
        <p:spPr>
          <a:xfrm>
            <a:off x="3714744" y="242886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Z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95" name="Prostokąt 294"/>
          <p:cNvSpPr/>
          <p:nvPr/>
        </p:nvSpPr>
        <p:spPr>
          <a:xfrm>
            <a:off x="3714744" y="3143248"/>
            <a:ext cx="357190" cy="357190"/>
          </a:xfrm>
          <a:prstGeom prst="rect">
            <a:avLst/>
          </a:prstGeom>
          <a:noFill/>
          <a:ln w="19050"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solidFill>
                  <a:srgbClr val="C00000"/>
                </a:solidFill>
              </a:rPr>
              <a:t>7</a:t>
            </a:r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296" name="Prostokąt 295"/>
          <p:cNvSpPr/>
          <p:nvPr/>
        </p:nvSpPr>
        <p:spPr>
          <a:xfrm>
            <a:off x="3714744" y="350043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Y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97" name="Prostokąt 296"/>
          <p:cNvSpPr/>
          <p:nvPr/>
        </p:nvSpPr>
        <p:spPr>
          <a:xfrm>
            <a:off x="3714744" y="385762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J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98" name="Prostokąt 297"/>
          <p:cNvSpPr/>
          <p:nvPr/>
        </p:nvSpPr>
        <p:spPr>
          <a:xfrm>
            <a:off x="3714744" y="421481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E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299" name="Prostokąt 298"/>
          <p:cNvSpPr/>
          <p:nvPr/>
        </p:nvSpPr>
        <p:spPr>
          <a:xfrm>
            <a:off x="3714744" y="457200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L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300" name="Prostokąt 299"/>
          <p:cNvSpPr/>
          <p:nvPr/>
        </p:nvSpPr>
        <p:spPr>
          <a:xfrm>
            <a:off x="3714744" y="492919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O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301" name="Prostokąt 300"/>
          <p:cNvSpPr/>
          <p:nvPr/>
        </p:nvSpPr>
        <p:spPr>
          <a:xfrm>
            <a:off x="3714744" y="5286388"/>
            <a:ext cx="357190" cy="3571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>
                <a:solidFill>
                  <a:schemeClr val="tx1"/>
                </a:solidFill>
              </a:rPr>
              <a:t>M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315" name="pole tekstowe 314"/>
          <p:cNvSpPr txBox="1"/>
          <p:nvPr/>
        </p:nvSpPr>
        <p:spPr>
          <a:xfrm>
            <a:off x="428596" y="5929330"/>
            <a:ext cx="5929354" cy="646331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effectLst>
            <a:softEdge rad="63500"/>
          </a:effectLst>
        </p:spPr>
        <p:txBody>
          <a:bodyPr wrap="square" rtlCol="0">
            <a:spAutoFit/>
          </a:bodyPr>
          <a:lstStyle/>
          <a:p>
            <a:r>
              <a:rPr lang="pl-PL" b="1" dirty="0" smtClean="0"/>
              <a:t>Nauka zajmująca się badaniami możliwości istnienia życia </a:t>
            </a:r>
            <a:br>
              <a:rPr lang="pl-PL" b="1" dirty="0" smtClean="0"/>
            </a:br>
            <a:r>
              <a:rPr lang="pl-PL" b="1" dirty="0" smtClean="0"/>
              <a:t>poza Ziemią, to </a:t>
            </a:r>
            <a:r>
              <a:rPr lang="pl-PL" b="1" dirty="0" smtClean="0">
                <a:solidFill>
                  <a:srgbClr val="C00000"/>
                </a:solidFill>
              </a:rPr>
              <a:t>KOSMOBIOLOGIA</a:t>
            </a:r>
            <a:endParaRPr lang="pl-PL" b="1" dirty="0"/>
          </a:p>
        </p:txBody>
      </p:sp>
      <p:sp>
        <p:nvSpPr>
          <p:cNvPr id="140" name="Prostokąt zaokrąglony 139">
            <a:hlinkClick r:id="rId2" action="ppaction://hlinksldjump"/>
          </p:cNvPr>
          <p:cNvSpPr/>
          <p:nvPr/>
        </p:nvSpPr>
        <p:spPr>
          <a:xfrm>
            <a:off x="214282" y="6500834"/>
            <a:ext cx="1428760" cy="35719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b="1" dirty="0" smtClean="0"/>
              <a:t>Spis treści</a:t>
            </a:r>
            <a:endParaRPr lang="pl-PL" b="1" dirty="0"/>
          </a:p>
        </p:txBody>
      </p:sp>
      <p:sp>
        <p:nvSpPr>
          <p:cNvPr id="141" name="Prostokąt zaokrąglony 140">
            <a:hlinkClick r:id="" action="ppaction://hlinkshowjump?jump=nextslide"/>
          </p:cNvPr>
          <p:cNvSpPr/>
          <p:nvPr/>
        </p:nvSpPr>
        <p:spPr>
          <a:xfrm>
            <a:off x="7500958" y="6500834"/>
            <a:ext cx="1428760" cy="35719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b="1" dirty="0" smtClean="0"/>
              <a:t>Dalej</a:t>
            </a:r>
            <a:endParaRPr lang="pl-PL" b="1" dirty="0"/>
          </a:p>
        </p:txBody>
      </p:sp>
      <p:sp>
        <p:nvSpPr>
          <p:cNvPr id="142" name="Symbol zastępczy stopki 14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Autor: Elżbieta Jarębska</a:t>
            </a:r>
            <a:endParaRPr lang="pl-PL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rostokąt 1"/>
          <p:cNvSpPr/>
          <p:nvPr/>
        </p:nvSpPr>
        <p:spPr>
          <a:xfrm>
            <a:off x="785786" y="142852"/>
            <a:ext cx="7542449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pl-PL" sz="32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</a:rPr>
              <a:t>Biologia obejmuje wiele dyscyplin</a:t>
            </a:r>
            <a:endParaRPr lang="pl-PL" sz="32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Georgia" pitchFamily="18" charset="0"/>
            </a:endParaRPr>
          </a:p>
        </p:txBody>
      </p:sp>
      <p:sp>
        <p:nvSpPr>
          <p:cNvPr id="3" name="Prostokąt 2"/>
          <p:cNvSpPr/>
          <p:nvPr/>
        </p:nvSpPr>
        <p:spPr>
          <a:xfrm>
            <a:off x="2143108" y="928670"/>
            <a:ext cx="4883068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pl-PL" sz="2800" b="1" cap="none" spc="50" dirty="0" smtClean="0">
                <a:ln w="11430"/>
                <a:solidFill>
                  <a:srgbClr val="0033CC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</a:rPr>
              <a:t>Przykładowe dyscypliny:</a:t>
            </a:r>
            <a:endParaRPr lang="pl-PL" sz="2800" b="1" cap="none" spc="50" dirty="0">
              <a:ln w="11430"/>
              <a:solidFill>
                <a:srgbClr val="0033CC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Georgia" pitchFamily="18" charset="0"/>
            </a:endParaRPr>
          </a:p>
        </p:txBody>
      </p:sp>
      <p:sp>
        <p:nvSpPr>
          <p:cNvPr id="7" name="Prostokąt zaokrąglony 6"/>
          <p:cNvSpPr/>
          <p:nvPr/>
        </p:nvSpPr>
        <p:spPr>
          <a:xfrm>
            <a:off x="214282" y="3310188"/>
            <a:ext cx="2357454" cy="642942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800" b="1" dirty="0" smtClean="0">
                <a:solidFill>
                  <a:srgbClr val="003300"/>
                </a:solidFill>
                <a:latin typeface="Georgia" pitchFamily="18" charset="0"/>
              </a:rPr>
              <a:t>Anatomia</a:t>
            </a:r>
            <a:endParaRPr lang="pl-PL" sz="2800" b="1" dirty="0">
              <a:solidFill>
                <a:srgbClr val="003300"/>
              </a:solidFill>
              <a:latin typeface="Georgia" pitchFamily="18" charset="0"/>
            </a:endParaRPr>
          </a:p>
        </p:txBody>
      </p:sp>
      <p:cxnSp>
        <p:nvCxnSpPr>
          <p:cNvPr id="13" name="Łącznik prosty 12"/>
          <p:cNvCxnSpPr/>
          <p:nvPr/>
        </p:nvCxnSpPr>
        <p:spPr>
          <a:xfrm>
            <a:off x="2500298" y="2500306"/>
            <a:ext cx="1000132" cy="71438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4" name="Łącznik prosty 13"/>
          <p:cNvCxnSpPr>
            <a:endCxn id="11" idx="0"/>
          </p:cNvCxnSpPr>
          <p:nvPr/>
        </p:nvCxnSpPr>
        <p:spPr>
          <a:xfrm>
            <a:off x="5786446" y="4071942"/>
            <a:ext cx="1035851" cy="928694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9" name="Łącznik prosty 18"/>
          <p:cNvCxnSpPr>
            <a:endCxn id="8" idx="2"/>
          </p:cNvCxnSpPr>
          <p:nvPr/>
        </p:nvCxnSpPr>
        <p:spPr>
          <a:xfrm flipV="1">
            <a:off x="5786446" y="2428868"/>
            <a:ext cx="1035851" cy="785818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2" name="Łącznik prosty 21"/>
          <p:cNvCxnSpPr>
            <a:stCxn id="10" idx="0"/>
          </p:cNvCxnSpPr>
          <p:nvPr/>
        </p:nvCxnSpPr>
        <p:spPr>
          <a:xfrm rot="5400000" flipH="1" flipV="1">
            <a:off x="2536017" y="4000504"/>
            <a:ext cx="928694" cy="107157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0" name="Prostokąt zaokrąglony 9"/>
          <p:cNvSpPr/>
          <p:nvPr/>
        </p:nvSpPr>
        <p:spPr>
          <a:xfrm>
            <a:off x="1285852" y="5000636"/>
            <a:ext cx="2357454" cy="642942"/>
          </a:xfrm>
          <a:prstGeom prst="roundRect">
            <a:avLst/>
          </a:prstGeom>
          <a:solidFill>
            <a:srgbClr val="FFE5FF"/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800" b="1" dirty="0" smtClean="0">
                <a:solidFill>
                  <a:srgbClr val="800000"/>
                </a:solidFill>
                <a:latin typeface="Georgia" pitchFamily="18" charset="0"/>
              </a:rPr>
              <a:t>Genetyka</a:t>
            </a:r>
            <a:endParaRPr lang="pl-PL" sz="2800" b="1" dirty="0">
              <a:solidFill>
                <a:srgbClr val="800000"/>
              </a:solidFill>
              <a:latin typeface="Georgia" pitchFamily="18" charset="0"/>
            </a:endParaRPr>
          </a:p>
        </p:txBody>
      </p:sp>
      <p:sp>
        <p:nvSpPr>
          <p:cNvPr id="11" name="Prostokąt zaokrąglony 10"/>
          <p:cNvSpPr/>
          <p:nvPr/>
        </p:nvSpPr>
        <p:spPr>
          <a:xfrm>
            <a:off x="5643570" y="5000636"/>
            <a:ext cx="2357454" cy="642942"/>
          </a:xfrm>
          <a:prstGeom prst="roundRect">
            <a:avLst/>
          </a:prstGeom>
          <a:solidFill>
            <a:srgbClr val="99FF99"/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800" b="1" dirty="0" smtClean="0">
                <a:solidFill>
                  <a:srgbClr val="003300"/>
                </a:solidFill>
                <a:latin typeface="Georgia" pitchFamily="18" charset="0"/>
              </a:rPr>
              <a:t>Ekologia</a:t>
            </a:r>
            <a:endParaRPr lang="pl-PL" sz="2800" b="1" dirty="0">
              <a:solidFill>
                <a:srgbClr val="003300"/>
              </a:solidFill>
              <a:latin typeface="Georgia" pitchFamily="18" charset="0"/>
            </a:endParaRPr>
          </a:p>
        </p:txBody>
      </p:sp>
      <p:sp>
        <p:nvSpPr>
          <p:cNvPr id="8" name="Prostokąt zaokrąglony 7"/>
          <p:cNvSpPr/>
          <p:nvPr/>
        </p:nvSpPr>
        <p:spPr>
          <a:xfrm>
            <a:off x="5643570" y="1785926"/>
            <a:ext cx="2357454" cy="642942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800" b="1" dirty="0" smtClean="0">
                <a:solidFill>
                  <a:schemeClr val="accent2">
                    <a:lumMod val="50000"/>
                  </a:schemeClr>
                </a:solidFill>
                <a:latin typeface="Georgia" pitchFamily="18" charset="0"/>
              </a:rPr>
              <a:t>Botanika</a:t>
            </a:r>
            <a:endParaRPr lang="pl-PL" sz="2800" b="1" dirty="0">
              <a:solidFill>
                <a:schemeClr val="accent2">
                  <a:lumMod val="50000"/>
                </a:schemeClr>
              </a:solidFill>
              <a:latin typeface="Georgia" pitchFamily="18" charset="0"/>
            </a:endParaRPr>
          </a:p>
        </p:txBody>
      </p:sp>
      <p:sp>
        <p:nvSpPr>
          <p:cNvPr id="5" name="Prostokąt zaokrąglony 4"/>
          <p:cNvSpPr/>
          <p:nvPr/>
        </p:nvSpPr>
        <p:spPr>
          <a:xfrm>
            <a:off x="1285852" y="1785926"/>
            <a:ext cx="2357454" cy="642942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800" b="1" dirty="0" smtClean="0">
                <a:solidFill>
                  <a:schemeClr val="accent2">
                    <a:lumMod val="50000"/>
                  </a:schemeClr>
                </a:solidFill>
                <a:latin typeface="Georgia" pitchFamily="18" charset="0"/>
              </a:rPr>
              <a:t>Fizjologia</a:t>
            </a:r>
            <a:endParaRPr lang="pl-PL" sz="2800" b="1" dirty="0">
              <a:solidFill>
                <a:schemeClr val="accent2">
                  <a:lumMod val="50000"/>
                </a:schemeClr>
              </a:solidFill>
              <a:latin typeface="Georgia" pitchFamily="18" charset="0"/>
            </a:endParaRPr>
          </a:p>
        </p:txBody>
      </p:sp>
      <p:cxnSp>
        <p:nvCxnSpPr>
          <p:cNvPr id="24" name="Łącznik prosty 23"/>
          <p:cNvCxnSpPr>
            <a:stCxn id="4" idx="3"/>
            <a:endCxn id="9" idx="1"/>
          </p:cNvCxnSpPr>
          <p:nvPr/>
        </p:nvCxnSpPr>
        <p:spPr>
          <a:xfrm flipV="1">
            <a:off x="5786446" y="3631659"/>
            <a:ext cx="714380" cy="11655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" name="Prostokąt zaokrąglony 3"/>
          <p:cNvSpPr/>
          <p:nvPr/>
        </p:nvSpPr>
        <p:spPr>
          <a:xfrm>
            <a:off x="3428992" y="3214686"/>
            <a:ext cx="2357454" cy="857256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800" b="1" dirty="0" smtClean="0">
                <a:solidFill>
                  <a:srgbClr val="000066"/>
                </a:solidFill>
                <a:latin typeface="Georgia" pitchFamily="18" charset="0"/>
              </a:rPr>
              <a:t>BIOLOGIA</a:t>
            </a:r>
            <a:endParaRPr lang="pl-PL" sz="2800" b="1" dirty="0">
              <a:solidFill>
                <a:srgbClr val="000066"/>
              </a:solidFill>
              <a:latin typeface="Georgia" pitchFamily="18" charset="0"/>
            </a:endParaRPr>
          </a:p>
        </p:txBody>
      </p:sp>
      <p:sp>
        <p:nvSpPr>
          <p:cNvPr id="9" name="Prostokąt zaokrąglony 8"/>
          <p:cNvSpPr/>
          <p:nvPr/>
        </p:nvSpPr>
        <p:spPr>
          <a:xfrm>
            <a:off x="6500826" y="3310188"/>
            <a:ext cx="2357454" cy="642942"/>
          </a:xfrm>
          <a:prstGeom prst="roundRect">
            <a:avLst/>
          </a:prstGeom>
          <a:solidFill>
            <a:srgbClr val="FFFFCC"/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800" b="1" dirty="0" smtClean="0">
                <a:solidFill>
                  <a:srgbClr val="540000"/>
                </a:solidFill>
                <a:latin typeface="Georgia" pitchFamily="18" charset="0"/>
              </a:rPr>
              <a:t>Zoologia</a:t>
            </a:r>
            <a:endParaRPr lang="pl-PL" sz="2800" b="1" dirty="0">
              <a:solidFill>
                <a:srgbClr val="540000"/>
              </a:solidFill>
              <a:latin typeface="Georgia" pitchFamily="18" charset="0"/>
            </a:endParaRPr>
          </a:p>
        </p:txBody>
      </p:sp>
      <p:cxnSp>
        <p:nvCxnSpPr>
          <p:cNvPr id="27" name="Łącznik prosty 26"/>
          <p:cNvCxnSpPr>
            <a:stCxn id="7" idx="3"/>
            <a:endCxn id="4" idx="1"/>
          </p:cNvCxnSpPr>
          <p:nvPr/>
        </p:nvCxnSpPr>
        <p:spPr>
          <a:xfrm>
            <a:off x="2571736" y="3631659"/>
            <a:ext cx="857256" cy="11655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8" name="Prostokąt zaokrąglony 17">
            <a:hlinkClick r:id="" action="ppaction://hlinkshowjump?jump=nextslide"/>
          </p:cNvPr>
          <p:cNvSpPr/>
          <p:nvPr/>
        </p:nvSpPr>
        <p:spPr>
          <a:xfrm>
            <a:off x="7500958" y="6357958"/>
            <a:ext cx="1428760" cy="35719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b="1" dirty="0" smtClean="0"/>
              <a:t>Dalej</a:t>
            </a:r>
            <a:endParaRPr lang="pl-PL" b="1" dirty="0"/>
          </a:p>
        </p:txBody>
      </p:sp>
      <p:sp>
        <p:nvSpPr>
          <p:cNvPr id="20" name="Symbol zastępczy stopki 1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Autor: Elżbieta Jarębska</a:t>
            </a:r>
            <a:endParaRPr lang="pl-PL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6000"/>
                            </p:stCondLst>
                            <p:childTnLst>
                              <p:par>
                                <p:cTn id="2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8000"/>
                            </p:stCondLst>
                            <p:childTnLst>
                              <p:par>
                                <p:cTn id="2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0"/>
                            </p:stCondLst>
                            <p:childTnLst>
                              <p:par>
                                <p:cTn id="3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2000"/>
                            </p:stCondLst>
                            <p:childTnLst>
                              <p:par>
                                <p:cTn id="3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4000"/>
                            </p:stCondLst>
                            <p:childTnLst>
                              <p:par>
                                <p:cTn id="4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6000"/>
                            </p:stCondLst>
                            <p:childTnLst>
                              <p:par>
                                <p:cTn id="4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8000"/>
                            </p:stCondLst>
                            <p:childTnLst>
                              <p:par>
                                <p:cTn id="5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20000"/>
                            </p:stCondLst>
                            <p:childTnLst>
                              <p:par>
                                <p:cTn id="5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22000"/>
                            </p:stCondLst>
                            <p:childTnLst>
                              <p:par>
                                <p:cTn id="6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24000"/>
                            </p:stCondLst>
                            <p:childTnLst>
                              <p:par>
                                <p:cTn id="6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0" grpId="0" animBg="1"/>
      <p:bldP spid="11" grpId="0" animBg="1"/>
      <p:bldP spid="8" grpId="0" animBg="1"/>
      <p:bldP spid="5" grpId="0" animBg="1"/>
      <p:bldP spid="4" grpId="0" animBg="1"/>
      <p:bldP spid="9" grpId="0" animBg="1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rostokąt 1"/>
          <p:cNvSpPr/>
          <p:nvPr/>
        </p:nvSpPr>
        <p:spPr>
          <a:xfrm>
            <a:off x="2376395" y="214290"/>
            <a:ext cx="2779928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pl-PL" sz="3200" b="1" cap="none" spc="50" dirty="0" smtClean="0">
                <a:ln w="11430"/>
                <a:solidFill>
                  <a:srgbClr val="0033CC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</a:rPr>
              <a:t>Bibliografia</a:t>
            </a:r>
            <a:endParaRPr lang="pl-PL" sz="3200" b="1" cap="none" spc="50" dirty="0">
              <a:ln w="11430"/>
              <a:solidFill>
                <a:srgbClr val="0033CC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Georgia" pitchFamily="18" charset="0"/>
            </a:endParaRPr>
          </a:p>
        </p:txBody>
      </p:sp>
      <p:sp>
        <p:nvSpPr>
          <p:cNvPr id="3" name="pole tekstowe 2"/>
          <p:cNvSpPr txBox="1"/>
          <p:nvPr/>
        </p:nvSpPr>
        <p:spPr>
          <a:xfrm>
            <a:off x="785786" y="1357298"/>
            <a:ext cx="6572296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 smtClean="0"/>
              <a:t>W prezentacji wykorzystano zdjęcia ze stron internetowych:</a:t>
            </a:r>
          </a:p>
          <a:p>
            <a:pPr>
              <a:buFont typeface="Arial" pitchFamily="34" charset="0"/>
              <a:buChar char="•"/>
            </a:pPr>
            <a:endParaRPr lang="pl-PL" dirty="0" smtClean="0"/>
          </a:p>
          <a:p>
            <a:pPr>
              <a:buFont typeface="Arial" pitchFamily="34" charset="0"/>
              <a:buChar char="•"/>
            </a:pPr>
            <a:r>
              <a:rPr lang="pl-PL" dirty="0" smtClean="0"/>
              <a:t>http://wikipedia.pl,</a:t>
            </a:r>
          </a:p>
          <a:p>
            <a:pPr>
              <a:buFont typeface="Arial" pitchFamily="34" charset="0"/>
              <a:buChar char="•"/>
            </a:pPr>
            <a:endParaRPr lang="pl-PL" dirty="0" smtClean="0"/>
          </a:p>
          <a:p>
            <a:pPr>
              <a:buFont typeface="Arial" pitchFamily="34" charset="0"/>
              <a:buChar char="•"/>
            </a:pPr>
            <a:r>
              <a:rPr lang="pl-PL" dirty="0" smtClean="0"/>
              <a:t>http</a:t>
            </a:r>
            <a:r>
              <a:rPr lang="pl-PL" smtClean="0"/>
              <a:t>://</a:t>
            </a:r>
            <a:r>
              <a:rPr lang="pl-PL" smtClean="0"/>
              <a:t>www.wiw.pl/biologia/ewolucjonizm/EwolucjaCzłowieka</a:t>
            </a:r>
            <a:endParaRPr lang="pl-PL" dirty="0" smtClean="0"/>
          </a:p>
          <a:p>
            <a:pPr>
              <a:buFont typeface="Arial" pitchFamily="34" charset="0"/>
              <a:buChar char="•"/>
            </a:pPr>
            <a:endParaRPr lang="pl-PL" dirty="0" smtClean="0"/>
          </a:p>
          <a:p>
            <a:pPr>
              <a:buFont typeface="Arial" pitchFamily="34" charset="0"/>
              <a:buChar char="•"/>
            </a:pPr>
            <a:endParaRPr lang="pl-PL" dirty="0"/>
          </a:p>
        </p:txBody>
      </p:sp>
      <p:sp>
        <p:nvSpPr>
          <p:cNvPr id="4" name="Prostokąt zaokrąglony 3">
            <a:hlinkClick r:id="rId2" action="ppaction://hlinksldjump"/>
          </p:cNvPr>
          <p:cNvSpPr/>
          <p:nvPr/>
        </p:nvSpPr>
        <p:spPr>
          <a:xfrm>
            <a:off x="214282" y="6357958"/>
            <a:ext cx="1428760" cy="35719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b="1" dirty="0" smtClean="0"/>
              <a:t>Spis treści</a:t>
            </a:r>
            <a:endParaRPr lang="pl-PL" b="1" dirty="0"/>
          </a:p>
        </p:txBody>
      </p:sp>
      <p:sp>
        <p:nvSpPr>
          <p:cNvPr id="5" name="Prostokąt zaokrąglony 4">
            <a:hlinkClick r:id="" action="ppaction://hlinkshowjump?jump=nextslide"/>
          </p:cNvPr>
          <p:cNvSpPr/>
          <p:nvPr/>
        </p:nvSpPr>
        <p:spPr>
          <a:xfrm>
            <a:off x="7500958" y="6357958"/>
            <a:ext cx="1428760" cy="35719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b="1" dirty="0" smtClean="0"/>
              <a:t>Dalej</a:t>
            </a:r>
            <a:endParaRPr lang="pl-PL" b="1" dirty="0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Autor: Elżbieta Jarębska</a:t>
            </a:r>
            <a:endParaRPr lang="pl-PL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rostokąt 1"/>
          <p:cNvSpPr/>
          <p:nvPr/>
        </p:nvSpPr>
        <p:spPr>
          <a:xfrm>
            <a:off x="1428728" y="214290"/>
            <a:ext cx="6138220" cy="107721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pl-PL" sz="3200" b="1" cap="none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</a:rPr>
              <a:t>Podział biologii ze względu </a:t>
            </a:r>
            <a:br>
              <a:rPr lang="pl-PL" sz="3200" b="1" cap="none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</a:rPr>
            </a:br>
            <a:r>
              <a:rPr lang="pl-PL" sz="3200" b="1" cap="none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</a:rPr>
              <a:t>na przedmiot badań</a:t>
            </a:r>
            <a:endParaRPr lang="pl-PL" sz="3200" b="1" cap="none" spc="50" dirty="0">
              <a:ln w="11430"/>
              <a:solidFill>
                <a:srgbClr val="C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Georgia" pitchFamily="18" charset="0"/>
            </a:endParaRPr>
          </a:p>
        </p:txBody>
      </p:sp>
      <p:sp>
        <p:nvSpPr>
          <p:cNvPr id="3" name="Prostokąt zaokrąglony 2">
            <a:hlinkClick r:id="rId2" action="ppaction://hlinksldjump"/>
          </p:cNvPr>
          <p:cNvSpPr/>
          <p:nvPr/>
        </p:nvSpPr>
        <p:spPr>
          <a:xfrm>
            <a:off x="428596" y="1428736"/>
            <a:ext cx="3000396" cy="642942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2800" b="1" dirty="0" smtClean="0">
                <a:solidFill>
                  <a:schemeClr val="accent2">
                    <a:lumMod val="50000"/>
                  </a:schemeClr>
                </a:solidFill>
                <a:latin typeface="Georgia" pitchFamily="18" charset="0"/>
              </a:rPr>
              <a:t>Mikrobiologia</a:t>
            </a:r>
            <a:endParaRPr lang="pl-PL" sz="2800" b="1" dirty="0">
              <a:solidFill>
                <a:schemeClr val="accent2">
                  <a:lumMod val="50000"/>
                </a:schemeClr>
              </a:solidFill>
              <a:latin typeface="Georgia" pitchFamily="18" charset="0"/>
            </a:endParaRPr>
          </a:p>
        </p:txBody>
      </p:sp>
      <p:sp>
        <p:nvSpPr>
          <p:cNvPr id="4" name="Prostokąt zaokrąglony 3">
            <a:hlinkClick r:id="rId3" action="ppaction://hlinksldjump"/>
          </p:cNvPr>
          <p:cNvSpPr/>
          <p:nvPr/>
        </p:nvSpPr>
        <p:spPr>
          <a:xfrm>
            <a:off x="428596" y="2446727"/>
            <a:ext cx="3000396" cy="642942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2800" b="1" dirty="0" smtClean="0">
                <a:solidFill>
                  <a:schemeClr val="accent2">
                    <a:lumMod val="50000"/>
                  </a:schemeClr>
                </a:solidFill>
                <a:latin typeface="Georgia" pitchFamily="18" charset="0"/>
              </a:rPr>
              <a:t>Botanika</a:t>
            </a:r>
            <a:endParaRPr lang="pl-PL" sz="2800" b="1" dirty="0">
              <a:solidFill>
                <a:schemeClr val="accent2">
                  <a:lumMod val="50000"/>
                </a:schemeClr>
              </a:solidFill>
              <a:latin typeface="Georgia" pitchFamily="18" charset="0"/>
            </a:endParaRPr>
          </a:p>
        </p:txBody>
      </p:sp>
      <p:sp>
        <p:nvSpPr>
          <p:cNvPr id="5" name="Prostokąt zaokrąglony 4">
            <a:hlinkClick r:id="rId4" action="ppaction://hlinksldjump"/>
          </p:cNvPr>
          <p:cNvSpPr/>
          <p:nvPr/>
        </p:nvSpPr>
        <p:spPr>
          <a:xfrm>
            <a:off x="428596" y="3464718"/>
            <a:ext cx="3000396" cy="642942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2800" b="1" dirty="0" smtClean="0">
                <a:solidFill>
                  <a:schemeClr val="accent2">
                    <a:lumMod val="50000"/>
                  </a:schemeClr>
                </a:solidFill>
                <a:latin typeface="Georgia" pitchFamily="18" charset="0"/>
              </a:rPr>
              <a:t>Zoologia</a:t>
            </a:r>
            <a:endParaRPr lang="pl-PL" sz="2800" b="1" dirty="0">
              <a:solidFill>
                <a:schemeClr val="accent2">
                  <a:lumMod val="50000"/>
                </a:schemeClr>
              </a:solidFill>
              <a:latin typeface="Georgia" pitchFamily="18" charset="0"/>
            </a:endParaRPr>
          </a:p>
        </p:txBody>
      </p:sp>
      <p:sp>
        <p:nvSpPr>
          <p:cNvPr id="6" name="Prostokąt zaokrąglony 5">
            <a:hlinkClick r:id="rId5" action="ppaction://hlinksldjump"/>
          </p:cNvPr>
          <p:cNvSpPr/>
          <p:nvPr/>
        </p:nvSpPr>
        <p:spPr>
          <a:xfrm>
            <a:off x="428596" y="4482709"/>
            <a:ext cx="3000396" cy="642942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2800" b="1" dirty="0" smtClean="0">
                <a:solidFill>
                  <a:schemeClr val="accent2">
                    <a:lumMod val="50000"/>
                  </a:schemeClr>
                </a:solidFill>
                <a:latin typeface="Georgia" pitchFamily="18" charset="0"/>
              </a:rPr>
              <a:t>Mikologia</a:t>
            </a:r>
            <a:endParaRPr lang="pl-PL" sz="2800" b="1" dirty="0">
              <a:solidFill>
                <a:schemeClr val="accent2">
                  <a:lumMod val="50000"/>
                </a:schemeClr>
              </a:solidFill>
              <a:latin typeface="Georgia" pitchFamily="18" charset="0"/>
            </a:endParaRPr>
          </a:p>
        </p:txBody>
      </p:sp>
      <p:sp>
        <p:nvSpPr>
          <p:cNvPr id="7" name="Prostokąt zaokrąglony 6">
            <a:hlinkClick r:id="rId6" action="ppaction://hlinksldjump"/>
          </p:cNvPr>
          <p:cNvSpPr/>
          <p:nvPr/>
        </p:nvSpPr>
        <p:spPr>
          <a:xfrm>
            <a:off x="428596" y="5500702"/>
            <a:ext cx="3000396" cy="642942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2800" b="1" dirty="0" smtClean="0">
                <a:solidFill>
                  <a:schemeClr val="accent2">
                    <a:lumMod val="50000"/>
                  </a:schemeClr>
                </a:solidFill>
                <a:latin typeface="Georgia" pitchFamily="18" charset="0"/>
              </a:rPr>
              <a:t>Antropologia</a:t>
            </a:r>
            <a:endParaRPr lang="pl-PL" sz="2800" b="1" dirty="0">
              <a:solidFill>
                <a:schemeClr val="accent2">
                  <a:lumMod val="50000"/>
                </a:schemeClr>
              </a:solidFill>
              <a:latin typeface="Georgia" pitchFamily="18" charset="0"/>
            </a:endParaRPr>
          </a:p>
        </p:txBody>
      </p:sp>
      <p:sp>
        <p:nvSpPr>
          <p:cNvPr id="8" name="Prostokąt zaokrąglony 7">
            <a:hlinkClick r:id="rId7" action="ppaction://hlinksldjump"/>
          </p:cNvPr>
          <p:cNvSpPr/>
          <p:nvPr/>
        </p:nvSpPr>
        <p:spPr>
          <a:xfrm>
            <a:off x="214282" y="6357958"/>
            <a:ext cx="1428760" cy="35719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b="1" dirty="0" smtClean="0"/>
              <a:t>Spis treści</a:t>
            </a:r>
            <a:endParaRPr lang="pl-PL" b="1" dirty="0"/>
          </a:p>
        </p:txBody>
      </p:sp>
      <p:sp>
        <p:nvSpPr>
          <p:cNvPr id="9" name="Prostokąt zaokrąglony 8">
            <a:hlinkClick r:id="" action="ppaction://hlinkshowjump?jump=nextslide"/>
          </p:cNvPr>
          <p:cNvSpPr/>
          <p:nvPr/>
        </p:nvSpPr>
        <p:spPr>
          <a:xfrm>
            <a:off x="7500958" y="6357958"/>
            <a:ext cx="1428760" cy="35719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b="1" dirty="0" smtClean="0"/>
              <a:t>Dalej</a:t>
            </a:r>
            <a:endParaRPr lang="pl-PL" b="1" dirty="0"/>
          </a:p>
        </p:txBody>
      </p:sp>
      <p:sp>
        <p:nvSpPr>
          <p:cNvPr id="10" name="Symbol zastępczy stopki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Autor: Elżbieta Jarębska</a:t>
            </a:r>
            <a:endParaRPr lang="pl-PL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000"/>
                            </p:stCondLst>
                            <p:childTnLst>
                              <p:par>
                                <p:cTn id="2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rostokąt 1"/>
          <p:cNvSpPr/>
          <p:nvPr/>
        </p:nvSpPr>
        <p:spPr>
          <a:xfrm>
            <a:off x="1428728" y="214290"/>
            <a:ext cx="6138220" cy="107721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pl-PL" sz="3200" b="1" cap="none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</a:rPr>
              <a:t>Podział biologii ze względu </a:t>
            </a:r>
            <a:br>
              <a:rPr lang="pl-PL" sz="3200" b="1" cap="none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</a:rPr>
            </a:br>
            <a:r>
              <a:rPr lang="pl-PL" sz="3200" b="1" cap="none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</a:rPr>
              <a:t>na przedmiot badań</a:t>
            </a:r>
            <a:endParaRPr lang="pl-PL" sz="3200" b="1" cap="none" spc="50" dirty="0">
              <a:ln w="11430"/>
              <a:solidFill>
                <a:srgbClr val="C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Georgia" pitchFamily="18" charset="0"/>
            </a:endParaRPr>
          </a:p>
        </p:txBody>
      </p:sp>
      <p:sp>
        <p:nvSpPr>
          <p:cNvPr id="8" name="pole tekstowe 7"/>
          <p:cNvSpPr txBox="1"/>
          <p:nvPr/>
        </p:nvSpPr>
        <p:spPr>
          <a:xfrm>
            <a:off x="4929190" y="1512206"/>
            <a:ext cx="35719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400" b="1" dirty="0"/>
              <a:t>b</a:t>
            </a:r>
            <a:r>
              <a:rPr lang="pl-PL" sz="2400" b="1" dirty="0" smtClean="0"/>
              <a:t>ada mikroorganizmy</a:t>
            </a:r>
            <a:endParaRPr lang="pl-PL" sz="2400" b="1" dirty="0"/>
          </a:p>
        </p:txBody>
      </p:sp>
      <p:cxnSp>
        <p:nvCxnSpPr>
          <p:cNvPr id="9" name="Łącznik prosty 8"/>
          <p:cNvCxnSpPr>
            <a:endCxn id="8" idx="1"/>
          </p:cNvCxnSpPr>
          <p:nvPr/>
        </p:nvCxnSpPr>
        <p:spPr>
          <a:xfrm flipV="1">
            <a:off x="3428992" y="1743039"/>
            <a:ext cx="1500198" cy="7168"/>
          </a:xfrm>
          <a:prstGeom prst="line">
            <a:avLst/>
          </a:prstGeom>
          <a:ln w="76200">
            <a:solidFill>
              <a:srgbClr val="C00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3" name="Prostokąt 12"/>
          <p:cNvSpPr/>
          <p:nvPr/>
        </p:nvSpPr>
        <p:spPr>
          <a:xfrm>
            <a:off x="4071934" y="2214554"/>
            <a:ext cx="4786346" cy="421484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5" name="Prostokąt zaokrąglony 14">
            <a:hlinkClick r:id="rId3" action="ppaction://hlinksldjump"/>
          </p:cNvPr>
          <p:cNvSpPr/>
          <p:nvPr/>
        </p:nvSpPr>
        <p:spPr>
          <a:xfrm>
            <a:off x="428596" y="1428736"/>
            <a:ext cx="3000396" cy="642942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2800" b="1" dirty="0" smtClean="0">
                <a:solidFill>
                  <a:schemeClr val="accent2">
                    <a:lumMod val="50000"/>
                  </a:schemeClr>
                </a:solidFill>
                <a:latin typeface="Georgia" pitchFamily="18" charset="0"/>
              </a:rPr>
              <a:t>Mikrobiologia</a:t>
            </a:r>
            <a:endParaRPr lang="pl-PL" sz="2800" b="1" dirty="0">
              <a:solidFill>
                <a:schemeClr val="accent2">
                  <a:lumMod val="50000"/>
                </a:schemeClr>
              </a:solidFill>
              <a:latin typeface="Georgia" pitchFamily="18" charset="0"/>
            </a:endParaRPr>
          </a:p>
        </p:txBody>
      </p:sp>
      <p:sp>
        <p:nvSpPr>
          <p:cNvPr id="16" name="Prostokąt zaokrąglony 15">
            <a:hlinkClick r:id="rId4" action="ppaction://hlinksldjump"/>
          </p:cNvPr>
          <p:cNvSpPr/>
          <p:nvPr/>
        </p:nvSpPr>
        <p:spPr>
          <a:xfrm>
            <a:off x="428596" y="2500306"/>
            <a:ext cx="3000396" cy="642942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2800" b="1" dirty="0" smtClean="0">
                <a:solidFill>
                  <a:schemeClr val="accent2">
                    <a:lumMod val="50000"/>
                  </a:schemeClr>
                </a:solidFill>
                <a:latin typeface="Georgia" pitchFamily="18" charset="0"/>
              </a:rPr>
              <a:t>Botanika</a:t>
            </a:r>
            <a:endParaRPr lang="pl-PL" sz="2800" b="1" dirty="0">
              <a:solidFill>
                <a:schemeClr val="accent2">
                  <a:lumMod val="50000"/>
                </a:schemeClr>
              </a:solidFill>
              <a:latin typeface="Georgia" pitchFamily="18" charset="0"/>
            </a:endParaRPr>
          </a:p>
        </p:txBody>
      </p:sp>
      <p:sp>
        <p:nvSpPr>
          <p:cNvPr id="17" name="Prostokąt zaokrąglony 16">
            <a:hlinkClick r:id="rId5" action="ppaction://hlinksldjump"/>
          </p:cNvPr>
          <p:cNvSpPr/>
          <p:nvPr/>
        </p:nvSpPr>
        <p:spPr>
          <a:xfrm>
            <a:off x="428596" y="3571876"/>
            <a:ext cx="3000396" cy="642942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2800" b="1" dirty="0" smtClean="0">
                <a:solidFill>
                  <a:schemeClr val="accent2">
                    <a:lumMod val="50000"/>
                  </a:schemeClr>
                </a:solidFill>
                <a:latin typeface="Georgia" pitchFamily="18" charset="0"/>
              </a:rPr>
              <a:t>Zoologia</a:t>
            </a:r>
            <a:endParaRPr lang="pl-PL" sz="2800" b="1" dirty="0">
              <a:solidFill>
                <a:schemeClr val="accent2">
                  <a:lumMod val="50000"/>
                </a:schemeClr>
              </a:solidFill>
              <a:latin typeface="Georgia" pitchFamily="18" charset="0"/>
            </a:endParaRPr>
          </a:p>
        </p:txBody>
      </p:sp>
      <p:sp>
        <p:nvSpPr>
          <p:cNvPr id="18" name="Prostokąt zaokrąglony 17">
            <a:hlinkClick r:id="rId6" action="ppaction://hlinksldjump"/>
          </p:cNvPr>
          <p:cNvSpPr/>
          <p:nvPr/>
        </p:nvSpPr>
        <p:spPr>
          <a:xfrm>
            <a:off x="428596" y="4643446"/>
            <a:ext cx="3000396" cy="642942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2800" b="1" dirty="0" smtClean="0">
                <a:solidFill>
                  <a:schemeClr val="accent2">
                    <a:lumMod val="50000"/>
                  </a:schemeClr>
                </a:solidFill>
                <a:latin typeface="Georgia" pitchFamily="18" charset="0"/>
              </a:rPr>
              <a:t>Mikologia</a:t>
            </a:r>
            <a:endParaRPr lang="pl-PL" sz="2800" b="1" dirty="0">
              <a:solidFill>
                <a:schemeClr val="accent2">
                  <a:lumMod val="50000"/>
                </a:schemeClr>
              </a:solidFill>
              <a:latin typeface="Georgia" pitchFamily="18" charset="0"/>
            </a:endParaRPr>
          </a:p>
        </p:txBody>
      </p:sp>
      <p:sp>
        <p:nvSpPr>
          <p:cNvPr id="19" name="Prostokąt zaokrąglony 18">
            <a:hlinkClick r:id="rId7" action="ppaction://hlinksldjump"/>
          </p:cNvPr>
          <p:cNvSpPr/>
          <p:nvPr/>
        </p:nvSpPr>
        <p:spPr>
          <a:xfrm>
            <a:off x="428596" y="5715016"/>
            <a:ext cx="3000396" cy="642942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2800" b="1" dirty="0" smtClean="0">
                <a:solidFill>
                  <a:schemeClr val="accent2">
                    <a:lumMod val="50000"/>
                  </a:schemeClr>
                </a:solidFill>
                <a:latin typeface="Georgia" pitchFamily="18" charset="0"/>
              </a:rPr>
              <a:t>Antropologia</a:t>
            </a:r>
            <a:endParaRPr lang="pl-PL" sz="2800" b="1" dirty="0">
              <a:solidFill>
                <a:schemeClr val="accent2">
                  <a:lumMod val="50000"/>
                </a:schemeClr>
              </a:solidFill>
              <a:latin typeface="Georgia" pitchFamily="18" charset="0"/>
            </a:endParaRPr>
          </a:p>
        </p:txBody>
      </p:sp>
      <p:sp>
        <p:nvSpPr>
          <p:cNvPr id="11" name="Symbol zastępczy stopki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Autor: Elżbieta Jarębska</a:t>
            </a:r>
            <a:endParaRPr lang="pl-PL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Łącznik prosty 8"/>
          <p:cNvCxnSpPr>
            <a:endCxn id="8" idx="1"/>
          </p:cNvCxnSpPr>
          <p:nvPr/>
        </p:nvCxnSpPr>
        <p:spPr>
          <a:xfrm flipV="1">
            <a:off x="3428992" y="1743039"/>
            <a:ext cx="1500198" cy="1078738"/>
          </a:xfrm>
          <a:prstGeom prst="line">
            <a:avLst/>
          </a:prstGeom>
          <a:ln w="76200">
            <a:solidFill>
              <a:srgbClr val="C00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" name="Prostokąt 1"/>
          <p:cNvSpPr/>
          <p:nvPr/>
        </p:nvSpPr>
        <p:spPr>
          <a:xfrm>
            <a:off x="1428728" y="214290"/>
            <a:ext cx="6138220" cy="107721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pl-PL" sz="3200" b="1" cap="none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</a:rPr>
              <a:t>Podział biologii ze względu </a:t>
            </a:r>
            <a:br>
              <a:rPr lang="pl-PL" sz="3200" b="1" cap="none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</a:rPr>
            </a:br>
            <a:r>
              <a:rPr lang="pl-PL" sz="3200" b="1" cap="none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</a:rPr>
              <a:t>na przedmiot badań</a:t>
            </a:r>
            <a:endParaRPr lang="pl-PL" sz="3200" b="1" cap="none" spc="50" dirty="0">
              <a:ln w="11430"/>
              <a:solidFill>
                <a:srgbClr val="C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Georgia" pitchFamily="18" charset="0"/>
            </a:endParaRPr>
          </a:p>
        </p:txBody>
      </p:sp>
      <p:sp>
        <p:nvSpPr>
          <p:cNvPr id="8" name="pole tekstowe 7"/>
          <p:cNvSpPr txBox="1"/>
          <p:nvPr/>
        </p:nvSpPr>
        <p:spPr>
          <a:xfrm>
            <a:off x="4929190" y="1512206"/>
            <a:ext cx="35719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400" b="1" dirty="0"/>
              <a:t>n</a:t>
            </a:r>
            <a:r>
              <a:rPr lang="pl-PL" sz="2400" b="1" dirty="0" smtClean="0"/>
              <a:t>auka o roślinach</a:t>
            </a:r>
            <a:endParaRPr lang="pl-PL" sz="2400" b="1" dirty="0"/>
          </a:p>
        </p:txBody>
      </p:sp>
      <p:sp>
        <p:nvSpPr>
          <p:cNvPr id="13" name="Prostokąt 12"/>
          <p:cNvSpPr/>
          <p:nvPr/>
        </p:nvSpPr>
        <p:spPr>
          <a:xfrm>
            <a:off x="4071934" y="2214554"/>
            <a:ext cx="4786346" cy="421484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2" name="Prostokąt zaokrąglony 11">
            <a:hlinkClick r:id="rId3" action="ppaction://hlinksldjump"/>
          </p:cNvPr>
          <p:cNvSpPr/>
          <p:nvPr/>
        </p:nvSpPr>
        <p:spPr>
          <a:xfrm>
            <a:off x="428596" y="1428736"/>
            <a:ext cx="3000396" cy="642942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2800" b="1" dirty="0" smtClean="0">
                <a:solidFill>
                  <a:schemeClr val="accent2">
                    <a:lumMod val="50000"/>
                  </a:schemeClr>
                </a:solidFill>
                <a:latin typeface="Georgia" pitchFamily="18" charset="0"/>
              </a:rPr>
              <a:t>Mikrobiologia</a:t>
            </a:r>
            <a:endParaRPr lang="pl-PL" sz="2800" b="1" dirty="0">
              <a:solidFill>
                <a:schemeClr val="accent2">
                  <a:lumMod val="50000"/>
                </a:schemeClr>
              </a:solidFill>
              <a:latin typeface="Georgia" pitchFamily="18" charset="0"/>
            </a:endParaRPr>
          </a:p>
        </p:txBody>
      </p:sp>
      <p:sp>
        <p:nvSpPr>
          <p:cNvPr id="14" name="Prostokąt zaokrąglony 13">
            <a:hlinkClick r:id="rId4" action="ppaction://hlinksldjump"/>
          </p:cNvPr>
          <p:cNvSpPr/>
          <p:nvPr/>
        </p:nvSpPr>
        <p:spPr>
          <a:xfrm>
            <a:off x="428596" y="2500306"/>
            <a:ext cx="3000396" cy="642942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2800" b="1" dirty="0" smtClean="0">
                <a:solidFill>
                  <a:schemeClr val="accent2">
                    <a:lumMod val="50000"/>
                  </a:schemeClr>
                </a:solidFill>
                <a:latin typeface="Georgia" pitchFamily="18" charset="0"/>
              </a:rPr>
              <a:t>Botanika</a:t>
            </a:r>
            <a:endParaRPr lang="pl-PL" sz="2800" b="1" dirty="0">
              <a:solidFill>
                <a:schemeClr val="accent2">
                  <a:lumMod val="50000"/>
                </a:schemeClr>
              </a:solidFill>
              <a:latin typeface="Georgia" pitchFamily="18" charset="0"/>
            </a:endParaRPr>
          </a:p>
        </p:txBody>
      </p:sp>
      <p:sp>
        <p:nvSpPr>
          <p:cNvPr id="15" name="Prostokąt zaokrąglony 14">
            <a:hlinkClick r:id="rId5" action="ppaction://hlinksldjump"/>
          </p:cNvPr>
          <p:cNvSpPr/>
          <p:nvPr/>
        </p:nvSpPr>
        <p:spPr>
          <a:xfrm>
            <a:off x="428596" y="3571876"/>
            <a:ext cx="3000396" cy="642942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2800" b="1" dirty="0" smtClean="0">
                <a:solidFill>
                  <a:schemeClr val="accent2">
                    <a:lumMod val="50000"/>
                  </a:schemeClr>
                </a:solidFill>
                <a:latin typeface="Georgia" pitchFamily="18" charset="0"/>
              </a:rPr>
              <a:t>Zoologia</a:t>
            </a:r>
            <a:endParaRPr lang="pl-PL" sz="2800" b="1" dirty="0">
              <a:solidFill>
                <a:schemeClr val="accent2">
                  <a:lumMod val="50000"/>
                </a:schemeClr>
              </a:solidFill>
              <a:latin typeface="Georgia" pitchFamily="18" charset="0"/>
            </a:endParaRPr>
          </a:p>
        </p:txBody>
      </p:sp>
      <p:sp>
        <p:nvSpPr>
          <p:cNvPr id="16" name="Prostokąt zaokrąglony 15">
            <a:hlinkClick r:id="rId6" action="ppaction://hlinksldjump"/>
          </p:cNvPr>
          <p:cNvSpPr/>
          <p:nvPr/>
        </p:nvSpPr>
        <p:spPr>
          <a:xfrm>
            <a:off x="428596" y="4643446"/>
            <a:ext cx="3000396" cy="642942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2800" b="1" dirty="0" smtClean="0">
                <a:solidFill>
                  <a:schemeClr val="accent2">
                    <a:lumMod val="50000"/>
                  </a:schemeClr>
                </a:solidFill>
                <a:latin typeface="Georgia" pitchFamily="18" charset="0"/>
              </a:rPr>
              <a:t>Mikologia</a:t>
            </a:r>
            <a:endParaRPr lang="pl-PL" sz="2800" b="1" dirty="0">
              <a:solidFill>
                <a:schemeClr val="accent2">
                  <a:lumMod val="50000"/>
                </a:schemeClr>
              </a:solidFill>
              <a:latin typeface="Georgia" pitchFamily="18" charset="0"/>
            </a:endParaRPr>
          </a:p>
        </p:txBody>
      </p:sp>
      <p:sp>
        <p:nvSpPr>
          <p:cNvPr id="17" name="Prostokąt zaokrąglony 16">
            <a:hlinkClick r:id="rId7" action="ppaction://hlinksldjump"/>
          </p:cNvPr>
          <p:cNvSpPr/>
          <p:nvPr/>
        </p:nvSpPr>
        <p:spPr>
          <a:xfrm>
            <a:off x="428596" y="5715016"/>
            <a:ext cx="3000396" cy="642942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2800" b="1" dirty="0" smtClean="0">
                <a:solidFill>
                  <a:schemeClr val="accent2">
                    <a:lumMod val="50000"/>
                  </a:schemeClr>
                </a:solidFill>
                <a:latin typeface="Georgia" pitchFamily="18" charset="0"/>
              </a:rPr>
              <a:t>Antropologia</a:t>
            </a:r>
            <a:endParaRPr lang="pl-PL" sz="2800" b="1" dirty="0">
              <a:solidFill>
                <a:schemeClr val="accent2">
                  <a:lumMod val="50000"/>
                </a:schemeClr>
              </a:solidFill>
              <a:latin typeface="Georgia" pitchFamily="18" charset="0"/>
            </a:endParaRPr>
          </a:p>
        </p:txBody>
      </p:sp>
      <p:sp>
        <p:nvSpPr>
          <p:cNvPr id="11" name="Symbol zastępczy stopki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Autor: Elżbieta Jarębska</a:t>
            </a:r>
            <a:endParaRPr lang="pl-PL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Łącznik prosty 8"/>
          <p:cNvCxnSpPr>
            <a:endCxn id="8" idx="1"/>
          </p:cNvCxnSpPr>
          <p:nvPr/>
        </p:nvCxnSpPr>
        <p:spPr>
          <a:xfrm flipV="1">
            <a:off x="3428992" y="1743039"/>
            <a:ext cx="1500198" cy="2150308"/>
          </a:xfrm>
          <a:prstGeom prst="line">
            <a:avLst/>
          </a:prstGeom>
          <a:ln w="76200">
            <a:solidFill>
              <a:srgbClr val="C00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" name="Prostokąt 1"/>
          <p:cNvSpPr/>
          <p:nvPr/>
        </p:nvSpPr>
        <p:spPr>
          <a:xfrm>
            <a:off x="1428728" y="214290"/>
            <a:ext cx="6138220" cy="107721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pl-PL" sz="3200" b="1" cap="none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</a:rPr>
              <a:t>Podział biologii ze względu </a:t>
            </a:r>
            <a:br>
              <a:rPr lang="pl-PL" sz="3200" b="1" cap="none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</a:rPr>
            </a:br>
            <a:r>
              <a:rPr lang="pl-PL" sz="3200" b="1" cap="none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</a:rPr>
              <a:t>na przedmiot badań</a:t>
            </a:r>
            <a:endParaRPr lang="pl-PL" sz="3200" b="1" cap="none" spc="50" dirty="0">
              <a:ln w="11430"/>
              <a:solidFill>
                <a:srgbClr val="C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Georgia" pitchFamily="18" charset="0"/>
            </a:endParaRPr>
          </a:p>
        </p:txBody>
      </p:sp>
      <p:sp>
        <p:nvSpPr>
          <p:cNvPr id="8" name="pole tekstowe 7"/>
          <p:cNvSpPr txBox="1"/>
          <p:nvPr/>
        </p:nvSpPr>
        <p:spPr>
          <a:xfrm>
            <a:off x="4929190" y="1512206"/>
            <a:ext cx="35719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400" b="1" dirty="0"/>
              <a:t>n</a:t>
            </a:r>
            <a:r>
              <a:rPr lang="pl-PL" sz="2400" b="1" dirty="0" smtClean="0"/>
              <a:t>auka o zwierzętach</a:t>
            </a:r>
            <a:endParaRPr lang="pl-PL" sz="2400" b="1" dirty="0"/>
          </a:p>
        </p:txBody>
      </p:sp>
      <p:sp>
        <p:nvSpPr>
          <p:cNvPr id="13" name="Prostokąt 12"/>
          <p:cNvSpPr/>
          <p:nvPr/>
        </p:nvSpPr>
        <p:spPr>
          <a:xfrm>
            <a:off x="4071934" y="2214554"/>
            <a:ext cx="4786346" cy="421484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2" name="Prostokąt zaokrąglony 11">
            <a:hlinkClick r:id="rId3" action="ppaction://hlinksldjump"/>
          </p:cNvPr>
          <p:cNvSpPr/>
          <p:nvPr/>
        </p:nvSpPr>
        <p:spPr>
          <a:xfrm>
            <a:off x="428596" y="1428736"/>
            <a:ext cx="3000396" cy="642942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2800" b="1" dirty="0" smtClean="0">
                <a:solidFill>
                  <a:schemeClr val="accent2">
                    <a:lumMod val="50000"/>
                  </a:schemeClr>
                </a:solidFill>
                <a:latin typeface="Georgia" pitchFamily="18" charset="0"/>
              </a:rPr>
              <a:t>Mikrobiologia</a:t>
            </a:r>
            <a:endParaRPr lang="pl-PL" sz="2800" b="1" dirty="0">
              <a:solidFill>
                <a:schemeClr val="accent2">
                  <a:lumMod val="50000"/>
                </a:schemeClr>
              </a:solidFill>
              <a:latin typeface="Georgia" pitchFamily="18" charset="0"/>
            </a:endParaRPr>
          </a:p>
        </p:txBody>
      </p:sp>
      <p:sp>
        <p:nvSpPr>
          <p:cNvPr id="14" name="Prostokąt zaokrąglony 13">
            <a:hlinkClick r:id="rId4" action="ppaction://hlinksldjump"/>
          </p:cNvPr>
          <p:cNvSpPr/>
          <p:nvPr/>
        </p:nvSpPr>
        <p:spPr>
          <a:xfrm>
            <a:off x="428596" y="2500306"/>
            <a:ext cx="3000396" cy="642942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2800" b="1" dirty="0" smtClean="0">
                <a:solidFill>
                  <a:schemeClr val="accent2">
                    <a:lumMod val="50000"/>
                  </a:schemeClr>
                </a:solidFill>
                <a:latin typeface="Georgia" pitchFamily="18" charset="0"/>
              </a:rPr>
              <a:t>Botanika</a:t>
            </a:r>
            <a:endParaRPr lang="pl-PL" sz="2800" b="1" dirty="0">
              <a:solidFill>
                <a:schemeClr val="accent2">
                  <a:lumMod val="50000"/>
                </a:schemeClr>
              </a:solidFill>
              <a:latin typeface="Georgia" pitchFamily="18" charset="0"/>
            </a:endParaRPr>
          </a:p>
        </p:txBody>
      </p:sp>
      <p:sp>
        <p:nvSpPr>
          <p:cNvPr id="15" name="Prostokąt zaokrąglony 14">
            <a:hlinkClick r:id="rId5" action="ppaction://hlinksldjump"/>
          </p:cNvPr>
          <p:cNvSpPr/>
          <p:nvPr/>
        </p:nvSpPr>
        <p:spPr>
          <a:xfrm>
            <a:off x="428596" y="3571876"/>
            <a:ext cx="3000396" cy="642942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2800" b="1" dirty="0" smtClean="0">
                <a:solidFill>
                  <a:schemeClr val="accent2">
                    <a:lumMod val="50000"/>
                  </a:schemeClr>
                </a:solidFill>
                <a:latin typeface="Georgia" pitchFamily="18" charset="0"/>
              </a:rPr>
              <a:t>Zoologia</a:t>
            </a:r>
            <a:endParaRPr lang="pl-PL" sz="2800" b="1" dirty="0">
              <a:solidFill>
                <a:schemeClr val="accent2">
                  <a:lumMod val="50000"/>
                </a:schemeClr>
              </a:solidFill>
              <a:latin typeface="Georgia" pitchFamily="18" charset="0"/>
            </a:endParaRPr>
          </a:p>
        </p:txBody>
      </p:sp>
      <p:sp>
        <p:nvSpPr>
          <p:cNvPr id="16" name="Prostokąt zaokrąglony 15">
            <a:hlinkClick r:id="rId6" action="ppaction://hlinksldjump"/>
          </p:cNvPr>
          <p:cNvSpPr/>
          <p:nvPr/>
        </p:nvSpPr>
        <p:spPr>
          <a:xfrm>
            <a:off x="428596" y="4643446"/>
            <a:ext cx="3000396" cy="642942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2800" b="1" dirty="0" smtClean="0">
                <a:solidFill>
                  <a:schemeClr val="accent2">
                    <a:lumMod val="50000"/>
                  </a:schemeClr>
                </a:solidFill>
                <a:latin typeface="Georgia" pitchFamily="18" charset="0"/>
              </a:rPr>
              <a:t>Mikologia</a:t>
            </a:r>
            <a:endParaRPr lang="pl-PL" sz="2800" b="1" dirty="0">
              <a:solidFill>
                <a:schemeClr val="accent2">
                  <a:lumMod val="50000"/>
                </a:schemeClr>
              </a:solidFill>
              <a:latin typeface="Georgia" pitchFamily="18" charset="0"/>
            </a:endParaRPr>
          </a:p>
        </p:txBody>
      </p:sp>
      <p:sp>
        <p:nvSpPr>
          <p:cNvPr id="17" name="Prostokąt zaokrąglony 16">
            <a:hlinkClick r:id="rId7" action="ppaction://hlinksldjump"/>
          </p:cNvPr>
          <p:cNvSpPr/>
          <p:nvPr/>
        </p:nvSpPr>
        <p:spPr>
          <a:xfrm>
            <a:off x="428596" y="5715016"/>
            <a:ext cx="3000396" cy="642942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2800" b="1" dirty="0" smtClean="0">
                <a:solidFill>
                  <a:schemeClr val="accent2">
                    <a:lumMod val="50000"/>
                  </a:schemeClr>
                </a:solidFill>
                <a:latin typeface="Georgia" pitchFamily="18" charset="0"/>
              </a:rPr>
              <a:t>Antropologia</a:t>
            </a:r>
            <a:endParaRPr lang="pl-PL" sz="2800" b="1" dirty="0">
              <a:solidFill>
                <a:schemeClr val="accent2">
                  <a:lumMod val="50000"/>
                </a:schemeClr>
              </a:solidFill>
              <a:latin typeface="Georgia" pitchFamily="18" charset="0"/>
            </a:endParaRPr>
          </a:p>
        </p:txBody>
      </p:sp>
      <p:sp>
        <p:nvSpPr>
          <p:cNvPr id="11" name="Symbol zastępczy stopki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Autor: Elżbieta Jarębska</a:t>
            </a:r>
            <a:endParaRPr lang="pl-PL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3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>
          <a:blip xmlns:r="http://schemas.openxmlformats.org/officeDocument/2006/relationships" r:embed="rId1"/>
          <a:stretch>
            <a:fillRect/>
          </a:stretch>
        </a:blipFill>
      </a:spPr>
      <a:bodyPr rtlCol="0" anchor="ctr"/>
      <a:lstStyle>
        <a:defPPr algn="ctr">
          <a:defRPr/>
        </a:defPPr>
      </a:lstStyle>
      <a:style>
        <a:lnRef idx="3">
          <a:schemeClr val="lt1"/>
        </a:lnRef>
        <a:fillRef idx="1">
          <a:schemeClr val="accent2"/>
        </a:fillRef>
        <a:effectRef idx="1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995</TotalTime>
  <Words>2446</Words>
  <Application>Microsoft Office PowerPoint</Application>
  <PresentationFormat>Pokaz na ekranie (4:3)</PresentationFormat>
  <Paragraphs>1661</Paragraphs>
  <Slides>50</Slides>
  <Notes>0</Notes>
  <HiddenSlides>0</HiddenSlides>
  <MMClips>0</MMClips>
  <ScaleCrop>false</ScaleCrop>
  <HeadingPairs>
    <vt:vector size="4" baseType="variant">
      <vt:variant>
        <vt:lpstr>Motyw</vt:lpstr>
      </vt:variant>
      <vt:variant>
        <vt:i4>1</vt:i4>
      </vt:variant>
      <vt:variant>
        <vt:lpstr>Tytuły slajdów</vt:lpstr>
      </vt:variant>
      <vt:variant>
        <vt:i4>50</vt:i4>
      </vt:variant>
    </vt:vector>
  </HeadingPairs>
  <TitlesOfParts>
    <vt:vector size="51" baseType="lpstr">
      <vt:lpstr>Motyw pakietu Office</vt:lpstr>
      <vt:lpstr>Slajd 1</vt:lpstr>
      <vt:lpstr>Slajd 2</vt:lpstr>
      <vt:lpstr>Slajd 3</vt:lpstr>
      <vt:lpstr>Slajd 4</vt:lpstr>
      <vt:lpstr>Slajd 5</vt:lpstr>
      <vt:lpstr>Slajd 6</vt:lpstr>
      <vt:lpstr>Slajd 7</vt:lpstr>
      <vt:lpstr>Slajd 8</vt:lpstr>
      <vt:lpstr>Slajd 9</vt:lpstr>
      <vt:lpstr>Slajd 10</vt:lpstr>
      <vt:lpstr>Slajd 11</vt:lpstr>
      <vt:lpstr>Slajd 12</vt:lpstr>
      <vt:lpstr>Slajd 13</vt:lpstr>
      <vt:lpstr>Slajd 14</vt:lpstr>
      <vt:lpstr>Slajd 15</vt:lpstr>
      <vt:lpstr>Slajd 16</vt:lpstr>
      <vt:lpstr>Slajd 17</vt:lpstr>
      <vt:lpstr>Slajd 18</vt:lpstr>
      <vt:lpstr>Slajd 19</vt:lpstr>
      <vt:lpstr>Slajd 20</vt:lpstr>
      <vt:lpstr>Slajd 21</vt:lpstr>
      <vt:lpstr>Slajd 22</vt:lpstr>
      <vt:lpstr>Slajd 23</vt:lpstr>
      <vt:lpstr>Slajd 24</vt:lpstr>
      <vt:lpstr>Slajd 25</vt:lpstr>
      <vt:lpstr>Slajd 26</vt:lpstr>
      <vt:lpstr>Slajd 27</vt:lpstr>
      <vt:lpstr>Slajd 28</vt:lpstr>
      <vt:lpstr>Slajd 29</vt:lpstr>
      <vt:lpstr>Slajd 30</vt:lpstr>
      <vt:lpstr>Slajd 31</vt:lpstr>
      <vt:lpstr>Slajd 32</vt:lpstr>
      <vt:lpstr>Slajd 33</vt:lpstr>
      <vt:lpstr>Slajd 34</vt:lpstr>
      <vt:lpstr>Slajd 35</vt:lpstr>
      <vt:lpstr>Slajd 36</vt:lpstr>
      <vt:lpstr>Slajd 37</vt:lpstr>
      <vt:lpstr>Slajd 38</vt:lpstr>
      <vt:lpstr>Slajd 39</vt:lpstr>
      <vt:lpstr>Slajd 40</vt:lpstr>
      <vt:lpstr>Slajd 41</vt:lpstr>
      <vt:lpstr>Slajd 42</vt:lpstr>
      <vt:lpstr>Slajd 43</vt:lpstr>
      <vt:lpstr>Slajd 44</vt:lpstr>
      <vt:lpstr>Slajd 45</vt:lpstr>
      <vt:lpstr>Slajd 46</vt:lpstr>
      <vt:lpstr>Slajd 47</vt:lpstr>
      <vt:lpstr>Slajd 48</vt:lpstr>
      <vt:lpstr>Slajd 49</vt:lpstr>
      <vt:lpstr>Slajd 50</vt:lpstr>
    </vt:vector>
  </TitlesOfParts>
  <Company>Dom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Slajd 1</dc:title>
  <dc:creator>Krzysztof</dc:creator>
  <cp:lastModifiedBy>Ela</cp:lastModifiedBy>
  <cp:revision>97</cp:revision>
  <dcterms:created xsi:type="dcterms:W3CDTF">2013-03-03T16:20:04Z</dcterms:created>
  <dcterms:modified xsi:type="dcterms:W3CDTF">2013-03-25T18:04:19Z</dcterms:modified>
</cp:coreProperties>
</file>