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3" r:id="rId14"/>
    <p:sldId id="272" r:id="rId15"/>
    <p:sldId id="271" r:id="rId16"/>
    <p:sldId id="260" r:id="rId1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420000"/>
    <a:srgbClr val="000066"/>
    <a:srgbClr val="FEF9F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Styl jasny 3 — Ak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5FCF4-97B8-4BEE-BD5C-B616FB33AF54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42EC0-4963-4C73-A31C-AF8E4B8A9D3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B0D2F-096E-44AB-AB89-C4D3BAADFB54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7B69-8977-41D5-AFB6-6234E3D48BB2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3C8B-36AA-438C-B248-949ED80C8616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9F8E-25D2-499E-AB82-292E2FB347B3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39457-41B0-4203-934D-D6089515C811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52A2-D41A-4411-8492-A755160D33B1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8D2AF-A05B-43D5-979F-549B8E76586D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EB65-7821-4DF3-A991-BB6D53DA2B1C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4E8D5-BBD3-46B1-A195-6612294477FB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09653-C926-42BA-84D6-4095E9B5ADF9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4556B-017B-4985-B793-0FAD1E9C3D8A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50000">
              <a:srgbClr val="FEF9F4"/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E7815-B577-452D-B276-3B9673FFA895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2.xml"/><Relationship Id="rId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l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79512" y="214290"/>
            <a:ext cx="877355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Etapy doświadczenia </a:t>
            </a:r>
          </a:p>
          <a:p>
            <a:pPr algn="ctr"/>
            <a:r>
              <a:rPr lang="pl-PL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biologicznego</a:t>
            </a:r>
            <a:endParaRPr lang="pl-PL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464315" y="3667128"/>
            <a:ext cx="142876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Spis treści:</a:t>
            </a:r>
            <a:endParaRPr lang="pl-PL" b="1" dirty="0"/>
          </a:p>
        </p:txBody>
      </p:sp>
      <p:sp>
        <p:nvSpPr>
          <p:cNvPr id="6" name="Prostokąt zaokrąglony 5">
            <a:hlinkClick r:id="rId3" action="ppaction://hlinksldjump"/>
          </p:cNvPr>
          <p:cNvSpPr/>
          <p:nvPr/>
        </p:nvSpPr>
        <p:spPr>
          <a:xfrm>
            <a:off x="464315" y="5429264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Zadanie z karty pracy ucznia</a:t>
            </a:r>
          </a:p>
        </p:txBody>
      </p:sp>
      <p:sp>
        <p:nvSpPr>
          <p:cNvPr id="8" name="Prostokąt zaokrąglony 7">
            <a:hlinkClick r:id="rId4" action="ppaction://hlinksldjump"/>
          </p:cNvPr>
          <p:cNvSpPr/>
          <p:nvPr/>
        </p:nvSpPr>
        <p:spPr>
          <a:xfrm>
            <a:off x="464315" y="585789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</a:t>
            </a:r>
          </a:p>
        </p:txBody>
      </p:sp>
      <p:sp>
        <p:nvSpPr>
          <p:cNvPr id="9" name="Prostokąt zaokrąglony 8">
            <a:hlinkClick r:id="rId5" action="ppaction://hlinksldjump"/>
          </p:cNvPr>
          <p:cNvSpPr/>
          <p:nvPr/>
        </p:nvSpPr>
        <p:spPr>
          <a:xfrm>
            <a:off x="464315" y="410766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Na czym polega metoda naukowa?</a:t>
            </a:r>
          </a:p>
        </p:txBody>
      </p:sp>
      <p:sp>
        <p:nvSpPr>
          <p:cNvPr id="10" name="Prostokąt zaokrąglony 9">
            <a:hlinkClick r:id="rId6" action="ppaction://hlinksldjump"/>
          </p:cNvPr>
          <p:cNvSpPr/>
          <p:nvPr/>
        </p:nvSpPr>
        <p:spPr>
          <a:xfrm>
            <a:off x="464315" y="4988730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Zasady prowadzenia doświadczenia</a:t>
            </a:r>
          </a:p>
        </p:txBody>
      </p:sp>
      <p:sp>
        <p:nvSpPr>
          <p:cNvPr id="11" name="Prostokąt zaokrąglony 10">
            <a:hlinkClick r:id="rId7" action="ppaction://hlinksldjump"/>
          </p:cNvPr>
          <p:cNvSpPr/>
          <p:nvPr/>
        </p:nvSpPr>
        <p:spPr>
          <a:xfrm>
            <a:off x="464315" y="4548196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Przykładowe doświadczenie</a:t>
            </a:r>
          </a:p>
        </p:txBody>
      </p:sp>
      <p:sp>
        <p:nvSpPr>
          <p:cNvPr id="12" name="Prostokąt zaokrąglony 11">
            <a:hlinkClick r:id="" action="ppaction://hlinkshowjump?jump=endshow"/>
          </p:cNvPr>
          <p:cNvSpPr/>
          <p:nvPr/>
        </p:nvSpPr>
        <p:spPr>
          <a:xfrm>
            <a:off x="464315" y="6286520"/>
            <a:ext cx="321471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>
                <a:solidFill>
                  <a:srgbClr val="C00000"/>
                </a:solidFill>
              </a:rPr>
              <a:t>Zakończ program</a:t>
            </a:r>
          </a:p>
        </p:txBody>
      </p:sp>
      <p:sp>
        <p:nvSpPr>
          <p:cNvPr id="13" name="Symbol zastępczy stopki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zaokrąglony 5"/>
          <p:cNvSpPr/>
          <p:nvPr/>
        </p:nvSpPr>
        <p:spPr>
          <a:xfrm>
            <a:off x="179512" y="548680"/>
            <a:ext cx="504056" cy="61206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DOŚWIADCZENIE BIOLOGICZNE</a:t>
            </a:r>
            <a:endParaRPr lang="pl-PL" sz="2400" b="1" dirty="0">
              <a:solidFill>
                <a:schemeClr val="bg1"/>
              </a:solidFill>
            </a:endParaRPr>
          </a:p>
        </p:txBody>
      </p:sp>
      <p:sp>
        <p:nvSpPr>
          <p:cNvPr id="21" name="Prostokąt zaokrąglony 20"/>
          <p:cNvSpPr/>
          <p:nvPr/>
        </p:nvSpPr>
        <p:spPr>
          <a:xfrm>
            <a:off x="899592" y="548680"/>
            <a:ext cx="3528392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OPRACOWANIE WYNIKÓW</a:t>
            </a:r>
            <a:endParaRPr lang="pl-PL" sz="2000" b="1" dirty="0"/>
          </a:p>
        </p:txBody>
      </p:sp>
      <p:sp>
        <p:nvSpPr>
          <p:cNvPr id="22" name="Prostokąt zaokrąglony 21"/>
          <p:cNvSpPr/>
          <p:nvPr/>
        </p:nvSpPr>
        <p:spPr>
          <a:xfrm>
            <a:off x="899592" y="1340768"/>
            <a:ext cx="799288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 smtClean="0"/>
              <a:t>Ziemniaki zielenieją pod wpływem światła.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1142976" y="2143116"/>
            <a:ext cx="7429552" cy="41434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14300" dist="165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zaokrąglony 7">
            <a:hlinkClick r:id="rId3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9" name="Prostokąt zaokrąglony 8">
            <a:hlinkClick r:id="" action="ppaction://hlinkshowjump?jump=nextslide"/>
          </p:cNvPr>
          <p:cNvSpPr/>
          <p:nvPr/>
        </p:nvSpPr>
        <p:spPr>
          <a:xfrm>
            <a:off x="764383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Przykładowe doświadczenie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zaokrąglony 5"/>
          <p:cNvSpPr/>
          <p:nvPr/>
        </p:nvSpPr>
        <p:spPr>
          <a:xfrm>
            <a:off x="179512" y="548680"/>
            <a:ext cx="504056" cy="61206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DOŚWIADCZENIE BIOLOGICZNE</a:t>
            </a:r>
            <a:endParaRPr lang="pl-PL" sz="2400" b="1" dirty="0">
              <a:solidFill>
                <a:schemeClr val="bg1"/>
              </a:solidFill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899592" y="548680"/>
            <a:ext cx="3312368" cy="64807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SFORMUŁOWANIE WNIOSKU</a:t>
            </a:r>
            <a:endParaRPr lang="pl-PL" sz="2000" b="1" dirty="0"/>
          </a:p>
        </p:txBody>
      </p:sp>
      <p:sp>
        <p:nvSpPr>
          <p:cNvPr id="25" name="Prostokąt zaokrąglony 24"/>
          <p:cNvSpPr/>
          <p:nvPr/>
        </p:nvSpPr>
        <p:spPr>
          <a:xfrm>
            <a:off x="899592" y="1340768"/>
            <a:ext cx="7920880" cy="64807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smtClean="0"/>
              <a:t>Ziemniaki zielenieją pod wpływem światła.</a:t>
            </a:r>
          </a:p>
          <a:p>
            <a:r>
              <a:rPr lang="pl-PL" sz="1600" dirty="0" smtClean="0"/>
              <a:t>Hipoteza została potwierdzona.</a:t>
            </a:r>
            <a:endParaRPr lang="pl-PL" sz="1600" dirty="0"/>
          </a:p>
        </p:txBody>
      </p:sp>
      <p:sp>
        <p:nvSpPr>
          <p:cNvPr id="7" name="Prostokąt 6"/>
          <p:cNvSpPr/>
          <p:nvPr/>
        </p:nvSpPr>
        <p:spPr>
          <a:xfrm>
            <a:off x="1142976" y="2143116"/>
            <a:ext cx="7429552" cy="41434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14300" dist="165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zaokrąglony 7">
            <a:hlinkClick r:id="rId3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9" name="Prostokąt zaokrąglony 8">
            <a:hlinkClick r:id="" action="ppaction://hlinkshowjump?jump=nextslide"/>
          </p:cNvPr>
          <p:cNvSpPr/>
          <p:nvPr/>
        </p:nvSpPr>
        <p:spPr>
          <a:xfrm>
            <a:off x="764383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Przykładowe doświadczenie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zaokrąglony 5"/>
          <p:cNvSpPr/>
          <p:nvPr/>
        </p:nvSpPr>
        <p:spPr>
          <a:xfrm>
            <a:off x="179512" y="548680"/>
            <a:ext cx="504056" cy="61206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DOŚWIADCZENIE BIOLOGICZNE</a:t>
            </a:r>
            <a:endParaRPr lang="pl-PL" sz="2400" b="1" dirty="0">
              <a:solidFill>
                <a:schemeClr val="bg1"/>
              </a:solidFill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899592" y="548680"/>
            <a:ext cx="295232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WERYFIKACJE HIPOTEZY</a:t>
            </a:r>
            <a:endParaRPr lang="pl-PL" sz="2000" b="1" dirty="0"/>
          </a:p>
        </p:txBody>
      </p:sp>
      <p:sp>
        <p:nvSpPr>
          <p:cNvPr id="28" name="Prostokąt zaokrąglony 27"/>
          <p:cNvSpPr/>
          <p:nvPr/>
        </p:nvSpPr>
        <p:spPr>
          <a:xfrm>
            <a:off x="899592" y="1340768"/>
            <a:ext cx="799288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 smtClean="0"/>
              <a:t>Hipoteza jest prawdziwa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1142976" y="2143116"/>
            <a:ext cx="7429552" cy="41434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14300" dist="165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zaokrąglony 7">
            <a:hlinkClick r:id="rId3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9" name="Prostokąt zaokrąglony 8">
            <a:hlinkClick r:id="" action="ppaction://hlinkshowjump?jump=nextslide"/>
          </p:cNvPr>
          <p:cNvSpPr/>
          <p:nvPr/>
        </p:nvSpPr>
        <p:spPr>
          <a:xfrm>
            <a:off x="764383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Przykładowe doświadczenie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zaokrąglony 5"/>
          <p:cNvSpPr/>
          <p:nvPr/>
        </p:nvSpPr>
        <p:spPr>
          <a:xfrm>
            <a:off x="179512" y="548680"/>
            <a:ext cx="504056" cy="61206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DOŚWIADCZENIE BIOLOGICZNE</a:t>
            </a:r>
            <a:endParaRPr lang="pl-PL" sz="2400" b="1" dirty="0">
              <a:solidFill>
                <a:schemeClr val="bg1"/>
              </a:solidFill>
            </a:endParaRPr>
          </a:p>
        </p:txBody>
      </p:sp>
      <p:sp>
        <p:nvSpPr>
          <p:cNvPr id="8" name="Prostokąt zaokrąglony 7">
            <a:hlinkClick r:id="rId2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9" name="Prostokąt zaokrąglony 8">
            <a:hlinkClick r:id="" action="ppaction://hlinkshowjump?jump=nextslide"/>
          </p:cNvPr>
          <p:cNvSpPr/>
          <p:nvPr/>
        </p:nvSpPr>
        <p:spPr>
          <a:xfrm>
            <a:off x="764383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Przykładowe doświadczenie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857224" y="1465724"/>
            <a:ext cx="82147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420000"/>
                </a:solidFill>
              </a:rPr>
              <a:t>	Aby potwierdzić hipotezy w nauce prowadzący </a:t>
            </a:r>
          </a:p>
          <a:p>
            <a:r>
              <a:rPr lang="pl-PL" sz="2800" b="1" dirty="0" smtClean="0">
                <a:solidFill>
                  <a:srgbClr val="420000"/>
                </a:solidFill>
              </a:rPr>
              <a:t>badania naukowe muszą potwierdzić swoją hipotezę </a:t>
            </a:r>
          </a:p>
          <a:p>
            <a:r>
              <a:rPr lang="pl-PL" sz="2800" b="1" dirty="0" smtClean="0">
                <a:solidFill>
                  <a:srgbClr val="420000"/>
                </a:solidFill>
              </a:rPr>
              <a:t>wielokrotnymi badaniami.</a:t>
            </a:r>
          </a:p>
          <a:p>
            <a:endParaRPr lang="pl-PL" sz="2800" b="1" dirty="0" smtClean="0">
              <a:solidFill>
                <a:srgbClr val="420000"/>
              </a:solidFill>
            </a:endParaRPr>
          </a:p>
          <a:p>
            <a:r>
              <a:rPr lang="pl-PL" sz="2800" b="1" dirty="0" smtClean="0">
                <a:solidFill>
                  <a:srgbClr val="420000"/>
                </a:solidFill>
              </a:rPr>
              <a:t>	Badania te powinni wykonać również inni naukowcy i otrzymać takie same wyniki.</a:t>
            </a:r>
            <a:endParaRPr lang="pl-PL" sz="2800" b="1" dirty="0">
              <a:solidFill>
                <a:srgbClr val="420000"/>
              </a:solidFill>
            </a:endParaRPr>
          </a:p>
        </p:txBody>
      </p:sp>
      <p:sp>
        <p:nvSpPr>
          <p:cNvPr id="7" name="Symbol zastępczy stopki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395536" y="260648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Zasady prowadzenia doświadczenia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79512" y="1116157"/>
            <a:ext cx="88924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sz="2000" dirty="0" smtClean="0">
                <a:solidFill>
                  <a:srgbClr val="420000"/>
                </a:solidFill>
              </a:rPr>
              <a:t>Obiektem badań może być każdy organizm: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pl-PL" sz="2000" dirty="0" smtClean="0">
                <a:solidFill>
                  <a:srgbClr val="420000"/>
                </a:solidFill>
              </a:rPr>
              <a:t> zwierzęta (oprócz kręgowców),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pl-PL" sz="2000" dirty="0" smtClean="0">
                <a:solidFill>
                  <a:srgbClr val="420000"/>
                </a:solidFill>
              </a:rPr>
              <a:t>rośliny (oprócz chronionych).</a:t>
            </a:r>
            <a:r>
              <a:rPr lang="pl-PL" dirty="0" smtClean="0">
                <a:solidFill>
                  <a:srgbClr val="420000"/>
                </a:solidFill>
              </a:rPr>
              <a:t/>
            </a:r>
            <a:br>
              <a:rPr lang="pl-PL" dirty="0" smtClean="0">
                <a:solidFill>
                  <a:srgbClr val="420000"/>
                </a:solidFill>
              </a:rPr>
            </a:br>
            <a:r>
              <a:rPr lang="pl-PL" sz="2000" dirty="0" smtClean="0">
                <a:solidFill>
                  <a:srgbClr val="420000"/>
                </a:solidFill>
              </a:rPr>
              <a:t>Doświadczenia na zwierzętach można prowadzić po uzyskaniu zgody Komisji do Spraw Doświadczeń na Zwierzętach.</a:t>
            </a:r>
            <a:br>
              <a:rPr lang="pl-PL" sz="2000" dirty="0" smtClean="0">
                <a:solidFill>
                  <a:srgbClr val="420000"/>
                </a:solidFill>
              </a:rPr>
            </a:br>
            <a:endParaRPr lang="pl-PL" sz="2000" dirty="0" smtClean="0">
              <a:solidFill>
                <a:srgbClr val="42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dirty="0" smtClean="0">
                <a:solidFill>
                  <a:srgbClr val="420000"/>
                </a:solidFill>
              </a:rPr>
              <a:t>Doświadczenie należy przeprowadzać na dużej liczbie osobników.</a:t>
            </a:r>
            <a:br>
              <a:rPr lang="pl-PL" sz="2000" dirty="0" smtClean="0">
                <a:solidFill>
                  <a:srgbClr val="420000"/>
                </a:solidFill>
              </a:rPr>
            </a:br>
            <a:r>
              <a:rPr lang="pl-PL" sz="2000" dirty="0" smtClean="0">
                <a:solidFill>
                  <a:srgbClr val="420000"/>
                </a:solidFill>
              </a:rPr>
              <a:t/>
            </a:r>
            <a:br>
              <a:rPr lang="pl-PL" sz="2000" dirty="0" smtClean="0">
                <a:solidFill>
                  <a:srgbClr val="420000"/>
                </a:solidFill>
              </a:rPr>
            </a:br>
            <a:r>
              <a:rPr lang="pl-PL" sz="2000" dirty="0" smtClean="0">
                <a:solidFill>
                  <a:srgbClr val="420000"/>
                </a:solidFill>
              </a:rPr>
              <a:t>Liczba osobników w próbie kontrolnej i badawczej musi być taka sama.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000" dirty="0" smtClean="0">
                <a:solidFill>
                  <a:srgbClr val="420000"/>
                </a:solidFill>
              </a:rPr>
              <a:t>Wyniki należy zapisywać w sposób uporządkowany np.: wykres, tabela, …</a:t>
            </a:r>
            <a:br>
              <a:rPr lang="pl-PL" sz="2000" dirty="0" smtClean="0">
                <a:solidFill>
                  <a:srgbClr val="420000"/>
                </a:solidFill>
              </a:rPr>
            </a:br>
            <a:endParaRPr lang="pl-PL" sz="2000" dirty="0" smtClean="0">
              <a:solidFill>
                <a:srgbClr val="42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dirty="0" smtClean="0">
                <a:solidFill>
                  <a:srgbClr val="420000"/>
                </a:solidFill>
              </a:rPr>
              <a:t>Doświadczenia powinny być powtarzane wiele razy. Hipoteza zostanie potwierdzona po uzyskaniu zawsze takich samych wyników.</a:t>
            </a:r>
          </a:p>
        </p:txBody>
      </p:sp>
      <p:sp>
        <p:nvSpPr>
          <p:cNvPr id="5" name="Prostokąt zaokrąglony 4">
            <a:hlinkClick r:id="rId2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Zadanie z karty pracy ucznia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07504" y="548680"/>
            <a:ext cx="88924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420000"/>
                </a:solidFill>
              </a:rPr>
              <a:t>	</a:t>
            </a:r>
            <a:r>
              <a:rPr lang="pl-PL" sz="2400" b="1" dirty="0" smtClean="0">
                <a:solidFill>
                  <a:srgbClr val="420000"/>
                </a:solidFill>
              </a:rPr>
              <a:t>Zaplanuj własne doświadczenie i opisz zgodnie z zasadami metodami naukowej.</a:t>
            </a:r>
            <a:endParaRPr lang="pl-PL" sz="2800" b="1" dirty="0">
              <a:solidFill>
                <a:srgbClr val="420000"/>
              </a:solidFill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3059832" y="148478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003300"/>
                </a:solidFill>
              </a:rPr>
              <a:t>Karta pracy ucznia</a:t>
            </a:r>
            <a:endParaRPr lang="pl-PL" b="1" dirty="0">
              <a:solidFill>
                <a:srgbClr val="003300"/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467544" y="2060848"/>
          <a:ext cx="8208912" cy="36068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812027"/>
                <a:gridCol w="5396885"/>
              </a:tblGrid>
              <a:tr h="370840">
                <a:tc>
                  <a:txBody>
                    <a:bodyPr/>
                    <a:lstStyle/>
                    <a:p>
                      <a:r>
                        <a:rPr lang="pl-PL" b="0" dirty="0" smtClean="0"/>
                        <a:t>Obserwacja</a:t>
                      </a:r>
                      <a:endParaRPr lang="pl-PL" b="0" dirty="0"/>
                    </a:p>
                  </a:txBody>
                  <a:tcPr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b="0" dirty="0" smtClean="0"/>
                        <a:t>Paprotki,</a:t>
                      </a:r>
                      <a:r>
                        <a:rPr lang="pl-PL" b="0" baseline="0" dirty="0" smtClean="0"/>
                        <a:t> które podlewamy codziennie rosną wolniej od tych podlewanych 2 razy w tygodniu.</a:t>
                      </a:r>
                      <a:endParaRPr lang="pl-PL" b="0" dirty="0"/>
                    </a:p>
                  </a:txBody>
                  <a:tcPr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Problem badawczy</a:t>
                      </a:r>
                      <a:endParaRPr lang="pl-PL" dirty="0"/>
                    </a:p>
                  </a:txBody>
                  <a:tcP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Hipoteza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Przewidywanie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Potrzebne materiały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Przebieg doświadczenia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Wyniki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Wniosek 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mtClean="0"/>
                        <a:t>Weryfikacja hipotezy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Prostokąt zaokrąglony 6">
            <a:hlinkClick r:id="rId2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Bibliografia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" name="Prostokąt zaokrąglony 2">
            <a:hlinkClick r:id="rId2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85786" y="1357298"/>
            <a:ext cx="6572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prezentacji wykorzystano </a:t>
            </a:r>
            <a:endParaRPr lang="pl-PL" dirty="0" smtClean="0"/>
          </a:p>
          <a:p>
            <a:r>
              <a:rPr lang="pl-PL" dirty="0" smtClean="0"/>
              <a:t>zdjęcia autorstwa Elżbiety Jarębskiej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oraz </a:t>
            </a:r>
            <a:r>
              <a:rPr lang="pl-PL" dirty="0" smtClean="0"/>
              <a:t>zdjęcia </a:t>
            </a:r>
            <a:r>
              <a:rPr lang="pl-PL" dirty="0" smtClean="0"/>
              <a:t>ze stron internetowych</a:t>
            </a:r>
            <a:r>
              <a:rPr lang="pl-PL" dirty="0" smtClean="0"/>
              <a:t>:</a:t>
            </a:r>
            <a:endParaRPr lang="pl-PL" dirty="0" smtClean="0"/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http://wikipedia.pl,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Na czym polega metoda naukowa?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6" name="Prostokąt zaokrąglony 5"/>
          <p:cNvSpPr/>
          <p:nvPr/>
        </p:nvSpPr>
        <p:spPr>
          <a:xfrm rot="5400000">
            <a:off x="4283968" y="-2187624"/>
            <a:ext cx="504056" cy="61206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accent4">
                    <a:lumMod val="50000"/>
                  </a:schemeClr>
                </a:solidFill>
              </a:rPr>
              <a:t>DOŚWIADCZENIE BIOLOGICZNE</a:t>
            </a:r>
            <a:endParaRPr lang="pl-PL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23528" y="2276872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400" dirty="0" smtClean="0"/>
              <a:t>     </a:t>
            </a:r>
            <a:r>
              <a:rPr lang="pl-PL" sz="2400" b="1" dirty="0" smtClean="0"/>
              <a:t>Metoda naukowa </a:t>
            </a:r>
            <a:r>
              <a:rPr lang="pl-PL" sz="2400" dirty="0" smtClean="0"/>
              <a:t>to sposób postępowania stosowany w pro-cesie uzyskiwania i gromadzenia wiedzy o otaczającym świecie.</a:t>
            </a:r>
          </a:p>
          <a:p>
            <a:pPr algn="just"/>
            <a:r>
              <a:rPr lang="pl-PL" sz="2400" dirty="0" smtClean="0"/>
              <a:t>     </a:t>
            </a:r>
          </a:p>
          <a:p>
            <a:pPr algn="just"/>
            <a:r>
              <a:rPr lang="pl-PL" sz="2400" dirty="0" smtClean="0"/>
              <a:t>	Podstawą </a:t>
            </a:r>
            <a:r>
              <a:rPr lang="pl-PL" sz="2400" b="1" dirty="0" smtClean="0"/>
              <a:t>metody naukowej </a:t>
            </a:r>
            <a:r>
              <a:rPr lang="pl-PL" sz="2400" dirty="0" smtClean="0"/>
              <a:t>jest poszukiwanie odpowiedzi na pytania nasuwające się w wyniku obserwacji.</a:t>
            </a:r>
            <a:endParaRPr lang="pl-PL" sz="2400" dirty="0"/>
          </a:p>
        </p:txBody>
      </p:sp>
      <p:sp>
        <p:nvSpPr>
          <p:cNvPr id="7" name="Prostokąt zaokrąglony 6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Na czym polega metoda naukowa?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899592" y="548680"/>
            <a:ext cx="7920880" cy="432048"/>
            <a:chOff x="899592" y="908720"/>
            <a:chExt cx="7920880" cy="432048"/>
          </a:xfrm>
        </p:grpSpPr>
        <p:sp>
          <p:nvSpPr>
            <p:cNvPr id="4" name="Prostokąt zaokrąglony 3"/>
            <p:cNvSpPr/>
            <p:nvPr/>
          </p:nvSpPr>
          <p:spPr>
            <a:xfrm>
              <a:off x="899592" y="908720"/>
              <a:ext cx="2952328" cy="43204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/>
                <a:t>Obserwacje</a:t>
              </a:r>
              <a:endParaRPr lang="pl-PL" b="1" dirty="0"/>
            </a:p>
          </p:txBody>
        </p:sp>
        <p:sp>
          <p:nvSpPr>
            <p:cNvPr id="5" name="Prostokąt zaokrąglony 4"/>
            <p:cNvSpPr/>
            <p:nvPr/>
          </p:nvSpPr>
          <p:spPr>
            <a:xfrm>
              <a:off x="3923928" y="908720"/>
              <a:ext cx="4896544" cy="43204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lnSpc>
                  <a:spcPts val="1800"/>
                </a:lnSpc>
              </a:pPr>
              <a:r>
                <a:rPr lang="pl-PL" sz="1600" dirty="0" smtClean="0"/>
                <a:t>-  obserwator  ustala cel obserwacji , na jej podstawie formułuje problem badawczy </a:t>
              </a:r>
              <a:endParaRPr lang="pl-PL" sz="1600" dirty="0"/>
            </a:p>
          </p:txBody>
        </p:sp>
      </p:grpSp>
      <p:sp>
        <p:nvSpPr>
          <p:cNvPr id="6" name="Prostokąt zaokrąglony 5"/>
          <p:cNvSpPr/>
          <p:nvPr/>
        </p:nvSpPr>
        <p:spPr>
          <a:xfrm>
            <a:off x="179512" y="548680"/>
            <a:ext cx="504056" cy="61206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accent4">
                    <a:lumMod val="50000"/>
                  </a:schemeClr>
                </a:solidFill>
              </a:rPr>
              <a:t>DOŚWIADCZENIE BIOLOGICZNE</a:t>
            </a:r>
            <a:endParaRPr lang="pl-PL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899592" y="1053784"/>
            <a:ext cx="7920880" cy="648072"/>
            <a:chOff x="899592" y="908720"/>
            <a:chExt cx="7920880" cy="432048"/>
          </a:xfrm>
        </p:grpSpPr>
        <p:sp>
          <p:nvSpPr>
            <p:cNvPr id="9" name="Prostokąt zaokrąglony 8"/>
            <p:cNvSpPr/>
            <p:nvPr/>
          </p:nvSpPr>
          <p:spPr>
            <a:xfrm>
              <a:off x="899592" y="908720"/>
              <a:ext cx="2952328" cy="43204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/>
                <a:t>Sformułowanie problemu badawczego</a:t>
              </a:r>
              <a:endParaRPr lang="pl-PL" b="1" dirty="0"/>
            </a:p>
          </p:txBody>
        </p:sp>
        <p:sp>
          <p:nvSpPr>
            <p:cNvPr id="10" name="Prostokąt zaokrąglony 9"/>
            <p:cNvSpPr/>
            <p:nvPr/>
          </p:nvSpPr>
          <p:spPr>
            <a:xfrm>
              <a:off x="3923928" y="908720"/>
              <a:ext cx="4896544" cy="43204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lnSpc>
                  <a:spcPts val="1800"/>
                </a:lnSpc>
              </a:pPr>
              <a:r>
                <a:rPr lang="pl-PL" sz="1600" dirty="0" smtClean="0"/>
                <a:t>-  pytanie, na które uzyskamy odpowiedź  w wyniku doświadczenia</a:t>
              </a:r>
              <a:endParaRPr lang="pl-PL" sz="1600" dirty="0"/>
            </a:p>
          </p:txBody>
        </p:sp>
      </p:grpSp>
      <p:grpSp>
        <p:nvGrpSpPr>
          <p:cNvPr id="11" name="Grupa 10"/>
          <p:cNvGrpSpPr/>
          <p:nvPr/>
        </p:nvGrpSpPr>
        <p:grpSpPr>
          <a:xfrm>
            <a:off x="899592" y="2415648"/>
            <a:ext cx="7920880" cy="648072"/>
            <a:chOff x="899592" y="908720"/>
            <a:chExt cx="7920880" cy="432048"/>
          </a:xfrm>
        </p:grpSpPr>
        <p:sp>
          <p:nvSpPr>
            <p:cNvPr id="12" name="Prostokąt zaokrąglony 11"/>
            <p:cNvSpPr/>
            <p:nvPr/>
          </p:nvSpPr>
          <p:spPr>
            <a:xfrm>
              <a:off x="899592" y="908720"/>
              <a:ext cx="2952328" cy="432048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/>
                <a:t>Przewidywanie</a:t>
              </a:r>
              <a:endParaRPr lang="pl-PL" b="1" dirty="0"/>
            </a:p>
          </p:txBody>
        </p:sp>
        <p:sp>
          <p:nvSpPr>
            <p:cNvPr id="13" name="Prostokąt zaokrąglony 12"/>
            <p:cNvSpPr/>
            <p:nvPr/>
          </p:nvSpPr>
          <p:spPr>
            <a:xfrm>
              <a:off x="3923928" y="908720"/>
              <a:ext cx="4896544" cy="432048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l-PL" sz="1600" dirty="0" smtClean="0"/>
                <a:t>-  założenie słuszności hipotezy</a:t>
              </a:r>
              <a:endParaRPr lang="pl-PL" sz="1600" dirty="0"/>
            </a:p>
          </p:txBody>
        </p:sp>
      </p:grpSp>
      <p:grpSp>
        <p:nvGrpSpPr>
          <p:cNvPr id="14" name="Grupa 13"/>
          <p:cNvGrpSpPr/>
          <p:nvPr/>
        </p:nvGrpSpPr>
        <p:grpSpPr>
          <a:xfrm>
            <a:off x="899592" y="3136776"/>
            <a:ext cx="7920880" cy="648072"/>
            <a:chOff x="899592" y="908720"/>
            <a:chExt cx="7920880" cy="432048"/>
          </a:xfrm>
        </p:grpSpPr>
        <p:sp>
          <p:nvSpPr>
            <p:cNvPr id="15" name="Prostokąt zaokrąglony 14"/>
            <p:cNvSpPr/>
            <p:nvPr/>
          </p:nvSpPr>
          <p:spPr>
            <a:xfrm>
              <a:off x="899592" y="908720"/>
              <a:ext cx="2952328" cy="43204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/>
                <a:t>Przeprowadzenie doświadczenia</a:t>
              </a:r>
              <a:endParaRPr lang="pl-PL" b="1" dirty="0"/>
            </a:p>
          </p:txBody>
        </p:sp>
        <p:sp>
          <p:nvSpPr>
            <p:cNvPr id="16" name="Prostokąt zaokrąglony 15"/>
            <p:cNvSpPr/>
            <p:nvPr/>
          </p:nvSpPr>
          <p:spPr>
            <a:xfrm>
              <a:off x="3923928" y="908720"/>
              <a:ext cx="4896544" cy="43204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lnSpc>
                  <a:spcPts val="1800"/>
                </a:lnSpc>
                <a:buFontTx/>
                <a:buChar char="-"/>
              </a:pPr>
              <a:r>
                <a:rPr lang="pl-PL" sz="1600" dirty="0" smtClean="0"/>
                <a:t>  potrzebne materiały, czas trwania , próba badawcza, próba kontrolna</a:t>
              </a:r>
            </a:p>
            <a:p>
              <a:pPr>
                <a:lnSpc>
                  <a:spcPts val="1800"/>
                </a:lnSpc>
                <a:buFontTx/>
                <a:buChar char="-"/>
              </a:pPr>
              <a:r>
                <a:rPr lang="pl-PL" sz="1600" dirty="0" smtClean="0"/>
                <a:t>  przebieg doświadczenia</a:t>
              </a:r>
              <a:endParaRPr lang="pl-PL" sz="1600" dirty="0"/>
            </a:p>
          </p:txBody>
        </p:sp>
      </p:grpSp>
      <p:grpSp>
        <p:nvGrpSpPr>
          <p:cNvPr id="17" name="Grupa 16"/>
          <p:cNvGrpSpPr/>
          <p:nvPr/>
        </p:nvGrpSpPr>
        <p:grpSpPr>
          <a:xfrm>
            <a:off x="899592" y="3857904"/>
            <a:ext cx="7920880" cy="648072"/>
            <a:chOff x="899592" y="908720"/>
            <a:chExt cx="7920880" cy="432048"/>
          </a:xfrm>
        </p:grpSpPr>
        <p:sp>
          <p:nvSpPr>
            <p:cNvPr id="18" name="Prostokąt zaokrąglony 17"/>
            <p:cNvSpPr/>
            <p:nvPr/>
          </p:nvSpPr>
          <p:spPr>
            <a:xfrm>
              <a:off x="899592" y="908720"/>
              <a:ext cx="2952328" cy="43204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/>
                <a:t>Zanotowanie wyników </a:t>
              </a:r>
              <a:br>
                <a:rPr lang="pl-PL" b="1" dirty="0" smtClean="0"/>
              </a:br>
              <a:r>
                <a:rPr lang="pl-PL" b="1" dirty="0" smtClean="0"/>
                <a:t>i spostrzeżeń</a:t>
              </a:r>
              <a:endParaRPr lang="pl-PL" b="1" dirty="0"/>
            </a:p>
          </p:txBody>
        </p:sp>
        <p:sp>
          <p:nvSpPr>
            <p:cNvPr id="19" name="Prostokąt zaokrąglony 18"/>
            <p:cNvSpPr/>
            <p:nvPr/>
          </p:nvSpPr>
          <p:spPr>
            <a:xfrm>
              <a:off x="3923928" y="908720"/>
              <a:ext cx="4896544" cy="43204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lnSpc>
                  <a:spcPts val="1800"/>
                </a:lnSpc>
              </a:pPr>
              <a:r>
                <a:rPr lang="pl-PL" sz="1600" dirty="0" smtClean="0"/>
                <a:t>-  dokumentacja obserwacji i eksperymentu np.; opis zmian zachodzących w roślinie w trakcie doświadczenia</a:t>
              </a:r>
              <a:endParaRPr lang="pl-PL" sz="1600" dirty="0"/>
            </a:p>
          </p:txBody>
        </p:sp>
      </p:grpSp>
      <p:grpSp>
        <p:nvGrpSpPr>
          <p:cNvPr id="20" name="Grupa 19"/>
          <p:cNvGrpSpPr/>
          <p:nvPr/>
        </p:nvGrpSpPr>
        <p:grpSpPr>
          <a:xfrm>
            <a:off x="899592" y="4579032"/>
            <a:ext cx="7920880" cy="648072"/>
            <a:chOff x="899592" y="908720"/>
            <a:chExt cx="7920880" cy="432048"/>
          </a:xfrm>
        </p:grpSpPr>
        <p:sp>
          <p:nvSpPr>
            <p:cNvPr id="21" name="Prostokąt zaokrąglony 20"/>
            <p:cNvSpPr/>
            <p:nvPr/>
          </p:nvSpPr>
          <p:spPr>
            <a:xfrm>
              <a:off x="899592" y="908720"/>
              <a:ext cx="2952328" cy="43204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/>
                <a:t>Opracowanie wyników</a:t>
              </a:r>
              <a:endParaRPr lang="pl-PL" b="1" dirty="0"/>
            </a:p>
          </p:txBody>
        </p:sp>
        <p:sp>
          <p:nvSpPr>
            <p:cNvPr id="22" name="Prostokąt zaokrąglony 21"/>
            <p:cNvSpPr/>
            <p:nvPr/>
          </p:nvSpPr>
          <p:spPr>
            <a:xfrm>
              <a:off x="3923928" y="908720"/>
              <a:ext cx="4896544" cy="43204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lnSpc>
                  <a:spcPts val="1800"/>
                </a:lnSpc>
              </a:pPr>
              <a:r>
                <a:rPr lang="pl-PL" sz="1600" dirty="0" smtClean="0"/>
                <a:t>-  w przypadku pomiarów np.; określenie średniej arytmetycznej, lub przedstawienie wyników za pomocą diagramu</a:t>
              </a:r>
              <a:endParaRPr lang="pl-PL" sz="1600" dirty="0"/>
            </a:p>
          </p:txBody>
        </p:sp>
      </p:grpSp>
      <p:grpSp>
        <p:nvGrpSpPr>
          <p:cNvPr id="23" name="Grupa 22"/>
          <p:cNvGrpSpPr/>
          <p:nvPr/>
        </p:nvGrpSpPr>
        <p:grpSpPr>
          <a:xfrm>
            <a:off x="899592" y="5300160"/>
            <a:ext cx="7920880" cy="648072"/>
            <a:chOff x="899592" y="908720"/>
            <a:chExt cx="7920880" cy="432048"/>
          </a:xfrm>
        </p:grpSpPr>
        <p:sp>
          <p:nvSpPr>
            <p:cNvPr id="24" name="Prostokąt zaokrąglony 23"/>
            <p:cNvSpPr/>
            <p:nvPr/>
          </p:nvSpPr>
          <p:spPr>
            <a:xfrm>
              <a:off x="899592" y="908720"/>
              <a:ext cx="2952328" cy="43204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/>
                <a:t>Sformułowanie wniosku</a:t>
              </a:r>
              <a:endParaRPr lang="pl-PL" b="1" dirty="0"/>
            </a:p>
          </p:txBody>
        </p:sp>
        <p:sp>
          <p:nvSpPr>
            <p:cNvPr id="25" name="Prostokąt zaokrąglony 24"/>
            <p:cNvSpPr/>
            <p:nvPr/>
          </p:nvSpPr>
          <p:spPr>
            <a:xfrm>
              <a:off x="3923928" y="908720"/>
              <a:ext cx="4896544" cy="43204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lnSpc>
                  <a:spcPts val="1800"/>
                </a:lnSpc>
              </a:pPr>
              <a:r>
                <a:rPr lang="pl-PL" sz="1600" dirty="0" smtClean="0"/>
                <a:t>-  w zależności od uzyskanych wyników  jest potwierdzeniem lub zaprzeczeniem hipotezy</a:t>
              </a:r>
              <a:endParaRPr lang="pl-PL" sz="1600" dirty="0"/>
            </a:p>
          </p:txBody>
        </p:sp>
      </p:grpSp>
      <p:grpSp>
        <p:nvGrpSpPr>
          <p:cNvPr id="26" name="Grupa 25"/>
          <p:cNvGrpSpPr/>
          <p:nvPr/>
        </p:nvGrpSpPr>
        <p:grpSpPr>
          <a:xfrm>
            <a:off x="899592" y="6021288"/>
            <a:ext cx="7920880" cy="648072"/>
            <a:chOff x="899592" y="908720"/>
            <a:chExt cx="7920880" cy="432048"/>
          </a:xfrm>
        </p:grpSpPr>
        <p:sp>
          <p:nvSpPr>
            <p:cNvPr id="27" name="Prostokąt zaokrąglony 26"/>
            <p:cNvSpPr/>
            <p:nvPr/>
          </p:nvSpPr>
          <p:spPr>
            <a:xfrm>
              <a:off x="899592" y="908720"/>
              <a:ext cx="2952328" cy="43204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/>
                <a:t>Weryfikacje hipotezy</a:t>
              </a:r>
              <a:endParaRPr lang="pl-PL" b="1" dirty="0"/>
            </a:p>
          </p:txBody>
        </p:sp>
        <p:sp>
          <p:nvSpPr>
            <p:cNvPr id="28" name="Prostokąt zaokrąglony 27"/>
            <p:cNvSpPr/>
            <p:nvPr/>
          </p:nvSpPr>
          <p:spPr>
            <a:xfrm>
              <a:off x="3923928" y="908720"/>
              <a:ext cx="4896544" cy="43204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l-PL" sz="1600" dirty="0" smtClean="0"/>
                <a:t>-  ocena czy postawiona hipoteza jest prawdziwa</a:t>
              </a:r>
              <a:endParaRPr lang="pl-PL" sz="1600" dirty="0"/>
            </a:p>
          </p:txBody>
        </p:sp>
      </p:grpSp>
      <p:grpSp>
        <p:nvGrpSpPr>
          <p:cNvPr id="29" name="Grupa 28"/>
          <p:cNvGrpSpPr/>
          <p:nvPr/>
        </p:nvGrpSpPr>
        <p:grpSpPr>
          <a:xfrm>
            <a:off x="899592" y="1781200"/>
            <a:ext cx="7920880" cy="567680"/>
            <a:chOff x="899592" y="908720"/>
            <a:chExt cx="7920880" cy="432048"/>
          </a:xfrm>
        </p:grpSpPr>
        <p:sp>
          <p:nvSpPr>
            <p:cNvPr id="30" name="Prostokąt zaokrąglony 29"/>
            <p:cNvSpPr/>
            <p:nvPr/>
          </p:nvSpPr>
          <p:spPr>
            <a:xfrm>
              <a:off x="899592" y="908720"/>
              <a:ext cx="295232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/>
                <a:t>Sformułowanie hipotezy</a:t>
              </a:r>
              <a:endParaRPr lang="pl-PL" b="1" dirty="0"/>
            </a:p>
          </p:txBody>
        </p:sp>
        <p:sp>
          <p:nvSpPr>
            <p:cNvPr id="31" name="Prostokąt zaokrąglony 30"/>
            <p:cNvSpPr/>
            <p:nvPr/>
          </p:nvSpPr>
          <p:spPr>
            <a:xfrm>
              <a:off x="3923928" y="908720"/>
              <a:ext cx="4896544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lnSpc>
                  <a:spcPts val="1800"/>
                </a:lnSpc>
              </a:pPr>
              <a:r>
                <a:rPr lang="pl-PL" sz="1600" dirty="0" smtClean="0"/>
                <a:t>-  przypuszczalna odpowiedź na pytanie (nie zawsze musi być słuszna)</a:t>
              </a:r>
              <a:endParaRPr lang="pl-PL" sz="1600" dirty="0"/>
            </a:p>
          </p:txBody>
        </p:sp>
      </p:grpSp>
      <p:sp>
        <p:nvSpPr>
          <p:cNvPr id="32" name="Prostokąt zaokrąglony 31">
            <a:hlinkClick r:id="rId3" action="ppaction://hlinksldjump"/>
          </p:cNvPr>
          <p:cNvSpPr/>
          <p:nvPr/>
        </p:nvSpPr>
        <p:spPr>
          <a:xfrm>
            <a:off x="785786" y="6500834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33" name="Prostokąt zaokrąglony 32">
            <a:hlinkClick r:id="" action="ppaction://hlinkshowjump?jump=nextslide"/>
          </p:cNvPr>
          <p:cNvSpPr/>
          <p:nvPr/>
        </p:nvSpPr>
        <p:spPr>
          <a:xfrm>
            <a:off x="7500958" y="6500834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34" name="Symbol zastępczy stopki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174 -0.44046 L -2.77778E-7 -1.6763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0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Przykładowe doświadczenie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4" name="Prostokąt zaokrąglony 3"/>
          <p:cNvSpPr/>
          <p:nvPr/>
        </p:nvSpPr>
        <p:spPr>
          <a:xfrm>
            <a:off x="899592" y="548680"/>
            <a:ext cx="2952328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OBSERWACJE</a:t>
            </a:r>
            <a:endParaRPr lang="pl-PL" sz="2000" b="1" dirty="0"/>
          </a:p>
        </p:txBody>
      </p:sp>
      <p:sp>
        <p:nvSpPr>
          <p:cNvPr id="5" name="Prostokąt zaokrąglony 4"/>
          <p:cNvSpPr/>
          <p:nvPr/>
        </p:nvSpPr>
        <p:spPr>
          <a:xfrm>
            <a:off x="899592" y="1124744"/>
            <a:ext cx="7848872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smtClean="0"/>
              <a:t>Ziemniaki przechowywane w gospodarstwie domowymi czasami zielenieją.</a:t>
            </a:r>
            <a:endParaRPr lang="pl-PL" sz="1600" dirty="0"/>
          </a:p>
        </p:txBody>
      </p:sp>
      <p:sp>
        <p:nvSpPr>
          <p:cNvPr id="6" name="Prostokąt zaokrąglony 5"/>
          <p:cNvSpPr/>
          <p:nvPr/>
        </p:nvSpPr>
        <p:spPr>
          <a:xfrm>
            <a:off x="179512" y="548680"/>
            <a:ext cx="504056" cy="61206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DOŚWIADCZENIE BIOLOGICZNE</a:t>
            </a:r>
            <a:endParaRPr lang="pl-PL" sz="24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I:\Documents and Settings\Krzysztof\Pulpit\dośw\IMG_00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214554"/>
            <a:ext cx="5202237" cy="390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Prostokąt zaokrąglony 6">
            <a:hlinkClick r:id="rId3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8" name="Prostokąt zaokrąglony 7">
            <a:hlinkClick r:id="" action="ppaction://hlinkshowjump?jump=nextslide"/>
          </p:cNvPr>
          <p:cNvSpPr/>
          <p:nvPr/>
        </p:nvSpPr>
        <p:spPr>
          <a:xfrm>
            <a:off x="764383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9" name="Symbol zastępczy stop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zaokrąglony 5"/>
          <p:cNvSpPr/>
          <p:nvPr/>
        </p:nvSpPr>
        <p:spPr>
          <a:xfrm>
            <a:off x="179512" y="548680"/>
            <a:ext cx="504056" cy="61206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DOŚWIADCZENIE BIOLOGICZNE</a:t>
            </a:r>
            <a:endParaRPr lang="pl-PL" sz="2400" b="1" dirty="0">
              <a:solidFill>
                <a:schemeClr val="bg1"/>
              </a:solidFill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899592" y="548680"/>
            <a:ext cx="3312368" cy="64807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SFORMUŁOWANIE PROBLEMU BADAWCZEGO</a:t>
            </a:r>
            <a:endParaRPr lang="pl-PL" sz="2000" b="1" dirty="0"/>
          </a:p>
        </p:txBody>
      </p:sp>
      <p:sp>
        <p:nvSpPr>
          <p:cNvPr id="10" name="Prostokąt zaokrąglony 9"/>
          <p:cNvSpPr/>
          <p:nvPr/>
        </p:nvSpPr>
        <p:spPr>
          <a:xfrm>
            <a:off x="899592" y="1340768"/>
            <a:ext cx="7920880" cy="64807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smtClean="0"/>
              <a:t>Dlaczego ziemniaki zielenieją?</a:t>
            </a:r>
            <a:endParaRPr lang="pl-PL" sz="1600" dirty="0"/>
          </a:p>
        </p:txBody>
      </p:sp>
      <p:sp>
        <p:nvSpPr>
          <p:cNvPr id="7" name="Prostokąt 6"/>
          <p:cNvSpPr/>
          <p:nvPr/>
        </p:nvSpPr>
        <p:spPr>
          <a:xfrm>
            <a:off x="1142976" y="2143116"/>
            <a:ext cx="7429552" cy="41434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14300" dist="165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zaokrąglony 7">
            <a:hlinkClick r:id="rId3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1" name="Prostokąt zaokrąglony 10">
            <a:hlinkClick r:id="" action="ppaction://hlinkshowjump?jump=nextslide"/>
          </p:cNvPr>
          <p:cNvSpPr/>
          <p:nvPr/>
        </p:nvSpPr>
        <p:spPr>
          <a:xfrm>
            <a:off x="764383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Przykładowe doświadczenie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3" name="Symbol zastępczy stopki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zaokrąglony 5"/>
          <p:cNvSpPr/>
          <p:nvPr/>
        </p:nvSpPr>
        <p:spPr>
          <a:xfrm>
            <a:off x="179512" y="548680"/>
            <a:ext cx="504056" cy="61206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DOŚWIADCZENIE BIOLOGICZNE</a:t>
            </a:r>
            <a:endParaRPr lang="pl-PL" sz="2400" b="1" dirty="0">
              <a:solidFill>
                <a:schemeClr val="bg1"/>
              </a:solidFill>
            </a:endParaRPr>
          </a:p>
        </p:txBody>
      </p:sp>
      <p:sp>
        <p:nvSpPr>
          <p:cNvPr id="30" name="Prostokąt zaokrąglony 29"/>
          <p:cNvSpPr/>
          <p:nvPr/>
        </p:nvSpPr>
        <p:spPr>
          <a:xfrm>
            <a:off x="899592" y="548680"/>
            <a:ext cx="3744416" cy="567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SFORMUŁOWANIE HIPOTEZY</a:t>
            </a:r>
            <a:endParaRPr lang="pl-PL" sz="2000" b="1" dirty="0"/>
          </a:p>
        </p:txBody>
      </p:sp>
      <p:sp>
        <p:nvSpPr>
          <p:cNvPr id="31" name="Prostokąt zaokrąglony 30"/>
          <p:cNvSpPr/>
          <p:nvPr/>
        </p:nvSpPr>
        <p:spPr>
          <a:xfrm>
            <a:off x="899592" y="1277144"/>
            <a:ext cx="7920880" cy="5676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smtClean="0"/>
              <a:t>Przyczyną zmiany koloru ziemniaków jest światło.</a:t>
            </a:r>
            <a:endParaRPr lang="pl-PL" sz="1600" dirty="0"/>
          </a:p>
        </p:txBody>
      </p:sp>
      <p:sp>
        <p:nvSpPr>
          <p:cNvPr id="8" name="Prostokąt zaokrąglony 7">
            <a:hlinkClick r:id="rId2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9" name="Prostokąt zaokrąglony 8">
            <a:hlinkClick r:id="" action="ppaction://hlinkshowjump?jump=nextslide"/>
          </p:cNvPr>
          <p:cNvSpPr/>
          <p:nvPr/>
        </p:nvSpPr>
        <p:spPr>
          <a:xfrm>
            <a:off x="764383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Przykładowe doświadczenie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1928794" y="1714488"/>
            <a:ext cx="5559427" cy="4402141"/>
            <a:chOff x="1928794" y="1714488"/>
            <a:chExt cx="5559427" cy="4402141"/>
          </a:xfrm>
        </p:grpSpPr>
        <p:pic>
          <p:nvPicPr>
            <p:cNvPr id="10" name="Picture 2" descr="I:\Documents and Settings\Krzysztof\Pulpit\dośw\IMG_008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5984" y="2214554"/>
              <a:ext cx="5202237" cy="39020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Picture 2" descr="czarny, konspektu, ksi&amp;eogon;&amp;zdot;yc, &amp;zdot;ó&amp;lstrok;ty, rysunek, twarz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8794" y="1714488"/>
              <a:ext cx="2214578" cy="22145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2" name="Symbol zastępczy stopki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zaokrąglony 5"/>
          <p:cNvSpPr/>
          <p:nvPr/>
        </p:nvSpPr>
        <p:spPr>
          <a:xfrm>
            <a:off x="179512" y="548680"/>
            <a:ext cx="504056" cy="61206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DOŚWIADCZENIE BIOLOGICZNE</a:t>
            </a:r>
            <a:endParaRPr lang="pl-PL" sz="2400" b="1" dirty="0">
              <a:solidFill>
                <a:schemeClr val="bg1"/>
              </a:solidFill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899592" y="548680"/>
            <a:ext cx="2952328" cy="64807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PRZEWIDYWANIE</a:t>
            </a:r>
            <a:endParaRPr lang="pl-PL" sz="2000" b="1" dirty="0"/>
          </a:p>
        </p:txBody>
      </p:sp>
      <p:sp>
        <p:nvSpPr>
          <p:cNvPr id="13" name="Prostokąt zaokrąglony 12"/>
          <p:cNvSpPr/>
          <p:nvPr/>
        </p:nvSpPr>
        <p:spPr>
          <a:xfrm>
            <a:off x="899592" y="1340768"/>
            <a:ext cx="7776864" cy="64807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smtClean="0"/>
              <a:t>Ziemniaki umieszczone na </a:t>
            </a:r>
            <a:r>
              <a:rPr lang="pl-PL" sz="1600" dirty="0" err="1" smtClean="0"/>
              <a:t>światle</a:t>
            </a:r>
            <a:r>
              <a:rPr lang="pl-PL" sz="1600" dirty="0" smtClean="0"/>
              <a:t> zielenieją.</a:t>
            </a:r>
            <a:endParaRPr lang="pl-PL" sz="1600" dirty="0"/>
          </a:p>
        </p:txBody>
      </p:sp>
      <p:sp>
        <p:nvSpPr>
          <p:cNvPr id="7" name="Prostokąt 6"/>
          <p:cNvSpPr/>
          <p:nvPr/>
        </p:nvSpPr>
        <p:spPr>
          <a:xfrm>
            <a:off x="1142976" y="2143116"/>
            <a:ext cx="7429552" cy="41434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14300" dist="165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zaokrąglony 7">
            <a:hlinkClick r:id="rId3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9" name="Prostokąt zaokrąglony 8">
            <a:hlinkClick r:id="" action="ppaction://hlinkshowjump?jump=nextslide"/>
          </p:cNvPr>
          <p:cNvSpPr/>
          <p:nvPr/>
        </p:nvSpPr>
        <p:spPr>
          <a:xfrm>
            <a:off x="764383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Przykładowe doświadczenie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zaokrąglony 5"/>
          <p:cNvSpPr/>
          <p:nvPr/>
        </p:nvSpPr>
        <p:spPr>
          <a:xfrm>
            <a:off x="179512" y="548680"/>
            <a:ext cx="504056" cy="61206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DOŚWIADCZENIE BIOLOGICZNE</a:t>
            </a:r>
            <a:endParaRPr lang="pl-PL" sz="2400" b="1" dirty="0">
              <a:solidFill>
                <a:schemeClr val="bg1"/>
              </a:solidFill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899592" y="548680"/>
            <a:ext cx="2952328" cy="64807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PRZEPROWADZENIE DOŚWIADCZENIA</a:t>
            </a:r>
            <a:endParaRPr lang="pl-PL" sz="2000" b="1" dirty="0"/>
          </a:p>
        </p:txBody>
      </p:sp>
      <p:sp>
        <p:nvSpPr>
          <p:cNvPr id="16" name="Prostokąt zaokrąglony 15"/>
          <p:cNvSpPr/>
          <p:nvPr/>
        </p:nvSpPr>
        <p:spPr>
          <a:xfrm>
            <a:off x="899592" y="1340768"/>
            <a:ext cx="7992888" cy="20882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1700"/>
              </a:lnSpc>
            </a:pPr>
            <a:r>
              <a:rPr lang="pl-PL" sz="1600" b="1" dirty="0" smtClean="0"/>
              <a:t>Potrzebne materiały: </a:t>
            </a:r>
            <a:r>
              <a:rPr lang="pl-PL" sz="1600" dirty="0" smtClean="0"/>
              <a:t>6 ziemniaków, papierowa torba, taca.</a:t>
            </a:r>
            <a:endParaRPr lang="pl-PL" sz="1600" b="1" dirty="0" smtClean="0"/>
          </a:p>
          <a:p>
            <a:pPr>
              <a:lnSpc>
                <a:spcPts val="1700"/>
              </a:lnSpc>
            </a:pPr>
            <a:r>
              <a:rPr lang="pl-PL" sz="1600" b="1" dirty="0" smtClean="0"/>
              <a:t>Przygotowanie doświadczenia:</a:t>
            </a:r>
          </a:p>
          <a:p>
            <a:pPr marL="342900" indent="-342900">
              <a:lnSpc>
                <a:spcPts val="1700"/>
              </a:lnSpc>
              <a:buFont typeface="+mj-lt"/>
              <a:buAutoNum type="arabicPeriod"/>
            </a:pPr>
            <a:r>
              <a:rPr lang="pl-PL" sz="1600" dirty="0" smtClean="0"/>
              <a:t>Do papierowej torby  włóż 3 ziemniaki i umieść w kuchni w szafce pod zlewem (bez dostępu światła).</a:t>
            </a:r>
          </a:p>
          <a:p>
            <a:pPr marL="342900" indent="-342900">
              <a:lnSpc>
                <a:spcPts val="1700"/>
              </a:lnSpc>
              <a:buFont typeface="+mj-lt"/>
              <a:buAutoNum type="arabicPeriod"/>
            </a:pPr>
            <a:r>
              <a:rPr lang="pl-PL" sz="1600" dirty="0" smtClean="0"/>
              <a:t>3 kolejne ziemniaki umieść  na tacy na oknie – próba badawcza.</a:t>
            </a:r>
          </a:p>
          <a:p>
            <a:pPr marL="342900" indent="-342900">
              <a:lnSpc>
                <a:spcPts val="1700"/>
              </a:lnSpc>
              <a:buFont typeface="+mj-lt"/>
              <a:buAutoNum type="arabicPeriod"/>
            </a:pPr>
            <a:r>
              <a:rPr lang="pl-PL" sz="1600" dirty="0" smtClean="0"/>
              <a:t>Poczekaj 2 tygodnie.</a:t>
            </a:r>
          </a:p>
          <a:p>
            <a:pPr marL="342900" indent="-342900">
              <a:lnSpc>
                <a:spcPts val="1700"/>
              </a:lnSpc>
            </a:pPr>
            <a:endParaRPr lang="pl-PL" sz="1600" dirty="0" smtClean="0"/>
          </a:p>
          <a:p>
            <a:pPr marL="342900" indent="-342900">
              <a:lnSpc>
                <a:spcPts val="1700"/>
              </a:lnSpc>
            </a:pPr>
            <a:r>
              <a:rPr lang="pl-PL" sz="1600" dirty="0" smtClean="0"/>
              <a:t>Uwaga: ziemniaki najlepiej przechowywać w temperaturze 4 -  8</a:t>
            </a:r>
            <a:r>
              <a:rPr lang="pl-PL" sz="1600" baseline="30000" dirty="0" smtClean="0"/>
              <a:t>0</a:t>
            </a:r>
            <a:r>
              <a:rPr lang="pl-PL" sz="1600" dirty="0" smtClean="0"/>
              <a:t>C</a:t>
            </a:r>
          </a:p>
          <a:p>
            <a:endParaRPr lang="pl-PL" sz="1600" b="1" dirty="0"/>
          </a:p>
        </p:txBody>
      </p:sp>
      <p:sp>
        <p:nvSpPr>
          <p:cNvPr id="7" name="Prostokąt 6"/>
          <p:cNvSpPr/>
          <p:nvPr/>
        </p:nvSpPr>
        <p:spPr>
          <a:xfrm>
            <a:off x="1142976" y="3500438"/>
            <a:ext cx="7429552" cy="27860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14300" dist="165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zaokrąglony 7">
            <a:hlinkClick r:id="rId3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9" name="Prostokąt zaokrąglony 8">
            <a:hlinkClick r:id="" action="ppaction://hlinkshowjump?jump=nextslide"/>
          </p:cNvPr>
          <p:cNvSpPr/>
          <p:nvPr/>
        </p:nvSpPr>
        <p:spPr>
          <a:xfrm>
            <a:off x="764383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Przykładowe doświadczenie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zaokrąglony 5"/>
          <p:cNvSpPr/>
          <p:nvPr/>
        </p:nvSpPr>
        <p:spPr>
          <a:xfrm>
            <a:off x="179512" y="548680"/>
            <a:ext cx="504056" cy="61206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chemeClr val="bg1"/>
                </a:solidFill>
              </a:rPr>
              <a:t>DOŚWIADCZENIE BIOLOGICZNE</a:t>
            </a:r>
            <a:endParaRPr lang="pl-PL" sz="2400" b="1" dirty="0">
              <a:solidFill>
                <a:schemeClr val="bg1"/>
              </a:solidFill>
            </a:endParaRPr>
          </a:p>
        </p:txBody>
      </p:sp>
      <p:sp>
        <p:nvSpPr>
          <p:cNvPr id="18" name="Prostokąt zaokrąglony 17"/>
          <p:cNvSpPr/>
          <p:nvPr/>
        </p:nvSpPr>
        <p:spPr>
          <a:xfrm>
            <a:off x="827584" y="548680"/>
            <a:ext cx="3672408" cy="64807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ZANOTOWANIE WYNIKÓW </a:t>
            </a:r>
            <a:br>
              <a:rPr lang="pl-PL" sz="2000" b="1" dirty="0" smtClean="0"/>
            </a:br>
            <a:r>
              <a:rPr lang="pl-PL" sz="2000" b="1" dirty="0" smtClean="0"/>
              <a:t>I SPOSTRZEŻEŃ</a:t>
            </a:r>
            <a:endParaRPr lang="pl-PL" sz="2000" b="1" dirty="0"/>
          </a:p>
        </p:txBody>
      </p:sp>
      <p:sp>
        <p:nvSpPr>
          <p:cNvPr id="19" name="Prostokąt zaokrąglony 18"/>
          <p:cNvSpPr/>
          <p:nvPr/>
        </p:nvSpPr>
        <p:spPr>
          <a:xfrm>
            <a:off x="827584" y="1340768"/>
            <a:ext cx="8064896" cy="64807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 smtClean="0"/>
              <a:t>Ziemniaki na tacy zazieleniły się, natomiast ziemniaki w torbie nie zmieniły koloru.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1142976" y="2143116"/>
            <a:ext cx="7429552" cy="41434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114300" dist="165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zaokrąglony 7">
            <a:hlinkClick r:id="rId3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9" name="Prostokąt zaokrąglony 8">
            <a:hlinkClick r:id="" action="ppaction://hlinkshowjump?jump=nextslide"/>
          </p:cNvPr>
          <p:cNvSpPr/>
          <p:nvPr/>
        </p:nvSpPr>
        <p:spPr>
          <a:xfrm>
            <a:off x="7643834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395536" y="-2738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Przykładowe doświadczenie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532</Words>
  <Application>Microsoft Office PowerPoint</Application>
  <PresentationFormat>Pokaz na ekranie (4:3)</PresentationFormat>
  <Paragraphs>155</Paragraphs>
  <Slides>16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7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Ela</dc:creator>
  <cp:lastModifiedBy>Ela</cp:lastModifiedBy>
  <cp:revision>54</cp:revision>
  <dcterms:created xsi:type="dcterms:W3CDTF">2013-03-06T19:41:43Z</dcterms:created>
  <dcterms:modified xsi:type="dcterms:W3CDTF">2013-03-22T18:35:03Z</dcterms:modified>
</cp:coreProperties>
</file>