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62" r:id="rId3"/>
    <p:sldId id="266" r:id="rId4"/>
    <p:sldId id="267" r:id="rId5"/>
    <p:sldId id="268" r:id="rId6"/>
    <p:sldId id="269" r:id="rId7"/>
    <p:sldId id="263" r:id="rId8"/>
    <p:sldId id="270" r:id="rId9"/>
    <p:sldId id="265" r:id="rId10"/>
    <p:sldId id="271" r:id="rId11"/>
    <p:sldId id="272" r:id="rId12"/>
    <p:sldId id="273" r:id="rId13"/>
    <p:sldId id="274" r:id="rId14"/>
    <p:sldId id="275" r:id="rId15"/>
    <p:sldId id="264" r:id="rId16"/>
    <p:sldId id="276" r:id="rId17"/>
    <p:sldId id="277" r:id="rId18"/>
    <p:sldId id="278" r:id="rId19"/>
    <p:sldId id="279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60" r:id="rId3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3300"/>
    <a:srgbClr val="420000"/>
    <a:srgbClr val="000066"/>
    <a:srgbClr val="FEF9F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Styl jasny 3 — Ak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03" autoAdjust="0"/>
    <p:restoredTop sz="94660"/>
  </p:normalViewPr>
  <p:slideViewPr>
    <p:cSldViewPr>
      <p:cViewPr>
        <p:scale>
          <a:sx n="70" d="100"/>
          <a:sy n="70" d="100"/>
        </p:scale>
        <p:origin x="-1260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A5FCF4-97B8-4BEE-BD5C-B616FB33AF54}" type="datetimeFigureOut">
              <a:rPr lang="pl-PL" smtClean="0"/>
              <a:pPr/>
              <a:t>2013-05-12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142EC0-4963-4C73-A31C-AF8E4B8A9D3E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42EC0-4963-4C73-A31C-AF8E4B8A9D3E}" type="slidenum">
              <a:rPr lang="pl-PL" smtClean="0"/>
              <a:pPr/>
              <a:t>19</a:t>
            </a:fld>
            <a:endParaRPr lang="pl-P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42EC0-4963-4C73-A31C-AF8E4B8A9D3E}" type="slidenum">
              <a:rPr lang="pl-PL" smtClean="0"/>
              <a:pPr/>
              <a:t>28</a:t>
            </a:fld>
            <a:endParaRPr lang="pl-P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42EC0-4963-4C73-A31C-AF8E4B8A9D3E}" type="slidenum">
              <a:rPr lang="pl-PL" smtClean="0"/>
              <a:pPr/>
              <a:t>29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42EC0-4963-4C73-A31C-AF8E4B8A9D3E}" type="slidenum">
              <a:rPr lang="pl-PL" smtClean="0"/>
              <a:pPr/>
              <a:t>20</a:t>
            </a:fld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42EC0-4963-4C73-A31C-AF8E4B8A9D3E}" type="slidenum">
              <a:rPr lang="pl-PL" smtClean="0"/>
              <a:pPr/>
              <a:t>21</a:t>
            </a:fld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42EC0-4963-4C73-A31C-AF8E4B8A9D3E}" type="slidenum">
              <a:rPr lang="pl-PL" smtClean="0"/>
              <a:pPr/>
              <a:t>22</a:t>
            </a:fld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42EC0-4963-4C73-A31C-AF8E4B8A9D3E}" type="slidenum">
              <a:rPr lang="pl-PL" smtClean="0"/>
              <a:pPr/>
              <a:t>23</a:t>
            </a:fld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42EC0-4963-4C73-A31C-AF8E4B8A9D3E}" type="slidenum">
              <a:rPr lang="pl-PL" smtClean="0"/>
              <a:pPr/>
              <a:t>24</a:t>
            </a:fld>
            <a:endParaRPr lang="pl-P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42EC0-4963-4C73-A31C-AF8E4B8A9D3E}" type="slidenum">
              <a:rPr lang="pl-PL" smtClean="0"/>
              <a:pPr/>
              <a:t>25</a:t>
            </a:fld>
            <a:endParaRPr lang="pl-P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42EC0-4963-4C73-A31C-AF8E4B8A9D3E}" type="slidenum">
              <a:rPr lang="pl-PL" smtClean="0"/>
              <a:pPr/>
              <a:t>26</a:t>
            </a:fld>
            <a:endParaRPr lang="pl-P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42EC0-4963-4C73-A31C-AF8E4B8A9D3E}" type="slidenum">
              <a:rPr lang="pl-PL" smtClean="0"/>
              <a:pPr/>
              <a:t>27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50E35-653E-4A6C-B2B9-D986F04C9679}" type="datetimeFigureOut">
              <a:rPr lang="pl-PL" smtClean="0"/>
              <a:pPr/>
              <a:t>2013-05-12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043C-B494-4D6F-A557-5360CE2544E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50E35-653E-4A6C-B2B9-D986F04C9679}" type="datetimeFigureOut">
              <a:rPr lang="pl-PL" smtClean="0"/>
              <a:pPr/>
              <a:t>2013-05-12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043C-B494-4D6F-A557-5360CE2544E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50E35-653E-4A6C-B2B9-D986F04C9679}" type="datetimeFigureOut">
              <a:rPr lang="pl-PL" smtClean="0"/>
              <a:pPr/>
              <a:t>2013-05-12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043C-B494-4D6F-A557-5360CE2544E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50E35-653E-4A6C-B2B9-D986F04C9679}" type="datetimeFigureOut">
              <a:rPr lang="pl-PL" smtClean="0"/>
              <a:pPr/>
              <a:t>2013-05-12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043C-B494-4D6F-A557-5360CE2544E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50E35-653E-4A6C-B2B9-D986F04C9679}" type="datetimeFigureOut">
              <a:rPr lang="pl-PL" smtClean="0"/>
              <a:pPr/>
              <a:t>2013-05-12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043C-B494-4D6F-A557-5360CE2544E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50E35-653E-4A6C-B2B9-D986F04C9679}" type="datetimeFigureOut">
              <a:rPr lang="pl-PL" smtClean="0"/>
              <a:pPr/>
              <a:t>2013-05-12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043C-B494-4D6F-A557-5360CE2544E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50E35-653E-4A6C-B2B9-D986F04C9679}" type="datetimeFigureOut">
              <a:rPr lang="pl-PL" smtClean="0"/>
              <a:pPr/>
              <a:t>2013-05-12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043C-B494-4D6F-A557-5360CE2544E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50E35-653E-4A6C-B2B9-D986F04C9679}" type="datetimeFigureOut">
              <a:rPr lang="pl-PL" smtClean="0"/>
              <a:pPr/>
              <a:t>2013-05-12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043C-B494-4D6F-A557-5360CE2544E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50E35-653E-4A6C-B2B9-D986F04C9679}" type="datetimeFigureOut">
              <a:rPr lang="pl-PL" smtClean="0"/>
              <a:pPr/>
              <a:t>2013-05-12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043C-B494-4D6F-A557-5360CE2544E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50E35-653E-4A6C-B2B9-D986F04C9679}" type="datetimeFigureOut">
              <a:rPr lang="pl-PL" smtClean="0"/>
              <a:pPr/>
              <a:t>2013-05-12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043C-B494-4D6F-A557-5360CE2544E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50E35-653E-4A6C-B2B9-D986F04C9679}" type="datetimeFigureOut">
              <a:rPr lang="pl-PL" smtClean="0"/>
              <a:pPr/>
              <a:t>2013-05-12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3043C-B494-4D6F-A557-5360CE2544E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20000"/>
                <a:lumOff val="80000"/>
              </a:schemeClr>
            </a:gs>
            <a:gs pos="50000">
              <a:srgbClr val="FFFFFF"/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50E35-653E-4A6C-B2B9-D986F04C9679}" type="datetimeFigureOut">
              <a:rPr lang="pl-PL" smtClean="0"/>
              <a:pPr/>
              <a:t>2013-05-12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33043C-B494-4D6F-A557-5360CE2544E3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30.xml"/><Relationship Id="rId5" Type="http://schemas.openxmlformats.org/officeDocument/2006/relationships/slide" Target="slide18.xml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16.xml"/><Relationship Id="rId7" Type="http://schemas.openxmlformats.org/officeDocument/2006/relationships/slide" Target="slide2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15.xml"/><Relationship Id="rId4" Type="http://schemas.openxmlformats.org/officeDocument/2006/relationships/slide" Target="slid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slide" Target="slide1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slide" Target="slide16.xml"/><Relationship Id="rId4" Type="http://schemas.openxmlformats.org/officeDocument/2006/relationships/slide" Target="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5" Type="http://schemas.openxmlformats.org/officeDocument/2006/relationships/slide" Target="slide7.xml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9.xml"/><Relationship Id="rId7" Type="http://schemas.openxmlformats.org/officeDocument/2006/relationships/slide" Target="slide2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15.xml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10.xml"/><Relationship Id="rId7" Type="http://schemas.openxmlformats.org/officeDocument/2006/relationships/slide" Target="slide11.xml"/><Relationship Id="rId12" Type="http://schemas.openxmlformats.org/officeDocument/2006/relationships/slide" Target="slide1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11" Type="http://schemas.openxmlformats.org/officeDocument/2006/relationships/slide" Target="slide2.xml"/><Relationship Id="rId5" Type="http://schemas.openxmlformats.org/officeDocument/2006/relationships/slide" Target="slide13.xml"/><Relationship Id="rId10" Type="http://schemas.openxmlformats.org/officeDocument/2006/relationships/slide" Target="slide3.xml"/><Relationship Id="rId4" Type="http://schemas.openxmlformats.org/officeDocument/2006/relationships/slide" Target="slide12.xml"/><Relationship Id="rId9" Type="http://schemas.openxmlformats.org/officeDocument/2006/relationships/slide" Target="slide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9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285720" y="785794"/>
            <a:ext cx="840486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Królestwo protistów</a:t>
            </a:r>
            <a:endParaRPr lang="pl-PL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464315" y="4151930"/>
            <a:ext cx="142876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b="1" dirty="0" smtClean="0"/>
              <a:t>Spis treści:</a:t>
            </a:r>
            <a:endParaRPr lang="pl-PL" b="1" dirty="0"/>
          </a:p>
        </p:txBody>
      </p:sp>
      <p:sp>
        <p:nvSpPr>
          <p:cNvPr id="6" name="Prostokąt zaokrąglony 5">
            <a:hlinkClick r:id="rId3" action="ppaction://hlinksldjump"/>
          </p:cNvPr>
          <p:cNvSpPr/>
          <p:nvPr/>
        </p:nvSpPr>
        <p:spPr>
          <a:xfrm>
            <a:off x="464315" y="5432684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Rozwiąż krzyżówkę</a:t>
            </a:r>
          </a:p>
        </p:txBody>
      </p:sp>
      <p:sp>
        <p:nvSpPr>
          <p:cNvPr id="9" name="Prostokąt zaokrąglony 8">
            <a:hlinkClick r:id="rId4" action="ppaction://hlinksldjump"/>
          </p:cNvPr>
          <p:cNvSpPr/>
          <p:nvPr/>
        </p:nvSpPr>
        <p:spPr>
          <a:xfrm>
            <a:off x="464315" y="4578848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Podział protistów</a:t>
            </a:r>
          </a:p>
        </p:txBody>
      </p:sp>
      <p:sp>
        <p:nvSpPr>
          <p:cNvPr id="10" name="Prostokąt zaokrąglony 9">
            <a:hlinkClick r:id="rId5" action="ppaction://hlinksldjump"/>
          </p:cNvPr>
          <p:cNvSpPr/>
          <p:nvPr/>
        </p:nvSpPr>
        <p:spPr>
          <a:xfrm>
            <a:off x="464315" y="5005766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Sposoby poruszania się protistów</a:t>
            </a:r>
          </a:p>
        </p:txBody>
      </p:sp>
      <p:sp>
        <p:nvSpPr>
          <p:cNvPr id="12" name="Prostokąt zaokrąglony 11">
            <a:hlinkClick r:id="" action="ppaction://hlinkshowjump?jump=endshow"/>
          </p:cNvPr>
          <p:cNvSpPr/>
          <p:nvPr/>
        </p:nvSpPr>
        <p:spPr>
          <a:xfrm>
            <a:off x="464315" y="6286520"/>
            <a:ext cx="321471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>
                <a:solidFill>
                  <a:srgbClr val="C00000"/>
                </a:solidFill>
              </a:rPr>
              <a:t>Zakończ program</a:t>
            </a:r>
          </a:p>
        </p:txBody>
      </p:sp>
      <p:sp>
        <p:nvSpPr>
          <p:cNvPr id="8" name="Prostokąt zaokrąglony 7">
            <a:hlinkClick r:id="rId6" action="ppaction://hlinksldjump"/>
          </p:cNvPr>
          <p:cNvSpPr/>
          <p:nvPr/>
        </p:nvSpPr>
        <p:spPr>
          <a:xfrm>
            <a:off x="464315" y="5859602"/>
            <a:ext cx="321471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>
                <a:solidFill>
                  <a:schemeClr val="tx1"/>
                </a:solidFill>
              </a:rPr>
              <a:t>Bibliografia</a:t>
            </a:r>
            <a:endParaRPr lang="pl-PL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Podział protistów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7" name="Prostokąt zaokrąglony 6">
            <a:hlinkClick r:id="" action="ppaction://hlinkshowjump?jump=lastslideviewed"/>
          </p:cNvPr>
          <p:cNvSpPr/>
          <p:nvPr/>
        </p:nvSpPr>
        <p:spPr>
          <a:xfrm>
            <a:off x="39290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Cofnij</a:t>
            </a:r>
            <a:endParaRPr lang="pl-PL" b="1" dirty="0"/>
          </a:p>
        </p:txBody>
      </p:sp>
      <p:grpSp>
        <p:nvGrpSpPr>
          <p:cNvPr id="8" name="Grupa 7"/>
          <p:cNvGrpSpPr/>
          <p:nvPr/>
        </p:nvGrpSpPr>
        <p:grpSpPr>
          <a:xfrm>
            <a:off x="214282" y="785794"/>
            <a:ext cx="8786874" cy="5500726"/>
            <a:chOff x="214282" y="785794"/>
            <a:chExt cx="8786874" cy="5500726"/>
          </a:xfrm>
        </p:grpSpPr>
        <p:sp>
          <p:nvSpPr>
            <p:cNvPr id="32" name="Prostokąt zaokrąglony 31"/>
            <p:cNvSpPr/>
            <p:nvPr/>
          </p:nvSpPr>
          <p:spPr>
            <a:xfrm>
              <a:off x="214282" y="785794"/>
              <a:ext cx="8786874" cy="5500726"/>
            </a:xfrm>
            <a:prstGeom prst="roundRect">
              <a:avLst>
                <a:gd name="adj" fmla="val 5159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pPr algn="ctr">
                <a:lnSpc>
                  <a:spcPts val="2100"/>
                </a:lnSpc>
              </a:pPr>
              <a:r>
                <a:rPr lang="pl-PL" sz="2800" b="1" dirty="0" smtClean="0">
                  <a:latin typeface="Cambria" pitchFamily="18" charset="0"/>
                </a:rPr>
                <a:t>Świdrowce</a:t>
              </a:r>
              <a:endParaRPr lang="pl-PL" sz="2800" b="1" dirty="0">
                <a:latin typeface="Cambria" pitchFamily="18" charset="0"/>
              </a:endParaRPr>
            </a:p>
          </p:txBody>
        </p:sp>
        <p:pic>
          <p:nvPicPr>
            <p:cNvPr id="1026" name="Picture 2" descr="E:\Biologia2\222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86182" y="1428736"/>
              <a:ext cx="4848244" cy="38416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" name="pole tekstowe 5"/>
            <p:cNvSpPr txBox="1"/>
            <p:nvPr/>
          </p:nvSpPr>
          <p:spPr>
            <a:xfrm>
              <a:off x="571472" y="1428736"/>
              <a:ext cx="3429024" cy="1800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pl-PL" b="1" dirty="0" smtClean="0"/>
                <a:t>ŚWIDROWIEC GAMBIJSKI – przenoszony przez muchę </a:t>
              </a:r>
              <a:r>
                <a:rPr lang="pl-PL" b="1" dirty="0" err="1" smtClean="0"/>
                <a:t>tse-tse</a:t>
              </a:r>
              <a:r>
                <a:rPr lang="pl-PL" b="1" dirty="0" smtClean="0"/>
                <a:t> wywołuje chorobę zwaną śpiączką afrykańską</a:t>
              </a:r>
              <a:r>
                <a:rPr lang="pl-PL" sz="2000" b="1" dirty="0" smtClean="0"/>
                <a:t>.</a:t>
              </a:r>
              <a:endParaRPr lang="pl-PL" sz="2000" b="1" dirty="0"/>
            </a:p>
          </p:txBody>
        </p:sp>
        <p:pic>
          <p:nvPicPr>
            <p:cNvPr id="32770" name="Picture 2" descr="http://upload.wikimedia.org/wikipedia/commons/thumb/2/23/Trypanosoma_sp._PHIL_613_lores.jpg/240px-Trypanosoma_sp._PHIL_613_lores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85786" y="3429000"/>
              <a:ext cx="2571768" cy="182167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Podział protistów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7" name="Prostokąt zaokrąglony 6">
            <a:hlinkClick r:id="" action="ppaction://hlinkshowjump?jump=lastslideviewed"/>
          </p:cNvPr>
          <p:cNvSpPr/>
          <p:nvPr/>
        </p:nvSpPr>
        <p:spPr>
          <a:xfrm>
            <a:off x="39290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Cofnij</a:t>
            </a:r>
            <a:endParaRPr lang="pl-PL" b="1" dirty="0"/>
          </a:p>
        </p:txBody>
      </p:sp>
      <p:grpSp>
        <p:nvGrpSpPr>
          <p:cNvPr id="8" name="Grupa 7"/>
          <p:cNvGrpSpPr/>
          <p:nvPr/>
        </p:nvGrpSpPr>
        <p:grpSpPr>
          <a:xfrm>
            <a:off x="214282" y="785794"/>
            <a:ext cx="8786874" cy="5500726"/>
            <a:chOff x="214282" y="785794"/>
            <a:chExt cx="8786874" cy="5500726"/>
          </a:xfrm>
        </p:grpSpPr>
        <p:sp>
          <p:nvSpPr>
            <p:cNvPr id="32" name="Prostokąt zaokrąglony 31"/>
            <p:cNvSpPr/>
            <p:nvPr/>
          </p:nvSpPr>
          <p:spPr>
            <a:xfrm>
              <a:off x="214282" y="785794"/>
              <a:ext cx="8786874" cy="5500726"/>
            </a:xfrm>
            <a:prstGeom prst="roundRect">
              <a:avLst>
                <a:gd name="adj" fmla="val 5159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pPr algn="ctr">
                <a:lnSpc>
                  <a:spcPts val="2100"/>
                </a:lnSpc>
              </a:pPr>
              <a:r>
                <a:rPr lang="pl-PL" sz="2800" b="1" dirty="0" smtClean="0">
                  <a:latin typeface="Cambria" pitchFamily="18" charset="0"/>
                </a:rPr>
                <a:t>Rzęsistki</a:t>
              </a:r>
              <a:endParaRPr lang="pl-PL" sz="2800" b="1" dirty="0">
                <a:latin typeface="Cambria" pitchFamily="18" charset="0"/>
              </a:endParaRPr>
            </a:p>
          </p:txBody>
        </p:sp>
        <p:sp>
          <p:nvSpPr>
            <p:cNvPr id="5" name="pole tekstowe 4"/>
            <p:cNvSpPr txBox="1"/>
            <p:nvPr/>
          </p:nvSpPr>
          <p:spPr>
            <a:xfrm>
              <a:off x="785786" y="5072074"/>
              <a:ext cx="750099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000" b="1" dirty="0" smtClean="0"/>
                <a:t>Rzęsistek pochwowy wywołuje zapalenie cewki moczowej u kobiet </a:t>
              </a:r>
              <a:br>
                <a:rPr lang="pl-PL" sz="2000" b="1" dirty="0" smtClean="0"/>
              </a:br>
              <a:r>
                <a:rPr lang="pl-PL" sz="2000" b="1" dirty="0" smtClean="0"/>
                <a:t>i mężczyzn.</a:t>
              </a:r>
              <a:endParaRPr lang="pl-PL" sz="2000" b="1" dirty="0"/>
            </a:p>
          </p:txBody>
        </p:sp>
        <p:pic>
          <p:nvPicPr>
            <p:cNvPr id="10242" name="Picture 2" descr="http://www.pasozyty.net.pl/wp-content/uploads/2009/04/rzesistek-pochwowy-trichomonas-vaginalis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71558" y="1714488"/>
              <a:ext cx="4214842" cy="31432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244" name="Picture 4" descr="http://www.ciriscience.org/thumbimage.php?id=55"/>
            <p:cNvPicPr>
              <a:picLocks noChangeAspect="1" noChangeArrowheads="1"/>
            </p:cNvPicPr>
            <p:nvPr/>
          </p:nvPicPr>
          <p:blipFill>
            <a:blip r:embed="rId3" cstate="print"/>
            <a:srcRect b="11764"/>
            <a:stretch>
              <a:fillRect/>
            </a:stretch>
          </p:blipFill>
          <p:spPr bwMode="auto">
            <a:xfrm>
              <a:off x="5286400" y="1714488"/>
              <a:ext cx="2857500" cy="31432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Podział protistów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7" name="Prostokąt zaokrąglony 6">
            <a:hlinkClick r:id="" action="ppaction://hlinkshowjump?jump=lastslideviewed"/>
          </p:cNvPr>
          <p:cNvSpPr/>
          <p:nvPr/>
        </p:nvSpPr>
        <p:spPr>
          <a:xfrm>
            <a:off x="39290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Cofnij</a:t>
            </a:r>
            <a:endParaRPr lang="pl-PL" b="1" dirty="0"/>
          </a:p>
        </p:txBody>
      </p:sp>
      <p:grpSp>
        <p:nvGrpSpPr>
          <p:cNvPr id="9" name="Grupa 8"/>
          <p:cNvGrpSpPr/>
          <p:nvPr/>
        </p:nvGrpSpPr>
        <p:grpSpPr>
          <a:xfrm>
            <a:off x="214282" y="785794"/>
            <a:ext cx="8786874" cy="5500726"/>
            <a:chOff x="214282" y="785794"/>
            <a:chExt cx="8786874" cy="5500726"/>
          </a:xfrm>
        </p:grpSpPr>
        <p:sp>
          <p:nvSpPr>
            <p:cNvPr id="32" name="Prostokąt zaokrąglony 31"/>
            <p:cNvSpPr/>
            <p:nvPr/>
          </p:nvSpPr>
          <p:spPr>
            <a:xfrm>
              <a:off x="214282" y="785794"/>
              <a:ext cx="8786874" cy="5500726"/>
            </a:xfrm>
            <a:prstGeom prst="roundRect">
              <a:avLst>
                <a:gd name="adj" fmla="val 5159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pPr algn="ctr">
                <a:lnSpc>
                  <a:spcPts val="2100"/>
                </a:lnSpc>
              </a:pPr>
              <a:r>
                <a:rPr lang="pl-PL" sz="2800" b="1" dirty="0" smtClean="0">
                  <a:latin typeface="Cambria" pitchFamily="18" charset="0"/>
                </a:rPr>
                <a:t>Zarodźce</a:t>
              </a:r>
              <a:endParaRPr lang="pl-PL" sz="2800" b="1" dirty="0">
                <a:latin typeface="Cambria" pitchFamily="18" charset="0"/>
              </a:endParaRPr>
            </a:p>
          </p:txBody>
        </p:sp>
        <p:sp>
          <p:nvSpPr>
            <p:cNvPr id="5" name="pole tekstowe 4"/>
            <p:cNvSpPr txBox="1"/>
            <p:nvPr/>
          </p:nvSpPr>
          <p:spPr>
            <a:xfrm>
              <a:off x="785786" y="5072074"/>
              <a:ext cx="75009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000" b="1" dirty="0" smtClean="0"/>
                <a:t>Zarodziec malaryczny wywołuje malarię.</a:t>
              </a:r>
              <a:endParaRPr lang="pl-PL" sz="2000" b="1" dirty="0"/>
            </a:p>
          </p:txBody>
        </p:sp>
        <p:pic>
          <p:nvPicPr>
            <p:cNvPr id="6" name="Picture 2" descr="http://www.pasozyty.com.pl/assets/drgalleries/108/big_Plasmodium_malariae_zarozec_malaryczny_pasozyty_pasozyt_malaria_zapobieganie%20malarii.jpg"/>
            <p:cNvPicPr>
              <a:picLocks noChangeAspect="1" noChangeArrowheads="1"/>
            </p:cNvPicPr>
            <p:nvPr/>
          </p:nvPicPr>
          <p:blipFill>
            <a:blip r:embed="rId2" cstate="print"/>
            <a:srcRect b="7483"/>
            <a:stretch>
              <a:fillRect/>
            </a:stretch>
          </p:blipFill>
          <p:spPr bwMode="auto">
            <a:xfrm>
              <a:off x="452346" y="2143116"/>
              <a:ext cx="5000660" cy="2428892"/>
            </a:xfrm>
            <a:prstGeom prst="rect">
              <a:avLst/>
            </a:prstGeom>
            <a:noFill/>
          </p:spPr>
        </p:pic>
        <p:pic>
          <p:nvPicPr>
            <p:cNvPr id="8" name="Picture 4" descr="http://www.pasozyty.com.pl/assets/images/fotki/Plasmodium_malariae_zarozec_malaryczny_pasozyty_pasozyt_malaria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10130" y="2143116"/>
              <a:ext cx="3429000" cy="242889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Podział protistów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7" name="Prostokąt zaokrąglony 6">
            <a:hlinkClick r:id="" action="ppaction://hlinkshowjump?jump=lastslideviewed"/>
          </p:cNvPr>
          <p:cNvSpPr/>
          <p:nvPr/>
        </p:nvSpPr>
        <p:spPr>
          <a:xfrm>
            <a:off x="39290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Cofnij</a:t>
            </a:r>
            <a:endParaRPr lang="pl-PL" b="1" dirty="0"/>
          </a:p>
        </p:txBody>
      </p:sp>
      <p:grpSp>
        <p:nvGrpSpPr>
          <p:cNvPr id="8" name="Grupa 7"/>
          <p:cNvGrpSpPr/>
          <p:nvPr/>
        </p:nvGrpSpPr>
        <p:grpSpPr>
          <a:xfrm>
            <a:off x="214282" y="785794"/>
            <a:ext cx="8786874" cy="5500726"/>
            <a:chOff x="214282" y="785794"/>
            <a:chExt cx="8786874" cy="5500726"/>
          </a:xfrm>
        </p:grpSpPr>
        <p:sp>
          <p:nvSpPr>
            <p:cNvPr id="32" name="Prostokąt zaokrąglony 31"/>
            <p:cNvSpPr/>
            <p:nvPr/>
          </p:nvSpPr>
          <p:spPr>
            <a:xfrm>
              <a:off x="214282" y="785794"/>
              <a:ext cx="8786874" cy="5500726"/>
            </a:xfrm>
            <a:prstGeom prst="roundRect">
              <a:avLst>
                <a:gd name="adj" fmla="val 5159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pPr algn="ctr">
                <a:lnSpc>
                  <a:spcPts val="2100"/>
                </a:lnSpc>
              </a:pPr>
              <a:r>
                <a:rPr lang="pl-PL" sz="2800" b="1" dirty="0" smtClean="0">
                  <a:latin typeface="Cambria" pitchFamily="18" charset="0"/>
                </a:rPr>
                <a:t>Ameby</a:t>
              </a:r>
              <a:endParaRPr lang="pl-PL" sz="2800" b="1" dirty="0">
                <a:latin typeface="Cambria" pitchFamily="18" charset="0"/>
              </a:endParaRPr>
            </a:p>
          </p:txBody>
        </p:sp>
        <p:sp>
          <p:nvSpPr>
            <p:cNvPr id="5" name="pole tekstowe 4"/>
            <p:cNvSpPr txBox="1"/>
            <p:nvPr/>
          </p:nvSpPr>
          <p:spPr>
            <a:xfrm>
              <a:off x="357158" y="2143116"/>
              <a:ext cx="3500462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pl-PL" sz="2000" b="1" dirty="0" smtClean="0"/>
                <a:t>Ameba żyjąca w jelicie cienkim człowieka wywołuje groźną chorobę zwaną czerwonką amebową lub pełzakowatą.</a:t>
              </a:r>
              <a:endParaRPr lang="pl-PL" sz="2000" b="1" dirty="0"/>
            </a:p>
          </p:txBody>
        </p:sp>
        <p:pic>
          <p:nvPicPr>
            <p:cNvPr id="8198" name="Picture 6" descr="http://4.bp.blogspot.com/-n_C52ncKP5I/TzGgNE37zBI/AAAAAAAAAww/rh3-OXW-FyQ/s1600/pdvd002zx2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143372" y="1571612"/>
              <a:ext cx="4000528" cy="351921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Podział protistów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7" name="Prostokąt zaokrąglony 6">
            <a:hlinkClick r:id="" action="ppaction://hlinkshowjump?jump=lastslideviewed"/>
          </p:cNvPr>
          <p:cNvSpPr/>
          <p:nvPr/>
        </p:nvSpPr>
        <p:spPr>
          <a:xfrm>
            <a:off x="39290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Cofnij</a:t>
            </a:r>
            <a:endParaRPr lang="pl-PL" b="1" dirty="0"/>
          </a:p>
        </p:txBody>
      </p:sp>
      <p:grpSp>
        <p:nvGrpSpPr>
          <p:cNvPr id="8" name="Grupa 7"/>
          <p:cNvGrpSpPr/>
          <p:nvPr/>
        </p:nvGrpSpPr>
        <p:grpSpPr>
          <a:xfrm>
            <a:off x="214282" y="785794"/>
            <a:ext cx="8786874" cy="5500726"/>
            <a:chOff x="214282" y="785794"/>
            <a:chExt cx="8786874" cy="5500726"/>
          </a:xfrm>
        </p:grpSpPr>
        <p:sp>
          <p:nvSpPr>
            <p:cNvPr id="32" name="Prostokąt zaokrąglony 31"/>
            <p:cNvSpPr/>
            <p:nvPr/>
          </p:nvSpPr>
          <p:spPr>
            <a:xfrm>
              <a:off x="214282" y="785794"/>
              <a:ext cx="8786874" cy="5500726"/>
            </a:xfrm>
            <a:prstGeom prst="roundRect">
              <a:avLst>
                <a:gd name="adj" fmla="val 5159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pPr algn="ctr">
                <a:lnSpc>
                  <a:spcPts val="2100"/>
                </a:lnSpc>
              </a:pPr>
              <a:r>
                <a:rPr lang="pl-PL" sz="2800" b="1" dirty="0" smtClean="0">
                  <a:latin typeface="Cambria" pitchFamily="18" charset="0"/>
                </a:rPr>
                <a:t>Leiszmania</a:t>
              </a:r>
              <a:endParaRPr lang="pl-PL" sz="2800" b="1" dirty="0">
                <a:latin typeface="Cambria" pitchFamily="18" charset="0"/>
              </a:endParaRPr>
            </a:p>
          </p:txBody>
        </p:sp>
        <p:sp>
          <p:nvSpPr>
            <p:cNvPr id="5" name="pole tekstowe 4"/>
            <p:cNvSpPr txBox="1"/>
            <p:nvPr/>
          </p:nvSpPr>
          <p:spPr>
            <a:xfrm>
              <a:off x="428596" y="2500306"/>
              <a:ext cx="3214710" cy="18912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pl-PL" sz="2000" b="1" dirty="0" smtClean="0"/>
                <a:t>Występuje w krajach tropikalnych. Powoduje choroby skóry i innych narządów.</a:t>
              </a:r>
              <a:endParaRPr lang="pl-PL" sz="2000" b="1" dirty="0"/>
            </a:p>
          </p:txBody>
        </p:sp>
        <p:pic>
          <p:nvPicPr>
            <p:cNvPr id="7170" name="Picture 2" descr="http://cnho.files.wordpress.com/2011/12/leismania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57620" y="1857364"/>
              <a:ext cx="4500594" cy="30003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Podział protistów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cxnSp>
        <p:nvCxnSpPr>
          <p:cNvPr id="16" name="Łącznik prosty 15"/>
          <p:cNvCxnSpPr/>
          <p:nvPr/>
        </p:nvCxnSpPr>
        <p:spPr>
          <a:xfrm rot="5400000">
            <a:off x="2693181" y="442892"/>
            <a:ext cx="785818" cy="290038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Łącznik prosty 18"/>
          <p:cNvCxnSpPr/>
          <p:nvPr/>
        </p:nvCxnSpPr>
        <p:spPr>
          <a:xfrm rot="16200000" flipV="1">
            <a:off x="5591182" y="445273"/>
            <a:ext cx="785818" cy="289562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Łącznik prosty 21"/>
          <p:cNvCxnSpPr/>
          <p:nvPr/>
        </p:nvCxnSpPr>
        <p:spPr>
          <a:xfrm rot="16200000" flipH="1">
            <a:off x="4144562" y="1891892"/>
            <a:ext cx="785818" cy="238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Łącznik prosty 23"/>
          <p:cNvCxnSpPr>
            <a:endCxn id="15" idx="0"/>
          </p:cNvCxnSpPr>
          <p:nvPr/>
        </p:nvCxnSpPr>
        <p:spPr>
          <a:xfrm rot="5400000">
            <a:off x="5305430" y="2445537"/>
            <a:ext cx="1285884" cy="296705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Łącznik prosty 24"/>
          <p:cNvCxnSpPr>
            <a:endCxn id="12" idx="0"/>
          </p:cNvCxnSpPr>
          <p:nvPr/>
        </p:nvCxnSpPr>
        <p:spPr>
          <a:xfrm rot="5400000">
            <a:off x="6788959" y="3929066"/>
            <a:ext cx="128588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Prostokąt zaokrąglony 11">
            <a:hlinkClick r:id="rId2" action="ppaction://hlinksldjump"/>
          </p:cNvPr>
          <p:cNvSpPr/>
          <p:nvPr/>
        </p:nvSpPr>
        <p:spPr>
          <a:xfrm>
            <a:off x="6181736" y="4572008"/>
            <a:ext cx="2500330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err="1" smtClean="0">
                <a:latin typeface="Cambria" pitchFamily="18" charset="0"/>
              </a:rPr>
              <a:t>Lęgniowce</a:t>
            </a:r>
            <a:endParaRPr lang="pl-PL" sz="2000" b="1" dirty="0">
              <a:latin typeface="Cambria" pitchFamily="18" charset="0"/>
            </a:endParaRPr>
          </a:p>
        </p:txBody>
      </p:sp>
      <p:sp>
        <p:nvSpPr>
          <p:cNvPr id="15" name="Prostokąt zaokrąglony 14">
            <a:hlinkClick r:id="rId3" action="ppaction://hlinksldjump"/>
          </p:cNvPr>
          <p:cNvSpPr/>
          <p:nvPr/>
        </p:nvSpPr>
        <p:spPr>
          <a:xfrm>
            <a:off x="3214678" y="4572008"/>
            <a:ext cx="2500330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Śluzowce</a:t>
            </a:r>
            <a:endParaRPr lang="pl-PL" sz="2000" b="1" dirty="0">
              <a:latin typeface="Cambria" pitchFamily="18" charset="0"/>
            </a:endParaRPr>
          </a:p>
        </p:txBody>
      </p:sp>
      <p:sp>
        <p:nvSpPr>
          <p:cNvPr id="21" name="Prostokąt zaokrąglony 20">
            <a:hlinkClick r:id="rId4" action="ppaction://hlinksldjump"/>
          </p:cNvPr>
          <p:cNvSpPr/>
          <p:nvPr/>
        </p:nvSpPr>
        <p:spPr>
          <a:xfrm>
            <a:off x="3288497" y="2285992"/>
            <a:ext cx="2500330" cy="100013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Cudzożywne protisty zwierzęce</a:t>
            </a:r>
            <a:endParaRPr lang="pl-PL" sz="2000" b="1" dirty="0">
              <a:latin typeface="Cambria" pitchFamily="18" charset="0"/>
            </a:endParaRPr>
          </a:p>
        </p:txBody>
      </p:sp>
      <p:sp>
        <p:nvSpPr>
          <p:cNvPr id="23" name="Prostokąt zaokrąglony 22">
            <a:hlinkClick r:id="rId5" action="ppaction://hlinksldjump"/>
          </p:cNvPr>
          <p:cNvSpPr/>
          <p:nvPr/>
        </p:nvSpPr>
        <p:spPr>
          <a:xfrm>
            <a:off x="6181736" y="2285992"/>
            <a:ext cx="2500330" cy="100013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Protisty </a:t>
            </a:r>
            <a:r>
              <a:rPr lang="pl-PL" sz="2000" b="1" dirty="0" err="1" smtClean="0">
                <a:latin typeface="Cambria" pitchFamily="18" charset="0"/>
              </a:rPr>
              <a:t>grzybopodobne</a:t>
            </a:r>
            <a:endParaRPr lang="pl-PL" sz="2000" b="1" dirty="0">
              <a:latin typeface="Cambria" pitchFamily="18" charset="0"/>
            </a:endParaRPr>
          </a:p>
        </p:txBody>
      </p:sp>
      <p:sp>
        <p:nvSpPr>
          <p:cNvPr id="26" name="Prostokąt zaokrąglony 25">
            <a:hlinkClick r:id="rId6" action="ppaction://hlinksldjump"/>
          </p:cNvPr>
          <p:cNvSpPr/>
          <p:nvPr/>
        </p:nvSpPr>
        <p:spPr>
          <a:xfrm>
            <a:off x="385733" y="2285992"/>
            <a:ext cx="2500330" cy="10001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Samożywne protisty roślinopodobne</a:t>
            </a:r>
            <a:endParaRPr lang="pl-PL" sz="2000" b="1" dirty="0">
              <a:latin typeface="Cambria" pitchFamily="18" charset="0"/>
            </a:endParaRPr>
          </a:p>
        </p:txBody>
      </p:sp>
      <p:sp>
        <p:nvSpPr>
          <p:cNvPr id="28" name="Prostokąt zaokrąglony 27">
            <a:hlinkClick r:id="rId7" action="ppaction://hlinksldjump"/>
          </p:cNvPr>
          <p:cNvSpPr/>
          <p:nvPr/>
        </p:nvSpPr>
        <p:spPr>
          <a:xfrm>
            <a:off x="2285984" y="857232"/>
            <a:ext cx="4500594" cy="6429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000" b="1" dirty="0" smtClean="0">
                <a:latin typeface="Cambria" pitchFamily="18" charset="0"/>
              </a:rPr>
              <a:t>Protisty</a:t>
            </a:r>
            <a:endParaRPr lang="pl-PL" sz="4000" b="1" dirty="0">
              <a:latin typeface="Cambria" pitchFamily="18" charset="0"/>
            </a:endParaRPr>
          </a:p>
        </p:txBody>
      </p:sp>
      <p:sp>
        <p:nvSpPr>
          <p:cNvPr id="17" name="Prostokąt zaokrąglony 16">
            <a:hlinkClick r:id="rId8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3071802" y="6362662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solidFill>
                  <a:srgbClr val="C00000"/>
                </a:solidFill>
              </a:rPr>
              <a:t>Wybierz odpowiednią grupę.</a:t>
            </a:r>
            <a:endParaRPr lang="pl-PL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Podział protistów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7" name="Prostokąt zaokrąglony 6">
            <a:hlinkClick r:id="" action="ppaction://hlinkshowjump?jump=lastslideviewed"/>
          </p:cNvPr>
          <p:cNvSpPr/>
          <p:nvPr/>
        </p:nvSpPr>
        <p:spPr>
          <a:xfrm>
            <a:off x="39290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Cofnij</a:t>
            </a:r>
            <a:endParaRPr lang="pl-PL" b="1" dirty="0"/>
          </a:p>
        </p:txBody>
      </p:sp>
      <p:sp>
        <p:nvSpPr>
          <p:cNvPr id="5124" name="AutoShape 4" descr="data:image/jpeg;base64,/9j/4AAQSkZJRgABAQAAAQABAAD/2wCEAAkGBhMSERUUExQVFRUWGBcXFhgYGBUXFxoXFxgXGBgYGBcXHCYeFxkjGRcUHy8gIycpLCwsFR4xNTAqNSYrLCkBCQoKDgwOGg8PGiwkHCQsLCwsLCwsLCwsLCwsKSwsLCwsLCwsLCwsLCkpLCwpLCwsLCksLCwsLCksLCwsLCwsLP/AABEIAL8BBwMBIgACEQEDEQH/xAAcAAACAgMBAQAAAAAAAAAAAAADBAIFAQYHAAj/xAA2EAABAwIEBAQEBQUBAQEAAAABAAIRAyEEEjFBBSJRYQYTcYEHMpGhQrHB0fAUI1Lh8WJyFf/EABsBAAMBAQEBAQAAAAAAAAAAAAABAgMEBQYH/8QAKBEAAgICAQQCAQQDAAAAAAAAAAECEQMhMQQFElETQXEVIjJhFJGx/9oADAMBAAIRAxEAPwDjzXQUZ+IMJPMiZ0qGM0aqNVqWS+HeFio+UgMZ0xh6eZLCkd1YYN4CGIxV4cYkKWAs4Aq9oVWkKuxjcrszdtVkpt6NEq2bRgjSazngKj4vUoE8pB9ErX4s2oA2YG6razJPKiMHdkPkjUoCbIYMKwwmFj5kpiaQc4wtQD4cNsrunwxtRlosqfBcEe8Q0p3Dmrh+V4WU7Wxp3oreI4YsMJai2VY4qp5hLikGsGaAbK4vQmi1bhG5CT0VTVwyK6o5tpQC4p0wFzTususvCpdNZQQmIXpFZDlNgC84BAGA66mHEGZQgF59QlAEnOvKaNQ5bJFxhMUsRGyKAjTYS5MPwMoYxPNMIzqpOiAK+pTLVOm5GrslJO1TAJUmdVKnSzIYcUfCvylJ8DQengiF5WDcW0hYWHm/Rr4L2UfkLH9MSm8qmLLcyoSbhyFkS03T+capfEPaRCSY2qCVKzcnfZL06koAKJS1VEm28M4c11OSVSYuuWOLdQlXcSqDlBsjABzb6qFH2AqBN0/w/DZnAJSpUDSn+F45gdeysGWXF+Ava0ZTMkKr4jwKrRaHnQrY+FY0moC8y2bJnxh4ipPpeW25C41ml8njQqYv4FxDQeY37q18S4dtQzaFoOF4v5XMNeibPiWrUkEC60ywc+BrTsji6VnNaf8AiqQHNNkxiXlrrnVKuxV7LWKpFN2Sq1yi0qocIKAGZtUenRgqyTDsOAZXqtcQi1xCXdRlAAQZNlIkt1CfwOHDXcyhxB4c7l0Cny3QxTNKypBqG510xB2UoIlSxUTbooU2l4RKeCO4RfsYEBec5wVz/wDnDL3S1F7RIdEqFNPgGhKk6dUtXZeyfrtH4UE05CuwoUZUhHJnRAqUrorKkJgFMhqyouqSvKRmaNVNC4SLh0RWVYCYiTxqk3ghZq4ozAUACUIGCa0p+hQkIFFsG6Ial7JiD4rCBoBm6KzDyyZuk21STdXGBo5mEgTZJgUz6RTWAw8lGcW6Kx4Tw4kkhJvQDuJrMZSA3K1nFySYum64e/NmsBt0Vb5pBssscPHY1xQA4eLpzAMLnQFj+pm0LOGxnlPDhqFq260GrJcUc4EB4iEDDYcO0W0YipTxdPYOASvDuGtylv4gsoZU1sqcfH8FbiMHDbJVtQtKcNZ1MkPExbshiq12qrzfrQ1FNcgq+JzQhebCs8HwU13RSEn7KxwHw9xVWeTLHVRLqcUP5SSIaoov6vMLrJpQJW00vhfijlzAATDuoV5X+EriGZKs7P8A9Lml3HpouvIKZzQ1YXqbcy2HxZ4Odhq2Voc5pAvFs3Ra5DqZIuCNQuvFljlipQfIfkseFUSHwdE5j6uWqBFh+aRwuPykF1kbFcTa6YCTvyK+guLxuUCFT4l2a6kX5gl8RWiy0jFRJbseweHLmoLg4C8qWExuRqm7iIcNEt2M9hYIuh1nNleOIaAq2rcqkIadVGy8lGtIXlQh+o+NUi6sSU3xB4OiHhcPJCBjGCwU3KcrUg0J5jAxip6+IzHspuymqFn3KzTpFRcRKd4fhXVDAknYBNuiADKZC2nw/RqhpDKTn20AK3DwV4Ko+RmxFIl75BDhYdD1C33h2DZQa1jYyhoANp914PVd4hBuEY3/AMLWNvZxHHeE8SGmr5LsnzWGxPTXVT4UMQSG06TnOiYiJA3EruWaDoF7yGFwdlAyiBpYHUBcX63Px3BF/Ez5/wCMUa9N586kWF2gI/kqiqC6+luIcKpViBUYH5DLZG/quI+KuGuZin+ZTbSzHM0N+WO3fr3Xqdv7iupfg1TIlDxNbqNgAhL+TJR8ly3utp8CeE6eJrObVLg0NkRa/SV6WbNHDBznwiavg1XBZ2v5D7LdWeCMa9raoZEnQETETMdFvdP4T4MOc5pcJFgTZpEXH3stupYcNDWtiAAAPSy+d6rvEXTwr82bRhLh8Gg4LwI59IiqGh0DvM6+hC17iPw2l4ayxPRdfZTAJ6kyBrGyxXZ0iTYT1P5Lhh3fMm2weH0a94Z8M0sPSa2AXDUrY20NxolMNScIkgncKzabLzck5ZG5SezSKSFGmTrdFp0xCDiDplte43RaTdysjRpAcXhWuHMAb2kSqTiPgbCVjnfTGY3JFpWzPgiFEiwtIWsMs8buDohxTNKq/DPDFznAWywGnQE7rTeMfC99Gg6oKmZzbxG37rsVONJ9V6vRDmkahduHuXUQd+VkSxI+baVEU5DxB7qpxDcxkLunif4ctrF9S2ctAYBYA9T1XOMV8PMU2u6k1maACXD5b919P03ccOVW3T/swkmjUHVossGtKa4xwt1Kq6m6MzTBgyJVeaZC9OLUlaJDUmgqbWgFLsMKT3JgHqvCwlsy8gC2xtIG4RuGNCVo1pEFGomCpZb9huLYv8IVc1hhN1qclRLJgASSknSEweD4a6o4ADUgekrsfhH4eNwrvMqOD32LYtHaCi+CuBU6VBtQ0y17gA8Ovodb6LbfMJIFrH3I7EL5XuPcpZG8ePS+/wCy4QvbGnUQBPVLgWs2e2lj0CeY4ECPcJWrhg43kBtwe3T0XgM6Y1wFwQlslsTsjOpxePZZJ5QvCp2VLWg+yWWx07KpxvAqOId/dpNfAIBN4np0Vo2qb2U2gRpfompOLuLoTXs5Rxj4RzWb5FTK0k5s0mNTI/8AMQFv/CuECjTawNbIaA52VoDiLSYRq9J5qSAARoYtHQolGkQ4OcezhOn77LbN1mbNFRm7SGscVsMKjWw11jMNXq7xa29usqeIqTYD0OtlBu1mkj+WXKxoGSc5gE25oiP9FELdztp1RGX091HyGyRvvGuiQ2RbhpJ1GkdvdecCCADN7nSFl+KvYE9T/wBURRJOYGQe/wDLJp+hV7MVaMg7EaKGQehjum2tJklRqmNTAlMkWp0oGpM9dlnDTGUzqVltYCNvZTa699zslyN2uT1SkG3jVZpuj3CJiSMt0tS2OoP2VPQcoK4AlRqUwBpruohl5BloUj3IhLyE4nKPG3wxc41K+H1gHJqXOJ5jfSy5hi8HUpmKjHNP/oEaa6r6l+bQAgWXNPiv4PrVslalmfkDszbQBrI6k6QvpO29zl5LFkevZzThRyHyZCgMKTomQ3UEQRr6rFPE5Tovp7IE30CNl5bBwym2qbheWbyJaZXjZUF0Qn8OQ5V0hHwTtlowj6LPCcNdWqBjBYmJ2+q6jwv4Y0GhjnF2dpBPQqp+F+FcM5LSWHexH7rpdJ4F+uk7L5XufXZFk+ODpIuML5FcZhzyhroEQQdDCxhqBgh1uhn7TsiYx4IuR22v26IDqhsA8zu3lP1leAdAag5uc5iQInt9U0yqwkZXECJEXB9VWYvH0mj+6SCdvXsN0fhzGOZma4hmovGmxCTi6uii71ahCpsUKji50g2RWVIMHXZClQqDtFpQqmLaNCJRdfpfohtphwGw1TbsFX2QbVBMCR+6m5gMfz2KHUqNZ80jpEmfYbrxrzBAMb2Pp+yl1wOmybW6gtgEes9ewQ6hytFpnoI/NTO5vppAt6LESAeuk7bFTQrJskASTczH6eiw19tZ+9lCpSLoLXQbX/OEYNtBmeqBsE4en2vKywBosLTFtpWKlSToQIHNtPostp3kkE7Afz3TFRllMibzCG5xcDLY6Exr36IsSDNoiZ+qDmzTH+imJAMO6QWRlI1Pv31CBjMfToklz4MaaR3T7gcvr0vH7aLXPF/Af6ui6m2c0WvHNr836FaYoRlNKTpBKQ1heNsqtkPaRMXN5HonsPXANxPcaBcEwfiKrhKhpkva1j4e20iLOHrK6X4c8W06wAZLvUxEdV39X27Jg2tx9kxyJ6N2ziTHy76zPbsptY0yJv01VRh+INBIc4WvlJS7uINeZpOsNcpXm/G2y/I2OjGmkar1QwLEEqvwmM0BkmL9v3TnmzcX2FoU8CqzV+M/DjB16pqlhDnEl+QxmMakbey4x4i8MVcK92em5rM5a0mDIuRcamPyX0Y5py3v6Wt0XOPinwfzMOKocA6mSSySOXcgHfS693tnX5FlUJvT1v6MMkEto5PharmnlK8hgkLy+upMxsdo8KtdLV6JYZTuFxpJumqvD31rMEpNtPZVKtHR/h9jCcIC0tabg6XHdba2sCwCRPWRPsuV+CsM6i8035g+ZDfwuG9zYLpGAxbC0Zg1p7FfFdxxeGaVG2NhaUvBaTMHQgafuhVXZHQ3m26QOxUcewAgcxnQt37IVerUY0QIA+Xc+hC4FFs0sFWcMpdaQb5tT6dlmhjaIA54zaS4hubf12Wk+JvE1VhNNzLvEAlhH0PZatwjiDaGJp/1Dn+UHZjlJMGLEDe69jD2ueTG5t/j+zN5Umd7o1gRqHzplsROkjdOYaHMguzQYOxB6dtvqub+EvGj8TiHsZTimLtcGySQ7VxNmyNl0PDMptc5zW5S4y6xDZ6nYHReTn6eWCXjPk1U7Wi0BA6/qhgAE/deaDJdJiNLX7z+im8yOltv1WHIgFfDB0Xggza3p+i8c4ZBI9Yn0kozDAg363uJ3sotdzFvSOn57lFj2ZAI2B63WPLP/m5PrHY9VmnIJuRrE37/AGR3UtxqirDgXazKLSbHudLAd0IVXFrpEWNiN/QXTNSplaJ1/VLMrjMNZ13S4HYDBZXWJdmtva3ROOYRcRboJ+2yi6k1hkDrc99QTso6tnTNB3+iHRTduwdbGnmgbSf2/RYw9QjKQIESREfQI9Nwu0gGelm/9UBymzR9v1QJ0RxLszgWkgC5bsfWN1U1MS7M/Plpu21vtM6FWJrGSXWGwiCY1sNVp/jXiUU3lxFHM0tFs7nWMANBsSQfS0rfBB5JqPsiTpHKOOtz16lUxzPcbaaxbrOspFlZ7JdTJbs4jWOnoiUydhPY/unDhWOkDkfF2umCvv0lGKi+DmUb2idDx3imgz5dRxEZnNvf817AeOa7HNNuVuTLENjYmN1S1aRa4giCFluEkF+gB+p2AU/4uFr+K2RbO4+FfFlLElrOUVC3SHjTodCtxp0C7Ww2g/dcI8N4/C0KkVi8V2PYQac8wMEtjsSu68PJLAZ1gj07r4/uPSxwZP23T9nRCdoUrUSCJMXte0/stf8AFfDn1KVTy3AnKZhuYm0wO+q27H4XO0tOnUbFaN48dWw+GqOovLRyiTrcgHLPusOlheWPjzf2OcrRxRziCQRBFiOkLyjVcS4kySTJJ1JOpleX35zFjSyyt+8PhrGAwubYZ/MF0rgpBpNBWWRGsaKvxTUc7mp/MDP0QOHeN3Co1tQMbIyu/my94u4pTpnym/NvG3aeq0WrUMiVg+mhmj+5ESe9G+4rxU8HlPI0mTtqflBP3UOMeP25GeQXeYJzkj8titLrPLgJSbgoXb8GnXAvJl/jvGWIrHnLXf8A0Afp0VSKFStUAa0uc7RrQT9Al2vV54S46MLiqdYtzhpgtkixEWI3XXJfHB+C44RJ2rwhwVuFwtOmWQcmd2kl8SZ77R2V9RxuYDLDgfmEXHreAe3ZLYJhewVI+YggOsR6wjYMhhfyjMYI/wASeg/m6/P8snOTcuTrjVD9GvOwce2w2spl4AMgmdoJA7EhJYeqM0Fob3sL7ifpsnKWImAWgRJgGZ99CudmqRinVpzsDFxF4G3f0XqzgAHEhotIP2g9UDGWdIcWnWCRzdtEYAkZiQe1iPTukOqPPrAiWzlM31+0o/mhoBJ/TaYQBVBkREfQL1XeS6IGwj279kC50K4rFt0kHSNSba22KnQrQ0QbDruJ29kLE4pjZ5gXgzBs4iNLa7LGY5RUfmERygCR27hOimkN16peBExqNR9RuPVZe19nOyuA6W9+iHhquaxMyCQPlt6a6IFKo6zHMDm6H3BMxv8AzoiiV6DVqHL8oFyTJMDdKMZ5gnQNmOaAD1zb9ELFUjfK5+nK2RP7lsKAxlpf5ks0AboP8hbfb1VKIWNOFKAXuIy6SQIncEaXWlfEmtTbhwX0+eSKbs12GxM35gWj6/VMcd8T0mMqPbUAaw5ajck1W59JY9zSQ6QLaTK5TivElbEuIceUOLmt1jaMx5iAO69ztnQZHNZHpI58k1wDpNc65OVu5/myC9xmxtADtT790drS4OdyW0Dp5rxIWMNQBMfLlF5Mgnt7yvrTnA1abDZridATfT+bJetWcYZJyN02v19U9iqrGgim1zTEG8+pnv0QMHgnOMNEuE2PYSZ9gmBaeC+FHEcRpmQQxzaj8zoJDSJg7mV9GsIDdPouA+E/EBwr3uc1hzEQBlzSJiDsDMLsHAePB1NhrEMNT5QHB0xO/oD2svne59Nnz5bitJGkZKJemp2gXv2VNx2myrSex5hpGV0WOU6gE6SgYzxhhw4tbVaSBNzAMEjX2PoqPCcdoY5jgKoMgggGCO/VePh6PN8nFU+S5TVHG+J0Q2q9jTmDXEAwRMHobhZT/iDw+cPVguzNddjv8mne268vuFwjJbAcGwGaoOy2bjXiBtBgay74gDp3WltxzqZlpgqOGrOfVDncxmVMoW98DUqWjaOCcFbHn4p13HlB1JKqPFVFgqnLvdH47xeo+BMNbER1VViszwHuuTZKMW3YNpKgGGvZSGHJQqFjKtKcAZgb9FqxIr6mEPRYwdd1Go14aDlMw4Zh7g6pqpjyToFlgDwZhTyqYUvo6z4b8TirSzsr56l25LNIbb8GsSdVfYFkVLubkPUwZuYvvfbZcR8McToUK5NcVC0iP7bst5HzblsTIC6lhMc1zOUeTbM1rhlcARN8xmIi4XyfX9F8M7jdM1hP6No89h5W2BvBBFxvm3036J5nE8wn5SNbWn13Wtv/AKggNc4ZANQCDFje901hKrwYe9pEfN3PcGGkaBePLHrk3TL+o5jgDpqQbzpf9VFtRjWgMe0nUAka7TF0k7Hhl3OtcdXTsDreFXYTHsdVa2pSawusLg8x0J9fzUxxtjbLQ4txdkENOriYN+gE9VkY4smWmdSSQBGxIAj9ZSlatkgtLC7MRIjbY6lx97KTsY9xIe2MwE3LjM/hA2hLxHaGqbQ9xfZwJABBuddug/dH8sMcLy6C7KDqBbTfXoq6pjHtEgENEcjcpDhFyLy3X6hVPGPGLcMKbnUSM2YUs1nF0t1ty6zfurx4Z5JVFWJyoucXWcRnIcQJgCzmnQ5ogxE+yHhnkjMzMYJ1kNcXfNF9O/ZaOzx05xqUQ+k6q55aWlryCHalpsLaXvZUvFfiRWo1Ypmo17HObUa7IWBoEQ2NXSJzdu69CHbc034pbMnkSN945xanRZ5rqraL+bJcEgwLZY5ge60L4geIadSjh/Jq5qgJkte4w0CJueWSZjt2Wi4/H1a9TM9znFzjAJJjMZgD1OgUKbCCdenQ+nqvf6XtccLUpO2v9GMp2ErV6taoX1HPe46udLiYHU9gmsLw8kgmzTqb+/6oLC5vKLetvujmtDcoiQSDH1levX0jMziSHPNzFhIG2ntaF7zw5opf4kkaa+o9kOkSbAHrpfpqm2cPBHmH5C7KDez9Y7hOgFJ3FtLaC3qjYLiVRtUPB5r66HrPZTr0BrrG37fzdKmmSTcQdZ7BICwx2LGYg02jNBOW19iBoPZW2E8UVGvYz5yyGhrQRl2hpzE9REXWqVKxgEOMibdL9PdXfh7FUWVWVKxL3NIcBcCWkmJJvrN+kXUT4Ci68ReAX0QKlI5mvuWkQWg3F59tiqFrqtIhzKjGOuCIh4B1MlsX9Zhd4ZXo4ug14hzXs0NpB2IK4/xWtQbi6rHNJaCWSZcWkTtnE3BE2jodVwdL1Ly3CS2gaojw3xC11HyMQ0VGGC0mMzSL8rumo10KwqDGHLEiARIvGvSBv/CsL006F4oSwlIOddOOZlPKLqNKgA+BK9UMvI0U3soHWBnU+6jVwzsocRbRFrOcQNhoVFxkRJsmhE6vD/7PmZouBG6Wo17QiVmuAE+3olnNykR7hMZaYrh4LWvbeRf1VblIN9E9g2lxDQSJ+iHxjh7qL4JkFStaYOisq2K3PgfxAbQoMpCgXVAMucuDplxOjtBBAjSy1JzpAHQz7rNdvPpYCLWuFnmwwzR8ZrQk6O0U/FWHY4B73NIs+ZLGGJgkSARa0lWVDiVIND8jnsqCA4NyNyn5XDNrMnRcKpVnNYWAuyuPMJsenof2TNLE1W0+WpUDTIgF2UCBIj9l40+zRf8AGRqsjOsce8QUqTSG1abXscRlD5u0wRkbeTES7rN99eHxIY+nz0nCHDMwQ4vBNznMBsX/AJpo2BpNc8NN5IGsEye8gdJTOMwzqTy0OmDmkbW0P6+i6cfasMVUtsl5GzdeCeKKNV1Z8+Q1rW5Q4s5szoNtQYge8ozvHTWva6k2sWAC5BLQ7cOnQRuNI3WijDsyulwc4QcxIhvUAfi1/P3SxOOcSYc7IIAkkWHKJA3jX1PVV+l4W7fHoPkkbh4w8Vf09aMJWDs9MZnCHATrlfJ11Ii0ArUsZxering4h5MRew0EfVDpUacXME+pj9IlWWGwbDlLQQCQwl3PD5ElsNFvl6m66sPT48KSS2vv7E22VbcM0AODiI6EC82v11WHVmzBuAIzACb6z/l6rYq/CcNT5ary2oTEZWlrR1JaTF7gbidFr1RrGnKJiZJIglu0A9r+66E7JIvaWuF+YQQRPqCDp7owJcSTmJM/U3n9URjQ97WTI0EyCJ7gExO30TreD1GgVPLzU2nmGZtwNdDOnZUBXVgbai4JOp9UNzRs7a8xe+yscbUzE5W+XTzEsYSSQO7ol0JP+lc6X5SYI0Egk6+mkpJ2gG8DhHPJLWTkbJuRA203lZZLqcEtjWZgyIvH0+6WpVqlMHK5zWuHNBiW9D11TGIqCpzU6bWNPLc2Bi+vW6GBPFU6bWjK4kkHNPXoN/qEm+iSYEEROu2n5/mna+B8swS2CGOkATOoynWP4UhiWSc0tzXdBIBEH2H/ABJDZEUHNBytMWBdBgT3NhoVltEDf1y/N91g8brZQ11R+T/EOMW39UFg0v3hvzR1J0Cf5EbFg/FeKpDLTeWsLgWh8GDYFuY/ht9FXYvibnPeXBpc88xbBkg7HpIB7wEk1mhzQJ3IMeqkQ3PsQdDcT6awpUIp2kAWt5di3PP4pAtrpe4XkzU4aLcwaYGwtrsvJ+SAZrUmCt/bdmaW/dIMqNY9xd3gKfDqZguOhBA9e6RrMIN+8d1MVTopuw2He0vGb5dwrjiOKwxaG0AQeq10GEXC04eIuraEiWKr5jl1y2n80tVbPWy9nJcSLXXnVDN99U0IfogtYxwIJF4GoHdBx2OdUdLtrIvBahbUzBzJEiHtzCDrY6qzxHCnVBFJheTew1jUgKW65G/ZrL3TAGs+3ZHDCAGusb9PTVDLsrriCDoRuOoP5JvDYd9ZxDW5jqYgC5+gVCICiRzBv/Rr9kcUqkNDrNILm6EWvfss1/MaCxxdrOWND16RG4WKJc0Btyb3B6j+fRKwonhqLnT8lPKwEEuIkiYIE6n6aHdRpVXvmTmkyIP4tCT1Eb+ixjqwcAZE9jMRy9bafQrHmCQWEhrYdeZzWmItEz/LIACWnSMsE7mT/oL1OnmJ10sfQTrpspU6mY2IB7gRA6krLKwgiNYHLY9SSNCLJgRpsIkG8gC0D0ntYeqYw7wAW5yIIIBsCJgyOsQfY6rDw5hh9jEjt0991CmJDjAcBrJgjuOhJMJMAuKMk5W2Eg6AT3+/qgVKgIBDQCLkib3Eb7R91KvXDRDRYj8XNpax6pamdrmYiPa3dMC1ocVeWBuWHNBGbQk7bdv9rwriWio50Cxy9PrczF+6WOVshzosC2x1nQ22v9NUV5ZIc0xYmPmgkwG/KBMD7oAZwOKFOrnaGnXK1/MJLbSJjuk34lxDjJDnXytsLzssvol7w0WJNpnUA9PYKYpOMhwyv2kZWGNYPtskBnBvzsLSZsSOli03gzt+SG4mJsGyRl1jSSOgQ21CDZ+TbW1psY2UBWkuDTAdtf6fc2RWxhvNvFtCJ631g6bKL6bCQHQALG3frvqSryn4XL8H5rHh4BuwWIIF5G5F7dDKomYYTb5QD0BkC9vW30SoBPH0qec+WXFo6wmaEHMQ4tFgNNI0JHoOnshspcuYZbG4MTAiJCxIzdJHb+dUxDD2CwJdLtLHpY9CJgKLHw7NFxtoJ623U3AkNvLgOotewMj390Gu2HkPsQSHSIM66eu6ALWjjy4y5v0AN/te6yksK0uGVjmzrfQddT6BeUUkUeouilFx+/8AxKvdcEmYVni2ZaYcCNADI1J3j3VXUohoHNLryIMAWgz/ADRNAwbtT1U8HZ8hZw9OXBX/ABDhLGtloggaolNRpMIpvg13y3FxY0Tc2Q3iLWFlY1ME7Lnadb9Cq99Ai5VJpiaoFh6xa6Y6691s/DvEeRg8ovD23kkETEWH1Iv7LXKjM0RrpChSOUxuE2rVCD8RrOqVHVHmXOMk7kqw4BXw4qBtdzwxwiWxyuMAFwOoAlIYto12P2QDTIgxropcU4+PAzqXEfh1Rp0Kjszi8tcaXM7UCeYBsnpZczqmoRIa5rCcs3ImJiesLbeJeNy7DCm1rmvLQHPcREObD8jR8trA9BpotYdji6m1sDlkg79p23P1XH0cM0U/l9jbIUWgEagEXMT6olek+mATdpm2sj9DYFe84wAIcNRIg7XPU23RKTWFuUOylztDmIDQLCRrLraWgLuJJYjFsMGmzUCBYi2swJJsenusYWsW/KL2nlab7iD9Y7JU1MriBaeloPtsjPYAGkaEnrIAi/1n6JAZc8vMuMj8Nh6AQLDosl5aIc0hwNvlnWbg+mqlhMK6q/I1rSTYSSI391OphnEu0BbOYm/M3WAAgCvfRmIJLj330I9SmaGFMGYzTEHUHc22H69lGjScXRpfb1/RGLW6iYFoFjIAkygZCq6bmM2jiY1H5SN1ig4GzSTOt403nc32TDmHK5sCRBOl4cZnvchJtbf/AB6R3QgaH6eLeHEuAJgBp3HQ3sdfuvYnHPhrc5cGg5QbwHQTBOgi6xh2OztBJvyzqYsIvI0hL4Z4c7IHEE2FrTtEaSPyQIxVe0DtHL1kpnBZWAuqU8zS1wAMgB50cdieyVY0A/6m/v8Aqis4nYggub0tZw3hABMJxKrSOem8tzWIcZB9Qk6pdJDGmJkGBMxt27eifrVqZYYH1ue117CcRa1pDi4ugtYSA4MadYHXVJuloaEKVVrJLhmzRvcHX6H+QnMK9jhMRANrXGk7aJGrTHrsPbojvGWBluY/b66psFohXq5TGpm37+qzUxLi7MTDvQAm0TJ00Rs1rXDLkAxHr1gob3zMCJN5vb/aBDVPhgrNc9gawNgBt7mwNzedz3KygtrcuTRpvA6iL7em6wop+yt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grpSp>
        <p:nvGrpSpPr>
          <p:cNvPr id="8" name="Grupa 7"/>
          <p:cNvGrpSpPr/>
          <p:nvPr/>
        </p:nvGrpSpPr>
        <p:grpSpPr>
          <a:xfrm>
            <a:off x="214282" y="785794"/>
            <a:ext cx="8786874" cy="5500726"/>
            <a:chOff x="214282" y="785794"/>
            <a:chExt cx="8786874" cy="5500726"/>
          </a:xfrm>
        </p:grpSpPr>
        <p:sp>
          <p:nvSpPr>
            <p:cNvPr id="32" name="Prostokąt zaokrąglony 31"/>
            <p:cNvSpPr/>
            <p:nvPr/>
          </p:nvSpPr>
          <p:spPr>
            <a:xfrm>
              <a:off x="214282" y="785794"/>
              <a:ext cx="8786874" cy="5500726"/>
            </a:xfrm>
            <a:prstGeom prst="roundRect">
              <a:avLst>
                <a:gd name="adj" fmla="val 5159"/>
              </a:avLst>
            </a:prstGeom>
            <a:gradFill>
              <a:gsLst>
                <a:gs pos="0">
                  <a:schemeClr val="accent2">
                    <a:tint val="50000"/>
                    <a:satMod val="300000"/>
                  </a:schemeClr>
                </a:gs>
                <a:gs pos="35000">
                  <a:schemeClr val="accent2">
                    <a:tint val="37000"/>
                    <a:satMod val="300000"/>
                  </a:schemeClr>
                </a:gs>
                <a:gs pos="100000">
                  <a:schemeClr val="accent2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pPr algn="ctr">
                <a:lnSpc>
                  <a:spcPts val="2100"/>
                </a:lnSpc>
              </a:pPr>
              <a:r>
                <a:rPr lang="pl-PL" sz="2800" b="1" dirty="0" smtClean="0">
                  <a:latin typeface="Cambria" pitchFamily="18" charset="0"/>
                </a:rPr>
                <a:t>Śluzowce</a:t>
              </a:r>
              <a:endParaRPr lang="pl-PL" sz="2800" b="1" dirty="0">
                <a:latin typeface="Cambria" pitchFamily="18" charset="0"/>
              </a:endParaRPr>
            </a:p>
          </p:txBody>
        </p:sp>
        <p:pic>
          <p:nvPicPr>
            <p:cNvPr id="5122" name="Picture 2" descr="http://2.bp.blogspot.com/-0Ceetoef0-0/TlYB3tP4PWI/AAAAAAAAAtU/9Rguergnwvw/s1600/sluzowce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29124" y="2214554"/>
              <a:ext cx="3905055" cy="261150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5126" name="Picture 6" descr="http://kopalniawiedzy.pl/media/lib/54/fuligo_septica-a0a65667c815c1f0bf6235a347bc4846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7224" y="2214554"/>
              <a:ext cx="3571899" cy="25977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Podział protistów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7" name="Prostokąt zaokrąglony 6">
            <a:hlinkClick r:id="" action="ppaction://hlinkshowjump?jump=lastslideviewed"/>
          </p:cNvPr>
          <p:cNvSpPr/>
          <p:nvPr/>
        </p:nvSpPr>
        <p:spPr>
          <a:xfrm>
            <a:off x="39290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Cofnij</a:t>
            </a:r>
            <a:endParaRPr lang="pl-PL" b="1" dirty="0"/>
          </a:p>
        </p:txBody>
      </p:sp>
      <p:grpSp>
        <p:nvGrpSpPr>
          <p:cNvPr id="8" name="Grupa 7"/>
          <p:cNvGrpSpPr/>
          <p:nvPr/>
        </p:nvGrpSpPr>
        <p:grpSpPr>
          <a:xfrm>
            <a:off x="214282" y="785794"/>
            <a:ext cx="8786874" cy="5500726"/>
            <a:chOff x="214282" y="785794"/>
            <a:chExt cx="8786874" cy="5500726"/>
          </a:xfrm>
        </p:grpSpPr>
        <p:sp>
          <p:nvSpPr>
            <p:cNvPr id="32" name="Prostokąt zaokrąglony 31"/>
            <p:cNvSpPr/>
            <p:nvPr/>
          </p:nvSpPr>
          <p:spPr>
            <a:xfrm>
              <a:off x="214282" y="785794"/>
              <a:ext cx="8786874" cy="5500726"/>
            </a:xfrm>
            <a:prstGeom prst="roundRect">
              <a:avLst>
                <a:gd name="adj" fmla="val 5159"/>
              </a:avLst>
            </a:prstGeom>
            <a:gradFill>
              <a:gsLst>
                <a:gs pos="0">
                  <a:schemeClr val="accent2">
                    <a:tint val="50000"/>
                    <a:satMod val="300000"/>
                  </a:schemeClr>
                </a:gs>
                <a:gs pos="35000">
                  <a:schemeClr val="accent2">
                    <a:tint val="37000"/>
                    <a:satMod val="300000"/>
                  </a:schemeClr>
                </a:gs>
                <a:gs pos="100000">
                  <a:schemeClr val="accent2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pPr algn="ctr">
                <a:lnSpc>
                  <a:spcPts val="2100"/>
                </a:lnSpc>
              </a:pPr>
              <a:r>
                <a:rPr lang="pl-PL" sz="2800" b="1" dirty="0" err="1" smtClean="0">
                  <a:latin typeface="Cambria" pitchFamily="18" charset="0"/>
                </a:rPr>
                <a:t>Lęgniowce</a:t>
              </a:r>
              <a:endParaRPr lang="pl-PL" sz="2800" b="1" dirty="0">
                <a:latin typeface="Cambria" pitchFamily="18" charset="0"/>
              </a:endParaRPr>
            </a:p>
          </p:txBody>
        </p:sp>
        <p:sp>
          <p:nvSpPr>
            <p:cNvPr id="5" name="pole tekstowe 4"/>
            <p:cNvSpPr txBox="1"/>
            <p:nvPr/>
          </p:nvSpPr>
          <p:spPr>
            <a:xfrm>
              <a:off x="500034" y="2071678"/>
              <a:ext cx="4000528" cy="23529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pl-PL" sz="2000" b="1" dirty="0" smtClean="0"/>
                <a:t>FITOFTORA – pasożyt wywołujący zarazę ziemniaczaną.</a:t>
              </a:r>
            </a:p>
            <a:p>
              <a:pPr algn="ctr">
                <a:lnSpc>
                  <a:spcPct val="150000"/>
                </a:lnSpc>
              </a:pPr>
              <a:r>
                <a:rPr lang="pl-PL" sz="2000" b="1" dirty="0" smtClean="0"/>
                <a:t>Są cudzożywne oraz ich ciało to komórczak (komórka mająca wiele jąder).</a:t>
              </a:r>
              <a:endParaRPr lang="pl-PL" sz="2000" b="1" dirty="0"/>
            </a:p>
          </p:txBody>
        </p:sp>
        <p:pic>
          <p:nvPicPr>
            <p:cNvPr id="4098" name="Picture 2" descr="http://ecology-portal.ru/pictures02/kartofel_fitoftora.jpg"/>
            <p:cNvPicPr>
              <a:picLocks noChangeAspect="1" noChangeArrowheads="1"/>
            </p:cNvPicPr>
            <p:nvPr/>
          </p:nvPicPr>
          <p:blipFill>
            <a:blip r:embed="rId2" cstate="print"/>
            <a:srcRect b="13463"/>
            <a:stretch>
              <a:fillRect/>
            </a:stretch>
          </p:blipFill>
          <p:spPr bwMode="auto">
            <a:xfrm>
              <a:off x="4786314" y="1571612"/>
              <a:ext cx="3501014" cy="400052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ttp://www.sowa55.republika.pl/grafika/pantofele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221405" y="3994173"/>
            <a:ext cx="2844858" cy="1571637"/>
          </a:xfrm>
          <a:prstGeom prst="roundRect">
            <a:avLst>
              <a:gd name="adj" fmla="val 8355"/>
            </a:avLst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http://memorizer.pl.s3.amazonaws.com/testpic/1647/1226329202ameba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5400000">
            <a:off x="1146489" y="2777350"/>
            <a:ext cx="2729147" cy="3888432"/>
          </a:xfrm>
          <a:prstGeom prst="roundRect">
            <a:avLst>
              <a:gd name="adj" fmla="val 7940"/>
            </a:avLst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Sposoby poruszania się </a:t>
            </a:r>
            <a:r>
              <a:rPr lang="pl-PL" sz="3200" b="1" dirty="0" err="1" smtClean="0">
                <a:solidFill>
                  <a:srgbClr val="000066"/>
                </a:solidFill>
                <a:latin typeface="Georgia" pitchFamily="18" charset="0"/>
              </a:rPr>
              <a:t>protistów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8" name="Prostokąt zaokrąglony 7">
            <a:hlinkClick r:id="rId4" action="ppaction://hlinksldjump"/>
          </p:cNvPr>
          <p:cNvSpPr/>
          <p:nvPr/>
        </p:nvSpPr>
        <p:spPr>
          <a:xfrm>
            <a:off x="571472" y="1571612"/>
            <a:ext cx="3857652" cy="1785950"/>
          </a:xfrm>
          <a:prstGeom prst="roundRect">
            <a:avLst>
              <a:gd name="adj" fmla="val 707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pPr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Ruch pełzakowaty</a:t>
            </a:r>
          </a:p>
          <a:p>
            <a:pPr>
              <a:lnSpc>
                <a:spcPts val="2100"/>
              </a:lnSpc>
            </a:pPr>
            <a:r>
              <a:rPr lang="pl-PL" dirty="0" smtClean="0">
                <a:latin typeface="Cambria" pitchFamily="18" charset="0"/>
              </a:rPr>
              <a:t>odbywa się za pomocą wysuwanych w dowolnym miejscu komórki specjalnych, różnokształtnych cytoplazmatycznych wypustek nazywanych </a:t>
            </a:r>
            <a:r>
              <a:rPr lang="pl-PL" b="1" dirty="0" smtClean="0">
                <a:latin typeface="Cambria" pitchFamily="18" charset="0"/>
              </a:rPr>
              <a:t>nibynóżkami</a:t>
            </a:r>
            <a:r>
              <a:rPr lang="pl-PL" dirty="0" smtClean="0">
                <a:latin typeface="Cambria" pitchFamily="18" charset="0"/>
              </a:rPr>
              <a:t>. </a:t>
            </a:r>
            <a:endParaRPr lang="pl-PL" dirty="0">
              <a:latin typeface="Cambria" pitchFamily="18" charset="0"/>
            </a:endParaRPr>
          </a:p>
        </p:txBody>
      </p:sp>
      <p:sp>
        <p:nvSpPr>
          <p:cNvPr id="9" name="Prostokąt zaokrąglony 8">
            <a:hlinkClick r:id="rId5" action="ppaction://hlinksldjump"/>
          </p:cNvPr>
          <p:cNvSpPr/>
          <p:nvPr/>
        </p:nvSpPr>
        <p:spPr>
          <a:xfrm>
            <a:off x="4643438" y="1571612"/>
            <a:ext cx="3857652" cy="1785950"/>
          </a:xfrm>
          <a:prstGeom prst="roundRect">
            <a:avLst>
              <a:gd name="adj" fmla="val 804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pPr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Ruch rzęskowy</a:t>
            </a:r>
            <a:br>
              <a:rPr lang="pl-PL" sz="2000" b="1" dirty="0" smtClean="0">
                <a:latin typeface="Cambria" pitchFamily="18" charset="0"/>
              </a:rPr>
            </a:br>
            <a:r>
              <a:rPr lang="pl-PL" dirty="0" smtClean="0">
                <a:latin typeface="Cambria" pitchFamily="18" charset="0"/>
              </a:rPr>
              <a:t>jest związany ze skoordynowaną pracą krótkich </a:t>
            </a:r>
            <a:r>
              <a:rPr lang="pl-PL" b="1" dirty="0" smtClean="0">
                <a:latin typeface="Cambria" pitchFamily="18" charset="0"/>
              </a:rPr>
              <a:t>rzęsek</a:t>
            </a:r>
            <a:r>
              <a:rPr lang="pl-PL" dirty="0" smtClean="0">
                <a:latin typeface="Cambria" pitchFamily="18" charset="0"/>
              </a:rPr>
              <a:t> i długich </a:t>
            </a:r>
            <a:r>
              <a:rPr lang="pl-PL" b="1" dirty="0" smtClean="0">
                <a:latin typeface="Cambria" pitchFamily="18" charset="0"/>
              </a:rPr>
              <a:t>wici</a:t>
            </a:r>
            <a:r>
              <a:rPr lang="pl-PL" dirty="0" smtClean="0">
                <a:latin typeface="Cambria" pitchFamily="18" charset="0"/>
              </a:rPr>
              <a:t> – struktur komórki o podobnej budowie, ale zróżnicowanej długości.</a:t>
            </a:r>
            <a:r>
              <a:rPr lang="pl-PL" sz="2000" b="1" dirty="0" smtClean="0">
                <a:latin typeface="Cambria" pitchFamily="18" charset="0"/>
              </a:rPr>
              <a:t/>
            </a:r>
            <a:br>
              <a:rPr lang="pl-PL" sz="2000" b="1" dirty="0" smtClean="0">
                <a:latin typeface="Cambria" pitchFamily="18" charset="0"/>
              </a:rPr>
            </a:br>
            <a:endParaRPr lang="pl-PL" sz="2000" b="1" dirty="0">
              <a:latin typeface="Cambria" pitchFamily="18" charset="0"/>
            </a:endParaRPr>
          </a:p>
        </p:txBody>
      </p:sp>
      <p:pic>
        <p:nvPicPr>
          <p:cNvPr id="2049" name="Picture 1" descr="E:\Biologia2\Euglena zielona.jpg"/>
          <p:cNvPicPr>
            <a:picLocks noChangeAspect="1" noChangeArrowheads="1"/>
          </p:cNvPicPr>
          <p:nvPr/>
        </p:nvPicPr>
        <p:blipFill>
          <a:blip r:embed="rId6" cstate="print"/>
          <a:srcRect b="10416"/>
          <a:stretch>
            <a:fillRect/>
          </a:stretch>
        </p:blipFill>
        <p:spPr bwMode="auto">
          <a:xfrm rot="16200000">
            <a:off x="4193049" y="3859716"/>
            <a:ext cx="2817630" cy="1893101"/>
          </a:xfrm>
          <a:prstGeom prst="roundRect">
            <a:avLst>
              <a:gd name="adj" fmla="val 9139"/>
            </a:avLst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Prostokąt zaokrąglony 4">
            <a:hlinkClick r:id="rId4" action="ppaction://hlinksldjump"/>
          </p:cNvPr>
          <p:cNvSpPr/>
          <p:nvPr/>
        </p:nvSpPr>
        <p:spPr>
          <a:xfrm>
            <a:off x="571472" y="1071546"/>
            <a:ext cx="3857652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Ruch pełzakowaty</a:t>
            </a:r>
            <a:endParaRPr lang="pl-PL" sz="2000" b="1" dirty="0">
              <a:latin typeface="Cambria" pitchFamily="18" charset="0"/>
            </a:endParaRPr>
          </a:p>
        </p:txBody>
      </p:sp>
      <p:sp>
        <p:nvSpPr>
          <p:cNvPr id="6" name="Prostokąt zaokrąglony 5">
            <a:hlinkClick r:id="rId5" action="ppaction://hlinksldjump"/>
          </p:cNvPr>
          <p:cNvSpPr/>
          <p:nvPr/>
        </p:nvSpPr>
        <p:spPr>
          <a:xfrm>
            <a:off x="4643438" y="1071546"/>
            <a:ext cx="3857652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Ruch rzęskowy</a:t>
            </a:r>
            <a:endParaRPr lang="pl-PL" sz="2000" b="1" dirty="0">
              <a:latin typeface="Cambria" pitchFamily="18" charset="0"/>
            </a:endParaRPr>
          </a:p>
        </p:txBody>
      </p:sp>
      <p:sp>
        <p:nvSpPr>
          <p:cNvPr id="12" name="Prostokąt zaokrąglony 11">
            <a:hlinkClick r:id="rId7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cxnSp>
        <p:nvCxnSpPr>
          <p:cNvPr id="14" name="Łącznik prosty 13"/>
          <p:cNvCxnSpPr/>
          <p:nvPr/>
        </p:nvCxnSpPr>
        <p:spPr>
          <a:xfrm>
            <a:off x="1475656" y="4005064"/>
            <a:ext cx="2016224" cy="21602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14"/>
          <p:cNvCxnSpPr/>
          <p:nvPr/>
        </p:nvCxnSpPr>
        <p:spPr>
          <a:xfrm>
            <a:off x="1979712" y="3717032"/>
            <a:ext cx="1548172" cy="5040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ole tekstowe 16"/>
          <p:cNvSpPr txBox="1"/>
          <p:nvPr/>
        </p:nvSpPr>
        <p:spPr>
          <a:xfrm>
            <a:off x="2555776" y="414908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nibynóżki</a:t>
            </a:r>
            <a:endParaRPr lang="pl-PL" b="1" dirty="0"/>
          </a:p>
        </p:txBody>
      </p:sp>
      <p:cxnSp>
        <p:nvCxnSpPr>
          <p:cNvPr id="20" name="Łącznik prosty 19"/>
          <p:cNvCxnSpPr/>
          <p:nvPr/>
        </p:nvCxnSpPr>
        <p:spPr>
          <a:xfrm flipV="1">
            <a:off x="5004048" y="4005064"/>
            <a:ext cx="360040" cy="14401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pole tekstowe 22"/>
          <p:cNvSpPr txBox="1"/>
          <p:nvPr/>
        </p:nvSpPr>
        <p:spPr>
          <a:xfrm>
            <a:off x="4427984" y="371703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wić</a:t>
            </a:r>
            <a:endParaRPr lang="pl-PL" b="1" dirty="0"/>
          </a:p>
        </p:txBody>
      </p:sp>
      <p:sp>
        <p:nvSpPr>
          <p:cNvPr id="24" name="pole tekstowe 23"/>
          <p:cNvSpPr txBox="1"/>
          <p:nvPr/>
        </p:nvSpPr>
        <p:spPr>
          <a:xfrm>
            <a:off x="7343800" y="357301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rzęski</a:t>
            </a:r>
            <a:endParaRPr lang="pl-PL" b="1" dirty="0"/>
          </a:p>
        </p:txBody>
      </p:sp>
      <p:cxnSp>
        <p:nvCxnSpPr>
          <p:cNvPr id="26" name="Łącznik prosty 25"/>
          <p:cNvCxnSpPr>
            <a:endCxn id="24" idx="2"/>
          </p:cNvCxnSpPr>
          <p:nvPr/>
        </p:nvCxnSpPr>
        <p:spPr>
          <a:xfrm flipV="1">
            <a:off x="8172400" y="3942348"/>
            <a:ext cx="71500" cy="143086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Łącznik prosty 26"/>
          <p:cNvCxnSpPr>
            <a:endCxn id="24" idx="2"/>
          </p:cNvCxnSpPr>
          <p:nvPr/>
        </p:nvCxnSpPr>
        <p:spPr>
          <a:xfrm flipV="1">
            <a:off x="7092280" y="3942348"/>
            <a:ext cx="1151620" cy="13588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Rozwiąż krzyżówkę</a:t>
            </a:r>
          </a:p>
        </p:txBody>
      </p:sp>
      <p:sp>
        <p:nvSpPr>
          <p:cNvPr id="10" name="Prostokąt 9"/>
          <p:cNvSpPr/>
          <p:nvPr/>
        </p:nvSpPr>
        <p:spPr>
          <a:xfrm>
            <a:off x="535857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250029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T</a:t>
            </a:r>
            <a:endParaRPr lang="pl-PL" dirty="0">
              <a:noFill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392905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500298" y="250030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4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285748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U</a:t>
            </a:r>
            <a:endParaRPr lang="pl-PL" dirty="0">
              <a:noFill/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3571868" y="321468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6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357186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C</a:t>
            </a:r>
            <a:endParaRPr lang="pl-PL" dirty="0">
              <a:noFill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500062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392905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I</a:t>
            </a:r>
            <a:endParaRPr lang="pl-PL" dirty="0">
              <a:noFill/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072198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Y</a:t>
            </a:r>
            <a:endParaRPr lang="pl-PL" dirty="0">
              <a:noFill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21467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64343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R</a:t>
            </a:r>
            <a:endParaRPr lang="pl-PL" dirty="0">
              <a:noFill/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214678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357186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L</a:t>
            </a:r>
            <a:endParaRPr lang="pl-PL" dirty="0">
              <a:noFill/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571500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N</a:t>
            </a:r>
            <a:endParaRPr lang="pl-PL" dirty="0">
              <a:noFill/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64343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Ł</a:t>
            </a:r>
            <a:endParaRPr lang="pl-PL" dirty="0">
              <a:noFill/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571576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T</a:t>
            </a:r>
            <a:endParaRPr lang="pl-PL" dirty="0">
              <a:noFill/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2857865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2857865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K</a:t>
            </a:r>
            <a:endParaRPr lang="pl-PL" dirty="0">
              <a:noFill/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3215055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G</a:t>
            </a:r>
            <a:endParaRPr lang="pl-PL" dirty="0">
              <a:noFill/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3929435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M</a:t>
            </a:r>
            <a:endParaRPr lang="pl-PL" dirty="0">
              <a:noFill/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3929435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Y</a:t>
            </a:r>
            <a:endParaRPr lang="pl-PL" dirty="0">
              <a:noFill/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5358195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S</a:t>
            </a:r>
            <a:endParaRPr lang="pl-PL" dirty="0">
              <a:noFill/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3571711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500047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W</a:t>
            </a:r>
            <a:endParaRPr lang="pl-PL" dirty="0">
              <a:noFill/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357171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L</a:t>
            </a:r>
            <a:endParaRPr lang="pl-PL" dirty="0">
              <a:noFill/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392890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E</a:t>
            </a:r>
            <a:endParaRPr lang="pl-PL" dirty="0">
              <a:noFill/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464328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R</a:t>
            </a:r>
            <a:endParaRPr lang="pl-PL" dirty="0">
              <a:noFill/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464328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607204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3928901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535766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392890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500047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S</a:t>
            </a:r>
            <a:endParaRPr lang="pl-PL" dirty="0">
              <a:noFill/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500047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P</a:t>
            </a:r>
            <a:endParaRPr lang="pl-PL" dirty="0">
              <a:noFill/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642923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R</a:t>
            </a:r>
            <a:endParaRPr lang="pl-PL" dirty="0">
              <a:noFill/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571485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N</a:t>
            </a:r>
            <a:endParaRPr lang="pl-PL" dirty="0">
              <a:noFill/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464328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535766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535766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L</a:t>
            </a:r>
            <a:endParaRPr lang="pl-PL" dirty="0">
              <a:noFill/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678642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607219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K</a:t>
            </a:r>
            <a:endParaRPr lang="pl-PL" dirty="0">
              <a:noFill/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4643438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N</a:t>
            </a:r>
            <a:endParaRPr lang="pl-PL" dirty="0">
              <a:noFill/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678657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N</a:t>
            </a:r>
            <a:endParaRPr lang="pl-PL" dirty="0">
              <a:noFill/>
            </a:endParaRPr>
          </a:p>
        </p:txBody>
      </p:sp>
      <p:sp>
        <p:nvSpPr>
          <p:cNvPr id="78" name="Prostokąt 77"/>
          <p:cNvSpPr/>
          <p:nvPr/>
        </p:nvSpPr>
        <p:spPr>
          <a:xfrm>
            <a:off x="571500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C</a:t>
            </a:r>
            <a:endParaRPr lang="pl-PL" dirty="0">
              <a:noFill/>
            </a:endParaRPr>
          </a:p>
        </p:txBody>
      </p:sp>
      <p:sp>
        <p:nvSpPr>
          <p:cNvPr id="79" name="Prostokąt 78"/>
          <p:cNvSpPr/>
          <p:nvPr/>
        </p:nvSpPr>
        <p:spPr>
          <a:xfrm>
            <a:off x="571500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80" name="Prostokąt 79"/>
          <p:cNvSpPr/>
          <p:nvPr/>
        </p:nvSpPr>
        <p:spPr>
          <a:xfrm>
            <a:off x="714376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S</a:t>
            </a:r>
            <a:endParaRPr lang="pl-PL" dirty="0">
              <a:noFill/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642923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500047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Y</a:t>
            </a:r>
            <a:endParaRPr lang="pl-PL" dirty="0">
              <a:noFill/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607204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607204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642923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Y</a:t>
            </a:r>
            <a:endParaRPr lang="pl-PL" dirty="0">
              <a:noFill/>
            </a:endParaRPr>
          </a:p>
        </p:txBody>
      </p:sp>
      <p:sp>
        <p:nvSpPr>
          <p:cNvPr id="89" name="Prostokąt 88"/>
          <p:cNvSpPr/>
          <p:nvPr/>
        </p:nvSpPr>
        <p:spPr>
          <a:xfrm>
            <a:off x="642923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M</a:t>
            </a:r>
            <a:endParaRPr lang="pl-PL" dirty="0">
              <a:noFill/>
            </a:endParaRPr>
          </a:p>
        </p:txBody>
      </p:sp>
      <p:sp>
        <p:nvSpPr>
          <p:cNvPr id="91" name="Prostokąt 90"/>
          <p:cNvSpPr/>
          <p:nvPr/>
        </p:nvSpPr>
        <p:spPr>
          <a:xfrm>
            <a:off x="678642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92" name="Prostokąt 91"/>
          <p:cNvSpPr/>
          <p:nvPr/>
        </p:nvSpPr>
        <p:spPr>
          <a:xfrm>
            <a:off x="750095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T</a:t>
            </a:r>
            <a:endParaRPr lang="pl-PL" dirty="0">
              <a:noFill/>
            </a:endParaRPr>
          </a:p>
        </p:txBody>
      </p:sp>
      <p:sp>
        <p:nvSpPr>
          <p:cNvPr id="93" name="Prostokąt 92"/>
          <p:cNvSpPr/>
          <p:nvPr/>
        </p:nvSpPr>
        <p:spPr>
          <a:xfrm>
            <a:off x="785814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Y</a:t>
            </a:r>
            <a:endParaRPr lang="pl-PL" dirty="0">
              <a:noFill/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2143108" y="142873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98" name="Prostokąt 97"/>
          <p:cNvSpPr/>
          <p:nvPr/>
        </p:nvSpPr>
        <p:spPr>
          <a:xfrm>
            <a:off x="250105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P</a:t>
            </a:r>
            <a:endParaRPr lang="pl-PL" dirty="0">
              <a:noFill/>
            </a:endParaRPr>
          </a:p>
        </p:txBody>
      </p:sp>
      <p:sp>
        <p:nvSpPr>
          <p:cNvPr id="101" name="Prostokąt 100"/>
          <p:cNvSpPr/>
          <p:nvPr/>
        </p:nvSpPr>
        <p:spPr>
          <a:xfrm>
            <a:off x="285824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E</a:t>
            </a:r>
            <a:endParaRPr lang="pl-PL" dirty="0">
              <a:noFill/>
            </a:endParaRPr>
          </a:p>
        </p:txBody>
      </p:sp>
      <p:sp>
        <p:nvSpPr>
          <p:cNvPr id="104" name="Prostokąt 103"/>
          <p:cNvSpPr/>
          <p:nvPr/>
        </p:nvSpPr>
        <p:spPr>
          <a:xfrm>
            <a:off x="321543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Ł</a:t>
            </a:r>
            <a:endParaRPr lang="pl-PL" dirty="0">
              <a:noFill/>
            </a:endParaRPr>
          </a:p>
        </p:txBody>
      </p:sp>
      <p:sp>
        <p:nvSpPr>
          <p:cNvPr id="107" name="Prostokąt 106"/>
          <p:cNvSpPr/>
          <p:nvPr/>
        </p:nvSpPr>
        <p:spPr>
          <a:xfrm>
            <a:off x="357262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108" name="Prostokąt 107"/>
          <p:cNvSpPr/>
          <p:nvPr/>
        </p:nvSpPr>
        <p:spPr>
          <a:xfrm>
            <a:off x="2143108" y="428625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9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392981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113" name="Prostokąt 112"/>
          <p:cNvSpPr/>
          <p:nvPr/>
        </p:nvSpPr>
        <p:spPr>
          <a:xfrm>
            <a:off x="1071538" y="178592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4" name="Prostokąt 113"/>
          <p:cNvSpPr/>
          <p:nvPr/>
        </p:nvSpPr>
        <p:spPr>
          <a:xfrm>
            <a:off x="250029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P</a:t>
            </a:r>
            <a:endParaRPr lang="pl-PL" dirty="0">
              <a:noFill/>
            </a:endParaRPr>
          </a:p>
        </p:txBody>
      </p:sp>
      <p:sp>
        <p:nvSpPr>
          <p:cNvPr id="119" name="Prostokąt 118"/>
          <p:cNvSpPr/>
          <p:nvPr/>
        </p:nvSpPr>
        <p:spPr>
          <a:xfrm>
            <a:off x="142872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P</a:t>
            </a:r>
            <a:endParaRPr lang="pl-PL" dirty="0">
              <a:noFill/>
            </a:endParaRPr>
          </a:p>
        </p:txBody>
      </p:sp>
      <p:sp>
        <p:nvSpPr>
          <p:cNvPr id="120" name="Prostokąt 119"/>
          <p:cNvSpPr/>
          <p:nvPr/>
        </p:nvSpPr>
        <p:spPr>
          <a:xfrm>
            <a:off x="3929058" y="392906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8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1" name="Prostokąt 120"/>
          <p:cNvSpPr/>
          <p:nvPr/>
        </p:nvSpPr>
        <p:spPr>
          <a:xfrm>
            <a:off x="285748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125" name="Prostokąt 124"/>
          <p:cNvSpPr/>
          <p:nvPr/>
        </p:nvSpPr>
        <p:spPr>
          <a:xfrm>
            <a:off x="4643438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178591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R</a:t>
            </a:r>
            <a:endParaRPr lang="pl-PL" dirty="0">
              <a:noFill/>
            </a:endParaRPr>
          </a:p>
        </p:txBody>
      </p:sp>
      <p:sp>
        <p:nvSpPr>
          <p:cNvPr id="127" name="Prostokąt 126"/>
          <p:cNvSpPr/>
          <p:nvPr/>
        </p:nvSpPr>
        <p:spPr>
          <a:xfrm>
            <a:off x="3214678" y="214311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8" name="Prostokąt 127"/>
          <p:cNvSpPr/>
          <p:nvPr/>
        </p:nvSpPr>
        <p:spPr>
          <a:xfrm>
            <a:off x="2143108" y="285749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5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30" name="Prostokąt 129"/>
          <p:cNvSpPr/>
          <p:nvPr/>
        </p:nvSpPr>
        <p:spPr>
          <a:xfrm>
            <a:off x="321467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D</a:t>
            </a:r>
            <a:endParaRPr lang="pl-PL" dirty="0">
              <a:noFill/>
            </a:endParaRPr>
          </a:p>
        </p:txBody>
      </p:sp>
      <p:sp>
        <p:nvSpPr>
          <p:cNvPr id="135" name="Prostokąt 134"/>
          <p:cNvSpPr/>
          <p:nvPr/>
        </p:nvSpPr>
        <p:spPr>
          <a:xfrm>
            <a:off x="500138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W</a:t>
            </a:r>
            <a:endParaRPr lang="pl-PL" dirty="0">
              <a:noFill/>
            </a:endParaRPr>
          </a:p>
        </p:txBody>
      </p:sp>
      <p:sp>
        <p:nvSpPr>
          <p:cNvPr id="136" name="Prostokąt 135"/>
          <p:cNvSpPr/>
          <p:nvPr/>
        </p:nvSpPr>
        <p:spPr>
          <a:xfrm>
            <a:off x="214310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137" name="Prostokąt 136"/>
          <p:cNvSpPr/>
          <p:nvPr/>
        </p:nvSpPr>
        <p:spPr>
          <a:xfrm>
            <a:off x="357186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C</a:t>
            </a:r>
            <a:endParaRPr lang="pl-PL" dirty="0">
              <a:noFill/>
            </a:endParaRPr>
          </a:p>
        </p:txBody>
      </p:sp>
      <p:sp>
        <p:nvSpPr>
          <p:cNvPr id="138" name="Prostokąt 137"/>
          <p:cNvSpPr/>
          <p:nvPr/>
        </p:nvSpPr>
        <p:spPr>
          <a:xfrm>
            <a:off x="250029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E</a:t>
            </a:r>
            <a:endParaRPr lang="pl-PL" dirty="0">
              <a:noFill/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3214678" y="357187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7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0" name="Prostokąt 139"/>
          <p:cNvSpPr/>
          <p:nvPr/>
        </p:nvSpPr>
        <p:spPr>
          <a:xfrm>
            <a:off x="464343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R</a:t>
            </a:r>
            <a:endParaRPr lang="pl-PL" dirty="0">
              <a:noFill/>
            </a:endParaRPr>
          </a:p>
        </p:txBody>
      </p:sp>
      <p:sp>
        <p:nvSpPr>
          <p:cNvPr id="141" name="Prostokąt 140"/>
          <p:cNvSpPr/>
          <p:nvPr/>
        </p:nvSpPr>
        <p:spPr>
          <a:xfrm>
            <a:off x="357186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146" name="pole tekstowe 145"/>
          <p:cNvSpPr txBox="1"/>
          <p:nvPr/>
        </p:nvSpPr>
        <p:spPr>
          <a:xfrm>
            <a:off x="571472" y="5786454"/>
            <a:ext cx="4572032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1. Rodzaj ruchu ameb.</a:t>
            </a:r>
            <a:endParaRPr lang="pl-PL" b="1" dirty="0"/>
          </a:p>
        </p:txBody>
      </p:sp>
      <p:sp>
        <p:nvSpPr>
          <p:cNvPr id="147" name="pole tekstowe 146">
            <a:hlinkClick r:id="" action="ppaction://hlinkshowjump?jump=nextslide"/>
          </p:cNvPr>
          <p:cNvSpPr txBox="1"/>
          <p:nvPr/>
        </p:nvSpPr>
        <p:spPr>
          <a:xfrm>
            <a:off x="7000892" y="5929330"/>
            <a:ext cx="121444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SPRAWDŹ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9" name="Prostokąt 148"/>
          <p:cNvSpPr/>
          <p:nvPr/>
        </p:nvSpPr>
        <p:spPr>
          <a:xfrm>
            <a:off x="464343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150" name="Prostokąt 149"/>
          <p:cNvSpPr/>
          <p:nvPr/>
        </p:nvSpPr>
        <p:spPr>
          <a:xfrm>
            <a:off x="500062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G</a:t>
            </a:r>
            <a:endParaRPr lang="pl-PL" dirty="0">
              <a:noFill/>
            </a:endParaRPr>
          </a:p>
        </p:txBody>
      </p:sp>
      <p:sp>
        <p:nvSpPr>
          <p:cNvPr id="151" name="Prostokąt 150"/>
          <p:cNvSpPr/>
          <p:nvPr/>
        </p:nvSpPr>
        <p:spPr>
          <a:xfrm>
            <a:off x="535781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I</a:t>
            </a:r>
            <a:endParaRPr lang="pl-PL" dirty="0">
              <a:noFill/>
            </a:endParaRPr>
          </a:p>
        </p:txBody>
      </p:sp>
      <p:sp>
        <p:nvSpPr>
          <p:cNvPr id="152" name="Prostokąt 151"/>
          <p:cNvSpPr/>
          <p:nvPr/>
        </p:nvSpPr>
        <p:spPr>
          <a:xfrm>
            <a:off x="571500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28" name="Prostokąt 27"/>
          <p:cNvSpPr/>
          <p:nvPr/>
        </p:nvSpPr>
        <p:spPr>
          <a:xfrm>
            <a:off x="428624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O</a:t>
            </a:r>
            <a:endParaRPr lang="pl-PL" b="1" dirty="0">
              <a:noFill/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428624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T</a:t>
            </a:r>
            <a:endParaRPr lang="pl-PL" b="1" dirty="0">
              <a:noFill/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286625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E</a:t>
            </a:r>
            <a:endParaRPr lang="pl-PL" b="1" dirty="0">
              <a:noFill/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4286625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A</a:t>
            </a:r>
            <a:endParaRPr lang="pl-PL" b="1" dirty="0">
              <a:noFill/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428609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N</a:t>
            </a:r>
            <a:endParaRPr lang="pl-PL" b="1" dirty="0">
              <a:noFill/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428609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J</a:t>
            </a:r>
            <a:endParaRPr lang="pl-PL" b="1" dirty="0">
              <a:noFill/>
            </a:endParaRPr>
          </a:p>
        </p:txBody>
      </p:sp>
      <p:sp>
        <p:nvSpPr>
          <p:cNvPr id="118" name="Prostokąt 117"/>
          <p:cNvSpPr/>
          <p:nvPr/>
        </p:nvSpPr>
        <p:spPr>
          <a:xfrm>
            <a:off x="4286625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K</a:t>
            </a:r>
            <a:endParaRPr lang="pl-PL" b="1" dirty="0">
              <a:noFill/>
            </a:endParaRPr>
          </a:p>
        </p:txBody>
      </p:sp>
      <p:sp>
        <p:nvSpPr>
          <p:cNvPr id="129" name="Prostokąt 128"/>
          <p:cNvSpPr/>
          <p:nvPr/>
        </p:nvSpPr>
        <p:spPr>
          <a:xfrm>
            <a:off x="428624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K</a:t>
            </a:r>
            <a:endParaRPr lang="pl-PL" b="1" dirty="0">
              <a:noFill/>
            </a:endParaRPr>
          </a:p>
        </p:txBody>
      </p:sp>
      <p:sp>
        <p:nvSpPr>
          <p:cNvPr id="148" name="Prostokąt 147"/>
          <p:cNvSpPr/>
          <p:nvPr/>
        </p:nvSpPr>
        <p:spPr>
          <a:xfrm>
            <a:off x="428624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L</a:t>
            </a:r>
            <a:endParaRPr lang="pl-PL" b="1" dirty="0">
              <a:noFill/>
            </a:endParaRPr>
          </a:p>
        </p:txBody>
      </p:sp>
      <p:sp>
        <p:nvSpPr>
          <p:cNvPr id="99" name="pole tekstowe 98"/>
          <p:cNvSpPr txBox="1"/>
          <p:nvPr/>
        </p:nvSpPr>
        <p:spPr>
          <a:xfrm>
            <a:off x="2071670" y="642918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Rozwiąż krzyżówkę i uzupełnij zdanie.</a:t>
            </a:r>
            <a:endParaRPr lang="pl-PL" dirty="0"/>
          </a:p>
        </p:txBody>
      </p:sp>
      <p:sp>
        <p:nvSpPr>
          <p:cNvPr id="100" name="Prostokąt zaokrąglony 99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Podział protistów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cxnSp>
        <p:nvCxnSpPr>
          <p:cNvPr id="16" name="Łącznik prosty 15"/>
          <p:cNvCxnSpPr>
            <a:endCxn id="10" idx="0"/>
          </p:cNvCxnSpPr>
          <p:nvPr/>
        </p:nvCxnSpPr>
        <p:spPr>
          <a:xfrm rot="5400000">
            <a:off x="2693181" y="442892"/>
            <a:ext cx="785818" cy="290038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Łącznik prosty 18"/>
          <p:cNvCxnSpPr>
            <a:stCxn id="14" idx="0"/>
          </p:cNvCxnSpPr>
          <p:nvPr/>
        </p:nvCxnSpPr>
        <p:spPr>
          <a:xfrm rot="16200000" flipV="1">
            <a:off x="5591182" y="445273"/>
            <a:ext cx="785818" cy="289562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Łącznik prosty 21"/>
          <p:cNvCxnSpPr>
            <a:endCxn id="13" idx="0"/>
          </p:cNvCxnSpPr>
          <p:nvPr/>
        </p:nvCxnSpPr>
        <p:spPr>
          <a:xfrm rot="16200000" flipH="1">
            <a:off x="4144562" y="1891892"/>
            <a:ext cx="785818" cy="238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Prostokąt zaokrąglony 12">
            <a:hlinkClick r:id="rId2" action="ppaction://hlinksldjump"/>
          </p:cNvPr>
          <p:cNvSpPr/>
          <p:nvPr/>
        </p:nvSpPr>
        <p:spPr>
          <a:xfrm>
            <a:off x="3288497" y="2285992"/>
            <a:ext cx="2500330" cy="100013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Cudzożywne protisty zwierzęce</a:t>
            </a:r>
            <a:endParaRPr lang="pl-PL" sz="2000" b="1" dirty="0">
              <a:latin typeface="Cambria" pitchFamily="18" charset="0"/>
            </a:endParaRPr>
          </a:p>
        </p:txBody>
      </p:sp>
      <p:sp>
        <p:nvSpPr>
          <p:cNvPr id="14" name="Prostokąt zaokrąglony 13">
            <a:hlinkClick r:id="rId3" action="ppaction://hlinksldjump"/>
          </p:cNvPr>
          <p:cNvSpPr/>
          <p:nvPr/>
        </p:nvSpPr>
        <p:spPr>
          <a:xfrm>
            <a:off x="6181736" y="2285992"/>
            <a:ext cx="2500330" cy="100013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Protisty </a:t>
            </a:r>
            <a:r>
              <a:rPr lang="pl-PL" sz="2000" b="1" dirty="0" err="1" smtClean="0">
                <a:latin typeface="Cambria" pitchFamily="18" charset="0"/>
              </a:rPr>
              <a:t>grzybopodobne</a:t>
            </a:r>
            <a:endParaRPr lang="pl-PL" sz="2000" b="1" dirty="0">
              <a:latin typeface="Cambria" pitchFamily="18" charset="0"/>
            </a:endParaRPr>
          </a:p>
        </p:txBody>
      </p:sp>
      <p:sp>
        <p:nvSpPr>
          <p:cNvPr id="10" name="Prostokąt zaokrąglony 9">
            <a:hlinkClick r:id="rId4" action="ppaction://hlinksldjump"/>
          </p:cNvPr>
          <p:cNvSpPr/>
          <p:nvPr/>
        </p:nvSpPr>
        <p:spPr>
          <a:xfrm>
            <a:off x="385733" y="2285992"/>
            <a:ext cx="2500330" cy="10001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Samożywne protisty roślinopodobne</a:t>
            </a:r>
            <a:endParaRPr lang="pl-PL" sz="2000" b="1" dirty="0">
              <a:latin typeface="Cambria" pitchFamily="18" charset="0"/>
            </a:endParaRPr>
          </a:p>
        </p:txBody>
      </p:sp>
      <p:sp>
        <p:nvSpPr>
          <p:cNvPr id="30" name="Prostokąt zaokrąglony 29">
            <a:hlinkClick r:id="rId5" action="ppaction://hlinksldjump"/>
          </p:cNvPr>
          <p:cNvSpPr/>
          <p:nvPr/>
        </p:nvSpPr>
        <p:spPr>
          <a:xfrm>
            <a:off x="2285984" y="857232"/>
            <a:ext cx="4500594" cy="6429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000" b="1" dirty="0" smtClean="0">
                <a:latin typeface="Cambria" pitchFamily="18" charset="0"/>
              </a:rPr>
              <a:t>Protisty</a:t>
            </a:r>
            <a:endParaRPr lang="pl-PL" sz="4000" b="1" dirty="0">
              <a:latin typeface="Cambria" pitchFamily="18" charset="0"/>
            </a:endParaRPr>
          </a:p>
        </p:txBody>
      </p:sp>
      <p:sp>
        <p:nvSpPr>
          <p:cNvPr id="11" name="Prostokąt zaokrąglony 10">
            <a:hlinkClick r:id="rId6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2" name="pole tekstowe 11"/>
          <p:cNvSpPr txBox="1"/>
          <p:nvPr/>
        </p:nvSpPr>
        <p:spPr>
          <a:xfrm>
            <a:off x="3071802" y="6362662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solidFill>
                  <a:srgbClr val="C00000"/>
                </a:solidFill>
              </a:rPr>
              <a:t>Wybierz odpowiednią grupę.</a:t>
            </a:r>
            <a:endParaRPr lang="pl-PL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Rozwiąż krzyżówkę</a:t>
            </a:r>
          </a:p>
        </p:txBody>
      </p:sp>
      <p:sp>
        <p:nvSpPr>
          <p:cNvPr id="10" name="Prostokąt 9"/>
          <p:cNvSpPr/>
          <p:nvPr/>
        </p:nvSpPr>
        <p:spPr>
          <a:xfrm>
            <a:off x="535857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250029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T</a:t>
            </a:r>
            <a:endParaRPr lang="pl-PL" dirty="0">
              <a:noFill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392905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500298" y="250030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4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285748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U</a:t>
            </a:r>
            <a:endParaRPr lang="pl-PL" dirty="0">
              <a:noFill/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3571868" y="321468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6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357186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C</a:t>
            </a:r>
            <a:endParaRPr lang="pl-PL" dirty="0">
              <a:noFill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500062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392905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I</a:t>
            </a:r>
            <a:endParaRPr lang="pl-PL" dirty="0">
              <a:noFill/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072198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21467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64343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R</a:t>
            </a:r>
            <a:endParaRPr lang="pl-PL" dirty="0">
              <a:noFill/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214678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357186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L</a:t>
            </a:r>
            <a:endParaRPr lang="pl-PL" dirty="0">
              <a:noFill/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571500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N</a:t>
            </a:r>
            <a:endParaRPr lang="pl-PL" dirty="0">
              <a:noFill/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64343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Ł</a:t>
            </a:r>
            <a:endParaRPr lang="pl-PL" dirty="0">
              <a:noFill/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571576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2857865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2857865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K</a:t>
            </a:r>
            <a:endParaRPr lang="pl-PL" dirty="0">
              <a:noFill/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3215055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G</a:t>
            </a:r>
            <a:endParaRPr lang="pl-PL" dirty="0">
              <a:noFill/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3929435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M</a:t>
            </a:r>
            <a:endParaRPr lang="pl-PL" dirty="0">
              <a:noFill/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3929435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Y</a:t>
            </a:r>
            <a:endParaRPr lang="pl-PL" dirty="0">
              <a:noFill/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5358195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S</a:t>
            </a:r>
            <a:endParaRPr lang="pl-PL" dirty="0">
              <a:noFill/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3571711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500047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W</a:t>
            </a:r>
            <a:endParaRPr lang="pl-PL" dirty="0">
              <a:noFill/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357171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L</a:t>
            </a:r>
            <a:endParaRPr lang="pl-PL" dirty="0">
              <a:noFill/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392890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E</a:t>
            </a:r>
            <a:endParaRPr lang="pl-PL" dirty="0">
              <a:noFill/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464328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R</a:t>
            </a:r>
            <a:endParaRPr lang="pl-PL" dirty="0">
              <a:noFill/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464328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607204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3928901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535766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392890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500047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S</a:t>
            </a:r>
            <a:endParaRPr lang="pl-PL" dirty="0">
              <a:noFill/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500047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P</a:t>
            </a:r>
            <a:endParaRPr lang="pl-PL" dirty="0">
              <a:noFill/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642923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R</a:t>
            </a:r>
            <a:endParaRPr lang="pl-PL" dirty="0">
              <a:noFill/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571485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N</a:t>
            </a:r>
            <a:endParaRPr lang="pl-PL" dirty="0">
              <a:noFill/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464328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535766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535766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L</a:t>
            </a:r>
            <a:endParaRPr lang="pl-PL" dirty="0">
              <a:noFill/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678642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607219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K</a:t>
            </a:r>
            <a:endParaRPr lang="pl-PL" dirty="0">
              <a:noFill/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4643438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N</a:t>
            </a:r>
            <a:endParaRPr lang="pl-PL" dirty="0">
              <a:noFill/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678657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N</a:t>
            </a:r>
            <a:endParaRPr lang="pl-PL" dirty="0">
              <a:noFill/>
            </a:endParaRPr>
          </a:p>
        </p:txBody>
      </p:sp>
      <p:sp>
        <p:nvSpPr>
          <p:cNvPr id="78" name="Prostokąt 77"/>
          <p:cNvSpPr/>
          <p:nvPr/>
        </p:nvSpPr>
        <p:spPr>
          <a:xfrm>
            <a:off x="571500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C</a:t>
            </a:r>
            <a:endParaRPr lang="pl-PL" dirty="0">
              <a:noFill/>
            </a:endParaRPr>
          </a:p>
        </p:txBody>
      </p:sp>
      <p:sp>
        <p:nvSpPr>
          <p:cNvPr id="79" name="Prostokąt 78"/>
          <p:cNvSpPr/>
          <p:nvPr/>
        </p:nvSpPr>
        <p:spPr>
          <a:xfrm>
            <a:off x="571500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80" name="Prostokąt 79"/>
          <p:cNvSpPr/>
          <p:nvPr/>
        </p:nvSpPr>
        <p:spPr>
          <a:xfrm>
            <a:off x="714376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S</a:t>
            </a:r>
            <a:endParaRPr lang="pl-PL" dirty="0">
              <a:noFill/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642923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500047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Y</a:t>
            </a:r>
            <a:endParaRPr lang="pl-PL" dirty="0">
              <a:noFill/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607204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607204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642923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Y</a:t>
            </a:r>
            <a:endParaRPr lang="pl-PL" dirty="0">
              <a:noFill/>
            </a:endParaRPr>
          </a:p>
        </p:txBody>
      </p:sp>
      <p:sp>
        <p:nvSpPr>
          <p:cNvPr id="89" name="Prostokąt 88"/>
          <p:cNvSpPr/>
          <p:nvPr/>
        </p:nvSpPr>
        <p:spPr>
          <a:xfrm>
            <a:off x="642923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M</a:t>
            </a:r>
            <a:endParaRPr lang="pl-PL" dirty="0">
              <a:noFill/>
            </a:endParaRPr>
          </a:p>
        </p:txBody>
      </p:sp>
      <p:sp>
        <p:nvSpPr>
          <p:cNvPr id="91" name="Prostokąt 90"/>
          <p:cNvSpPr/>
          <p:nvPr/>
        </p:nvSpPr>
        <p:spPr>
          <a:xfrm>
            <a:off x="678642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92" name="Prostokąt 91"/>
          <p:cNvSpPr/>
          <p:nvPr/>
        </p:nvSpPr>
        <p:spPr>
          <a:xfrm>
            <a:off x="750095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T</a:t>
            </a:r>
            <a:endParaRPr lang="pl-PL" dirty="0">
              <a:noFill/>
            </a:endParaRPr>
          </a:p>
        </p:txBody>
      </p:sp>
      <p:sp>
        <p:nvSpPr>
          <p:cNvPr id="93" name="Prostokąt 92"/>
          <p:cNvSpPr/>
          <p:nvPr/>
        </p:nvSpPr>
        <p:spPr>
          <a:xfrm>
            <a:off x="785814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Y</a:t>
            </a:r>
            <a:endParaRPr lang="pl-PL" dirty="0">
              <a:noFill/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2143108" y="142873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98" name="Prostokąt 97"/>
          <p:cNvSpPr/>
          <p:nvPr/>
        </p:nvSpPr>
        <p:spPr>
          <a:xfrm>
            <a:off x="250105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1" name="Prostokąt 100"/>
          <p:cNvSpPr/>
          <p:nvPr/>
        </p:nvSpPr>
        <p:spPr>
          <a:xfrm>
            <a:off x="285824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4" name="Prostokąt 103"/>
          <p:cNvSpPr/>
          <p:nvPr/>
        </p:nvSpPr>
        <p:spPr>
          <a:xfrm>
            <a:off x="321543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Ł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7" name="Prostokąt 106"/>
          <p:cNvSpPr/>
          <p:nvPr/>
        </p:nvSpPr>
        <p:spPr>
          <a:xfrm>
            <a:off x="357262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8" name="Prostokąt 107"/>
          <p:cNvSpPr/>
          <p:nvPr/>
        </p:nvSpPr>
        <p:spPr>
          <a:xfrm>
            <a:off x="2143108" y="428625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9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392981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3" name="Prostokąt 112"/>
          <p:cNvSpPr/>
          <p:nvPr/>
        </p:nvSpPr>
        <p:spPr>
          <a:xfrm>
            <a:off x="1071538" y="178592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4" name="Prostokąt 113"/>
          <p:cNvSpPr/>
          <p:nvPr/>
        </p:nvSpPr>
        <p:spPr>
          <a:xfrm>
            <a:off x="250029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P</a:t>
            </a:r>
            <a:endParaRPr lang="pl-PL" dirty="0">
              <a:noFill/>
            </a:endParaRPr>
          </a:p>
        </p:txBody>
      </p:sp>
      <p:sp>
        <p:nvSpPr>
          <p:cNvPr id="119" name="Prostokąt 118"/>
          <p:cNvSpPr/>
          <p:nvPr/>
        </p:nvSpPr>
        <p:spPr>
          <a:xfrm>
            <a:off x="142872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P</a:t>
            </a:r>
            <a:endParaRPr lang="pl-PL" dirty="0">
              <a:noFill/>
            </a:endParaRPr>
          </a:p>
        </p:txBody>
      </p:sp>
      <p:sp>
        <p:nvSpPr>
          <p:cNvPr id="120" name="Prostokąt 119"/>
          <p:cNvSpPr/>
          <p:nvPr/>
        </p:nvSpPr>
        <p:spPr>
          <a:xfrm>
            <a:off x="3929058" y="392906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8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1" name="Prostokąt 120"/>
          <p:cNvSpPr/>
          <p:nvPr/>
        </p:nvSpPr>
        <p:spPr>
          <a:xfrm>
            <a:off x="285748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125" name="Prostokąt 124"/>
          <p:cNvSpPr/>
          <p:nvPr/>
        </p:nvSpPr>
        <p:spPr>
          <a:xfrm>
            <a:off x="4643438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178591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R</a:t>
            </a:r>
            <a:endParaRPr lang="pl-PL" dirty="0">
              <a:noFill/>
            </a:endParaRPr>
          </a:p>
        </p:txBody>
      </p:sp>
      <p:sp>
        <p:nvSpPr>
          <p:cNvPr id="127" name="Prostokąt 126"/>
          <p:cNvSpPr/>
          <p:nvPr/>
        </p:nvSpPr>
        <p:spPr>
          <a:xfrm>
            <a:off x="3214678" y="214311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8" name="Prostokąt 127"/>
          <p:cNvSpPr/>
          <p:nvPr/>
        </p:nvSpPr>
        <p:spPr>
          <a:xfrm>
            <a:off x="2143108" y="285749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5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30" name="Prostokąt 129"/>
          <p:cNvSpPr/>
          <p:nvPr/>
        </p:nvSpPr>
        <p:spPr>
          <a:xfrm>
            <a:off x="321467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D</a:t>
            </a:r>
            <a:endParaRPr lang="pl-PL" dirty="0">
              <a:noFill/>
            </a:endParaRPr>
          </a:p>
        </p:txBody>
      </p:sp>
      <p:sp>
        <p:nvSpPr>
          <p:cNvPr id="135" name="Prostokąt 134"/>
          <p:cNvSpPr/>
          <p:nvPr/>
        </p:nvSpPr>
        <p:spPr>
          <a:xfrm>
            <a:off x="500138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W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6" name="Prostokąt 135"/>
          <p:cNvSpPr/>
          <p:nvPr/>
        </p:nvSpPr>
        <p:spPr>
          <a:xfrm>
            <a:off x="214310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137" name="Prostokąt 136"/>
          <p:cNvSpPr/>
          <p:nvPr/>
        </p:nvSpPr>
        <p:spPr>
          <a:xfrm>
            <a:off x="357186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C</a:t>
            </a:r>
            <a:endParaRPr lang="pl-PL" dirty="0">
              <a:noFill/>
            </a:endParaRPr>
          </a:p>
        </p:txBody>
      </p:sp>
      <p:sp>
        <p:nvSpPr>
          <p:cNvPr id="138" name="Prostokąt 137"/>
          <p:cNvSpPr/>
          <p:nvPr/>
        </p:nvSpPr>
        <p:spPr>
          <a:xfrm>
            <a:off x="250029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E</a:t>
            </a:r>
            <a:endParaRPr lang="pl-PL" dirty="0">
              <a:noFill/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3214678" y="357187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7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0" name="Prostokąt 139"/>
          <p:cNvSpPr/>
          <p:nvPr/>
        </p:nvSpPr>
        <p:spPr>
          <a:xfrm>
            <a:off x="464343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R</a:t>
            </a:r>
            <a:endParaRPr lang="pl-PL" dirty="0">
              <a:noFill/>
            </a:endParaRPr>
          </a:p>
        </p:txBody>
      </p:sp>
      <p:sp>
        <p:nvSpPr>
          <p:cNvPr id="141" name="Prostokąt 140"/>
          <p:cNvSpPr/>
          <p:nvPr/>
        </p:nvSpPr>
        <p:spPr>
          <a:xfrm>
            <a:off x="357186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146" name="pole tekstowe 145"/>
          <p:cNvSpPr txBox="1"/>
          <p:nvPr/>
        </p:nvSpPr>
        <p:spPr>
          <a:xfrm>
            <a:off x="571472" y="5786454"/>
            <a:ext cx="550072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2. Dział nauki zajmujący się badaniem pierwotniaków.</a:t>
            </a:r>
            <a:endParaRPr lang="pl-PL" b="1" dirty="0"/>
          </a:p>
        </p:txBody>
      </p:sp>
      <p:sp>
        <p:nvSpPr>
          <p:cNvPr id="147" name="pole tekstowe 146">
            <a:hlinkClick r:id="" action="ppaction://hlinkshowjump?jump=nextslide"/>
          </p:cNvPr>
          <p:cNvSpPr txBox="1"/>
          <p:nvPr/>
        </p:nvSpPr>
        <p:spPr>
          <a:xfrm>
            <a:off x="7000892" y="5929330"/>
            <a:ext cx="121444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SPRAWDŹ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9" name="Prostokąt 148"/>
          <p:cNvSpPr/>
          <p:nvPr/>
        </p:nvSpPr>
        <p:spPr>
          <a:xfrm>
            <a:off x="464343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150" name="Prostokąt 149"/>
          <p:cNvSpPr/>
          <p:nvPr/>
        </p:nvSpPr>
        <p:spPr>
          <a:xfrm>
            <a:off x="500062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G</a:t>
            </a:r>
            <a:endParaRPr lang="pl-PL" dirty="0">
              <a:noFill/>
            </a:endParaRPr>
          </a:p>
        </p:txBody>
      </p:sp>
      <p:sp>
        <p:nvSpPr>
          <p:cNvPr id="151" name="Prostokąt 150"/>
          <p:cNvSpPr/>
          <p:nvPr/>
        </p:nvSpPr>
        <p:spPr>
          <a:xfrm>
            <a:off x="535781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I</a:t>
            </a:r>
            <a:endParaRPr lang="pl-PL" dirty="0">
              <a:noFill/>
            </a:endParaRPr>
          </a:p>
        </p:txBody>
      </p:sp>
      <p:sp>
        <p:nvSpPr>
          <p:cNvPr id="152" name="Prostokąt 151"/>
          <p:cNvSpPr/>
          <p:nvPr/>
        </p:nvSpPr>
        <p:spPr>
          <a:xfrm>
            <a:off x="571500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28" name="Prostokąt 27"/>
          <p:cNvSpPr/>
          <p:nvPr/>
        </p:nvSpPr>
        <p:spPr>
          <a:xfrm>
            <a:off x="428624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O</a:t>
            </a:r>
            <a:endParaRPr lang="pl-PL" b="1" dirty="0">
              <a:noFill/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428624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T</a:t>
            </a:r>
            <a:endParaRPr lang="pl-PL" b="1" dirty="0">
              <a:noFill/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286625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E</a:t>
            </a:r>
            <a:endParaRPr lang="pl-PL" b="1" dirty="0">
              <a:noFill/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4286625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A</a:t>
            </a:r>
            <a:endParaRPr lang="pl-PL" b="1" dirty="0">
              <a:noFill/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428609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N</a:t>
            </a:r>
            <a:endParaRPr lang="pl-PL" b="1" dirty="0">
              <a:noFill/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428609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J</a:t>
            </a:r>
            <a:endParaRPr lang="pl-PL" b="1" dirty="0">
              <a:noFill/>
            </a:endParaRPr>
          </a:p>
        </p:txBody>
      </p:sp>
      <p:sp>
        <p:nvSpPr>
          <p:cNvPr id="118" name="Prostokąt 117"/>
          <p:cNvSpPr/>
          <p:nvPr/>
        </p:nvSpPr>
        <p:spPr>
          <a:xfrm>
            <a:off x="4286625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9" name="Prostokąt 128"/>
          <p:cNvSpPr/>
          <p:nvPr/>
        </p:nvSpPr>
        <p:spPr>
          <a:xfrm>
            <a:off x="428624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K</a:t>
            </a:r>
            <a:endParaRPr lang="pl-PL" b="1" dirty="0">
              <a:noFill/>
            </a:endParaRPr>
          </a:p>
        </p:txBody>
      </p:sp>
      <p:sp>
        <p:nvSpPr>
          <p:cNvPr id="148" name="Prostokąt 147"/>
          <p:cNvSpPr/>
          <p:nvPr/>
        </p:nvSpPr>
        <p:spPr>
          <a:xfrm>
            <a:off x="428624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L</a:t>
            </a:r>
            <a:endParaRPr lang="pl-PL" b="1" dirty="0">
              <a:noFill/>
            </a:endParaRPr>
          </a:p>
        </p:txBody>
      </p:sp>
      <p:sp>
        <p:nvSpPr>
          <p:cNvPr id="99" name="pole tekstowe 98"/>
          <p:cNvSpPr txBox="1"/>
          <p:nvPr/>
        </p:nvSpPr>
        <p:spPr>
          <a:xfrm>
            <a:off x="2071670" y="642918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Rozwiąż krzyżówkę i uzupełnij zdanie.</a:t>
            </a:r>
            <a:endParaRPr lang="pl-PL" dirty="0"/>
          </a:p>
        </p:txBody>
      </p:sp>
      <p:sp>
        <p:nvSpPr>
          <p:cNvPr id="100" name="Prostokąt zaokrąglony 99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3" grpId="0" animBg="1"/>
      <p:bldP spid="35" grpId="0" animBg="1"/>
      <p:bldP spid="98" grpId="0" animBg="1"/>
      <p:bldP spid="101" grpId="0" animBg="1"/>
      <p:bldP spid="104" grpId="0" animBg="1"/>
      <p:bldP spid="107" grpId="0" animBg="1"/>
      <p:bldP spid="112" grpId="0" animBg="1"/>
      <p:bldP spid="125" grpId="0" animBg="1"/>
      <p:bldP spid="135" grpId="0" animBg="1"/>
      <p:bldP spid="146" grpId="0" animBg="1"/>
      <p:bldP spid="147" grpId="0" animBg="1"/>
      <p:bldP spid="1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Rozwiąż krzyżówkę</a:t>
            </a:r>
          </a:p>
        </p:txBody>
      </p:sp>
      <p:sp>
        <p:nvSpPr>
          <p:cNvPr id="10" name="Prostokąt 9"/>
          <p:cNvSpPr/>
          <p:nvPr/>
        </p:nvSpPr>
        <p:spPr>
          <a:xfrm>
            <a:off x="535857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250029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392905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500298" y="250030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4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285748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U</a:t>
            </a:r>
            <a:endParaRPr lang="pl-PL" dirty="0">
              <a:noFill/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3571868" y="321468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6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357186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C</a:t>
            </a:r>
            <a:endParaRPr lang="pl-PL" dirty="0">
              <a:noFill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500062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392905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I</a:t>
            </a:r>
            <a:endParaRPr lang="pl-PL" dirty="0">
              <a:noFill/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072198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21467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64343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R</a:t>
            </a:r>
            <a:endParaRPr lang="pl-PL" dirty="0">
              <a:noFill/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214678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357186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L</a:t>
            </a:r>
            <a:endParaRPr lang="pl-PL" dirty="0">
              <a:noFill/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571500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N</a:t>
            </a:r>
            <a:endParaRPr lang="pl-PL" dirty="0">
              <a:noFill/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64343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Ł</a:t>
            </a:r>
            <a:endParaRPr lang="pl-PL" dirty="0">
              <a:noFill/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571576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2857865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2857865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K</a:t>
            </a:r>
            <a:endParaRPr lang="pl-PL" dirty="0">
              <a:noFill/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3215055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G</a:t>
            </a:r>
            <a:endParaRPr lang="pl-PL" dirty="0">
              <a:noFill/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3929435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M</a:t>
            </a:r>
            <a:endParaRPr lang="pl-PL" dirty="0">
              <a:noFill/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3929435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Y</a:t>
            </a:r>
            <a:endParaRPr lang="pl-PL" dirty="0">
              <a:noFill/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5358195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S</a:t>
            </a:r>
            <a:endParaRPr lang="pl-PL" dirty="0">
              <a:noFill/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3571711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500047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W</a:t>
            </a:r>
            <a:endParaRPr lang="pl-PL" dirty="0">
              <a:noFill/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357171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L</a:t>
            </a:r>
            <a:endParaRPr lang="pl-PL" dirty="0">
              <a:noFill/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392890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E</a:t>
            </a:r>
            <a:endParaRPr lang="pl-PL" dirty="0">
              <a:noFill/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464328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R</a:t>
            </a:r>
            <a:endParaRPr lang="pl-PL" dirty="0">
              <a:noFill/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464328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607204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3928901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535766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392890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500047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S</a:t>
            </a:r>
            <a:endParaRPr lang="pl-PL" dirty="0">
              <a:noFill/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500047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P</a:t>
            </a:r>
            <a:endParaRPr lang="pl-PL" dirty="0">
              <a:noFill/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642923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R</a:t>
            </a:r>
            <a:endParaRPr lang="pl-PL" dirty="0">
              <a:noFill/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571485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N</a:t>
            </a:r>
            <a:endParaRPr lang="pl-PL" dirty="0">
              <a:noFill/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464328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535766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535766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L</a:t>
            </a:r>
            <a:endParaRPr lang="pl-PL" dirty="0">
              <a:noFill/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678642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607219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K</a:t>
            </a:r>
            <a:endParaRPr lang="pl-PL" dirty="0">
              <a:noFill/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4643438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N</a:t>
            </a:r>
            <a:endParaRPr lang="pl-PL" dirty="0">
              <a:noFill/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678657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N</a:t>
            </a:r>
            <a:endParaRPr lang="pl-PL" dirty="0">
              <a:noFill/>
            </a:endParaRPr>
          </a:p>
        </p:txBody>
      </p:sp>
      <p:sp>
        <p:nvSpPr>
          <p:cNvPr id="78" name="Prostokąt 77"/>
          <p:cNvSpPr/>
          <p:nvPr/>
        </p:nvSpPr>
        <p:spPr>
          <a:xfrm>
            <a:off x="571500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C</a:t>
            </a:r>
            <a:endParaRPr lang="pl-PL" dirty="0">
              <a:noFill/>
            </a:endParaRPr>
          </a:p>
        </p:txBody>
      </p:sp>
      <p:sp>
        <p:nvSpPr>
          <p:cNvPr id="79" name="Prostokąt 78"/>
          <p:cNvSpPr/>
          <p:nvPr/>
        </p:nvSpPr>
        <p:spPr>
          <a:xfrm>
            <a:off x="571500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80" name="Prostokąt 79"/>
          <p:cNvSpPr/>
          <p:nvPr/>
        </p:nvSpPr>
        <p:spPr>
          <a:xfrm>
            <a:off x="714376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S</a:t>
            </a:r>
            <a:endParaRPr lang="pl-PL" dirty="0">
              <a:noFill/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642923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500047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Y</a:t>
            </a:r>
            <a:endParaRPr lang="pl-PL" dirty="0">
              <a:noFill/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607204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607204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642923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Y</a:t>
            </a:r>
            <a:endParaRPr lang="pl-PL" dirty="0">
              <a:noFill/>
            </a:endParaRPr>
          </a:p>
        </p:txBody>
      </p:sp>
      <p:sp>
        <p:nvSpPr>
          <p:cNvPr id="89" name="Prostokąt 88"/>
          <p:cNvSpPr/>
          <p:nvPr/>
        </p:nvSpPr>
        <p:spPr>
          <a:xfrm>
            <a:off x="642923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M</a:t>
            </a:r>
            <a:endParaRPr lang="pl-PL" dirty="0">
              <a:noFill/>
            </a:endParaRPr>
          </a:p>
        </p:txBody>
      </p:sp>
      <p:sp>
        <p:nvSpPr>
          <p:cNvPr id="91" name="Prostokąt 90"/>
          <p:cNvSpPr/>
          <p:nvPr/>
        </p:nvSpPr>
        <p:spPr>
          <a:xfrm>
            <a:off x="678642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92" name="Prostokąt 91"/>
          <p:cNvSpPr/>
          <p:nvPr/>
        </p:nvSpPr>
        <p:spPr>
          <a:xfrm>
            <a:off x="750095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T</a:t>
            </a:r>
            <a:endParaRPr lang="pl-PL" dirty="0">
              <a:noFill/>
            </a:endParaRPr>
          </a:p>
        </p:txBody>
      </p:sp>
      <p:sp>
        <p:nvSpPr>
          <p:cNvPr id="93" name="Prostokąt 92"/>
          <p:cNvSpPr/>
          <p:nvPr/>
        </p:nvSpPr>
        <p:spPr>
          <a:xfrm>
            <a:off x="785814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Y</a:t>
            </a:r>
            <a:endParaRPr lang="pl-PL" dirty="0">
              <a:noFill/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2143108" y="142873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98" name="Prostokąt 97"/>
          <p:cNvSpPr/>
          <p:nvPr/>
        </p:nvSpPr>
        <p:spPr>
          <a:xfrm>
            <a:off x="250105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1" name="Prostokąt 100"/>
          <p:cNvSpPr/>
          <p:nvPr/>
        </p:nvSpPr>
        <p:spPr>
          <a:xfrm>
            <a:off x="285824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4" name="Prostokąt 103"/>
          <p:cNvSpPr/>
          <p:nvPr/>
        </p:nvSpPr>
        <p:spPr>
          <a:xfrm>
            <a:off x="321543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Ł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7" name="Prostokąt 106"/>
          <p:cNvSpPr/>
          <p:nvPr/>
        </p:nvSpPr>
        <p:spPr>
          <a:xfrm>
            <a:off x="357262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8" name="Prostokąt 107"/>
          <p:cNvSpPr/>
          <p:nvPr/>
        </p:nvSpPr>
        <p:spPr>
          <a:xfrm>
            <a:off x="2143108" y="428625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9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392981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3" name="Prostokąt 112"/>
          <p:cNvSpPr/>
          <p:nvPr/>
        </p:nvSpPr>
        <p:spPr>
          <a:xfrm>
            <a:off x="1071538" y="178592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4" name="Prostokąt 113"/>
          <p:cNvSpPr/>
          <p:nvPr/>
        </p:nvSpPr>
        <p:spPr>
          <a:xfrm>
            <a:off x="250029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P</a:t>
            </a:r>
            <a:endParaRPr lang="pl-PL" dirty="0">
              <a:noFill/>
            </a:endParaRPr>
          </a:p>
        </p:txBody>
      </p:sp>
      <p:sp>
        <p:nvSpPr>
          <p:cNvPr id="119" name="Prostokąt 118"/>
          <p:cNvSpPr/>
          <p:nvPr/>
        </p:nvSpPr>
        <p:spPr>
          <a:xfrm>
            <a:off x="142872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0" name="Prostokąt 119"/>
          <p:cNvSpPr/>
          <p:nvPr/>
        </p:nvSpPr>
        <p:spPr>
          <a:xfrm>
            <a:off x="3929058" y="392906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8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1" name="Prostokąt 120"/>
          <p:cNvSpPr/>
          <p:nvPr/>
        </p:nvSpPr>
        <p:spPr>
          <a:xfrm>
            <a:off x="285748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125" name="Prostokąt 124"/>
          <p:cNvSpPr/>
          <p:nvPr/>
        </p:nvSpPr>
        <p:spPr>
          <a:xfrm>
            <a:off x="4643438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178591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7" name="Prostokąt 126"/>
          <p:cNvSpPr/>
          <p:nvPr/>
        </p:nvSpPr>
        <p:spPr>
          <a:xfrm>
            <a:off x="3214678" y="214311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8" name="Prostokąt 127"/>
          <p:cNvSpPr/>
          <p:nvPr/>
        </p:nvSpPr>
        <p:spPr>
          <a:xfrm>
            <a:off x="2143108" y="285749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5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30" name="Prostokąt 129"/>
          <p:cNvSpPr/>
          <p:nvPr/>
        </p:nvSpPr>
        <p:spPr>
          <a:xfrm>
            <a:off x="321467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D</a:t>
            </a:r>
            <a:endParaRPr lang="pl-PL" dirty="0">
              <a:noFill/>
            </a:endParaRPr>
          </a:p>
        </p:txBody>
      </p:sp>
      <p:sp>
        <p:nvSpPr>
          <p:cNvPr id="135" name="Prostokąt 134"/>
          <p:cNvSpPr/>
          <p:nvPr/>
        </p:nvSpPr>
        <p:spPr>
          <a:xfrm>
            <a:off x="500138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W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6" name="Prostokąt 135"/>
          <p:cNvSpPr/>
          <p:nvPr/>
        </p:nvSpPr>
        <p:spPr>
          <a:xfrm>
            <a:off x="214310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7" name="Prostokąt 136"/>
          <p:cNvSpPr/>
          <p:nvPr/>
        </p:nvSpPr>
        <p:spPr>
          <a:xfrm>
            <a:off x="357186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C</a:t>
            </a:r>
            <a:endParaRPr lang="pl-PL" dirty="0">
              <a:noFill/>
            </a:endParaRPr>
          </a:p>
        </p:txBody>
      </p:sp>
      <p:sp>
        <p:nvSpPr>
          <p:cNvPr id="138" name="Prostokąt 137"/>
          <p:cNvSpPr/>
          <p:nvPr/>
        </p:nvSpPr>
        <p:spPr>
          <a:xfrm>
            <a:off x="250029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E</a:t>
            </a:r>
            <a:endParaRPr lang="pl-PL" dirty="0">
              <a:noFill/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3214678" y="357187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7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0" name="Prostokąt 139"/>
          <p:cNvSpPr/>
          <p:nvPr/>
        </p:nvSpPr>
        <p:spPr>
          <a:xfrm>
            <a:off x="464343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R</a:t>
            </a:r>
            <a:endParaRPr lang="pl-PL" dirty="0">
              <a:noFill/>
            </a:endParaRPr>
          </a:p>
        </p:txBody>
      </p:sp>
      <p:sp>
        <p:nvSpPr>
          <p:cNvPr id="141" name="Prostokąt 140"/>
          <p:cNvSpPr/>
          <p:nvPr/>
        </p:nvSpPr>
        <p:spPr>
          <a:xfrm>
            <a:off x="357186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146" name="pole tekstowe 145"/>
          <p:cNvSpPr txBox="1"/>
          <p:nvPr/>
        </p:nvSpPr>
        <p:spPr>
          <a:xfrm>
            <a:off x="571472" y="5786454"/>
            <a:ext cx="550072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3. Choroba wywołana przez pasożytniczą amebę.</a:t>
            </a:r>
            <a:endParaRPr lang="pl-PL" b="1" dirty="0"/>
          </a:p>
        </p:txBody>
      </p:sp>
      <p:sp>
        <p:nvSpPr>
          <p:cNvPr id="147" name="pole tekstowe 146">
            <a:hlinkClick r:id="" action="ppaction://hlinkshowjump?jump=nextslide"/>
          </p:cNvPr>
          <p:cNvSpPr txBox="1"/>
          <p:nvPr/>
        </p:nvSpPr>
        <p:spPr>
          <a:xfrm>
            <a:off x="7000892" y="5929330"/>
            <a:ext cx="121444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SPRAWDŹ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9" name="Prostokąt 148"/>
          <p:cNvSpPr/>
          <p:nvPr/>
        </p:nvSpPr>
        <p:spPr>
          <a:xfrm>
            <a:off x="464343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0" name="Prostokąt 149"/>
          <p:cNvSpPr/>
          <p:nvPr/>
        </p:nvSpPr>
        <p:spPr>
          <a:xfrm>
            <a:off x="500062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1" name="Prostokąt 150"/>
          <p:cNvSpPr/>
          <p:nvPr/>
        </p:nvSpPr>
        <p:spPr>
          <a:xfrm>
            <a:off x="535781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2" name="Prostokąt 151"/>
          <p:cNvSpPr/>
          <p:nvPr/>
        </p:nvSpPr>
        <p:spPr>
          <a:xfrm>
            <a:off x="571500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" name="Prostokąt 27"/>
          <p:cNvSpPr/>
          <p:nvPr/>
        </p:nvSpPr>
        <p:spPr>
          <a:xfrm>
            <a:off x="428624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O</a:t>
            </a:r>
            <a:endParaRPr lang="pl-PL" b="1" dirty="0">
              <a:noFill/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428624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T</a:t>
            </a:r>
            <a:endParaRPr lang="pl-PL" b="1" dirty="0">
              <a:noFill/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286625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E</a:t>
            </a:r>
            <a:endParaRPr lang="pl-PL" b="1" dirty="0">
              <a:noFill/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4286625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A</a:t>
            </a:r>
            <a:endParaRPr lang="pl-PL" b="1" dirty="0">
              <a:noFill/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428609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N</a:t>
            </a:r>
            <a:endParaRPr lang="pl-PL" b="1" dirty="0">
              <a:noFill/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428609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J</a:t>
            </a:r>
            <a:endParaRPr lang="pl-PL" b="1" dirty="0">
              <a:noFill/>
            </a:endParaRPr>
          </a:p>
        </p:txBody>
      </p:sp>
      <p:sp>
        <p:nvSpPr>
          <p:cNvPr id="118" name="Prostokąt 117"/>
          <p:cNvSpPr/>
          <p:nvPr/>
        </p:nvSpPr>
        <p:spPr>
          <a:xfrm>
            <a:off x="4286625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9" name="Prostokąt 128"/>
          <p:cNvSpPr/>
          <p:nvPr/>
        </p:nvSpPr>
        <p:spPr>
          <a:xfrm>
            <a:off x="428624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K</a:t>
            </a:r>
            <a:endParaRPr lang="pl-PL" b="1" dirty="0">
              <a:noFill/>
            </a:endParaRPr>
          </a:p>
        </p:txBody>
      </p:sp>
      <p:sp>
        <p:nvSpPr>
          <p:cNvPr id="148" name="Prostokąt 147"/>
          <p:cNvSpPr/>
          <p:nvPr/>
        </p:nvSpPr>
        <p:spPr>
          <a:xfrm>
            <a:off x="428624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9" name="pole tekstowe 98"/>
          <p:cNvSpPr txBox="1"/>
          <p:nvPr/>
        </p:nvSpPr>
        <p:spPr>
          <a:xfrm>
            <a:off x="2071670" y="642918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Rozwiąż krzyżówkę i uzupełnij zdanie.</a:t>
            </a:r>
            <a:endParaRPr lang="pl-PL" dirty="0"/>
          </a:p>
        </p:txBody>
      </p:sp>
      <p:sp>
        <p:nvSpPr>
          <p:cNvPr id="100" name="Prostokąt zaokrąglony 99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2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2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2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4" grpId="0" animBg="1"/>
      <p:bldP spid="36" grpId="0" animBg="1"/>
      <p:bldP spid="48" grpId="0" animBg="1"/>
      <p:bldP spid="58" grpId="0" animBg="1"/>
      <p:bldP spid="119" grpId="0" animBg="1"/>
      <p:bldP spid="126" grpId="0" animBg="1"/>
      <p:bldP spid="136" grpId="0" animBg="1"/>
      <p:bldP spid="146" grpId="0" animBg="1"/>
      <p:bldP spid="147" grpId="0" animBg="1"/>
      <p:bldP spid="149" grpId="0" animBg="1"/>
      <p:bldP spid="150" grpId="0" animBg="1"/>
      <p:bldP spid="151" grpId="0" animBg="1"/>
      <p:bldP spid="152" grpId="0" animBg="1"/>
      <p:bldP spid="14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Rozwiąż krzyżówkę</a:t>
            </a:r>
          </a:p>
        </p:txBody>
      </p:sp>
      <p:sp>
        <p:nvSpPr>
          <p:cNvPr id="10" name="Prostokąt 9"/>
          <p:cNvSpPr/>
          <p:nvPr/>
        </p:nvSpPr>
        <p:spPr>
          <a:xfrm>
            <a:off x="535857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250029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392905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500298" y="250030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4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285748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U</a:t>
            </a:r>
            <a:endParaRPr lang="pl-PL" dirty="0">
              <a:noFill/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3571868" y="321468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6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357186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C</a:t>
            </a:r>
            <a:endParaRPr lang="pl-PL" dirty="0">
              <a:noFill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500062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392905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I</a:t>
            </a:r>
            <a:endParaRPr lang="pl-PL" dirty="0">
              <a:noFill/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072198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21467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64343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214678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357186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L</a:t>
            </a:r>
            <a:endParaRPr lang="pl-PL" dirty="0">
              <a:noFill/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571500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N</a:t>
            </a:r>
            <a:endParaRPr lang="pl-PL" dirty="0">
              <a:noFill/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64343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Ł</a:t>
            </a:r>
            <a:endParaRPr lang="pl-PL" dirty="0">
              <a:noFill/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571576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2857865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2857865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K</a:t>
            </a:r>
            <a:endParaRPr lang="pl-PL" dirty="0">
              <a:noFill/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3215055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G</a:t>
            </a:r>
            <a:endParaRPr lang="pl-PL" dirty="0">
              <a:noFill/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3929435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M</a:t>
            </a:r>
            <a:endParaRPr lang="pl-PL" dirty="0">
              <a:noFill/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3929435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Y</a:t>
            </a:r>
            <a:endParaRPr lang="pl-PL" dirty="0">
              <a:noFill/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5358195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S</a:t>
            </a:r>
            <a:endParaRPr lang="pl-PL" dirty="0">
              <a:noFill/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3571711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500047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W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357171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L</a:t>
            </a:r>
            <a:endParaRPr lang="pl-PL" dirty="0">
              <a:noFill/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392890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E</a:t>
            </a:r>
            <a:endParaRPr lang="pl-PL" dirty="0">
              <a:noFill/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464328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R</a:t>
            </a:r>
            <a:endParaRPr lang="pl-PL" dirty="0">
              <a:noFill/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464328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607204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3928901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535766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392890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500047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S</a:t>
            </a:r>
            <a:endParaRPr lang="pl-PL" dirty="0">
              <a:noFill/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500047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P</a:t>
            </a:r>
            <a:endParaRPr lang="pl-PL" dirty="0">
              <a:noFill/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642923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R</a:t>
            </a:r>
            <a:endParaRPr lang="pl-PL" dirty="0">
              <a:noFill/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571485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464328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535766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535766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L</a:t>
            </a:r>
            <a:endParaRPr lang="pl-PL" dirty="0">
              <a:noFill/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678642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607219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4643438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N</a:t>
            </a:r>
            <a:endParaRPr lang="pl-PL" dirty="0">
              <a:noFill/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678657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N</a:t>
            </a:r>
            <a:endParaRPr lang="pl-PL" dirty="0">
              <a:noFill/>
            </a:endParaRPr>
          </a:p>
        </p:txBody>
      </p:sp>
      <p:sp>
        <p:nvSpPr>
          <p:cNvPr id="78" name="Prostokąt 77"/>
          <p:cNvSpPr/>
          <p:nvPr/>
        </p:nvSpPr>
        <p:spPr>
          <a:xfrm>
            <a:off x="571500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C</a:t>
            </a:r>
            <a:endParaRPr lang="pl-PL" dirty="0">
              <a:noFill/>
            </a:endParaRPr>
          </a:p>
        </p:txBody>
      </p:sp>
      <p:sp>
        <p:nvSpPr>
          <p:cNvPr id="79" name="Prostokąt 78"/>
          <p:cNvSpPr/>
          <p:nvPr/>
        </p:nvSpPr>
        <p:spPr>
          <a:xfrm>
            <a:off x="571500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80" name="Prostokąt 79"/>
          <p:cNvSpPr/>
          <p:nvPr/>
        </p:nvSpPr>
        <p:spPr>
          <a:xfrm>
            <a:off x="714376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S</a:t>
            </a:r>
            <a:endParaRPr lang="pl-PL" dirty="0">
              <a:noFill/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642923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500047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Y</a:t>
            </a:r>
            <a:endParaRPr lang="pl-PL" dirty="0">
              <a:noFill/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607204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607204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642923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Y</a:t>
            </a:r>
            <a:endParaRPr lang="pl-PL" dirty="0">
              <a:noFill/>
            </a:endParaRPr>
          </a:p>
        </p:txBody>
      </p:sp>
      <p:sp>
        <p:nvSpPr>
          <p:cNvPr id="89" name="Prostokąt 88"/>
          <p:cNvSpPr/>
          <p:nvPr/>
        </p:nvSpPr>
        <p:spPr>
          <a:xfrm>
            <a:off x="642923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M</a:t>
            </a:r>
            <a:endParaRPr lang="pl-PL" dirty="0">
              <a:noFill/>
            </a:endParaRPr>
          </a:p>
        </p:txBody>
      </p:sp>
      <p:sp>
        <p:nvSpPr>
          <p:cNvPr id="91" name="Prostokąt 90"/>
          <p:cNvSpPr/>
          <p:nvPr/>
        </p:nvSpPr>
        <p:spPr>
          <a:xfrm>
            <a:off x="678642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92" name="Prostokąt 91"/>
          <p:cNvSpPr/>
          <p:nvPr/>
        </p:nvSpPr>
        <p:spPr>
          <a:xfrm>
            <a:off x="750095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T</a:t>
            </a:r>
            <a:endParaRPr lang="pl-PL" dirty="0">
              <a:noFill/>
            </a:endParaRPr>
          </a:p>
        </p:txBody>
      </p:sp>
      <p:sp>
        <p:nvSpPr>
          <p:cNvPr id="93" name="Prostokąt 92"/>
          <p:cNvSpPr/>
          <p:nvPr/>
        </p:nvSpPr>
        <p:spPr>
          <a:xfrm>
            <a:off x="785814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Y</a:t>
            </a:r>
            <a:endParaRPr lang="pl-PL" dirty="0">
              <a:noFill/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2143108" y="142873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98" name="Prostokąt 97"/>
          <p:cNvSpPr/>
          <p:nvPr/>
        </p:nvSpPr>
        <p:spPr>
          <a:xfrm>
            <a:off x="250105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1" name="Prostokąt 100"/>
          <p:cNvSpPr/>
          <p:nvPr/>
        </p:nvSpPr>
        <p:spPr>
          <a:xfrm>
            <a:off x="285824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4" name="Prostokąt 103"/>
          <p:cNvSpPr/>
          <p:nvPr/>
        </p:nvSpPr>
        <p:spPr>
          <a:xfrm>
            <a:off x="321543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Ł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7" name="Prostokąt 106"/>
          <p:cNvSpPr/>
          <p:nvPr/>
        </p:nvSpPr>
        <p:spPr>
          <a:xfrm>
            <a:off x="357262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8" name="Prostokąt 107"/>
          <p:cNvSpPr/>
          <p:nvPr/>
        </p:nvSpPr>
        <p:spPr>
          <a:xfrm>
            <a:off x="2143108" y="428625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9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392981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3" name="Prostokąt 112"/>
          <p:cNvSpPr/>
          <p:nvPr/>
        </p:nvSpPr>
        <p:spPr>
          <a:xfrm>
            <a:off x="1071538" y="178592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4" name="Prostokąt 113"/>
          <p:cNvSpPr/>
          <p:nvPr/>
        </p:nvSpPr>
        <p:spPr>
          <a:xfrm>
            <a:off x="250029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P</a:t>
            </a:r>
            <a:endParaRPr lang="pl-PL" dirty="0">
              <a:noFill/>
            </a:endParaRPr>
          </a:p>
        </p:txBody>
      </p:sp>
      <p:sp>
        <p:nvSpPr>
          <p:cNvPr id="119" name="Prostokąt 118"/>
          <p:cNvSpPr/>
          <p:nvPr/>
        </p:nvSpPr>
        <p:spPr>
          <a:xfrm>
            <a:off x="142872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0" name="Prostokąt 119"/>
          <p:cNvSpPr/>
          <p:nvPr/>
        </p:nvSpPr>
        <p:spPr>
          <a:xfrm>
            <a:off x="3929058" y="392906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8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1" name="Prostokąt 120"/>
          <p:cNvSpPr/>
          <p:nvPr/>
        </p:nvSpPr>
        <p:spPr>
          <a:xfrm>
            <a:off x="285748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125" name="Prostokąt 124"/>
          <p:cNvSpPr/>
          <p:nvPr/>
        </p:nvSpPr>
        <p:spPr>
          <a:xfrm>
            <a:off x="4643438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178591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7" name="Prostokąt 126"/>
          <p:cNvSpPr/>
          <p:nvPr/>
        </p:nvSpPr>
        <p:spPr>
          <a:xfrm>
            <a:off x="3214678" y="214311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8" name="Prostokąt 127"/>
          <p:cNvSpPr/>
          <p:nvPr/>
        </p:nvSpPr>
        <p:spPr>
          <a:xfrm>
            <a:off x="2143108" y="285749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5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30" name="Prostokąt 129"/>
          <p:cNvSpPr/>
          <p:nvPr/>
        </p:nvSpPr>
        <p:spPr>
          <a:xfrm>
            <a:off x="321467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D</a:t>
            </a:r>
            <a:endParaRPr lang="pl-PL" dirty="0">
              <a:noFill/>
            </a:endParaRPr>
          </a:p>
        </p:txBody>
      </p:sp>
      <p:sp>
        <p:nvSpPr>
          <p:cNvPr id="135" name="Prostokąt 134"/>
          <p:cNvSpPr/>
          <p:nvPr/>
        </p:nvSpPr>
        <p:spPr>
          <a:xfrm>
            <a:off x="500138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W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6" name="Prostokąt 135"/>
          <p:cNvSpPr/>
          <p:nvPr/>
        </p:nvSpPr>
        <p:spPr>
          <a:xfrm>
            <a:off x="214310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7" name="Prostokąt 136"/>
          <p:cNvSpPr/>
          <p:nvPr/>
        </p:nvSpPr>
        <p:spPr>
          <a:xfrm>
            <a:off x="357186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C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8" name="Prostokąt 137"/>
          <p:cNvSpPr/>
          <p:nvPr/>
        </p:nvSpPr>
        <p:spPr>
          <a:xfrm>
            <a:off x="250029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E</a:t>
            </a:r>
            <a:endParaRPr lang="pl-PL" dirty="0">
              <a:noFill/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3214678" y="357187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7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0" name="Prostokąt 139"/>
          <p:cNvSpPr/>
          <p:nvPr/>
        </p:nvSpPr>
        <p:spPr>
          <a:xfrm>
            <a:off x="464343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R</a:t>
            </a:r>
            <a:endParaRPr lang="pl-PL" dirty="0">
              <a:noFill/>
            </a:endParaRPr>
          </a:p>
        </p:txBody>
      </p:sp>
      <p:sp>
        <p:nvSpPr>
          <p:cNvPr id="141" name="Prostokąt 140"/>
          <p:cNvSpPr/>
          <p:nvPr/>
        </p:nvSpPr>
        <p:spPr>
          <a:xfrm>
            <a:off x="357186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146" name="pole tekstowe 145"/>
          <p:cNvSpPr txBox="1"/>
          <p:nvPr/>
        </p:nvSpPr>
        <p:spPr>
          <a:xfrm>
            <a:off x="571472" y="5786454"/>
            <a:ext cx="550072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4. Skrętnica to glon ….</a:t>
            </a:r>
            <a:endParaRPr lang="pl-PL" b="1" dirty="0"/>
          </a:p>
        </p:txBody>
      </p:sp>
      <p:sp>
        <p:nvSpPr>
          <p:cNvPr id="147" name="pole tekstowe 146">
            <a:hlinkClick r:id="" action="ppaction://hlinkshowjump?jump=nextslide"/>
          </p:cNvPr>
          <p:cNvSpPr txBox="1"/>
          <p:nvPr/>
        </p:nvSpPr>
        <p:spPr>
          <a:xfrm>
            <a:off x="7000892" y="5929330"/>
            <a:ext cx="121444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SPRAWDŹ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9" name="Prostokąt 148"/>
          <p:cNvSpPr/>
          <p:nvPr/>
        </p:nvSpPr>
        <p:spPr>
          <a:xfrm>
            <a:off x="464343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0" name="Prostokąt 149"/>
          <p:cNvSpPr/>
          <p:nvPr/>
        </p:nvSpPr>
        <p:spPr>
          <a:xfrm>
            <a:off x="500062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1" name="Prostokąt 150"/>
          <p:cNvSpPr/>
          <p:nvPr/>
        </p:nvSpPr>
        <p:spPr>
          <a:xfrm>
            <a:off x="535781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2" name="Prostokąt 151"/>
          <p:cNvSpPr/>
          <p:nvPr/>
        </p:nvSpPr>
        <p:spPr>
          <a:xfrm>
            <a:off x="571500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" name="Prostokąt 27"/>
          <p:cNvSpPr/>
          <p:nvPr/>
        </p:nvSpPr>
        <p:spPr>
          <a:xfrm>
            <a:off x="428624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O</a:t>
            </a:r>
            <a:endParaRPr lang="pl-PL" b="1" dirty="0">
              <a:noFill/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428624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T</a:t>
            </a:r>
            <a:endParaRPr lang="pl-PL" b="1" dirty="0">
              <a:noFill/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286625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4286625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A</a:t>
            </a:r>
            <a:endParaRPr lang="pl-PL" b="1" dirty="0">
              <a:noFill/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428609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N</a:t>
            </a:r>
            <a:endParaRPr lang="pl-PL" b="1" dirty="0">
              <a:noFill/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428609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J</a:t>
            </a:r>
            <a:endParaRPr lang="pl-PL" b="1" dirty="0">
              <a:noFill/>
            </a:endParaRPr>
          </a:p>
        </p:txBody>
      </p:sp>
      <p:sp>
        <p:nvSpPr>
          <p:cNvPr id="118" name="Prostokąt 117"/>
          <p:cNvSpPr/>
          <p:nvPr/>
        </p:nvSpPr>
        <p:spPr>
          <a:xfrm>
            <a:off x="4286625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9" name="Prostokąt 128"/>
          <p:cNvSpPr/>
          <p:nvPr/>
        </p:nvSpPr>
        <p:spPr>
          <a:xfrm>
            <a:off x="428624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K</a:t>
            </a:r>
            <a:endParaRPr lang="pl-PL" b="1" dirty="0">
              <a:noFill/>
            </a:endParaRPr>
          </a:p>
        </p:txBody>
      </p:sp>
      <p:sp>
        <p:nvSpPr>
          <p:cNvPr id="148" name="Prostokąt 147"/>
          <p:cNvSpPr/>
          <p:nvPr/>
        </p:nvSpPr>
        <p:spPr>
          <a:xfrm>
            <a:off x="428624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9" name="pole tekstowe 98"/>
          <p:cNvSpPr txBox="1"/>
          <p:nvPr/>
        </p:nvSpPr>
        <p:spPr>
          <a:xfrm>
            <a:off x="2071670" y="642918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Rozwiąż krzyżówkę i uzupełnij zdanie.</a:t>
            </a:r>
            <a:endParaRPr lang="pl-PL" dirty="0"/>
          </a:p>
        </p:txBody>
      </p:sp>
      <p:sp>
        <p:nvSpPr>
          <p:cNvPr id="100" name="Prostokąt zaokrąglony 99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5" grpId="0" animBg="1"/>
      <p:bldP spid="49" grpId="0" animBg="1"/>
      <p:bldP spid="59" grpId="0" animBg="1"/>
      <p:bldP spid="67" grpId="0" animBg="1"/>
      <p:bldP spid="75" grpId="0" animBg="1"/>
      <p:bldP spid="82" grpId="0" animBg="1"/>
      <p:bldP spid="137" grpId="0" animBg="1"/>
      <p:bldP spid="146" grpId="0" animBg="1"/>
      <p:bldP spid="147" grpId="0" animBg="1"/>
      <p:bldP spid="3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Rozwiąż krzyżówkę</a:t>
            </a:r>
          </a:p>
        </p:txBody>
      </p:sp>
      <p:sp>
        <p:nvSpPr>
          <p:cNvPr id="10" name="Prostokąt 9"/>
          <p:cNvSpPr/>
          <p:nvPr/>
        </p:nvSpPr>
        <p:spPr>
          <a:xfrm>
            <a:off x="535857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250029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392905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500298" y="250030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4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285748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U</a:t>
            </a:r>
            <a:endParaRPr lang="pl-PL" dirty="0">
              <a:noFill/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3571868" y="321468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6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357186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C</a:t>
            </a:r>
            <a:endParaRPr lang="pl-PL" dirty="0">
              <a:noFill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500062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392905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I</a:t>
            </a:r>
            <a:endParaRPr lang="pl-PL" dirty="0">
              <a:noFill/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072198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21467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64343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214678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357186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L</a:t>
            </a:r>
            <a:endParaRPr lang="pl-PL" dirty="0">
              <a:noFill/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571500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N</a:t>
            </a:r>
            <a:endParaRPr lang="pl-PL" dirty="0">
              <a:noFill/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64343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Ł</a:t>
            </a:r>
            <a:endParaRPr lang="pl-PL" dirty="0">
              <a:noFill/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571576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2857865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2857865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3215055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G</a:t>
            </a:r>
            <a:endParaRPr lang="pl-PL" dirty="0">
              <a:noFill/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3929435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M</a:t>
            </a:r>
            <a:endParaRPr lang="pl-PL" dirty="0">
              <a:noFill/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3929435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Y</a:t>
            </a:r>
            <a:endParaRPr lang="pl-PL" dirty="0">
              <a:noFill/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5358195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S</a:t>
            </a:r>
            <a:endParaRPr lang="pl-PL" dirty="0">
              <a:noFill/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3571711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500047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W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357171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392890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E</a:t>
            </a:r>
            <a:endParaRPr lang="pl-PL" dirty="0">
              <a:noFill/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464328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R</a:t>
            </a:r>
            <a:endParaRPr lang="pl-PL" dirty="0">
              <a:noFill/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464328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607204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3928901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535766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392890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500047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S</a:t>
            </a:r>
            <a:endParaRPr lang="pl-PL" dirty="0">
              <a:noFill/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500047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P</a:t>
            </a:r>
            <a:endParaRPr lang="pl-PL" dirty="0">
              <a:noFill/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642923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R</a:t>
            </a:r>
            <a:endParaRPr lang="pl-PL" dirty="0">
              <a:noFill/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571485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464328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535766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535766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L</a:t>
            </a:r>
            <a:endParaRPr lang="pl-PL" dirty="0">
              <a:noFill/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678642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607219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4643438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678657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N</a:t>
            </a:r>
            <a:endParaRPr lang="pl-PL" dirty="0">
              <a:noFill/>
            </a:endParaRPr>
          </a:p>
        </p:txBody>
      </p:sp>
      <p:sp>
        <p:nvSpPr>
          <p:cNvPr id="78" name="Prostokąt 77"/>
          <p:cNvSpPr/>
          <p:nvPr/>
        </p:nvSpPr>
        <p:spPr>
          <a:xfrm>
            <a:off x="571500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C</a:t>
            </a:r>
            <a:endParaRPr lang="pl-PL" dirty="0">
              <a:noFill/>
            </a:endParaRPr>
          </a:p>
        </p:txBody>
      </p:sp>
      <p:sp>
        <p:nvSpPr>
          <p:cNvPr id="79" name="Prostokąt 78"/>
          <p:cNvSpPr/>
          <p:nvPr/>
        </p:nvSpPr>
        <p:spPr>
          <a:xfrm>
            <a:off x="571500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80" name="Prostokąt 79"/>
          <p:cNvSpPr/>
          <p:nvPr/>
        </p:nvSpPr>
        <p:spPr>
          <a:xfrm>
            <a:off x="714376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S</a:t>
            </a:r>
            <a:endParaRPr lang="pl-PL" dirty="0">
              <a:noFill/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642923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500047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607204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607204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642923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Y</a:t>
            </a:r>
            <a:endParaRPr lang="pl-PL" dirty="0">
              <a:noFill/>
            </a:endParaRPr>
          </a:p>
        </p:txBody>
      </p:sp>
      <p:sp>
        <p:nvSpPr>
          <p:cNvPr id="89" name="Prostokąt 88"/>
          <p:cNvSpPr/>
          <p:nvPr/>
        </p:nvSpPr>
        <p:spPr>
          <a:xfrm>
            <a:off x="642923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M</a:t>
            </a:r>
            <a:endParaRPr lang="pl-PL" dirty="0">
              <a:noFill/>
            </a:endParaRPr>
          </a:p>
        </p:txBody>
      </p:sp>
      <p:sp>
        <p:nvSpPr>
          <p:cNvPr id="91" name="Prostokąt 90"/>
          <p:cNvSpPr/>
          <p:nvPr/>
        </p:nvSpPr>
        <p:spPr>
          <a:xfrm>
            <a:off x="678642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92" name="Prostokąt 91"/>
          <p:cNvSpPr/>
          <p:nvPr/>
        </p:nvSpPr>
        <p:spPr>
          <a:xfrm>
            <a:off x="750095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T</a:t>
            </a:r>
            <a:endParaRPr lang="pl-PL" dirty="0">
              <a:noFill/>
            </a:endParaRPr>
          </a:p>
        </p:txBody>
      </p:sp>
      <p:sp>
        <p:nvSpPr>
          <p:cNvPr id="93" name="Prostokąt 92"/>
          <p:cNvSpPr/>
          <p:nvPr/>
        </p:nvSpPr>
        <p:spPr>
          <a:xfrm>
            <a:off x="785814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Y</a:t>
            </a:r>
            <a:endParaRPr lang="pl-PL" dirty="0">
              <a:noFill/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2143108" y="142873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98" name="Prostokąt 97"/>
          <p:cNvSpPr/>
          <p:nvPr/>
        </p:nvSpPr>
        <p:spPr>
          <a:xfrm>
            <a:off x="250105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1" name="Prostokąt 100"/>
          <p:cNvSpPr/>
          <p:nvPr/>
        </p:nvSpPr>
        <p:spPr>
          <a:xfrm>
            <a:off x="285824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4" name="Prostokąt 103"/>
          <p:cNvSpPr/>
          <p:nvPr/>
        </p:nvSpPr>
        <p:spPr>
          <a:xfrm>
            <a:off x="321543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Ł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7" name="Prostokąt 106"/>
          <p:cNvSpPr/>
          <p:nvPr/>
        </p:nvSpPr>
        <p:spPr>
          <a:xfrm>
            <a:off x="357262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8" name="Prostokąt 107"/>
          <p:cNvSpPr/>
          <p:nvPr/>
        </p:nvSpPr>
        <p:spPr>
          <a:xfrm>
            <a:off x="2143108" y="428625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9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392981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3" name="Prostokąt 112"/>
          <p:cNvSpPr/>
          <p:nvPr/>
        </p:nvSpPr>
        <p:spPr>
          <a:xfrm>
            <a:off x="1071538" y="178592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4" name="Prostokąt 113"/>
          <p:cNvSpPr/>
          <p:nvPr/>
        </p:nvSpPr>
        <p:spPr>
          <a:xfrm>
            <a:off x="250029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P</a:t>
            </a:r>
            <a:endParaRPr lang="pl-PL" dirty="0">
              <a:noFill/>
            </a:endParaRPr>
          </a:p>
        </p:txBody>
      </p:sp>
      <p:sp>
        <p:nvSpPr>
          <p:cNvPr id="119" name="Prostokąt 118"/>
          <p:cNvSpPr/>
          <p:nvPr/>
        </p:nvSpPr>
        <p:spPr>
          <a:xfrm>
            <a:off x="142872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0" name="Prostokąt 119"/>
          <p:cNvSpPr/>
          <p:nvPr/>
        </p:nvSpPr>
        <p:spPr>
          <a:xfrm>
            <a:off x="3929058" y="392906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8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1" name="Prostokąt 120"/>
          <p:cNvSpPr/>
          <p:nvPr/>
        </p:nvSpPr>
        <p:spPr>
          <a:xfrm>
            <a:off x="285748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125" name="Prostokąt 124"/>
          <p:cNvSpPr/>
          <p:nvPr/>
        </p:nvSpPr>
        <p:spPr>
          <a:xfrm>
            <a:off x="4643438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178591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7" name="Prostokąt 126"/>
          <p:cNvSpPr/>
          <p:nvPr/>
        </p:nvSpPr>
        <p:spPr>
          <a:xfrm>
            <a:off x="3214678" y="214311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8" name="Prostokąt 127"/>
          <p:cNvSpPr/>
          <p:nvPr/>
        </p:nvSpPr>
        <p:spPr>
          <a:xfrm>
            <a:off x="2143108" y="285749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5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30" name="Prostokąt 129"/>
          <p:cNvSpPr/>
          <p:nvPr/>
        </p:nvSpPr>
        <p:spPr>
          <a:xfrm>
            <a:off x="321467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D</a:t>
            </a:r>
            <a:endParaRPr lang="pl-PL" dirty="0">
              <a:noFill/>
            </a:endParaRPr>
          </a:p>
        </p:txBody>
      </p:sp>
      <p:sp>
        <p:nvSpPr>
          <p:cNvPr id="135" name="Prostokąt 134"/>
          <p:cNvSpPr/>
          <p:nvPr/>
        </p:nvSpPr>
        <p:spPr>
          <a:xfrm>
            <a:off x="500138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W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6" name="Prostokąt 135"/>
          <p:cNvSpPr/>
          <p:nvPr/>
        </p:nvSpPr>
        <p:spPr>
          <a:xfrm>
            <a:off x="214310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7" name="Prostokąt 136"/>
          <p:cNvSpPr/>
          <p:nvPr/>
        </p:nvSpPr>
        <p:spPr>
          <a:xfrm>
            <a:off x="357186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C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8" name="Prostokąt 137"/>
          <p:cNvSpPr/>
          <p:nvPr/>
        </p:nvSpPr>
        <p:spPr>
          <a:xfrm>
            <a:off x="250029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E</a:t>
            </a:r>
            <a:endParaRPr lang="pl-PL" dirty="0">
              <a:noFill/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3214678" y="357187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7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0" name="Prostokąt 139"/>
          <p:cNvSpPr/>
          <p:nvPr/>
        </p:nvSpPr>
        <p:spPr>
          <a:xfrm>
            <a:off x="464343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R</a:t>
            </a:r>
            <a:endParaRPr lang="pl-PL" dirty="0">
              <a:noFill/>
            </a:endParaRPr>
          </a:p>
        </p:txBody>
      </p:sp>
      <p:sp>
        <p:nvSpPr>
          <p:cNvPr id="141" name="Prostokąt 140"/>
          <p:cNvSpPr/>
          <p:nvPr/>
        </p:nvSpPr>
        <p:spPr>
          <a:xfrm>
            <a:off x="357186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146" name="pole tekstowe 145"/>
          <p:cNvSpPr txBox="1"/>
          <p:nvPr/>
        </p:nvSpPr>
        <p:spPr>
          <a:xfrm>
            <a:off x="571472" y="5786454"/>
            <a:ext cx="550072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5. </a:t>
            </a:r>
            <a:r>
              <a:rPr lang="pl-PL" b="1" dirty="0" err="1" smtClean="0"/>
              <a:t>Protist</a:t>
            </a:r>
            <a:r>
              <a:rPr lang="pl-PL" b="1" dirty="0" smtClean="0"/>
              <a:t> poruszający się za pomocą wici.</a:t>
            </a:r>
            <a:endParaRPr lang="pl-PL" b="1" dirty="0"/>
          </a:p>
        </p:txBody>
      </p:sp>
      <p:sp>
        <p:nvSpPr>
          <p:cNvPr id="147" name="pole tekstowe 146">
            <a:hlinkClick r:id="" action="ppaction://hlinkshowjump?jump=nextslide"/>
          </p:cNvPr>
          <p:cNvSpPr txBox="1"/>
          <p:nvPr/>
        </p:nvSpPr>
        <p:spPr>
          <a:xfrm>
            <a:off x="7000892" y="5929330"/>
            <a:ext cx="121444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SPRAWDŹ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9" name="Prostokąt 148"/>
          <p:cNvSpPr/>
          <p:nvPr/>
        </p:nvSpPr>
        <p:spPr>
          <a:xfrm>
            <a:off x="464343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0" name="Prostokąt 149"/>
          <p:cNvSpPr/>
          <p:nvPr/>
        </p:nvSpPr>
        <p:spPr>
          <a:xfrm>
            <a:off x="500062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1" name="Prostokąt 150"/>
          <p:cNvSpPr/>
          <p:nvPr/>
        </p:nvSpPr>
        <p:spPr>
          <a:xfrm>
            <a:off x="535781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2" name="Prostokąt 151"/>
          <p:cNvSpPr/>
          <p:nvPr/>
        </p:nvSpPr>
        <p:spPr>
          <a:xfrm>
            <a:off x="571500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" name="Prostokąt 27"/>
          <p:cNvSpPr/>
          <p:nvPr/>
        </p:nvSpPr>
        <p:spPr>
          <a:xfrm>
            <a:off x="428624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O</a:t>
            </a:r>
            <a:endParaRPr lang="pl-PL" b="1" dirty="0">
              <a:noFill/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428624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T</a:t>
            </a:r>
            <a:endParaRPr lang="pl-PL" b="1" dirty="0">
              <a:noFill/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286625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4286625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A</a:t>
            </a:r>
            <a:endParaRPr lang="pl-PL" b="1" dirty="0">
              <a:noFill/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428609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N</a:t>
            </a:r>
            <a:endParaRPr lang="pl-PL" b="1" dirty="0">
              <a:noFill/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428609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J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8" name="Prostokąt 117"/>
          <p:cNvSpPr/>
          <p:nvPr/>
        </p:nvSpPr>
        <p:spPr>
          <a:xfrm>
            <a:off x="4286625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9" name="Prostokąt 128"/>
          <p:cNvSpPr/>
          <p:nvPr/>
        </p:nvSpPr>
        <p:spPr>
          <a:xfrm>
            <a:off x="428624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K</a:t>
            </a:r>
            <a:endParaRPr lang="pl-PL" b="1" dirty="0">
              <a:noFill/>
            </a:endParaRPr>
          </a:p>
        </p:txBody>
      </p:sp>
      <p:sp>
        <p:nvSpPr>
          <p:cNvPr id="148" name="Prostokąt 147"/>
          <p:cNvSpPr/>
          <p:nvPr/>
        </p:nvSpPr>
        <p:spPr>
          <a:xfrm>
            <a:off x="428624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9" name="pole tekstowe 98"/>
          <p:cNvSpPr txBox="1"/>
          <p:nvPr/>
        </p:nvSpPr>
        <p:spPr>
          <a:xfrm>
            <a:off x="2071670" y="642918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Rozwiąż krzyżówkę i uzupełnij zdanie.</a:t>
            </a:r>
            <a:endParaRPr lang="pl-PL" dirty="0"/>
          </a:p>
        </p:txBody>
      </p:sp>
      <p:sp>
        <p:nvSpPr>
          <p:cNvPr id="100" name="Prostokąt zaokrąglony 99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8" grpId="0" animBg="1"/>
      <p:bldP spid="50" grpId="0" animBg="1"/>
      <p:bldP spid="60" grpId="0" animBg="1"/>
      <p:bldP spid="76" grpId="0" animBg="1"/>
      <p:bldP spid="83" grpId="0" animBg="1"/>
      <p:bldP spid="146" grpId="0" animBg="1"/>
      <p:bldP spid="147" grpId="0" animBg="1"/>
      <p:bldP spid="6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Rozwiąż krzyżówkę</a:t>
            </a:r>
          </a:p>
        </p:txBody>
      </p:sp>
      <p:sp>
        <p:nvSpPr>
          <p:cNvPr id="10" name="Prostokąt 9"/>
          <p:cNvSpPr/>
          <p:nvPr/>
        </p:nvSpPr>
        <p:spPr>
          <a:xfrm>
            <a:off x="535857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250029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392905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500298" y="250030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4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285748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U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3571868" y="321468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6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357186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C</a:t>
            </a:r>
            <a:endParaRPr lang="pl-PL" dirty="0">
              <a:noFill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500062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392905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I</a:t>
            </a:r>
            <a:endParaRPr lang="pl-PL" dirty="0">
              <a:noFill/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072198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21467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64343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214678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357186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571500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N</a:t>
            </a:r>
            <a:endParaRPr lang="pl-PL" dirty="0">
              <a:noFill/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64343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Ł</a:t>
            </a:r>
            <a:endParaRPr lang="pl-PL" dirty="0">
              <a:noFill/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571576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2857865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2857865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3215055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3929435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M</a:t>
            </a:r>
            <a:endParaRPr lang="pl-PL" dirty="0">
              <a:noFill/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3929435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Y</a:t>
            </a:r>
            <a:endParaRPr lang="pl-PL" dirty="0">
              <a:noFill/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5358195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S</a:t>
            </a:r>
            <a:endParaRPr lang="pl-PL" dirty="0">
              <a:noFill/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3571711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500047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W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357171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392890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464328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R</a:t>
            </a:r>
            <a:endParaRPr lang="pl-PL" dirty="0">
              <a:noFill/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464328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607204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3928901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535766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392890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500047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S</a:t>
            </a:r>
            <a:endParaRPr lang="pl-PL" dirty="0">
              <a:noFill/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500047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P</a:t>
            </a:r>
            <a:endParaRPr lang="pl-PL" dirty="0">
              <a:noFill/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642923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R</a:t>
            </a:r>
            <a:endParaRPr lang="pl-PL" dirty="0">
              <a:noFill/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571485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464328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535766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535766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L</a:t>
            </a:r>
            <a:endParaRPr lang="pl-PL" dirty="0">
              <a:noFill/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678642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607219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4643438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678657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N</a:t>
            </a:r>
            <a:endParaRPr lang="pl-PL" dirty="0">
              <a:noFill/>
            </a:endParaRPr>
          </a:p>
        </p:txBody>
      </p:sp>
      <p:sp>
        <p:nvSpPr>
          <p:cNvPr id="78" name="Prostokąt 77"/>
          <p:cNvSpPr/>
          <p:nvPr/>
        </p:nvSpPr>
        <p:spPr>
          <a:xfrm>
            <a:off x="571500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C</a:t>
            </a:r>
            <a:endParaRPr lang="pl-PL" dirty="0">
              <a:noFill/>
            </a:endParaRPr>
          </a:p>
        </p:txBody>
      </p:sp>
      <p:sp>
        <p:nvSpPr>
          <p:cNvPr id="79" name="Prostokąt 78"/>
          <p:cNvSpPr/>
          <p:nvPr/>
        </p:nvSpPr>
        <p:spPr>
          <a:xfrm>
            <a:off x="571500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80" name="Prostokąt 79"/>
          <p:cNvSpPr/>
          <p:nvPr/>
        </p:nvSpPr>
        <p:spPr>
          <a:xfrm>
            <a:off x="714376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S</a:t>
            </a:r>
            <a:endParaRPr lang="pl-PL" dirty="0">
              <a:noFill/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642923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500047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607204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607204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642923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Y</a:t>
            </a:r>
            <a:endParaRPr lang="pl-PL" dirty="0">
              <a:noFill/>
            </a:endParaRPr>
          </a:p>
        </p:txBody>
      </p:sp>
      <p:sp>
        <p:nvSpPr>
          <p:cNvPr id="89" name="Prostokąt 88"/>
          <p:cNvSpPr/>
          <p:nvPr/>
        </p:nvSpPr>
        <p:spPr>
          <a:xfrm>
            <a:off x="642923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M</a:t>
            </a:r>
            <a:endParaRPr lang="pl-PL" dirty="0">
              <a:noFill/>
            </a:endParaRPr>
          </a:p>
        </p:txBody>
      </p:sp>
      <p:sp>
        <p:nvSpPr>
          <p:cNvPr id="91" name="Prostokąt 90"/>
          <p:cNvSpPr/>
          <p:nvPr/>
        </p:nvSpPr>
        <p:spPr>
          <a:xfrm>
            <a:off x="678642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92" name="Prostokąt 91"/>
          <p:cNvSpPr/>
          <p:nvPr/>
        </p:nvSpPr>
        <p:spPr>
          <a:xfrm>
            <a:off x="750095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T</a:t>
            </a:r>
            <a:endParaRPr lang="pl-PL" dirty="0">
              <a:noFill/>
            </a:endParaRPr>
          </a:p>
        </p:txBody>
      </p:sp>
      <p:sp>
        <p:nvSpPr>
          <p:cNvPr id="93" name="Prostokąt 92"/>
          <p:cNvSpPr/>
          <p:nvPr/>
        </p:nvSpPr>
        <p:spPr>
          <a:xfrm>
            <a:off x="785814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Y</a:t>
            </a:r>
            <a:endParaRPr lang="pl-PL" dirty="0">
              <a:noFill/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2143108" y="142873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98" name="Prostokąt 97"/>
          <p:cNvSpPr/>
          <p:nvPr/>
        </p:nvSpPr>
        <p:spPr>
          <a:xfrm>
            <a:off x="250105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1" name="Prostokąt 100"/>
          <p:cNvSpPr/>
          <p:nvPr/>
        </p:nvSpPr>
        <p:spPr>
          <a:xfrm>
            <a:off x="285824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4" name="Prostokąt 103"/>
          <p:cNvSpPr/>
          <p:nvPr/>
        </p:nvSpPr>
        <p:spPr>
          <a:xfrm>
            <a:off x="321543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Ł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7" name="Prostokąt 106"/>
          <p:cNvSpPr/>
          <p:nvPr/>
        </p:nvSpPr>
        <p:spPr>
          <a:xfrm>
            <a:off x="357262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8" name="Prostokąt 107"/>
          <p:cNvSpPr/>
          <p:nvPr/>
        </p:nvSpPr>
        <p:spPr>
          <a:xfrm>
            <a:off x="2143108" y="428625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9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392981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3" name="Prostokąt 112"/>
          <p:cNvSpPr/>
          <p:nvPr/>
        </p:nvSpPr>
        <p:spPr>
          <a:xfrm>
            <a:off x="1071538" y="178592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4" name="Prostokąt 113"/>
          <p:cNvSpPr/>
          <p:nvPr/>
        </p:nvSpPr>
        <p:spPr>
          <a:xfrm>
            <a:off x="250029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P</a:t>
            </a:r>
            <a:endParaRPr lang="pl-PL" dirty="0">
              <a:noFill/>
            </a:endParaRPr>
          </a:p>
        </p:txBody>
      </p:sp>
      <p:sp>
        <p:nvSpPr>
          <p:cNvPr id="119" name="Prostokąt 118"/>
          <p:cNvSpPr/>
          <p:nvPr/>
        </p:nvSpPr>
        <p:spPr>
          <a:xfrm>
            <a:off x="142872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0" name="Prostokąt 119"/>
          <p:cNvSpPr/>
          <p:nvPr/>
        </p:nvSpPr>
        <p:spPr>
          <a:xfrm>
            <a:off x="3929058" y="392906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8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1" name="Prostokąt 120"/>
          <p:cNvSpPr/>
          <p:nvPr/>
        </p:nvSpPr>
        <p:spPr>
          <a:xfrm>
            <a:off x="285748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125" name="Prostokąt 124"/>
          <p:cNvSpPr/>
          <p:nvPr/>
        </p:nvSpPr>
        <p:spPr>
          <a:xfrm>
            <a:off x="4643438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178591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7" name="Prostokąt 126"/>
          <p:cNvSpPr/>
          <p:nvPr/>
        </p:nvSpPr>
        <p:spPr>
          <a:xfrm>
            <a:off x="3214678" y="214311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8" name="Prostokąt 127"/>
          <p:cNvSpPr/>
          <p:nvPr/>
        </p:nvSpPr>
        <p:spPr>
          <a:xfrm>
            <a:off x="2143108" y="285749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5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30" name="Prostokąt 129"/>
          <p:cNvSpPr/>
          <p:nvPr/>
        </p:nvSpPr>
        <p:spPr>
          <a:xfrm>
            <a:off x="321467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D</a:t>
            </a:r>
            <a:endParaRPr lang="pl-PL" dirty="0">
              <a:noFill/>
            </a:endParaRPr>
          </a:p>
        </p:txBody>
      </p:sp>
      <p:sp>
        <p:nvSpPr>
          <p:cNvPr id="135" name="Prostokąt 134"/>
          <p:cNvSpPr/>
          <p:nvPr/>
        </p:nvSpPr>
        <p:spPr>
          <a:xfrm>
            <a:off x="500138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W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6" name="Prostokąt 135"/>
          <p:cNvSpPr/>
          <p:nvPr/>
        </p:nvSpPr>
        <p:spPr>
          <a:xfrm>
            <a:off x="214310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7" name="Prostokąt 136"/>
          <p:cNvSpPr/>
          <p:nvPr/>
        </p:nvSpPr>
        <p:spPr>
          <a:xfrm>
            <a:off x="357186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C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8" name="Prostokąt 137"/>
          <p:cNvSpPr/>
          <p:nvPr/>
        </p:nvSpPr>
        <p:spPr>
          <a:xfrm>
            <a:off x="250029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3214678" y="357187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7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0" name="Prostokąt 139"/>
          <p:cNvSpPr/>
          <p:nvPr/>
        </p:nvSpPr>
        <p:spPr>
          <a:xfrm>
            <a:off x="464343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R</a:t>
            </a:r>
            <a:endParaRPr lang="pl-PL" dirty="0">
              <a:noFill/>
            </a:endParaRPr>
          </a:p>
        </p:txBody>
      </p:sp>
      <p:sp>
        <p:nvSpPr>
          <p:cNvPr id="141" name="Prostokąt 140"/>
          <p:cNvSpPr/>
          <p:nvPr/>
        </p:nvSpPr>
        <p:spPr>
          <a:xfrm>
            <a:off x="357186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146" name="pole tekstowe 145"/>
          <p:cNvSpPr txBox="1"/>
          <p:nvPr/>
        </p:nvSpPr>
        <p:spPr>
          <a:xfrm>
            <a:off x="571472" y="5786454"/>
            <a:ext cx="5500726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6. Gatunek glonu wielokomórkowego należącego do brunatnic, występuje w Morzu Bałtyckim.</a:t>
            </a:r>
            <a:endParaRPr lang="pl-PL" b="1" dirty="0"/>
          </a:p>
        </p:txBody>
      </p:sp>
      <p:sp>
        <p:nvSpPr>
          <p:cNvPr id="147" name="pole tekstowe 146">
            <a:hlinkClick r:id="" action="ppaction://hlinkshowjump?jump=nextslide"/>
          </p:cNvPr>
          <p:cNvSpPr txBox="1"/>
          <p:nvPr/>
        </p:nvSpPr>
        <p:spPr>
          <a:xfrm>
            <a:off x="7000892" y="5929330"/>
            <a:ext cx="121444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SPRAWDŹ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9" name="Prostokąt 148"/>
          <p:cNvSpPr/>
          <p:nvPr/>
        </p:nvSpPr>
        <p:spPr>
          <a:xfrm>
            <a:off x="464343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0" name="Prostokąt 149"/>
          <p:cNvSpPr/>
          <p:nvPr/>
        </p:nvSpPr>
        <p:spPr>
          <a:xfrm>
            <a:off x="500062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1" name="Prostokąt 150"/>
          <p:cNvSpPr/>
          <p:nvPr/>
        </p:nvSpPr>
        <p:spPr>
          <a:xfrm>
            <a:off x="535781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2" name="Prostokąt 151"/>
          <p:cNvSpPr/>
          <p:nvPr/>
        </p:nvSpPr>
        <p:spPr>
          <a:xfrm>
            <a:off x="571500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" name="Prostokąt 27"/>
          <p:cNvSpPr/>
          <p:nvPr/>
        </p:nvSpPr>
        <p:spPr>
          <a:xfrm>
            <a:off x="428624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O</a:t>
            </a:r>
            <a:endParaRPr lang="pl-PL" b="1" dirty="0">
              <a:noFill/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428624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T</a:t>
            </a:r>
            <a:endParaRPr lang="pl-PL" b="1" dirty="0">
              <a:noFill/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286625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4286625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A</a:t>
            </a:r>
            <a:endParaRPr lang="pl-PL" b="1" dirty="0">
              <a:noFill/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428609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428609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J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8" name="Prostokąt 117"/>
          <p:cNvSpPr/>
          <p:nvPr/>
        </p:nvSpPr>
        <p:spPr>
          <a:xfrm>
            <a:off x="4286625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9" name="Prostokąt 128"/>
          <p:cNvSpPr/>
          <p:nvPr/>
        </p:nvSpPr>
        <p:spPr>
          <a:xfrm>
            <a:off x="428624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K</a:t>
            </a:r>
            <a:endParaRPr lang="pl-PL" b="1" dirty="0">
              <a:noFill/>
            </a:endParaRPr>
          </a:p>
        </p:txBody>
      </p:sp>
      <p:sp>
        <p:nvSpPr>
          <p:cNvPr id="148" name="Prostokąt 147"/>
          <p:cNvSpPr/>
          <p:nvPr/>
        </p:nvSpPr>
        <p:spPr>
          <a:xfrm>
            <a:off x="428624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9" name="pole tekstowe 98"/>
          <p:cNvSpPr txBox="1"/>
          <p:nvPr/>
        </p:nvSpPr>
        <p:spPr>
          <a:xfrm>
            <a:off x="2071670" y="642918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Rozwiąż krzyżówkę i uzupełnij zdanie.</a:t>
            </a:r>
            <a:endParaRPr lang="pl-PL" dirty="0"/>
          </a:p>
        </p:txBody>
      </p:sp>
      <p:sp>
        <p:nvSpPr>
          <p:cNvPr id="100" name="Prostokąt zaokrąglony 99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7" grpId="0" animBg="1"/>
      <p:bldP spid="39" grpId="0" animBg="1"/>
      <p:bldP spid="51" grpId="0" animBg="1"/>
      <p:bldP spid="69" grpId="0" animBg="1"/>
      <p:bldP spid="138" grpId="0" animBg="1"/>
      <p:bldP spid="146" grpId="0" animBg="1"/>
      <p:bldP spid="147" grpId="0" animBg="1"/>
      <p:bldP spid="6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Rozwiąż krzyżówkę</a:t>
            </a:r>
          </a:p>
        </p:txBody>
      </p:sp>
      <p:sp>
        <p:nvSpPr>
          <p:cNvPr id="10" name="Prostokąt 9"/>
          <p:cNvSpPr/>
          <p:nvPr/>
        </p:nvSpPr>
        <p:spPr>
          <a:xfrm>
            <a:off x="535857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250029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392905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500298" y="250030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4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285748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U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3571868" y="321468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6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357186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C</a:t>
            </a:r>
            <a:endParaRPr lang="pl-PL" dirty="0">
              <a:noFill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500062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392905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I</a:t>
            </a:r>
            <a:endParaRPr lang="pl-PL" dirty="0">
              <a:noFill/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072198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21467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64343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214678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357186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571500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N</a:t>
            </a:r>
            <a:endParaRPr lang="pl-PL" dirty="0">
              <a:noFill/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64343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Ł</a:t>
            </a:r>
            <a:endParaRPr lang="pl-PL" dirty="0">
              <a:noFill/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571576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2857865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2857865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3215055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3929435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3929435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Y</a:t>
            </a:r>
            <a:endParaRPr lang="pl-PL" dirty="0">
              <a:noFill/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5358195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S</a:t>
            </a:r>
            <a:endParaRPr lang="pl-PL" dirty="0">
              <a:noFill/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3571711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500047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W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357171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392890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464328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464328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607204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3928901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535766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392890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500047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500047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P</a:t>
            </a:r>
            <a:endParaRPr lang="pl-PL" dirty="0">
              <a:noFill/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642923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R</a:t>
            </a:r>
            <a:endParaRPr lang="pl-PL" dirty="0">
              <a:noFill/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571485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464328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535766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535766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L</a:t>
            </a:r>
            <a:endParaRPr lang="pl-PL" dirty="0">
              <a:noFill/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678642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607219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4643438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678657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8" name="Prostokąt 77"/>
          <p:cNvSpPr/>
          <p:nvPr/>
        </p:nvSpPr>
        <p:spPr>
          <a:xfrm>
            <a:off x="571500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C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9" name="Prostokąt 78"/>
          <p:cNvSpPr/>
          <p:nvPr/>
        </p:nvSpPr>
        <p:spPr>
          <a:xfrm>
            <a:off x="571500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80" name="Prostokąt 79"/>
          <p:cNvSpPr/>
          <p:nvPr/>
        </p:nvSpPr>
        <p:spPr>
          <a:xfrm>
            <a:off x="714376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S</a:t>
            </a:r>
            <a:endParaRPr lang="pl-PL" dirty="0">
              <a:noFill/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642923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500047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607204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607204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642923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9" name="Prostokąt 88"/>
          <p:cNvSpPr/>
          <p:nvPr/>
        </p:nvSpPr>
        <p:spPr>
          <a:xfrm>
            <a:off x="642923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M</a:t>
            </a:r>
            <a:endParaRPr lang="pl-PL" dirty="0">
              <a:noFill/>
            </a:endParaRPr>
          </a:p>
        </p:txBody>
      </p:sp>
      <p:sp>
        <p:nvSpPr>
          <p:cNvPr id="91" name="Prostokąt 90"/>
          <p:cNvSpPr/>
          <p:nvPr/>
        </p:nvSpPr>
        <p:spPr>
          <a:xfrm>
            <a:off x="678642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92" name="Prostokąt 91"/>
          <p:cNvSpPr/>
          <p:nvPr/>
        </p:nvSpPr>
        <p:spPr>
          <a:xfrm>
            <a:off x="750095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T</a:t>
            </a:r>
            <a:endParaRPr lang="pl-PL" dirty="0">
              <a:noFill/>
            </a:endParaRPr>
          </a:p>
        </p:txBody>
      </p:sp>
      <p:sp>
        <p:nvSpPr>
          <p:cNvPr id="93" name="Prostokąt 92"/>
          <p:cNvSpPr/>
          <p:nvPr/>
        </p:nvSpPr>
        <p:spPr>
          <a:xfrm>
            <a:off x="785814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Y</a:t>
            </a:r>
            <a:endParaRPr lang="pl-PL" dirty="0">
              <a:noFill/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2143108" y="142873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98" name="Prostokąt 97"/>
          <p:cNvSpPr/>
          <p:nvPr/>
        </p:nvSpPr>
        <p:spPr>
          <a:xfrm>
            <a:off x="250105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1" name="Prostokąt 100"/>
          <p:cNvSpPr/>
          <p:nvPr/>
        </p:nvSpPr>
        <p:spPr>
          <a:xfrm>
            <a:off x="285824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4" name="Prostokąt 103"/>
          <p:cNvSpPr/>
          <p:nvPr/>
        </p:nvSpPr>
        <p:spPr>
          <a:xfrm>
            <a:off x="321543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Ł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7" name="Prostokąt 106"/>
          <p:cNvSpPr/>
          <p:nvPr/>
        </p:nvSpPr>
        <p:spPr>
          <a:xfrm>
            <a:off x="357262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8" name="Prostokąt 107"/>
          <p:cNvSpPr/>
          <p:nvPr/>
        </p:nvSpPr>
        <p:spPr>
          <a:xfrm>
            <a:off x="2143108" y="428625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9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392981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3" name="Prostokąt 112"/>
          <p:cNvSpPr/>
          <p:nvPr/>
        </p:nvSpPr>
        <p:spPr>
          <a:xfrm>
            <a:off x="1071538" y="178592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4" name="Prostokąt 113"/>
          <p:cNvSpPr/>
          <p:nvPr/>
        </p:nvSpPr>
        <p:spPr>
          <a:xfrm>
            <a:off x="250029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P</a:t>
            </a:r>
            <a:endParaRPr lang="pl-PL" dirty="0">
              <a:noFill/>
            </a:endParaRPr>
          </a:p>
        </p:txBody>
      </p:sp>
      <p:sp>
        <p:nvSpPr>
          <p:cNvPr id="119" name="Prostokąt 118"/>
          <p:cNvSpPr/>
          <p:nvPr/>
        </p:nvSpPr>
        <p:spPr>
          <a:xfrm>
            <a:off x="142872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0" name="Prostokąt 119"/>
          <p:cNvSpPr/>
          <p:nvPr/>
        </p:nvSpPr>
        <p:spPr>
          <a:xfrm>
            <a:off x="3929058" y="392906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8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1" name="Prostokąt 120"/>
          <p:cNvSpPr/>
          <p:nvPr/>
        </p:nvSpPr>
        <p:spPr>
          <a:xfrm>
            <a:off x="285748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125" name="Prostokąt 124"/>
          <p:cNvSpPr/>
          <p:nvPr/>
        </p:nvSpPr>
        <p:spPr>
          <a:xfrm>
            <a:off x="4643438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178591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7" name="Prostokąt 126"/>
          <p:cNvSpPr/>
          <p:nvPr/>
        </p:nvSpPr>
        <p:spPr>
          <a:xfrm>
            <a:off x="3214678" y="214311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8" name="Prostokąt 127"/>
          <p:cNvSpPr/>
          <p:nvPr/>
        </p:nvSpPr>
        <p:spPr>
          <a:xfrm>
            <a:off x="2143108" y="285749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5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30" name="Prostokąt 129"/>
          <p:cNvSpPr/>
          <p:nvPr/>
        </p:nvSpPr>
        <p:spPr>
          <a:xfrm>
            <a:off x="321467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D</a:t>
            </a:r>
            <a:endParaRPr lang="pl-PL" dirty="0">
              <a:noFill/>
            </a:endParaRPr>
          </a:p>
        </p:txBody>
      </p:sp>
      <p:sp>
        <p:nvSpPr>
          <p:cNvPr id="135" name="Prostokąt 134"/>
          <p:cNvSpPr/>
          <p:nvPr/>
        </p:nvSpPr>
        <p:spPr>
          <a:xfrm>
            <a:off x="500138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W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6" name="Prostokąt 135"/>
          <p:cNvSpPr/>
          <p:nvPr/>
        </p:nvSpPr>
        <p:spPr>
          <a:xfrm>
            <a:off x="214310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7" name="Prostokąt 136"/>
          <p:cNvSpPr/>
          <p:nvPr/>
        </p:nvSpPr>
        <p:spPr>
          <a:xfrm>
            <a:off x="357186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C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8" name="Prostokąt 137"/>
          <p:cNvSpPr/>
          <p:nvPr/>
        </p:nvSpPr>
        <p:spPr>
          <a:xfrm>
            <a:off x="250029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3214678" y="357187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7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0" name="Prostokąt 139"/>
          <p:cNvSpPr/>
          <p:nvPr/>
        </p:nvSpPr>
        <p:spPr>
          <a:xfrm>
            <a:off x="464343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R</a:t>
            </a:r>
            <a:endParaRPr lang="pl-PL" dirty="0">
              <a:noFill/>
            </a:endParaRPr>
          </a:p>
        </p:txBody>
      </p:sp>
      <p:sp>
        <p:nvSpPr>
          <p:cNvPr id="141" name="Prostokąt 140"/>
          <p:cNvSpPr/>
          <p:nvPr/>
        </p:nvSpPr>
        <p:spPr>
          <a:xfrm>
            <a:off x="357186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146" name="pole tekstowe 145"/>
          <p:cNvSpPr txBox="1"/>
          <p:nvPr/>
        </p:nvSpPr>
        <p:spPr>
          <a:xfrm>
            <a:off x="571472" y="5786454"/>
            <a:ext cx="550072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7. Element komórki umożliwiający ruch pełzakowaty.</a:t>
            </a:r>
            <a:endParaRPr lang="pl-PL" b="1" dirty="0"/>
          </a:p>
        </p:txBody>
      </p:sp>
      <p:sp>
        <p:nvSpPr>
          <p:cNvPr id="147" name="pole tekstowe 146">
            <a:hlinkClick r:id="" action="ppaction://hlinkshowjump?jump=nextslide"/>
          </p:cNvPr>
          <p:cNvSpPr txBox="1"/>
          <p:nvPr/>
        </p:nvSpPr>
        <p:spPr>
          <a:xfrm>
            <a:off x="7000892" y="5929330"/>
            <a:ext cx="121444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SPRAWDŹ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9" name="Prostokąt 148"/>
          <p:cNvSpPr/>
          <p:nvPr/>
        </p:nvSpPr>
        <p:spPr>
          <a:xfrm>
            <a:off x="464343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0" name="Prostokąt 149"/>
          <p:cNvSpPr/>
          <p:nvPr/>
        </p:nvSpPr>
        <p:spPr>
          <a:xfrm>
            <a:off x="500062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1" name="Prostokąt 150"/>
          <p:cNvSpPr/>
          <p:nvPr/>
        </p:nvSpPr>
        <p:spPr>
          <a:xfrm>
            <a:off x="535781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2" name="Prostokąt 151"/>
          <p:cNvSpPr/>
          <p:nvPr/>
        </p:nvSpPr>
        <p:spPr>
          <a:xfrm>
            <a:off x="571500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" name="Prostokąt 27"/>
          <p:cNvSpPr/>
          <p:nvPr/>
        </p:nvSpPr>
        <p:spPr>
          <a:xfrm>
            <a:off x="428624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428624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T</a:t>
            </a:r>
            <a:endParaRPr lang="pl-PL" b="1" dirty="0">
              <a:noFill/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286625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4286625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A</a:t>
            </a:r>
            <a:endParaRPr lang="pl-PL" b="1" dirty="0">
              <a:noFill/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428609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428609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J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8" name="Prostokąt 117"/>
          <p:cNvSpPr/>
          <p:nvPr/>
        </p:nvSpPr>
        <p:spPr>
          <a:xfrm>
            <a:off x="4286625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9" name="Prostokąt 128"/>
          <p:cNvSpPr/>
          <p:nvPr/>
        </p:nvSpPr>
        <p:spPr>
          <a:xfrm>
            <a:off x="428624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K</a:t>
            </a:r>
            <a:endParaRPr lang="pl-PL" b="1" dirty="0">
              <a:noFill/>
            </a:endParaRPr>
          </a:p>
        </p:txBody>
      </p:sp>
      <p:sp>
        <p:nvSpPr>
          <p:cNvPr id="148" name="Prostokąt 147"/>
          <p:cNvSpPr/>
          <p:nvPr/>
        </p:nvSpPr>
        <p:spPr>
          <a:xfrm>
            <a:off x="428624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9" name="pole tekstowe 98"/>
          <p:cNvSpPr txBox="1"/>
          <p:nvPr/>
        </p:nvSpPr>
        <p:spPr>
          <a:xfrm>
            <a:off x="2071670" y="642918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Rozwiąż krzyżówkę i uzupełnij zdanie.</a:t>
            </a:r>
            <a:endParaRPr lang="pl-PL" dirty="0"/>
          </a:p>
        </p:txBody>
      </p:sp>
      <p:sp>
        <p:nvSpPr>
          <p:cNvPr id="100" name="Prostokąt zaokrąglony 99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52" grpId="0" animBg="1"/>
      <p:bldP spid="62" grpId="0" animBg="1"/>
      <p:bldP spid="70" grpId="0" animBg="1"/>
      <p:bldP spid="77" grpId="0" animBg="1"/>
      <p:bldP spid="78" grpId="0" animBg="1"/>
      <p:bldP spid="84" grpId="0" animBg="1"/>
      <p:bldP spid="88" grpId="0" animBg="1"/>
      <p:bldP spid="146" grpId="0" animBg="1"/>
      <p:bldP spid="147" grpId="0" animBg="1"/>
      <p:bldP spid="2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Rozwiąż krzyżówkę</a:t>
            </a:r>
          </a:p>
        </p:txBody>
      </p:sp>
      <p:sp>
        <p:nvSpPr>
          <p:cNvPr id="10" name="Prostokąt 9"/>
          <p:cNvSpPr/>
          <p:nvPr/>
        </p:nvSpPr>
        <p:spPr>
          <a:xfrm>
            <a:off x="535857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250029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392905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500298" y="250030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4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285748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U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3571868" y="321468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6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357186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C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500062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A</a:t>
            </a:r>
            <a:endParaRPr lang="pl-PL" dirty="0">
              <a:noFill/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392905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I</a:t>
            </a:r>
            <a:endParaRPr lang="pl-PL" dirty="0">
              <a:noFill/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072198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21467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64343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214678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357186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571500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N</a:t>
            </a:r>
            <a:endParaRPr lang="pl-PL" dirty="0">
              <a:noFill/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64343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Ł</a:t>
            </a:r>
            <a:endParaRPr lang="pl-PL" dirty="0">
              <a:noFill/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571576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2857865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2857865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3215055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3929435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3929435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5358195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S</a:t>
            </a:r>
            <a:endParaRPr lang="pl-PL" dirty="0">
              <a:noFill/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3571711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500047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W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357171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392890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464328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464328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607204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3928901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535766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392890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500047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500047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642923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R</a:t>
            </a:r>
            <a:endParaRPr lang="pl-PL" dirty="0">
              <a:noFill/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571485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464328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535766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535766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678642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607219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4643438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678657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8" name="Prostokąt 77"/>
          <p:cNvSpPr/>
          <p:nvPr/>
        </p:nvSpPr>
        <p:spPr>
          <a:xfrm>
            <a:off x="571500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C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9" name="Prostokąt 78"/>
          <p:cNvSpPr/>
          <p:nvPr/>
        </p:nvSpPr>
        <p:spPr>
          <a:xfrm>
            <a:off x="571500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0" name="Prostokąt 79"/>
          <p:cNvSpPr/>
          <p:nvPr/>
        </p:nvSpPr>
        <p:spPr>
          <a:xfrm>
            <a:off x="714376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S</a:t>
            </a:r>
            <a:endParaRPr lang="pl-PL" dirty="0">
              <a:noFill/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642923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500047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607204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607204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642923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9" name="Prostokąt 88"/>
          <p:cNvSpPr/>
          <p:nvPr/>
        </p:nvSpPr>
        <p:spPr>
          <a:xfrm>
            <a:off x="642923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1" name="Prostokąt 90"/>
          <p:cNvSpPr/>
          <p:nvPr/>
        </p:nvSpPr>
        <p:spPr>
          <a:xfrm>
            <a:off x="678642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2" name="Prostokąt 91"/>
          <p:cNvSpPr/>
          <p:nvPr/>
        </p:nvSpPr>
        <p:spPr>
          <a:xfrm>
            <a:off x="750095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T</a:t>
            </a:r>
            <a:endParaRPr lang="pl-PL" dirty="0">
              <a:noFill/>
            </a:endParaRPr>
          </a:p>
        </p:txBody>
      </p:sp>
      <p:sp>
        <p:nvSpPr>
          <p:cNvPr id="93" name="Prostokąt 92"/>
          <p:cNvSpPr/>
          <p:nvPr/>
        </p:nvSpPr>
        <p:spPr>
          <a:xfrm>
            <a:off x="785814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Y</a:t>
            </a:r>
            <a:endParaRPr lang="pl-PL" dirty="0">
              <a:noFill/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2143108" y="142873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98" name="Prostokąt 97"/>
          <p:cNvSpPr/>
          <p:nvPr/>
        </p:nvSpPr>
        <p:spPr>
          <a:xfrm>
            <a:off x="250105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1" name="Prostokąt 100"/>
          <p:cNvSpPr/>
          <p:nvPr/>
        </p:nvSpPr>
        <p:spPr>
          <a:xfrm>
            <a:off x="285824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4" name="Prostokąt 103"/>
          <p:cNvSpPr/>
          <p:nvPr/>
        </p:nvSpPr>
        <p:spPr>
          <a:xfrm>
            <a:off x="321543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Ł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7" name="Prostokąt 106"/>
          <p:cNvSpPr/>
          <p:nvPr/>
        </p:nvSpPr>
        <p:spPr>
          <a:xfrm>
            <a:off x="357262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8" name="Prostokąt 107"/>
          <p:cNvSpPr/>
          <p:nvPr/>
        </p:nvSpPr>
        <p:spPr>
          <a:xfrm>
            <a:off x="2143108" y="428625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9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392981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3" name="Prostokąt 112"/>
          <p:cNvSpPr/>
          <p:nvPr/>
        </p:nvSpPr>
        <p:spPr>
          <a:xfrm>
            <a:off x="1071538" y="178592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4" name="Prostokąt 113"/>
          <p:cNvSpPr/>
          <p:nvPr/>
        </p:nvSpPr>
        <p:spPr>
          <a:xfrm>
            <a:off x="250029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P</a:t>
            </a:r>
            <a:endParaRPr lang="pl-PL" dirty="0">
              <a:noFill/>
            </a:endParaRPr>
          </a:p>
        </p:txBody>
      </p:sp>
      <p:sp>
        <p:nvSpPr>
          <p:cNvPr id="119" name="Prostokąt 118"/>
          <p:cNvSpPr/>
          <p:nvPr/>
        </p:nvSpPr>
        <p:spPr>
          <a:xfrm>
            <a:off x="142872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0" name="Prostokąt 119"/>
          <p:cNvSpPr/>
          <p:nvPr/>
        </p:nvSpPr>
        <p:spPr>
          <a:xfrm>
            <a:off x="3929058" y="392906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8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1" name="Prostokąt 120"/>
          <p:cNvSpPr/>
          <p:nvPr/>
        </p:nvSpPr>
        <p:spPr>
          <a:xfrm>
            <a:off x="285748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125" name="Prostokąt 124"/>
          <p:cNvSpPr/>
          <p:nvPr/>
        </p:nvSpPr>
        <p:spPr>
          <a:xfrm>
            <a:off x="4643438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178591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7" name="Prostokąt 126"/>
          <p:cNvSpPr/>
          <p:nvPr/>
        </p:nvSpPr>
        <p:spPr>
          <a:xfrm>
            <a:off x="3214678" y="214311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8" name="Prostokąt 127"/>
          <p:cNvSpPr/>
          <p:nvPr/>
        </p:nvSpPr>
        <p:spPr>
          <a:xfrm>
            <a:off x="2143108" y="285749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5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30" name="Prostokąt 129"/>
          <p:cNvSpPr/>
          <p:nvPr/>
        </p:nvSpPr>
        <p:spPr>
          <a:xfrm>
            <a:off x="321467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D</a:t>
            </a:r>
            <a:endParaRPr lang="pl-PL" dirty="0">
              <a:noFill/>
            </a:endParaRPr>
          </a:p>
        </p:txBody>
      </p:sp>
      <p:sp>
        <p:nvSpPr>
          <p:cNvPr id="135" name="Prostokąt 134"/>
          <p:cNvSpPr/>
          <p:nvPr/>
        </p:nvSpPr>
        <p:spPr>
          <a:xfrm>
            <a:off x="500138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W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6" name="Prostokąt 135"/>
          <p:cNvSpPr/>
          <p:nvPr/>
        </p:nvSpPr>
        <p:spPr>
          <a:xfrm>
            <a:off x="214310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7" name="Prostokąt 136"/>
          <p:cNvSpPr/>
          <p:nvPr/>
        </p:nvSpPr>
        <p:spPr>
          <a:xfrm>
            <a:off x="357186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C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8" name="Prostokąt 137"/>
          <p:cNvSpPr/>
          <p:nvPr/>
        </p:nvSpPr>
        <p:spPr>
          <a:xfrm>
            <a:off x="250029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3214678" y="357187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7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0" name="Prostokąt 139"/>
          <p:cNvSpPr/>
          <p:nvPr/>
        </p:nvSpPr>
        <p:spPr>
          <a:xfrm>
            <a:off x="464343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R</a:t>
            </a:r>
            <a:endParaRPr lang="pl-PL" dirty="0">
              <a:noFill/>
            </a:endParaRPr>
          </a:p>
        </p:txBody>
      </p:sp>
      <p:sp>
        <p:nvSpPr>
          <p:cNvPr id="141" name="Prostokąt 140"/>
          <p:cNvSpPr/>
          <p:nvPr/>
        </p:nvSpPr>
        <p:spPr>
          <a:xfrm>
            <a:off x="357186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146" name="pole tekstowe 145"/>
          <p:cNvSpPr txBox="1"/>
          <p:nvPr/>
        </p:nvSpPr>
        <p:spPr>
          <a:xfrm>
            <a:off x="571472" y="5786454"/>
            <a:ext cx="550072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8. Jedna z grup glonów wielokomórkowych.</a:t>
            </a:r>
            <a:endParaRPr lang="pl-PL" b="1" dirty="0"/>
          </a:p>
        </p:txBody>
      </p:sp>
      <p:sp>
        <p:nvSpPr>
          <p:cNvPr id="147" name="pole tekstowe 146">
            <a:hlinkClick r:id="" action="ppaction://hlinkshowjump?jump=nextslide"/>
          </p:cNvPr>
          <p:cNvSpPr txBox="1"/>
          <p:nvPr/>
        </p:nvSpPr>
        <p:spPr>
          <a:xfrm>
            <a:off x="7000892" y="5929330"/>
            <a:ext cx="121444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SPRAWDŹ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9" name="Prostokąt 148"/>
          <p:cNvSpPr/>
          <p:nvPr/>
        </p:nvSpPr>
        <p:spPr>
          <a:xfrm>
            <a:off x="464343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0" name="Prostokąt 149"/>
          <p:cNvSpPr/>
          <p:nvPr/>
        </p:nvSpPr>
        <p:spPr>
          <a:xfrm>
            <a:off x="500062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1" name="Prostokąt 150"/>
          <p:cNvSpPr/>
          <p:nvPr/>
        </p:nvSpPr>
        <p:spPr>
          <a:xfrm>
            <a:off x="535781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2" name="Prostokąt 151"/>
          <p:cNvSpPr/>
          <p:nvPr/>
        </p:nvSpPr>
        <p:spPr>
          <a:xfrm>
            <a:off x="571500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" name="Prostokąt 27"/>
          <p:cNvSpPr/>
          <p:nvPr/>
        </p:nvSpPr>
        <p:spPr>
          <a:xfrm>
            <a:off x="428624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428624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286625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4286625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A</a:t>
            </a:r>
            <a:endParaRPr lang="pl-PL" b="1" dirty="0">
              <a:noFill/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428609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428609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J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8" name="Prostokąt 117"/>
          <p:cNvSpPr/>
          <p:nvPr/>
        </p:nvSpPr>
        <p:spPr>
          <a:xfrm>
            <a:off x="4286625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9" name="Prostokąt 128"/>
          <p:cNvSpPr/>
          <p:nvPr/>
        </p:nvSpPr>
        <p:spPr>
          <a:xfrm>
            <a:off x="428624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K</a:t>
            </a:r>
            <a:endParaRPr lang="pl-PL" b="1" dirty="0">
              <a:noFill/>
            </a:endParaRPr>
          </a:p>
        </p:txBody>
      </p:sp>
      <p:sp>
        <p:nvSpPr>
          <p:cNvPr id="148" name="Prostokąt 147"/>
          <p:cNvSpPr/>
          <p:nvPr/>
        </p:nvSpPr>
        <p:spPr>
          <a:xfrm>
            <a:off x="428624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9" name="pole tekstowe 98"/>
          <p:cNvSpPr txBox="1"/>
          <p:nvPr/>
        </p:nvSpPr>
        <p:spPr>
          <a:xfrm>
            <a:off x="2071670" y="642918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Rozwiąż krzyżówkę i uzupełnij zdanie.</a:t>
            </a:r>
            <a:endParaRPr lang="pl-PL" dirty="0"/>
          </a:p>
        </p:txBody>
      </p:sp>
      <p:sp>
        <p:nvSpPr>
          <p:cNvPr id="100" name="Prostokąt zaokrąglony 99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1" grpId="0" animBg="1"/>
      <p:bldP spid="53" grpId="0" animBg="1"/>
      <p:bldP spid="63" grpId="0" animBg="1"/>
      <p:bldP spid="71" grpId="0" animBg="1"/>
      <p:bldP spid="79" grpId="0" animBg="1"/>
      <p:bldP spid="85" grpId="0" animBg="1"/>
      <p:bldP spid="89" grpId="0" animBg="1"/>
      <p:bldP spid="91" grpId="0" animBg="1"/>
      <p:bldP spid="146" grpId="0" animBg="1"/>
      <p:bldP spid="147" grpId="0" animBg="1"/>
      <p:bldP spid="2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Rozwiąż krzyżówkę</a:t>
            </a:r>
          </a:p>
        </p:txBody>
      </p:sp>
      <p:sp>
        <p:nvSpPr>
          <p:cNvPr id="10" name="Prostokąt 9"/>
          <p:cNvSpPr/>
          <p:nvPr/>
        </p:nvSpPr>
        <p:spPr>
          <a:xfrm>
            <a:off x="535857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250029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392905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500298" y="250030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4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285748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U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3571868" y="321468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6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357186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C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500062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392905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I</a:t>
            </a:r>
            <a:endParaRPr lang="pl-PL" dirty="0">
              <a:noFill/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072198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21467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64343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214678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357186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571500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64343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Ł</a:t>
            </a:r>
            <a:endParaRPr lang="pl-PL" dirty="0">
              <a:noFill/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571576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2857865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2857865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3215055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3929435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3929435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5358195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3571711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500047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W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357171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392890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464328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464328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607204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3928901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535766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392890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500047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500047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642923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571485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464328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535766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535766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678642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607219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4643438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678657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8" name="Prostokąt 77"/>
          <p:cNvSpPr/>
          <p:nvPr/>
        </p:nvSpPr>
        <p:spPr>
          <a:xfrm>
            <a:off x="571500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C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9" name="Prostokąt 78"/>
          <p:cNvSpPr/>
          <p:nvPr/>
        </p:nvSpPr>
        <p:spPr>
          <a:xfrm>
            <a:off x="571500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0" name="Prostokąt 79"/>
          <p:cNvSpPr/>
          <p:nvPr/>
        </p:nvSpPr>
        <p:spPr>
          <a:xfrm>
            <a:off x="714376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642923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500047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607204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607204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642923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9" name="Prostokąt 88"/>
          <p:cNvSpPr/>
          <p:nvPr/>
        </p:nvSpPr>
        <p:spPr>
          <a:xfrm>
            <a:off x="642923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1" name="Prostokąt 90"/>
          <p:cNvSpPr/>
          <p:nvPr/>
        </p:nvSpPr>
        <p:spPr>
          <a:xfrm>
            <a:off x="678642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2" name="Prostokąt 91"/>
          <p:cNvSpPr/>
          <p:nvPr/>
        </p:nvSpPr>
        <p:spPr>
          <a:xfrm>
            <a:off x="750095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3" name="Prostokąt 92"/>
          <p:cNvSpPr/>
          <p:nvPr/>
        </p:nvSpPr>
        <p:spPr>
          <a:xfrm>
            <a:off x="785814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2143108" y="142873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98" name="Prostokąt 97"/>
          <p:cNvSpPr/>
          <p:nvPr/>
        </p:nvSpPr>
        <p:spPr>
          <a:xfrm>
            <a:off x="250105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1" name="Prostokąt 100"/>
          <p:cNvSpPr/>
          <p:nvPr/>
        </p:nvSpPr>
        <p:spPr>
          <a:xfrm>
            <a:off x="285824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4" name="Prostokąt 103"/>
          <p:cNvSpPr/>
          <p:nvPr/>
        </p:nvSpPr>
        <p:spPr>
          <a:xfrm>
            <a:off x="321543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Ł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7" name="Prostokąt 106"/>
          <p:cNvSpPr/>
          <p:nvPr/>
        </p:nvSpPr>
        <p:spPr>
          <a:xfrm>
            <a:off x="357262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8" name="Prostokąt 107"/>
          <p:cNvSpPr/>
          <p:nvPr/>
        </p:nvSpPr>
        <p:spPr>
          <a:xfrm>
            <a:off x="2143108" y="428625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9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392981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3" name="Prostokąt 112"/>
          <p:cNvSpPr/>
          <p:nvPr/>
        </p:nvSpPr>
        <p:spPr>
          <a:xfrm>
            <a:off x="1071538" y="178592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4" name="Prostokąt 113"/>
          <p:cNvSpPr/>
          <p:nvPr/>
        </p:nvSpPr>
        <p:spPr>
          <a:xfrm>
            <a:off x="250029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P</a:t>
            </a:r>
            <a:endParaRPr lang="pl-PL" dirty="0">
              <a:noFill/>
            </a:endParaRPr>
          </a:p>
        </p:txBody>
      </p:sp>
      <p:sp>
        <p:nvSpPr>
          <p:cNvPr id="119" name="Prostokąt 118"/>
          <p:cNvSpPr/>
          <p:nvPr/>
        </p:nvSpPr>
        <p:spPr>
          <a:xfrm>
            <a:off x="142872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0" name="Prostokąt 119"/>
          <p:cNvSpPr/>
          <p:nvPr/>
        </p:nvSpPr>
        <p:spPr>
          <a:xfrm>
            <a:off x="3929058" y="392906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8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1" name="Prostokąt 120"/>
          <p:cNvSpPr/>
          <p:nvPr/>
        </p:nvSpPr>
        <p:spPr>
          <a:xfrm>
            <a:off x="285748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O</a:t>
            </a:r>
            <a:endParaRPr lang="pl-PL" dirty="0">
              <a:noFill/>
            </a:endParaRPr>
          </a:p>
        </p:txBody>
      </p:sp>
      <p:sp>
        <p:nvSpPr>
          <p:cNvPr id="125" name="Prostokąt 124"/>
          <p:cNvSpPr/>
          <p:nvPr/>
        </p:nvSpPr>
        <p:spPr>
          <a:xfrm>
            <a:off x="4643438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178591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7" name="Prostokąt 126"/>
          <p:cNvSpPr/>
          <p:nvPr/>
        </p:nvSpPr>
        <p:spPr>
          <a:xfrm>
            <a:off x="3214678" y="214311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8" name="Prostokąt 127"/>
          <p:cNvSpPr/>
          <p:nvPr/>
        </p:nvSpPr>
        <p:spPr>
          <a:xfrm>
            <a:off x="2143108" y="285749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5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30" name="Prostokąt 129"/>
          <p:cNvSpPr/>
          <p:nvPr/>
        </p:nvSpPr>
        <p:spPr>
          <a:xfrm>
            <a:off x="321467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D</a:t>
            </a:r>
            <a:endParaRPr lang="pl-PL" dirty="0">
              <a:noFill/>
            </a:endParaRPr>
          </a:p>
        </p:txBody>
      </p:sp>
      <p:sp>
        <p:nvSpPr>
          <p:cNvPr id="135" name="Prostokąt 134"/>
          <p:cNvSpPr/>
          <p:nvPr/>
        </p:nvSpPr>
        <p:spPr>
          <a:xfrm>
            <a:off x="500138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W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6" name="Prostokąt 135"/>
          <p:cNvSpPr/>
          <p:nvPr/>
        </p:nvSpPr>
        <p:spPr>
          <a:xfrm>
            <a:off x="214310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7" name="Prostokąt 136"/>
          <p:cNvSpPr/>
          <p:nvPr/>
        </p:nvSpPr>
        <p:spPr>
          <a:xfrm>
            <a:off x="357186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C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8" name="Prostokąt 137"/>
          <p:cNvSpPr/>
          <p:nvPr/>
        </p:nvSpPr>
        <p:spPr>
          <a:xfrm>
            <a:off x="250029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3214678" y="357187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7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0" name="Prostokąt 139"/>
          <p:cNvSpPr/>
          <p:nvPr/>
        </p:nvSpPr>
        <p:spPr>
          <a:xfrm>
            <a:off x="464343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41" name="Prostokąt 140"/>
          <p:cNvSpPr/>
          <p:nvPr/>
        </p:nvSpPr>
        <p:spPr>
          <a:xfrm>
            <a:off x="357186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noFill/>
              </a:rPr>
              <a:t>Z</a:t>
            </a:r>
            <a:endParaRPr lang="pl-PL" dirty="0">
              <a:noFill/>
            </a:endParaRPr>
          </a:p>
        </p:txBody>
      </p:sp>
      <p:sp>
        <p:nvSpPr>
          <p:cNvPr id="146" name="pole tekstowe 145"/>
          <p:cNvSpPr txBox="1"/>
          <p:nvPr/>
        </p:nvSpPr>
        <p:spPr>
          <a:xfrm>
            <a:off x="571472" y="5786454"/>
            <a:ext cx="550072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9. Jeden ze sposobów rozmnażania bezpłciowego.</a:t>
            </a:r>
            <a:endParaRPr lang="pl-PL" b="1" dirty="0"/>
          </a:p>
        </p:txBody>
      </p:sp>
      <p:sp>
        <p:nvSpPr>
          <p:cNvPr id="147" name="pole tekstowe 146">
            <a:hlinkClick r:id="" action="ppaction://hlinkshowjump?jump=nextslide"/>
          </p:cNvPr>
          <p:cNvSpPr txBox="1"/>
          <p:nvPr/>
        </p:nvSpPr>
        <p:spPr>
          <a:xfrm>
            <a:off x="7000892" y="5929330"/>
            <a:ext cx="121444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SPRAWDŹ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9" name="Prostokąt 148"/>
          <p:cNvSpPr/>
          <p:nvPr/>
        </p:nvSpPr>
        <p:spPr>
          <a:xfrm>
            <a:off x="464343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0" name="Prostokąt 149"/>
          <p:cNvSpPr/>
          <p:nvPr/>
        </p:nvSpPr>
        <p:spPr>
          <a:xfrm>
            <a:off x="500062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1" name="Prostokąt 150"/>
          <p:cNvSpPr/>
          <p:nvPr/>
        </p:nvSpPr>
        <p:spPr>
          <a:xfrm>
            <a:off x="535781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2" name="Prostokąt 151"/>
          <p:cNvSpPr/>
          <p:nvPr/>
        </p:nvSpPr>
        <p:spPr>
          <a:xfrm>
            <a:off x="571500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" name="Prostokąt 27"/>
          <p:cNvSpPr/>
          <p:nvPr/>
        </p:nvSpPr>
        <p:spPr>
          <a:xfrm>
            <a:off x="428624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428624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286625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4286625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noFill/>
              </a:rPr>
              <a:t>A</a:t>
            </a:r>
            <a:endParaRPr lang="pl-PL" b="1" dirty="0">
              <a:noFill/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428609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428609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J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8" name="Prostokąt 117"/>
          <p:cNvSpPr/>
          <p:nvPr/>
        </p:nvSpPr>
        <p:spPr>
          <a:xfrm>
            <a:off x="4286625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9" name="Prostokąt 128"/>
          <p:cNvSpPr/>
          <p:nvPr/>
        </p:nvSpPr>
        <p:spPr>
          <a:xfrm>
            <a:off x="428624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8" name="Prostokąt 147"/>
          <p:cNvSpPr/>
          <p:nvPr/>
        </p:nvSpPr>
        <p:spPr>
          <a:xfrm>
            <a:off x="428624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9" name="pole tekstowe 98"/>
          <p:cNvSpPr txBox="1"/>
          <p:nvPr/>
        </p:nvSpPr>
        <p:spPr>
          <a:xfrm>
            <a:off x="2071670" y="642918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Rozwiąż krzyżówkę i uzupełnij zdanie.</a:t>
            </a:r>
            <a:endParaRPr lang="pl-PL" dirty="0"/>
          </a:p>
        </p:txBody>
      </p:sp>
      <p:sp>
        <p:nvSpPr>
          <p:cNvPr id="100" name="Prostokąt zaokrąglony 99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0" grpId="0" animBg="1"/>
      <p:bldP spid="42" grpId="0" animBg="1"/>
      <p:bldP spid="54" grpId="0" animBg="1"/>
      <p:bldP spid="64" grpId="0" animBg="1"/>
      <p:bldP spid="72" grpId="0" animBg="1"/>
      <p:bldP spid="80" grpId="0" animBg="1"/>
      <p:bldP spid="92" grpId="0" animBg="1"/>
      <p:bldP spid="93" grpId="0" animBg="1"/>
      <p:bldP spid="140" grpId="0" animBg="1"/>
      <p:bldP spid="146" grpId="0" animBg="1"/>
      <p:bldP spid="147" grpId="0" animBg="1"/>
      <p:bldP spid="12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Rozwiąż krzyżówkę</a:t>
            </a:r>
          </a:p>
        </p:txBody>
      </p:sp>
      <p:sp>
        <p:nvSpPr>
          <p:cNvPr id="10" name="Prostokąt 9"/>
          <p:cNvSpPr/>
          <p:nvPr/>
        </p:nvSpPr>
        <p:spPr>
          <a:xfrm>
            <a:off x="535857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250029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392905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2500298" y="250030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4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285748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U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3571868" y="321468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6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357186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C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500062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392905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072198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321467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64343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3214678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357186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571500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64343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Ł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571576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2857865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2857865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3215055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3929435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3929435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5358195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3571711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500047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W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357171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392890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464328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464328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607204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3928901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535766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392890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500047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500047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642923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571485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464328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535766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535766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6786421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607219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4643438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678657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8" name="Prostokąt 77"/>
          <p:cNvSpPr/>
          <p:nvPr/>
        </p:nvSpPr>
        <p:spPr>
          <a:xfrm>
            <a:off x="571500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C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9" name="Prostokąt 78"/>
          <p:cNvSpPr/>
          <p:nvPr/>
        </p:nvSpPr>
        <p:spPr>
          <a:xfrm>
            <a:off x="571500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0" name="Prostokąt 79"/>
          <p:cNvSpPr/>
          <p:nvPr/>
        </p:nvSpPr>
        <p:spPr>
          <a:xfrm>
            <a:off x="714376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6429231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500047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607204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607204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6429231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9" name="Prostokąt 88"/>
          <p:cNvSpPr/>
          <p:nvPr/>
        </p:nvSpPr>
        <p:spPr>
          <a:xfrm>
            <a:off x="642923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1" name="Prostokąt 90"/>
          <p:cNvSpPr/>
          <p:nvPr/>
        </p:nvSpPr>
        <p:spPr>
          <a:xfrm>
            <a:off x="6786421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2" name="Prostokąt 91"/>
          <p:cNvSpPr/>
          <p:nvPr/>
        </p:nvSpPr>
        <p:spPr>
          <a:xfrm>
            <a:off x="750095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3" name="Prostokąt 92"/>
          <p:cNvSpPr/>
          <p:nvPr/>
        </p:nvSpPr>
        <p:spPr>
          <a:xfrm>
            <a:off x="785814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2143108" y="142873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98" name="Prostokąt 97"/>
          <p:cNvSpPr/>
          <p:nvPr/>
        </p:nvSpPr>
        <p:spPr>
          <a:xfrm>
            <a:off x="250105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1" name="Prostokąt 100"/>
          <p:cNvSpPr/>
          <p:nvPr/>
        </p:nvSpPr>
        <p:spPr>
          <a:xfrm>
            <a:off x="285824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4" name="Prostokąt 103"/>
          <p:cNvSpPr/>
          <p:nvPr/>
        </p:nvSpPr>
        <p:spPr>
          <a:xfrm>
            <a:off x="321543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Ł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7" name="Prostokąt 106"/>
          <p:cNvSpPr/>
          <p:nvPr/>
        </p:nvSpPr>
        <p:spPr>
          <a:xfrm>
            <a:off x="357262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8" name="Prostokąt 107"/>
          <p:cNvSpPr/>
          <p:nvPr/>
        </p:nvSpPr>
        <p:spPr>
          <a:xfrm>
            <a:off x="2143108" y="428625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9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392981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3" name="Prostokąt 112"/>
          <p:cNvSpPr/>
          <p:nvPr/>
        </p:nvSpPr>
        <p:spPr>
          <a:xfrm>
            <a:off x="1071538" y="178592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4" name="Prostokąt 113"/>
          <p:cNvSpPr/>
          <p:nvPr/>
        </p:nvSpPr>
        <p:spPr>
          <a:xfrm>
            <a:off x="250029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9" name="Prostokąt 118"/>
          <p:cNvSpPr/>
          <p:nvPr/>
        </p:nvSpPr>
        <p:spPr>
          <a:xfrm>
            <a:off x="142872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0" name="Prostokąt 119"/>
          <p:cNvSpPr/>
          <p:nvPr/>
        </p:nvSpPr>
        <p:spPr>
          <a:xfrm>
            <a:off x="3929058" y="392906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8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1" name="Prostokąt 120"/>
          <p:cNvSpPr/>
          <p:nvPr/>
        </p:nvSpPr>
        <p:spPr>
          <a:xfrm>
            <a:off x="285748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5" name="Prostokąt 124"/>
          <p:cNvSpPr/>
          <p:nvPr/>
        </p:nvSpPr>
        <p:spPr>
          <a:xfrm>
            <a:off x="4643438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178591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7" name="Prostokąt 126"/>
          <p:cNvSpPr/>
          <p:nvPr/>
        </p:nvSpPr>
        <p:spPr>
          <a:xfrm>
            <a:off x="3214678" y="214311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8" name="Prostokąt 127"/>
          <p:cNvSpPr/>
          <p:nvPr/>
        </p:nvSpPr>
        <p:spPr>
          <a:xfrm>
            <a:off x="2143108" y="285749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5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30" name="Prostokąt 129"/>
          <p:cNvSpPr/>
          <p:nvPr/>
        </p:nvSpPr>
        <p:spPr>
          <a:xfrm>
            <a:off x="321467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D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5" name="Prostokąt 134"/>
          <p:cNvSpPr/>
          <p:nvPr/>
        </p:nvSpPr>
        <p:spPr>
          <a:xfrm>
            <a:off x="5001382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W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6" name="Prostokąt 135"/>
          <p:cNvSpPr/>
          <p:nvPr/>
        </p:nvSpPr>
        <p:spPr>
          <a:xfrm>
            <a:off x="214310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7" name="Prostokąt 136"/>
          <p:cNvSpPr/>
          <p:nvPr/>
        </p:nvSpPr>
        <p:spPr>
          <a:xfrm>
            <a:off x="3571868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C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8" name="Prostokąt 137"/>
          <p:cNvSpPr/>
          <p:nvPr/>
        </p:nvSpPr>
        <p:spPr>
          <a:xfrm>
            <a:off x="2500298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3214678" y="3571876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7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0" name="Prostokąt 139"/>
          <p:cNvSpPr/>
          <p:nvPr/>
        </p:nvSpPr>
        <p:spPr>
          <a:xfrm>
            <a:off x="464343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41" name="Prostokąt 140"/>
          <p:cNvSpPr/>
          <p:nvPr/>
        </p:nvSpPr>
        <p:spPr>
          <a:xfrm>
            <a:off x="3571868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47" name="pole tekstowe 146">
            <a:hlinkClick r:id="" action="ppaction://hlinkshowjump?jump=nextslide"/>
          </p:cNvPr>
          <p:cNvSpPr txBox="1"/>
          <p:nvPr/>
        </p:nvSpPr>
        <p:spPr>
          <a:xfrm>
            <a:off x="7000892" y="5929330"/>
            <a:ext cx="121444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SPRAWDŹ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9" name="Prostokąt 148"/>
          <p:cNvSpPr/>
          <p:nvPr/>
        </p:nvSpPr>
        <p:spPr>
          <a:xfrm>
            <a:off x="464343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0" name="Prostokąt 149"/>
          <p:cNvSpPr/>
          <p:nvPr/>
        </p:nvSpPr>
        <p:spPr>
          <a:xfrm>
            <a:off x="500062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1" name="Prostokąt 150"/>
          <p:cNvSpPr/>
          <p:nvPr/>
        </p:nvSpPr>
        <p:spPr>
          <a:xfrm>
            <a:off x="535781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2" name="Prostokąt 151"/>
          <p:cNvSpPr/>
          <p:nvPr/>
        </p:nvSpPr>
        <p:spPr>
          <a:xfrm>
            <a:off x="571500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" name="Prostokąt 27"/>
          <p:cNvSpPr/>
          <p:nvPr/>
        </p:nvSpPr>
        <p:spPr>
          <a:xfrm>
            <a:off x="428624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O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428624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T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286625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E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4286625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428609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N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428609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J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18" name="Prostokąt 117"/>
          <p:cNvSpPr/>
          <p:nvPr/>
        </p:nvSpPr>
        <p:spPr>
          <a:xfrm>
            <a:off x="4286625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29" name="Prostokąt 128"/>
          <p:cNvSpPr/>
          <p:nvPr/>
        </p:nvSpPr>
        <p:spPr>
          <a:xfrm>
            <a:off x="428624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148" name="Prostokąt 147"/>
          <p:cNvSpPr/>
          <p:nvPr/>
        </p:nvSpPr>
        <p:spPr>
          <a:xfrm>
            <a:off x="428624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chemeClr val="tx1"/>
                </a:solidFill>
              </a:rPr>
              <a:t>L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99" name="pole tekstowe 98"/>
          <p:cNvSpPr txBox="1"/>
          <p:nvPr/>
        </p:nvSpPr>
        <p:spPr>
          <a:xfrm>
            <a:off x="428596" y="5640189"/>
            <a:ext cx="5929354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Euglena zielona zwana  ………………… wykazuje cechy samożywności i cudzożywności.</a:t>
            </a:r>
            <a:endParaRPr lang="pl-PL" b="1" dirty="0"/>
          </a:p>
        </p:txBody>
      </p:sp>
      <p:sp>
        <p:nvSpPr>
          <p:cNvPr id="100" name="pole tekstowe 99"/>
          <p:cNvSpPr txBox="1"/>
          <p:nvPr/>
        </p:nvSpPr>
        <p:spPr>
          <a:xfrm>
            <a:off x="428596" y="5214950"/>
            <a:ext cx="342905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UZUPEŁNIJ ZDANIE:</a:t>
            </a:r>
            <a:endParaRPr lang="pl-PL" b="1" dirty="0"/>
          </a:p>
        </p:txBody>
      </p:sp>
      <p:sp>
        <p:nvSpPr>
          <p:cNvPr id="102" name="pole tekstowe 101"/>
          <p:cNvSpPr txBox="1"/>
          <p:nvPr/>
        </p:nvSpPr>
        <p:spPr>
          <a:xfrm>
            <a:off x="2071670" y="642918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Rozwiąż krzyżówkę i uzupełnij zdanie.</a:t>
            </a:r>
            <a:endParaRPr lang="pl-PL" dirty="0"/>
          </a:p>
        </p:txBody>
      </p:sp>
      <p:sp>
        <p:nvSpPr>
          <p:cNvPr id="103" name="Prostokąt zaokrąglony 102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1" grpId="0" animBg="1"/>
      <p:bldP spid="114" grpId="0" animBg="1"/>
      <p:bldP spid="121" grpId="0" animBg="1"/>
      <p:bldP spid="130" grpId="0" animBg="1"/>
      <p:bldP spid="141" grpId="0" animBg="1"/>
      <p:bldP spid="147" grpId="0" animBg="1"/>
      <p:bldP spid="43" grpId="0" animBg="1"/>
      <p:bldP spid="99" grpId="0" animBg="1"/>
      <p:bldP spid="10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Rozwiąż krzyżówkę</a:t>
            </a:r>
          </a:p>
        </p:txBody>
      </p:sp>
      <p:grpSp>
        <p:nvGrpSpPr>
          <p:cNvPr id="174" name="Grupa 173"/>
          <p:cNvGrpSpPr/>
          <p:nvPr/>
        </p:nvGrpSpPr>
        <p:grpSpPr>
          <a:xfrm>
            <a:off x="1071538" y="1428736"/>
            <a:ext cx="3215464" cy="3214710"/>
            <a:chOff x="1071538" y="1428736"/>
            <a:chExt cx="3215464" cy="3214710"/>
          </a:xfrm>
        </p:grpSpPr>
        <p:sp>
          <p:nvSpPr>
            <p:cNvPr id="11" name="Prostokąt 10"/>
            <p:cNvSpPr/>
            <p:nvPr/>
          </p:nvSpPr>
          <p:spPr>
            <a:xfrm>
              <a:off x="2500298" y="178592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T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12" name="Prostokąt 11"/>
            <p:cNvSpPr/>
            <p:nvPr/>
          </p:nvSpPr>
          <p:spPr>
            <a:xfrm>
              <a:off x="3929058" y="214311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Z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13" name="Prostokąt 12"/>
            <p:cNvSpPr/>
            <p:nvPr/>
          </p:nvSpPr>
          <p:spPr>
            <a:xfrm>
              <a:off x="2500298" y="2500306"/>
              <a:ext cx="357190" cy="357190"/>
            </a:xfrm>
            <a:prstGeom prst="rect">
              <a:avLst/>
            </a:prstGeom>
            <a:noFill/>
            <a:ln w="19050"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 smtClean="0">
                  <a:solidFill>
                    <a:srgbClr val="C00000"/>
                  </a:solidFill>
                </a:rPr>
                <a:t>4</a:t>
              </a:r>
              <a:endParaRPr lang="pl-PL" b="1" dirty="0">
                <a:solidFill>
                  <a:srgbClr val="C00000"/>
                </a:solidFill>
              </a:endParaRPr>
            </a:p>
          </p:txBody>
        </p:sp>
        <p:sp>
          <p:nvSpPr>
            <p:cNvPr id="14" name="Prostokąt 13"/>
            <p:cNvSpPr/>
            <p:nvPr/>
          </p:nvSpPr>
          <p:spPr>
            <a:xfrm>
              <a:off x="2857488" y="285749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U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15" name="Prostokąt 14"/>
            <p:cNvSpPr/>
            <p:nvPr/>
          </p:nvSpPr>
          <p:spPr>
            <a:xfrm>
              <a:off x="3571868" y="3214686"/>
              <a:ext cx="357190" cy="357190"/>
            </a:xfrm>
            <a:prstGeom prst="rect">
              <a:avLst/>
            </a:prstGeom>
            <a:noFill/>
            <a:ln w="19050"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 smtClean="0">
                  <a:solidFill>
                    <a:srgbClr val="C00000"/>
                  </a:solidFill>
                </a:rPr>
                <a:t>6</a:t>
              </a:r>
              <a:endParaRPr lang="pl-PL" b="1" dirty="0">
                <a:solidFill>
                  <a:srgbClr val="C00000"/>
                </a:solidFill>
              </a:endParaRPr>
            </a:p>
          </p:txBody>
        </p:sp>
        <p:sp>
          <p:nvSpPr>
            <p:cNvPr id="16" name="Prostokąt 15"/>
            <p:cNvSpPr/>
            <p:nvPr/>
          </p:nvSpPr>
          <p:spPr>
            <a:xfrm>
              <a:off x="3571868" y="357187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C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18" name="Prostokąt 17"/>
            <p:cNvSpPr/>
            <p:nvPr/>
          </p:nvSpPr>
          <p:spPr>
            <a:xfrm>
              <a:off x="3929058" y="428625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I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24" name="Prostokąt 23"/>
            <p:cNvSpPr/>
            <p:nvPr/>
          </p:nvSpPr>
          <p:spPr>
            <a:xfrm>
              <a:off x="3214678" y="178592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Z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26" name="Prostokąt 25"/>
            <p:cNvSpPr/>
            <p:nvPr/>
          </p:nvSpPr>
          <p:spPr>
            <a:xfrm>
              <a:off x="3214678" y="250030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O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27" name="Prostokąt 26"/>
            <p:cNvSpPr/>
            <p:nvPr/>
          </p:nvSpPr>
          <p:spPr>
            <a:xfrm>
              <a:off x="3571868" y="285749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L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36" name="Prostokąt 35"/>
            <p:cNvSpPr/>
            <p:nvPr/>
          </p:nvSpPr>
          <p:spPr>
            <a:xfrm>
              <a:off x="2857865" y="178592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O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38" name="Prostokąt 37"/>
            <p:cNvSpPr/>
            <p:nvPr/>
          </p:nvSpPr>
          <p:spPr>
            <a:xfrm>
              <a:off x="2857865" y="250030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K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39" name="Prostokąt 38"/>
            <p:cNvSpPr/>
            <p:nvPr/>
          </p:nvSpPr>
          <p:spPr>
            <a:xfrm>
              <a:off x="3215055" y="285749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G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40" name="Prostokąt 39"/>
            <p:cNvSpPr/>
            <p:nvPr/>
          </p:nvSpPr>
          <p:spPr>
            <a:xfrm>
              <a:off x="3929435" y="321468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M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41" name="Prostokąt 40"/>
            <p:cNvSpPr/>
            <p:nvPr/>
          </p:nvSpPr>
          <p:spPr>
            <a:xfrm>
              <a:off x="3929435" y="357187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Y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48" name="Prostokąt 47"/>
            <p:cNvSpPr/>
            <p:nvPr/>
          </p:nvSpPr>
          <p:spPr>
            <a:xfrm>
              <a:off x="3571711" y="178592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O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50" name="Prostokąt 49"/>
            <p:cNvSpPr/>
            <p:nvPr/>
          </p:nvSpPr>
          <p:spPr>
            <a:xfrm>
              <a:off x="3571711" y="250030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L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51" name="Prostokąt 50"/>
            <p:cNvSpPr/>
            <p:nvPr/>
          </p:nvSpPr>
          <p:spPr>
            <a:xfrm>
              <a:off x="3928901" y="285749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E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58" name="Prostokąt 57"/>
            <p:cNvSpPr/>
            <p:nvPr/>
          </p:nvSpPr>
          <p:spPr>
            <a:xfrm>
              <a:off x="3928901" y="178592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O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60" name="Prostokąt 59"/>
            <p:cNvSpPr/>
            <p:nvPr/>
          </p:nvSpPr>
          <p:spPr>
            <a:xfrm>
              <a:off x="3928901" y="250030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O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96" name="Prostokąt 95"/>
            <p:cNvSpPr/>
            <p:nvPr/>
          </p:nvSpPr>
          <p:spPr>
            <a:xfrm>
              <a:off x="2143108" y="1428736"/>
              <a:ext cx="357190" cy="357190"/>
            </a:xfrm>
            <a:prstGeom prst="rect">
              <a:avLst/>
            </a:prstGeom>
            <a:noFill/>
            <a:ln w="19050"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 smtClean="0">
                  <a:solidFill>
                    <a:srgbClr val="C00000"/>
                  </a:solidFill>
                </a:rPr>
                <a:t>1</a:t>
              </a:r>
              <a:endParaRPr lang="pl-PL" b="1" dirty="0">
                <a:solidFill>
                  <a:srgbClr val="C00000"/>
                </a:solidFill>
              </a:endParaRPr>
            </a:p>
          </p:txBody>
        </p:sp>
        <p:sp>
          <p:nvSpPr>
            <p:cNvPr id="98" name="Prostokąt 97"/>
            <p:cNvSpPr/>
            <p:nvPr/>
          </p:nvSpPr>
          <p:spPr>
            <a:xfrm>
              <a:off x="2501052" y="142873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P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101" name="Prostokąt 100"/>
            <p:cNvSpPr/>
            <p:nvPr/>
          </p:nvSpPr>
          <p:spPr>
            <a:xfrm>
              <a:off x="2858242" y="142873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E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104" name="Prostokąt 103"/>
            <p:cNvSpPr/>
            <p:nvPr/>
          </p:nvSpPr>
          <p:spPr>
            <a:xfrm>
              <a:off x="3215432" y="142873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Ł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107" name="Prostokąt 106"/>
            <p:cNvSpPr/>
            <p:nvPr/>
          </p:nvSpPr>
          <p:spPr>
            <a:xfrm>
              <a:off x="3572622" y="142873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Z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108" name="Prostokąt 107"/>
            <p:cNvSpPr/>
            <p:nvPr/>
          </p:nvSpPr>
          <p:spPr>
            <a:xfrm>
              <a:off x="2143108" y="4286256"/>
              <a:ext cx="357190" cy="357190"/>
            </a:xfrm>
            <a:prstGeom prst="rect">
              <a:avLst/>
            </a:prstGeom>
            <a:noFill/>
            <a:ln w="19050"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 smtClean="0">
                  <a:solidFill>
                    <a:srgbClr val="C00000"/>
                  </a:solidFill>
                </a:rPr>
                <a:t>9</a:t>
              </a:r>
              <a:endParaRPr lang="pl-PL" b="1" dirty="0">
                <a:solidFill>
                  <a:srgbClr val="C00000"/>
                </a:solidFill>
              </a:endParaRPr>
            </a:p>
          </p:txBody>
        </p:sp>
        <p:sp>
          <p:nvSpPr>
            <p:cNvPr id="112" name="Prostokąt 111"/>
            <p:cNvSpPr/>
            <p:nvPr/>
          </p:nvSpPr>
          <p:spPr>
            <a:xfrm>
              <a:off x="3929812" y="142873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A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113" name="Prostokąt 112"/>
            <p:cNvSpPr/>
            <p:nvPr/>
          </p:nvSpPr>
          <p:spPr>
            <a:xfrm>
              <a:off x="1071538" y="1785926"/>
              <a:ext cx="357190" cy="357190"/>
            </a:xfrm>
            <a:prstGeom prst="rect">
              <a:avLst/>
            </a:prstGeom>
            <a:noFill/>
            <a:ln w="19050"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 smtClean="0">
                  <a:solidFill>
                    <a:srgbClr val="C00000"/>
                  </a:solidFill>
                </a:rPr>
                <a:t>2</a:t>
              </a:r>
              <a:endParaRPr lang="pl-PL" b="1" dirty="0">
                <a:solidFill>
                  <a:srgbClr val="C00000"/>
                </a:solidFill>
              </a:endParaRPr>
            </a:p>
          </p:txBody>
        </p:sp>
        <p:sp>
          <p:nvSpPr>
            <p:cNvPr id="114" name="Prostokąt 113"/>
            <p:cNvSpPr/>
            <p:nvPr/>
          </p:nvSpPr>
          <p:spPr>
            <a:xfrm>
              <a:off x="2500298" y="428625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P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119" name="Prostokąt 118"/>
            <p:cNvSpPr/>
            <p:nvPr/>
          </p:nvSpPr>
          <p:spPr>
            <a:xfrm>
              <a:off x="1428728" y="178592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P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120" name="Prostokąt 119"/>
            <p:cNvSpPr/>
            <p:nvPr/>
          </p:nvSpPr>
          <p:spPr>
            <a:xfrm>
              <a:off x="3929058" y="3929066"/>
              <a:ext cx="357190" cy="357190"/>
            </a:xfrm>
            <a:prstGeom prst="rect">
              <a:avLst/>
            </a:prstGeom>
            <a:noFill/>
            <a:ln w="19050"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 smtClean="0">
                  <a:solidFill>
                    <a:srgbClr val="C00000"/>
                  </a:solidFill>
                </a:rPr>
                <a:t>8</a:t>
              </a:r>
              <a:endParaRPr lang="pl-PL" b="1" dirty="0">
                <a:solidFill>
                  <a:srgbClr val="C00000"/>
                </a:solidFill>
              </a:endParaRPr>
            </a:p>
          </p:txBody>
        </p:sp>
        <p:sp>
          <p:nvSpPr>
            <p:cNvPr id="121" name="Prostokąt 120"/>
            <p:cNvSpPr/>
            <p:nvPr/>
          </p:nvSpPr>
          <p:spPr>
            <a:xfrm>
              <a:off x="2857488" y="428625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O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126" name="Prostokąt 125"/>
            <p:cNvSpPr/>
            <p:nvPr/>
          </p:nvSpPr>
          <p:spPr>
            <a:xfrm>
              <a:off x="1785918" y="178592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R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127" name="Prostokąt 126"/>
            <p:cNvSpPr/>
            <p:nvPr/>
          </p:nvSpPr>
          <p:spPr>
            <a:xfrm>
              <a:off x="3214678" y="2143116"/>
              <a:ext cx="357190" cy="357190"/>
            </a:xfrm>
            <a:prstGeom prst="rect">
              <a:avLst/>
            </a:prstGeom>
            <a:noFill/>
            <a:ln w="19050"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 smtClean="0">
                  <a:solidFill>
                    <a:srgbClr val="C00000"/>
                  </a:solidFill>
                </a:rPr>
                <a:t>3</a:t>
              </a:r>
              <a:endParaRPr lang="pl-PL" b="1" dirty="0">
                <a:solidFill>
                  <a:srgbClr val="C00000"/>
                </a:solidFill>
              </a:endParaRPr>
            </a:p>
          </p:txBody>
        </p:sp>
        <p:sp>
          <p:nvSpPr>
            <p:cNvPr id="128" name="Prostokąt 127"/>
            <p:cNvSpPr/>
            <p:nvPr/>
          </p:nvSpPr>
          <p:spPr>
            <a:xfrm>
              <a:off x="2143108" y="2857496"/>
              <a:ext cx="357190" cy="357190"/>
            </a:xfrm>
            <a:prstGeom prst="rect">
              <a:avLst/>
            </a:prstGeom>
            <a:noFill/>
            <a:ln w="19050"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 smtClean="0">
                  <a:solidFill>
                    <a:srgbClr val="C00000"/>
                  </a:solidFill>
                </a:rPr>
                <a:t>5</a:t>
              </a:r>
              <a:endParaRPr lang="pl-PL" b="1" dirty="0">
                <a:solidFill>
                  <a:srgbClr val="C00000"/>
                </a:solidFill>
              </a:endParaRPr>
            </a:p>
          </p:txBody>
        </p:sp>
        <p:sp>
          <p:nvSpPr>
            <p:cNvPr id="130" name="Prostokąt 129"/>
            <p:cNvSpPr/>
            <p:nvPr/>
          </p:nvSpPr>
          <p:spPr>
            <a:xfrm>
              <a:off x="3214678" y="428625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D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136" name="Prostokąt 135"/>
            <p:cNvSpPr/>
            <p:nvPr/>
          </p:nvSpPr>
          <p:spPr>
            <a:xfrm>
              <a:off x="2143108" y="178592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O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137" name="Prostokąt 136"/>
            <p:cNvSpPr/>
            <p:nvPr/>
          </p:nvSpPr>
          <p:spPr>
            <a:xfrm>
              <a:off x="3571868" y="214311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C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138" name="Prostokąt 137"/>
            <p:cNvSpPr/>
            <p:nvPr/>
          </p:nvSpPr>
          <p:spPr>
            <a:xfrm>
              <a:off x="2500298" y="285749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E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139" name="Prostokąt 138"/>
            <p:cNvSpPr/>
            <p:nvPr/>
          </p:nvSpPr>
          <p:spPr>
            <a:xfrm>
              <a:off x="3214678" y="3571876"/>
              <a:ext cx="357190" cy="357190"/>
            </a:xfrm>
            <a:prstGeom prst="rect">
              <a:avLst/>
            </a:prstGeom>
            <a:noFill/>
            <a:ln w="19050"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b="1" dirty="0" smtClean="0">
                  <a:solidFill>
                    <a:srgbClr val="C00000"/>
                  </a:solidFill>
                </a:rPr>
                <a:t>7</a:t>
              </a:r>
              <a:endParaRPr lang="pl-PL" b="1" dirty="0">
                <a:solidFill>
                  <a:srgbClr val="C00000"/>
                </a:solidFill>
              </a:endParaRPr>
            </a:p>
          </p:txBody>
        </p:sp>
        <p:sp>
          <p:nvSpPr>
            <p:cNvPr id="141" name="Prostokąt 140"/>
            <p:cNvSpPr/>
            <p:nvPr/>
          </p:nvSpPr>
          <p:spPr>
            <a:xfrm>
              <a:off x="3571868" y="428625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Z</a:t>
              </a:r>
              <a:endParaRPr lang="pl-PL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3" name="Grupa 172"/>
          <p:cNvGrpSpPr/>
          <p:nvPr/>
        </p:nvGrpSpPr>
        <p:grpSpPr>
          <a:xfrm>
            <a:off x="4643281" y="1428736"/>
            <a:ext cx="3572057" cy="3214710"/>
            <a:chOff x="4643281" y="1428736"/>
            <a:chExt cx="3572057" cy="3214710"/>
          </a:xfrm>
        </p:grpSpPr>
        <p:sp>
          <p:nvSpPr>
            <p:cNvPr id="10" name="Prostokąt 9"/>
            <p:cNvSpPr/>
            <p:nvPr/>
          </p:nvSpPr>
          <p:spPr>
            <a:xfrm>
              <a:off x="5358572" y="142873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A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17" name="Prostokąt 16"/>
            <p:cNvSpPr/>
            <p:nvPr/>
          </p:nvSpPr>
          <p:spPr>
            <a:xfrm>
              <a:off x="5000628" y="392906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A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23" name="Prostokąt 22"/>
            <p:cNvSpPr/>
            <p:nvPr/>
          </p:nvSpPr>
          <p:spPr>
            <a:xfrm>
              <a:off x="6072198" y="142873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Y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25" name="Prostokąt 24"/>
            <p:cNvSpPr/>
            <p:nvPr/>
          </p:nvSpPr>
          <p:spPr>
            <a:xfrm>
              <a:off x="4643438" y="214311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R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30" name="Prostokąt 29"/>
            <p:cNvSpPr/>
            <p:nvPr/>
          </p:nvSpPr>
          <p:spPr>
            <a:xfrm>
              <a:off x="5715008" y="392906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N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31" name="Prostokąt 30"/>
            <p:cNvSpPr/>
            <p:nvPr/>
          </p:nvSpPr>
          <p:spPr>
            <a:xfrm>
              <a:off x="4643438" y="428625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Ł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35" name="Prostokąt 34"/>
            <p:cNvSpPr/>
            <p:nvPr/>
          </p:nvSpPr>
          <p:spPr>
            <a:xfrm>
              <a:off x="5715762" y="142873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T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42" name="Prostokąt 41"/>
            <p:cNvSpPr/>
            <p:nvPr/>
          </p:nvSpPr>
          <p:spPr>
            <a:xfrm>
              <a:off x="5358195" y="392906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S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49" name="Prostokąt 48"/>
            <p:cNvSpPr/>
            <p:nvPr/>
          </p:nvSpPr>
          <p:spPr>
            <a:xfrm>
              <a:off x="5000471" y="214311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W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52" name="Prostokąt 51"/>
            <p:cNvSpPr/>
            <p:nvPr/>
          </p:nvSpPr>
          <p:spPr>
            <a:xfrm>
              <a:off x="4643281" y="321468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R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53" name="Prostokąt 52"/>
            <p:cNvSpPr/>
            <p:nvPr/>
          </p:nvSpPr>
          <p:spPr>
            <a:xfrm>
              <a:off x="4643281" y="357187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O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54" name="Prostokąt 53"/>
            <p:cNvSpPr/>
            <p:nvPr/>
          </p:nvSpPr>
          <p:spPr>
            <a:xfrm>
              <a:off x="6072041" y="392906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O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59" name="Prostokąt 58"/>
            <p:cNvSpPr/>
            <p:nvPr/>
          </p:nvSpPr>
          <p:spPr>
            <a:xfrm>
              <a:off x="5357661" y="214311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O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62" name="Prostokąt 61"/>
            <p:cNvSpPr/>
            <p:nvPr/>
          </p:nvSpPr>
          <p:spPr>
            <a:xfrm>
              <a:off x="5000471" y="321468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S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63" name="Prostokąt 62"/>
            <p:cNvSpPr/>
            <p:nvPr/>
          </p:nvSpPr>
          <p:spPr>
            <a:xfrm>
              <a:off x="5000471" y="357187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P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64" name="Prostokąt 63"/>
            <p:cNvSpPr/>
            <p:nvPr/>
          </p:nvSpPr>
          <p:spPr>
            <a:xfrm>
              <a:off x="6429231" y="392906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R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67" name="Prostokąt 66"/>
            <p:cNvSpPr/>
            <p:nvPr/>
          </p:nvSpPr>
          <p:spPr>
            <a:xfrm>
              <a:off x="5714851" y="214311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N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69" name="Prostokąt 68"/>
            <p:cNvSpPr/>
            <p:nvPr/>
          </p:nvSpPr>
          <p:spPr>
            <a:xfrm>
              <a:off x="4643281" y="285749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A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70" name="Prostokąt 69"/>
            <p:cNvSpPr/>
            <p:nvPr/>
          </p:nvSpPr>
          <p:spPr>
            <a:xfrm>
              <a:off x="5357661" y="321468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Z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71" name="Prostokąt 70"/>
            <p:cNvSpPr/>
            <p:nvPr/>
          </p:nvSpPr>
          <p:spPr>
            <a:xfrm>
              <a:off x="5357661" y="357187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L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72" name="Prostokąt 71"/>
            <p:cNvSpPr/>
            <p:nvPr/>
          </p:nvSpPr>
          <p:spPr>
            <a:xfrm>
              <a:off x="6786421" y="392906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O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75" name="Prostokąt 74"/>
            <p:cNvSpPr/>
            <p:nvPr/>
          </p:nvSpPr>
          <p:spPr>
            <a:xfrm>
              <a:off x="6072198" y="214311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K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76" name="Prostokąt 75"/>
            <p:cNvSpPr/>
            <p:nvPr/>
          </p:nvSpPr>
          <p:spPr>
            <a:xfrm>
              <a:off x="4643438" y="250030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N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77" name="Prostokąt 76"/>
            <p:cNvSpPr/>
            <p:nvPr/>
          </p:nvSpPr>
          <p:spPr>
            <a:xfrm>
              <a:off x="6786578" y="321468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N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78" name="Prostokąt 77"/>
            <p:cNvSpPr/>
            <p:nvPr/>
          </p:nvSpPr>
          <p:spPr>
            <a:xfrm>
              <a:off x="5715008" y="321468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C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79" name="Prostokąt 78"/>
            <p:cNvSpPr/>
            <p:nvPr/>
          </p:nvSpPr>
          <p:spPr>
            <a:xfrm>
              <a:off x="5715008" y="357187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A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80" name="Prostokąt 79"/>
            <p:cNvSpPr/>
            <p:nvPr/>
          </p:nvSpPr>
          <p:spPr>
            <a:xfrm>
              <a:off x="7143768" y="392906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S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82" name="Prostokąt 81"/>
            <p:cNvSpPr/>
            <p:nvPr/>
          </p:nvSpPr>
          <p:spPr>
            <a:xfrm>
              <a:off x="6429231" y="214311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A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83" name="Prostokąt 82"/>
            <p:cNvSpPr/>
            <p:nvPr/>
          </p:nvSpPr>
          <p:spPr>
            <a:xfrm>
              <a:off x="5000471" y="250030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Y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84" name="Prostokąt 83"/>
            <p:cNvSpPr/>
            <p:nvPr/>
          </p:nvSpPr>
          <p:spPr>
            <a:xfrm>
              <a:off x="6072041" y="321468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Z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85" name="Prostokąt 84"/>
            <p:cNvSpPr/>
            <p:nvPr/>
          </p:nvSpPr>
          <p:spPr>
            <a:xfrm>
              <a:off x="6072041" y="357187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Z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88" name="Prostokąt 87"/>
            <p:cNvSpPr/>
            <p:nvPr/>
          </p:nvSpPr>
          <p:spPr>
            <a:xfrm>
              <a:off x="6429231" y="321468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Y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89" name="Prostokąt 88"/>
            <p:cNvSpPr/>
            <p:nvPr/>
          </p:nvSpPr>
          <p:spPr>
            <a:xfrm>
              <a:off x="6429231" y="357187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M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91" name="Prostokąt 90"/>
            <p:cNvSpPr/>
            <p:nvPr/>
          </p:nvSpPr>
          <p:spPr>
            <a:xfrm>
              <a:off x="6786421" y="357187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A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92" name="Prostokąt 91"/>
            <p:cNvSpPr/>
            <p:nvPr/>
          </p:nvSpPr>
          <p:spPr>
            <a:xfrm>
              <a:off x="7500958" y="392906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T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93" name="Prostokąt 92"/>
            <p:cNvSpPr/>
            <p:nvPr/>
          </p:nvSpPr>
          <p:spPr>
            <a:xfrm>
              <a:off x="7858148" y="392906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Y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125" name="Prostokąt 124"/>
            <p:cNvSpPr/>
            <p:nvPr/>
          </p:nvSpPr>
          <p:spPr>
            <a:xfrm>
              <a:off x="4643438" y="142873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O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135" name="Prostokąt 134"/>
            <p:cNvSpPr/>
            <p:nvPr/>
          </p:nvSpPr>
          <p:spPr>
            <a:xfrm>
              <a:off x="5001382" y="142873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W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140" name="Prostokąt 139"/>
            <p:cNvSpPr/>
            <p:nvPr/>
          </p:nvSpPr>
          <p:spPr>
            <a:xfrm>
              <a:off x="4643438" y="392906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R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149" name="Prostokąt 148"/>
            <p:cNvSpPr/>
            <p:nvPr/>
          </p:nvSpPr>
          <p:spPr>
            <a:xfrm>
              <a:off x="4643438" y="178592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O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150" name="Prostokąt 149"/>
            <p:cNvSpPr/>
            <p:nvPr/>
          </p:nvSpPr>
          <p:spPr>
            <a:xfrm>
              <a:off x="5000628" y="178592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G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151" name="Prostokąt 150"/>
            <p:cNvSpPr/>
            <p:nvPr/>
          </p:nvSpPr>
          <p:spPr>
            <a:xfrm>
              <a:off x="5357818" y="178592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I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152" name="Prostokąt 151"/>
            <p:cNvSpPr/>
            <p:nvPr/>
          </p:nvSpPr>
          <p:spPr>
            <a:xfrm>
              <a:off x="5715008" y="1785926"/>
              <a:ext cx="357190" cy="35719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A</a:t>
              </a:r>
              <a:endParaRPr lang="pl-PL" dirty="0">
                <a:solidFill>
                  <a:schemeClr val="tx1"/>
                </a:solidFill>
              </a:endParaRPr>
            </a:p>
          </p:txBody>
        </p:sp>
      </p:grpSp>
      <p:sp>
        <p:nvSpPr>
          <p:cNvPr id="28" name="Prostokąt 27"/>
          <p:cNvSpPr/>
          <p:nvPr/>
        </p:nvSpPr>
        <p:spPr>
          <a:xfrm>
            <a:off x="4286248" y="321468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4286248" y="357187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T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286625" y="214311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E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4286625" y="428625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A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4286091" y="285749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N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4286091" y="250030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J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8" name="Prostokąt 117"/>
          <p:cNvSpPr/>
          <p:nvPr/>
        </p:nvSpPr>
        <p:spPr>
          <a:xfrm>
            <a:off x="4286625" y="142873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K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9" name="Prostokąt 128"/>
          <p:cNvSpPr/>
          <p:nvPr/>
        </p:nvSpPr>
        <p:spPr>
          <a:xfrm>
            <a:off x="4286248" y="392906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K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8" name="Prostokąt 147"/>
          <p:cNvSpPr/>
          <p:nvPr/>
        </p:nvSpPr>
        <p:spPr>
          <a:xfrm>
            <a:off x="4286248" y="1785926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L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99" name="pole tekstowe 98"/>
          <p:cNvSpPr txBox="1"/>
          <p:nvPr/>
        </p:nvSpPr>
        <p:spPr>
          <a:xfrm>
            <a:off x="428596" y="5640189"/>
            <a:ext cx="5929354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Euglena zielona zwana  </a:t>
            </a:r>
            <a:r>
              <a:rPr lang="pl-PL" b="1" dirty="0" smtClean="0">
                <a:solidFill>
                  <a:srgbClr val="C00000"/>
                </a:solidFill>
              </a:rPr>
              <a:t>KLEJNOTKA</a:t>
            </a:r>
            <a:r>
              <a:rPr lang="pl-PL" b="1" dirty="0" smtClean="0"/>
              <a:t> wykazuje cechy samożywności i cudzożywności.</a:t>
            </a:r>
            <a:endParaRPr lang="pl-PL" b="1" dirty="0"/>
          </a:p>
        </p:txBody>
      </p:sp>
      <p:sp>
        <p:nvSpPr>
          <p:cNvPr id="100" name="pole tekstowe 99"/>
          <p:cNvSpPr txBox="1"/>
          <p:nvPr/>
        </p:nvSpPr>
        <p:spPr>
          <a:xfrm>
            <a:off x="428596" y="5214950"/>
            <a:ext cx="342905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UZUPEŁNIJ ZDANIE:</a:t>
            </a:r>
            <a:endParaRPr lang="pl-PL" b="1" dirty="0"/>
          </a:p>
        </p:txBody>
      </p:sp>
      <p:sp>
        <p:nvSpPr>
          <p:cNvPr id="175" name="Prostokąt zaokrąglony 174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02" name="pole tekstowe 101"/>
          <p:cNvSpPr txBox="1"/>
          <p:nvPr/>
        </p:nvSpPr>
        <p:spPr>
          <a:xfrm>
            <a:off x="2071670" y="642918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Rozwiąż krzyżówkę i uzupełnij zdanie.</a:t>
            </a:r>
            <a:endParaRPr lang="pl-PL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10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Podział protistów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cxnSp>
        <p:nvCxnSpPr>
          <p:cNvPr id="16" name="Łącznik prosty 15"/>
          <p:cNvCxnSpPr/>
          <p:nvPr/>
        </p:nvCxnSpPr>
        <p:spPr>
          <a:xfrm rot="5400000">
            <a:off x="2693181" y="442892"/>
            <a:ext cx="785818" cy="290038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Łącznik prosty 18"/>
          <p:cNvCxnSpPr/>
          <p:nvPr/>
        </p:nvCxnSpPr>
        <p:spPr>
          <a:xfrm rot="16200000" flipV="1">
            <a:off x="5591182" y="445273"/>
            <a:ext cx="785818" cy="289562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Łącznik prosty 21"/>
          <p:cNvCxnSpPr/>
          <p:nvPr/>
        </p:nvCxnSpPr>
        <p:spPr>
          <a:xfrm rot="16200000" flipH="1">
            <a:off x="4144562" y="1891892"/>
            <a:ext cx="785818" cy="238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Łącznik prosty 19"/>
          <p:cNvCxnSpPr>
            <a:endCxn id="11" idx="0"/>
          </p:cNvCxnSpPr>
          <p:nvPr/>
        </p:nvCxnSpPr>
        <p:spPr>
          <a:xfrm rot="5400000">
            <a:off x="992956" y="3929066"/>
            <a:ext cx="1285884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4" name="Łącznik prosty 23"/>
          <p:cNvCxnSpPr>
            <a:endCxn id="15" idx="0"/>
          </p:cNvCxnSpPr>
          <p:nvPr/>
        </p:nvCxnSpPr>
        <p:spPr>
          <a:xfrm rot="16200000" flipH="1">
            <a:off x="2407428" y="2514593"/>
            <a:ext cx="1285884" cy="2828945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5" name="Łącznik prosty 24"/>
          <p:cNvCxnSpPr>
            <a:endCxn id="12" idx="0"/>
          </p:cNvCxnSpPr>
          <p:nvPr/>
        </p:nvCxnSpPr>
        <p:spPr>
          <a:xfrm rot="16200000" flipH="1">
            <a:off x="3890957" y="1031064"/>
            <a:ext cx="1285884" cy="5796003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Prostokąt zaokrąglony 10">
            <a:hlinkClick r:id="rId2" action="ppaction://hlinksldjump"/>
          </p:cNvPr>
          <p:cNvSpPr/>
          <p:nvPr/>
        </p:nvSpPr>
        <p:spPr>
          <a:xfrm>
            <a:off x="385733" y="4572008"/>
            <a:ext cx="2500330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Euglena zielona</a:t>
            </a:r>
            <a:endParaRPr lang="pl-PL" sz="2000" b="1" dirty="0">
              <a:latin typeface="Cambria" pitchFamily="18" charset="0"/>
            </a:endParaRPr>
          </a:p>
        </p:txBody>
      </p:sp>
      <p:sp>
        <p:nvSpPr>
          <p:cNvPr id="12" name="Prostokąt zaokrąglony 11">
            <a:hlinkClick r:id="rId3" action="ppaction://hlinksldjump"/>
          </p:cNvPr>
          <p:cNvSpPr/>
          <p:nvPr/>
        </p:nvSpPr>
        <p:spPr>
          <a:xfrm>
            <a:off x="6181736" y="4572008"/>
            <a:ext cx="2500330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Brunatnice</a:t>
            </a:r>
            <a:endParaRPr lang="pl-PL" sz="2000" b="1" dirty="0">
              <a:latin typeface="Cambria" pitchFamily="18" charset="0"/>
            </a:endParaRPr>
          </a:p>
        </p:txBody>
      </p:sp>
      <p:sp>
        <p:nvSpPr>
          <p:cNvPr id="15" name="Prostokąt zaokrąglony 14">
            <a:hlinkClick r:id="rId4" action="ppaction://hlinksldjump"/>
          </p:cNvPr>
          <p:cNvSpPr/>
          <p:nvPr/>
        </p:nvSpPr>
        <p:spPr>
          <a:xfrm>
            <a:off x="3283735" y="4572008"/>
            <a:ext cx="2500330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Okrzemki</a:t>
            </a:r>
            <a:endParaRPr lang="pl-PL" sz="2000" b="1" dirty="0">
              <a:latin typeface="Cambria" pitchFamily="18" charset="0"/>
            </a:endParaRPr>
          </a:p>
        </p:txBody>
      </p:sp>
      <p:sp>
        <p:nvSpPr>
          <p:cNvPr id="17" name="Prostokąt zaokrąglony 16">
            <a:hlinkClick r:id="rId5" action="ppaction://hlinksldjump"/>
          </p:cNvPr>
          <p:cNvSpPr/>
          <p:nvPr/>
        </p:nvSpPr>
        <p:spPr>
          <a:xfrm>
            <a:off x="3288497" y="2285992"/>
            <a:ext cx="2500330" cy="100013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Cudzożywne protisty zwierzęce</a:t>
            </a:r>
            <a:endParaRPr lang="pl-PL" sz="2000" b="1" dirty="0">
              <a:latin typeface="Cambria" pitchFamily="18" charset="0"/>
            </a:endParaRPr>
          </a:p>
        </p:txBody>
      </p:sp>
      <p:sp>
        <p:nvSpPr>
          <p:cNvPr id="18" name="Prostokąt zaokrąglony 17">
            <a:hlinkClick r:id="rId6" action="ppaction://hlinksldjump"/>
          </p:cNvPr>
          <p:cNvSpPr/>
          <p:nvPr/>
        </p:nvSpPr>
        <p:spPr>
          <a:xfrm>
            <a:off x="6181736" y="2285992"/>
            <a:ext cx="2500330" cy="100013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Protisty </a:t>
            </a:r>
            <a:r>
              <a:rPr lang="pl-PL" sz="2000" b="1" dirty="0" err="1" smtClean="0">
                <a:latin typeface="Cambria" pitchFamily="18" charset="0"/>
              </a:rPr>
              <a:t>grzybopodobne</a:t>
            </a:r>
            <a:endParaRPr lang="pl-PL" sz="2000" b="1" dirty="0">
              <a:latin typeface="Cambria" pitchFamily="18" charset="0"/>
            </a:endParaRPr>
          </a:p>
        </p:txBody>
      </p:sp>
      <p:sp>
        <p:nvSpPr>
          <p:cNvPr id="21" name="Prostokąt zaokrąglony 20">
            <a:hlinkClick r:id="rId7" action="ppaction://hlinksldjump"/>
          </p:cNvPr>
          <p:cNvSpPr/>
          <p:nvPr/>
        </p:nvSpPr>
        <p:spPr>
          <a:xfrm>
            <a:off x="385733" y="2285992"/>
            <a:ext cx="2500330" cy="10001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Samożywne protisty roślinopodobne</a:t>
            </a:r>
            <a:endParaRPr lang="pl-PL" sz="2000" b="1" dirty="0">
              <a:latin typeface="Cambria" pitchFamily="18" charset="0"/>
            </a:endParaRPr>
          </a:p>
        </p:txBody>
      </p:sp>
      <p:sp>
        <p:nvSpPr>
          <p:cNvPr id="23" name="Prostokąt zaokrąglony 22">
            <a:hlinkClick r:id="rId8" action="ppaction://hlinksldjump"/>
          </p:cNvPr>
          <p:cNvSpPr/>
          <p:nvPr/>
        </p:nvSpPr>
        <p:spPr>
          <a:xfrm>
            <a:off x="2285984" y="857232"/>
            <a:ext cx="4500594" cy="6429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000" b="1" dirty="0" smtClean="0">
                <a:latin typeface="Cambria" pitchFamily="18" charset="0"/>
              </a:rPr>
              <a:t>Protisty</a:t>
            </a:r>
            <a:endParaRPr lang="pl-PL" sz="4000" b="1" dirty="0">
              <a:latin typeface="Cambria" pitchFamily="18" charset="0"/>
            </a:endParaRPr>
          </a:p>
        </p:txBody>
      </p:sp>
      <p:sp>
        <p:nvSpPr>
          <p:cNvPr id="26" name="Prostokąt zaokrąglony 25">
            <a:hlinkClick r:id="rId2" action="ppaction://hlinksldjump"/>
          </p:cNvPr>
          <p:cNvSpPr/>
          <p:nvPr/>
        </p:nvSpPr>
        <p:spPr>
          <a:xfrm>
            <a:off x="357158" y="5643578"/>
            <a:ext cx="8358246" cy="50006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Ich wspólna cecha to zdolność do fotosyntezy</a:t>
            </a:r>
            <a:endParaRPr lang="pl-PL" sz="2000" b="1" dirty="0">
              <a:latin typeface="Cambria" pitchFamily="18" charset="0"/>
            </a:endParaRPr>
          </a:p>
        </p:txBody>
      </p:sp>
      <p:sp>
        <p:nvSpPr>
          <p:cNvPr id="27" name="Nawias klamrowy zamykający 26"/>
          <p:cNvSpPr/>
          <p:nvPr/>
        </p:nvSpPr>
        <p:spPr>
          <a:xfrm rot="5400000">
            <a:off x="4214622" y="1083609"/>
            <a:ext cx="642942" cy="8358246"/>
          </a:xfrm>
          <a:prstGeom prst="rightBrace">
            <a:avLst>
              <a:gd name="adj1" fmla="val 37517"/>
              <a:gd name="adj2" fmla="val 50000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8" name="Prostokąt zaokrąglony 27">
            <a:hlinkClick r:id="rId9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29" name="pole tekstowe 28"/>
          <p:cNvSpPr txBox="1"/>
          <p:nvPr/>
        </p:nvSpPr>
        <p:spPr>
          <a:xfrm>
            <a:off x="3071802" y="6362662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solidFill>
                  <a:srgbClr val="C00000"/>
                </a:solidFill>
              </a:rPr>
              <a:t>Wybierz odpowiednią grupę.</a:t>
            </a:r>
            <a:endParaRPr lang="pl-PL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26" grpId="0" animBg="1"/>
      <p:bldP spid="2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zaokrąglony 2">
            <a:hlinkClick r:id="rId2" action="ppaction://hlinksldjump"/>
          </p:cNvPr>
          <p:cNvSpPr/>
          <p:nvPr/>
        </p:nvSpPr>
        <p:spPr>
          <a:xfrm>
            <a:off x="785786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6" name="pole tekstowe 5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Bibliografia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827584" y="1196752"/>
            <a:ext cx="48965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pl-PL" dirty="0" smtClean="0"/>
              <a:t>http://pl.wikipedia.org/wiki</a:t>
            </a:r>
            <a:r>
              <a:rPr lang="pl-PL" dirty="0" smtClean="0"/>
              <a:t>,</a:t>
            </a:r>
          </a:p>
          <a:p>
            <a:endParaRPr lang="pl-PL" dirty="0" smtClean="0"/>
          </a:p>
          <a:p>
            <a:pPr>
              <a:buFont typeface="Wingdings" pitchFamily="2" charset="2"/>
              <a:buChar char="§"/>
            </a:pPr>
            <a:r>
              <a:rPr lang="pl-PL" dirty="0" smtClean="0"/>
              <a:t>Małgorzata </a:t>
            </a:r>
            <a:r>
              <a:rPr lang="pl-PL" dirty="0" err="1" smtClean="0"/>
              <a:t>Kłyś</a:t>
            </a:r>
            <a:r>
              <a:rPr lang="pl-PL" dirty="0" smtClean="0"/>
              <a:t>, Joanna </a:t>
            </a:r>
            <a:r>
              <a:rPr lang="pl-PL" dirty="0" smtClean="0"/>
              <a:t>Stawarz, </a:t>
            </a:r>
            <a:r>
              <a:rPr lang="pl-PL" dirty="0" smtClean="0"/>
              <a:t>„Świat biologii</a:t>
            </a:r>
            <a:r>
              <a:rPr lang="pl-PL" dirty="0" smtClean="0"/>
              <a:t>”</a:t>
            </a:r>
          </a:p>
          <a:p>
            <a:endParaRPr lang="pl-PL" dirty="0" smtClean="0"/>
          </a:p>
          <a:p>
            <a:pPr>
              <a:buFont typeface="Wingdings" pitchFamily="2" charset="2"/>
              <a:buChar char="§"/>
            </a:pPr>
            <a:r>
              <a:rPr lang="pl-PL" dirty="0" smtClean="0"/>
              <a:t>Małgorzata </a:t>
            </a:r>
            <a:r>
              <a:rPr lang="pl-PL" dirty="0" err="1" smtClean="0"/>
              <a:t>Jefimow</a:t>
            </a:r>
            <a:r>
              <a:rPr lang="pl-PL" dirty="0" smtClean="0"/>
              <a:t>, Marian </a:t>
            </a:r>
            <a:r>
              <a:rPr lang="pl-PL" dirty="0" err="1" smtClean="0"/>
              <a:t>Sęktas</a:t>
            </a:r>
            <a:r>
              <a:rPr lang="pl-PL" dirty="0" smtClean="0"/>
              <a:t> , „</a:t>
            </a:r>
            <a:r>
              <a:rPr lang="pl-PL" dirty="0" smtClean="0"/>
              <a:t>Puls życia”</a:t>
            </a:r>
          </a:p>
          <a:p>
            <a:endParaRPr lang="pl-PL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Podział protistów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7" name="Prostokąt zaokrąglony 6">
            <a:hlinkClick r:id="" action="ppaction://hlinkshowjump?jump=lastslideviewed"/>
          </p:cNvPr>
          <p:cNvSpPr/>
          <p:nvPr/>
        </p:nvSpPr>
        <p:spPr>
          <a:xfrm>
            <a:off x="39290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Cofnij</a:t>
            </a:r>
            <a:endParaRPr lang="pl-PL" b="1" dirty="0"/>
          </a:p>
        </p:txBody>
      </p:sp>
      <p:grpSp>
        <p:nvGrpSpPr>
          <p:cNvPr id="8" name="Grupa 7"/>
          <p:cNvGrpSpPr/>
          <p:nvPr/>
        </p:nvGrpSpPr>
        <p:grpSpPr>
          <a:xfrm>
            <a:off x="214282" y="785794"/>
            <a:ext cx="8786874" cy="5500726"/>
            <a:chOff x="214282" y="785794"/>
            <a:chExt cx="8786874" cy="5500726"/>
          </a:xfrm>
        </p:grpSpPr>
        <p:sp>
          <p:nvSpPr>
            <p:cNvPr id="32" name="Prostokąt zaokrąglony 31"/>
            <p:cNvSpPr/>
            <p:nvPr/>
          </p:nvSpPr>
          <p:spPr>
            <a:xfrm>
              <a:off x="214282" y="785794"/>
              <a:ext cx="8786874" cy="5500726"/>
            </a:xfrm>
            <a:prstGeom prst="roundRect">
              <a:avLst>
                <a:gd name="adj" fmla="val 5159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pPr algn="ctr">
                <a:lnSpc>
                  <a:spcPts val="2100"/>
                </a:lnSpc>
              </a:pPr>
              <a:r>
                <a:rPr lang="pl-PL" sz="2400" b="1" dirty="0" smtClean="0">
                  <a:latin typeface="Cambria" pitchFamily="18" charset="0"/>
                </a:rPr>
                <a:t>Euglena zielona</a:t>
              </a:r>
              <a:endParaRPr lang="pl-PL" sz="2400" b="1" dirty="0">
                <a:latin typeface="Cambria" pitchFamily="18" charset="0"/>
              </a:endParaRPr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28596" y="1357298"/>
              <a:ext cx="4522563" cy="465673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" name="pole tekstowe 5"/>
            <p:cNvSpPr txBox="1"/>
            <p:nvPr/>
          </p:nvSpPr>
          <p:spPr>
            <a:xfrm>
              <a:off x="5220072" y="1772816"/>
              <a:ext cx="3429024" cy="317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2000" b="1" dirty="0" smtClean="0"/>
                <a:t>Analizując budowę wewnętrzną eugleny, można określić np. jej sposób odżywiania się.</a:t>
              </a:r>
            </a:p>
            <a:p>
              <a:endParaRPr lang="pl-PL" sz="2000" b="1" dirty="0" smtClean="0"/>
            </a:p>
            <a:p>
              <a:r>
                <a:rPr lang="pl-PL" sz="2000" b="1" dirty="0" smtClean="0"/>
                <a:t>Euglena zielona jest organizmem </a:t>
              </a:r>
              <a:r>
                <a:rPr lang="pl-PL" sz="2000" b="1" dirty="0" err="1" smtClean="0"/>
                <a:t>zmiennożywnym</a:t>
              </a:r>
              <a:r>
                <a:rPr lang="pl-PL" sz="2000" b="1" dirty="0" smtClean="0"/>
                <a:t> co oznacza, że przy dostępie światła jest samożywna, a przy jego braku jest cudzożywna.</a:t>
              </a:r>
              <a:endParaRPr lang="pl-PL" sz="2000" b="1" dirty="0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Podział protistów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7" name="Prostokąt zaokrąglony 6">
            <a:hlinkClick r:id="" action="ppaction://hlinkshowjump?jump=lastslideviewed"/>
          </p:cNvPr>
          <p:cNvSpPr/>
          <p:nvPr/>
        </p:nvSpPr>
        <p:spPr>
          <a:xfrm>
            <a:off x="39290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Cofnij</a:t>
            </a:r>
            <a:endParaRPr lang="pl-PL" b="1" dirty="0"/>
          </a:p>
        </p:txBody>
      </p:sp>
      <p:sp>
        <p:nvSpPr>
          <p:cNvPr id="16386" name="AutoShape 2" descr="http://1.bp.blogspot.com/-DwD7I3JDwSc/UPsbu65z1YI/AAAAAAAAA4c/DbTovYGvrOM/s1600/okrzem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6388" name="AutoShape 4" descr="http://1.bp.blogspot.com/-DwD7I3JDwSc/UPsbu65z1YI/AAAAAAAAA4c/DbTovYGvrOM/s1600/okrzem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grpSp>
        <p:nvGrpSpPr>
          <p:cNvPr id="8" name="Grupa 7"/>
          <p:cNvGrpSpPr/>
          <p:nvPr/>
        </p:nvGrpSpPr>
        <p:grpSpPr>
          <a:xfrm>
            <a:off x="214282" y="785794"/>
            <a:ext cx="8786874" cy="5500726"/>
            <a:chOff x="214282" y="785794"/>
            <a:chExt cx="8786874" cy="5500726"/>
          </a:xfrm>
        </p:grpSpPr>
        <p:sp>
          <p:nvSpPr>
            <p:cNvPr id="32" name="Prostokąt zaokrąglony 31"/>
            <p:cNvSpPr/>
            <p:nvPr/>
          </p:nvSpPr>
          <p:spPr>
            <a:xfrm>
              <a:off x="214282" y="785794"/>
              <a:ext cx="8786874" cy="5500726"/>
            </a:xfrm>
            <a:prstGeom prst="roundRect">
              <a:avLst>
                <a:gd name="adj" fmla="val 5159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pPr algn="ctr">
                <a:lnSpc>
                  <a:spcPts val="2100"/>
                </a:lnSpc>
              </a:pPr>
              <a:r>
                <a:rPr lang="pl-PL" sz="2400" b="1" dirty="0" smtClean="0">
                  <a:latin typeface="Cambria" pitchFamily="18" charset="0"/>
                </a:rPr>
                <a:t>Okrzemki</a:t>
              </a:r>
              <a:endParaRPr lang="pl-PL" sz="2400" b="1" dirty="0">
                <a:latin typeface="Cambria" pitchFamily="18" charset="0"/>
              </a:endParaRPr>
            </a:p>
          </p:txBody>
        </p:sp>
        <p:pic>
          <p:nvPicPr>
            <p:cNvPr id="16389" name="Picture 5" descr="C:\Documents and Settings\Administrator\Pulpit\2013-05 (maj)\okrzemka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27250" y="1524000"/>
              <a:ext cx="4889500" cy="381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Podział protistów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7" name="Prostokąt zaokrąglony 6">
            <a:hlinkClick r:id="" action="ppaction://hlinkshowjump?jump=lastslideviewed"/>
          </p:cNvPr>
          <p:cNvSpPr/>
          <p:nvPr/>
        </p:nvSpPr>
        <p:spPr>
          <a:xfrm>
            <a:off x="39290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Cofnij</a:t>
            </a:r>
            <a:endParaRPr lang="pl-PL" b="1" dirty="0"/>
          </a:p>
        </p:txBody>
      </p:sp>
      <p:grpSp>
        <p:nvGrpSpPr>
          <p:cNvPr id="9" name="Grupa 8"/>
          <p:cNvGrpSpPr/>
          <p:nvPr/>
        </p:nvGrpSpPr>
        <p:grpSpPr>
          <a:xfrm>
            <a:off x="214282" y="785794"/>
            <a:ext cx="8786874" cy="5500726"/>
            <a:chOff x="214282" y="785794"/>
            <a:chExt cx="8786874" cy="5500726"/>
          </a:xfrm>
        </p:grpSpPr>
        <p:sp>
          <p:nvSpPr>
            <p:cNvPr id="32" name="Prostokąt zaokrąglony 31"/>
            <p:cNvSpPr/>
            <p:nvPr/>
          </p:nvSpPr>
          <p:spPr>
            <a:xfrm>
              <a:off x="214282" y="785794"/>
              <a:ext cx="8786874" cy="5500726"/>
            </a:xfrm>
            <a:prstGeom prst="roundRect">
              <a:avLst>
                <a:gd name="adj" fmla="val 5159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pPr algn="ctr">
                <a:lnSpc>
                  <a:spcPts val="2100"/>
                </a:lnSpc>
              </a:pPr>
              <a:r>
                <a:rPr lang="pl-PL" sz="2800" b="1" dirty="0" smtClean="0">
                  <a:latin typeface="Cambria" pitchFamily="18" charset="0"/>
                </a:rPr>
                <a:t>Brunatnice</a:t>
              </a:r>
              <a:endParaRPr lang="pl-PL" sz="2800" b="1" dirty="0">
                <a:latin typeface="Cambria" pitchFamily="18" charset="0"/>
              </a:endParaRPr>
            </a:p>
          </p:txBody>
        </p:sp>
        <p:pic>
          <p:nvPicPr>
            <p:cNvPr id="14338" name="Picture 2" descr="https://edukator.pl/pix/users/Image/6plus/rys20427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429256" y="1643050"/>
              <a:ext cx="3048000" cy="3905251"/>
            </a:xfrm>
            <a:prstGeom prst="rect">
              <a:avLst/>
            </a:prstGeom>
            <a:noFill/>
          </p:spPr>
        </p:pic>
        <p:pic>
          <p:nvPicPr>
            <p:cNvPr id="14340" name="Picture 4" descr="http://img257.imageshack.us/img257/994/morszczyn1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28662" y="1857364"/>
              <a:ext cx="4286250" cy="28670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pole tekstowe 7"/>
            <p:cNvSpPr txBox="1"/>
            <p:nvPr/>
          </p:nvSpPr>
          <p:spPr>
            <a:xfrm>
              <a:off x="1357290" y="5000636"/>
              <a:ext cx="33575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 dirty="0" smtClean="0">
                  <a:latin typeface="Cambria" pitchFamily="18" charset="0"/>
                </a:rPr>
                <a:t>Morszczyn pęcherzykowaty</a:t>
              </a:r>
              <a:endParaRPr lang="pl-PL" b="1" dirty="0">
                <a:latin typeface="Cambria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Podział protistów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cxnSp>
        <p:nvCxnSpPr>
          <p:cNvPr id="16" name="Łącznik prosty 15"/>
          <p:cNvCxnSpPr/>
          <p:nvPr/>
        </p:nvCxnSpPr>
        <p:spPr>
          <a:xfrm rot="5400000">
            <a:off x="2693181" y="442892"/>
            <a:ext cx="785818" cy="290038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Łącznik prosty 18"/>
          <p:cNvCxnSpPr/>
          <p:nvPr/>
        </p:nvCxnSpPr>
        <p:spPr>
          <a:xfrm rot="16200000" flipV="1">
            <a:off x="5591182" y="445273"/>
            <a:ext cx="785818" cy="289562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Łącznik prosty 21"/>
          <p:cNvCxnSpPr/>
          <p:nvPr/>
        </p:nvCxnSpPr>
        <p:spPr>
          <a:xfrm rot="16200000" flipH="1">
            <a:off x="4144562" y="1891892"/>
            <a:ext cx="785818" cy="238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Łącznik prosty 19"/>
          <p:cNvCxnSpPr>
            <a:endCxn id="11" idx="0"/>
          </p:cNvCxnSpPr>
          <p:nvPr/>
        </p:nvCxnSpPr>
        <p:spPr>
          <a:xfrm rot="5400000">
            <a:off x="3523052" y="2770580"/>
            <a:ext cx="500066" cy="153115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Łącznik prosty 23"/>
          <p:cNvCxnSpPr>
            <a:endCxn id="15" idx="0"/>
          </p:cNvCxnSpPr>
          <p:nvPr/>
        </p:nvCxnSpPr>
        <p:spPr>
          <a:xfrm rot="16200000" flipH="1">
            <a:off x="4966099" y="2858686"/>
            <a:ext cx="500066" cy="135494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Prostokąt zaokrąglony 10">
            <a:hlinkClick r:id="rId2" action="ppaction://hlinksldjump"/>
          </p:cNvPr>
          <p:cNvSpPr/>
          <p:nvPr/>
        </p:nvSpPr>
        <p:spPr>
          <a:xfrm>
            <a:off x="1757343" y="3786190"/>
            <a:ext cx="2500330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Pantofelek</a:t>
            </a:r>
            <a:endParaRPr lang="pl-PL" sz="2000" b="1" dirty="0">
              <a:latin typeface="Cambria" pitchFamily="18" charset="0"/>
            </a:endParaRPr>
          </a:p>
        </p:txBody>
      </p:sp>
      <p:sp>
        <p:nvSpPr>
          <p:cNvPr id="15" name="Prostokąt zaokrąglony 14">
            <a:hlinkClick r:id="rId3" action="ppaction://hlinksldjump"/>
          </p:cNvPr>
          <p:cNvSpPr/>
          <p:nvPr/>
        </p:nvSpPr>
        <p:spPr>
          <a:xfrm>
            <a:off x="4643438" y="3786190"/>
            <a:ext cx="2500330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Pasożyty</a:t>
            </a:r>
          </a:p>
        </p:txBody>
      </p:sp>
      <p:sp>
        <p:nvSpPr>
          <p:cNvPr id="27" name="Prostokąt zaokrąglony 26">
            <a:hlinkClick r:id="rId4" action="ppaction://hlinksldjump"/>
          </p:cNvPr>
          <p:cNvSpPr/>
          <p:nvPr/>
        </p:nvSpPr>
        <p:spPr>
          <a:xfrm>
            <a:off x="3288497" y="2285992"/>
            <a:ext cx="2500330" cy="100013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Cudzożywne protisty zwierzęce</a:t>
            </a:r>
            <a:endParaRPr lang="pl-PL" sz="2000" b="1" dirty="0">
              <a:latin typeface="Cambria" pitchFamily="18" charset="0"/>
            </a:endParaRPr>
          </a:p>
        </p:txBody>
      </p:sp>
      <p:sp>
        <p:nvSpPr>
          <p:cNvPr id="28" name="Prostokąt zaokrąglony 27">
            <a:hlinkClick r:id="rId5" action="ppaction://hlinksldjump"/>
          </p:cNvPr>
          <p:cNvSpPr/>
          <p:nvPr/>
        </p:nvSpPr>
        <p:spPr>
          <a:xfrm>
            <a:off x="6181736" y="2285992"/>
            <a:ext cx="2500330" cy="100013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Protisty </a:t>
            </a:r>
            <a:r>
              <a:rPr lang="pl-PL" sz="2000" b="1" dirty="0" err="1" smtClean="0">
                <a:latin typeface="Cambria" pitchFamily="18" charset="0"/>
              </a:rPr>
              <a:t>grzybopodobne</a:t>
            </a:r>
            <a:endParaRPr lang="pl-PL" sz="2000" b="1" dirty="0">
              <a:latin typeface="Cambria" pitchFamily="18" charset="0"/>
            </a:endParaRPr>
          </a:p>
        </p:txBody>
      </p:sp>
      <p:sp>
        <p:nvSpPr>
          <p:cNvPr id="29" name="Prostokąt zaokrąglony 28">
            <a:hlinkClick r:id="rId6" action="ppaction://hlinksldjump"/>
          </p:cNvPr>
          <p:cNvSpPr/>
          <p:nvPr/>
        </p:nvSpPr>
        <p:spPr>
          <a:xfrm>
            <a:off x="385733" y="2285992"/>
            <a:ext cx="2500330" cy="10001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Samożywne protisty roślinopodobne</a:t>
            </a:r>
            <a:endParaRPr lang="pl-PL" sz="2000" b="1" dirty="0">
              <a:latin typeface="Cambria" pitchFamily="18" charset="0"/>
            </a:endParaRPr>
          </a:p>
        </p:txBody>
      </p:sp>
      <p:sp>
        <p:nvSpPr>
          <p:cNvPr id="30" name="Prostokąt zaokrąglony 29">
            <a:hlinkClick r:id="rId7" action="ppaction://hlinksldjump"/>
          </p:cNvPr>
          <p:cNvSpPr/>
          <p:nvPr/>
        </p:nvSpPr>
        <p:spPr>
          <a:xfrm>
            <a:off x="2285984" y="857232"/>
            <a:ext cx="4500594" cy="6429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000" b="1" dirty="0" smtClean="0">
                <a:latin typeface="Cambria" pitchFamily="18" charset="0"/>
              </a:rPr>
              <a:t>Protisty</a:t>
            </a:r>
            <a:endParaRPr lang="pl-PL" sz="4000" b="1" dirty="0">
              <a:latin typeface="Cambria" pitchFamily="18" charset="0"/>
            </a:endParaRPr>
          </a:p>
        </p:txBody>
      </p:sp>
      <p:sp>
        <p:nvSpPr>
          <p:cNvPr id="17" name="Prostokąt zaokrąglony 16">
            <a:hlinkClick r:id="rId8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3071802" y="6362662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solidFill>
                  <a:srgbClr val="C00000"/>
                </a:solidFill>
              </a:rPr>
              <a:t>Wybierz odpowiednią grupę.</a:t>
            </a:r>
            <a:endParaRPr lang="pl-PL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Podział protistów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7" name="Prostokąt zaokrąglony 6">
            <a:hlinkClick r:id="" action="ppaction://hlinkshowjump?jump=lastslideviewed"/>
          </p:cNvPr>
          <p:cNvSpPr/>
          <p:nvPr/>
        </p:nvSpPr>
        <p:spPr>
          <a:xfrm>
            <a:off x="39290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Cofnij</a:t>
            </a:r>
            <a:endParaRPr lang="pl-PL" b="1" dirty="0"/>
          </a:p>
        </p:txBody>
      </p:sp>
      <p:grpSp>
        <p:nvGrpSpPr>
          <p:cNvPr id="24" name="Grupa 23"/>
          <p:cNvGrpSpPr/>
          <p:nvPr/>
        </p:nvGrpSpPr>
        <p:grpSpPr>
          <a:xfrm>
            <a:off x="214282" y="785794"/>
            <a:ext cx="9072626" cy="5500726"/>
            <a:chOff x="214282" y="785794"/>
            <a:chExt cx="9072626" cy="5500726"/>
          </a:xfrm>
        </p:grpSpPr>
        <p:sp>
          <p:nvSpPr>
            <p:cNvPr id="32" name="Prostokąt zaokrąglony 31"/>
            <p:cNvSpPr/>
            <p:nvPr/>
          </p:nvSpPr>
          <p:spPr>
            <a:xfrm>
              <a:off x="214282" y="785794"/>
              <a:ext cx="8786874" cy="5500726"/>
            </a:xfrm>
            <a:prstGeom prst="roundRect">
              <a:avLst>
                <a:gd name="adj" fmla="val 5159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pPr algn="ctr">
                <a:lnSpc>
                  <a:spcPts val="2100"/>
                </a:lnSpc>
              </a:pPr>
              <a:r>
                <a:rPr lang="pl-PL" sz="2800" b="1" dirty="0" smtClean="0">
                  <a:latin typeface="Cambria" pitchFamily="18" charset="0"/>
                </a:rPr>
                <a:t>Pantofelek</a:t>
              </a:r>
              <a:endParaRPr lang="pl-PL" sz="2800" b="1" dirty="0">
                <a:latin typeface="Cambria" pitchFamily="18" charset="0"/>
              </a:endParaRPr>
            </a:p>
          </p:txBody>
        </p:sp>
        <p:pic>
          <p:nvPicPr>
            <p:cNvPr id="1034" name="Picture 10" descr="I:\Documents and Settings\Krzysztof\Pulpit\pantofelek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143372" y="1142984"/>
              <a:ext cx="5124450" cy="4781550"/>
            </a:xfrm>
            <a:prstGeom prst="rect">
              <a:avLst/>
            </a:prstGeom>
            <a:noFill/>
          </p:spPr>
        </p:pic>
        <p:sp>
          <p:nvSpPr>
            <p:cNvPr id="6" name="pole tekstowe 5"/>
            <p:cNvSpPr txBox="1"/>
            <p:nvPr/>
          </p:nvSpPr>
          <p:spPr>
            <a:xfrm>
              <a:off x="571472" y="2714620"/>
              <a:ext cx="3429024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pl-PL" b="1" dirty="0" smtClean="0"/>
                <a:t>W budowie wewnętrznej komórki pantofelka można wyróżnić różnorodne organelle.</a:t>
              </a:r>
              <a:endParaRPr lang="pl-PL" sz="2000" b="1" dirty="0"/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4357686" y="3857628"/>
              <a:ext cx="16430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b="1" dirty="0" smtClean="0"/>
                <a:t>Jądro duże </a:t>
              </a:r>
              <a:endParaRPr lang="pl-PL" sz="1400" b="1" dirty="0"/>
            </a:p>
          </p:txBody>
        </p:sp>
        <p:sp>
          <p:nvSpPr>
            <p:cNvPr id="17" name="pole tekstowe 16"/>
            <p:cNvSpPr txBox="1"/>
            <p:nvPr/>
          </p:nvSpPr>
          <p:spPr>
            <a:xfrm>
              <a:off x="7133318" y="1571612"/>
              <a:ext cx="16430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b="1" dirty="0" smtClean="0"/>
                <a:t>Rzęski</a:t>
              </a:r>
              <a:endParaRPr lang="pl-PL" sz="1400" b="1" dirty="0"/>
            </a:p>
          </p:txBody>
        </p:sp>
        <p:sp>
          <p:nvSpPr>
            <p:cNvPr id="11" name="pole tekstowe 10"/>
            <p:cNvSpPr txBox="1"/>
            <p:nvPr/>
          </p:nvSpPr>
          <p:spPr>
            <a:xfrm>
              <a:off x="7122868" y="3612820"/>
              <a:ext cx="1643074" cy="409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pl-PL" sz="1400" b="1" dirty="0" smtClean="0"/>
                <a:t>Jądro </a:t>
              </a:r>
              <a:br>
                <a:rPr lang="pl-PL" sz="1400" b="1" dirty="0" smtClean="0"/>
              </a:br>
              <a:r>
                <a:rPr lang="pl-PL" sz="1400" b="1" dirty="0" smtClean="0"/>
                <a:t>małe </a:t>
              </a:r>
              <a:endParaRPr lang="pl-PL" sz="1400" b="1" dirty="0"/>
            </a:p>
          </p:txBody>
        </p:sp>
        <p:sp>
          <p:nvSpPr>
            <p:cNvPr id="18" name="pole tekstowe 17"/>
            <p:cNvSpPr txBox="1"/>
            <p:nvPr/>
          </p:nvSpPr>
          <p:spPr>
            <a:xfrm>
              <a:off x="7089176" y="4698038"/>
              <a:ext cx="1643074" cy="409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pl-PL" sz="1400" b="1" dirty="0" smtClean="0"/>
                <a:t>Wodniczka</a:t>
              </a:r>
              <a:br>
                <a:rPr lang="pl-PL" sz="1400" b="1" dirty="0" smtClean="0"/>
              </a:br>
              <a:r>
                <a:rPr lang="pl-PL" sz="1400" b="1" dirty="0" smtClean="0"/>
                <a:t>tętniąca </a:t>
              </a:r>
              <a:endParaRPr lang="pl-PL" sz="1400" b="1" dirty="0"/>
            </a:p>
          </p:txBody>
        </p:sp>
        <p:sp>
          <p:nvSpPr>
            <p:cNvPr id="19" name="pole tekstowe 18"/>
            <p:cNvSpPr txBox="1"/>
            <p:nvPr/>
          </p:nvSpPr>
          <p:spPr>
            <a:xfrm>
              <a:off x="4612944" y="5245444"/>
              <a:ext cx="1643074" cy="409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pl-PL" sz="1400" b="1" dirty="0" smtClean="0"/>
                <a:t>Wodniczka</a:t>
              </a:r>
              <a:br>
                <a:rPr lang="pl-PL" sz="1400" b="1" dirty="0" smtClean="0"/>
              </a:br>
              <a:r>
                <a:rPr lang="pl-PL" sz="1400" b="1" dirty="0" smtClean="0"/>
                <a:t>pokarmowa </a:t>
              </a:r>
              <a:endParaRPr lang="pl-PL" sz="1400" b="1" dirty="0"/>
            </a:p>
          </p:txBody>
        </p:sp>
        <p:sp>
          <p:nvSpPr>
            <p:cNvPr id="20" name="pole tekstowe 19"/>
            <p:cNvSpPr txBox="1"/>
            <p:nvPr/>
          </p:nvSpPr>
          <p:spPr>
            <a:xfrm>
              <a:off x="7232052" y="2415220"/>
              <a:ext cx="1643074" cy="409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pl-PL" sz="1400" b="1" dirty="0" smtClean="0"/>
                <a:t>Wodniczka</a:t>
              </a:r>
              <a:br>
                <a:rPr lang="pl-PL" sz="1400" b="1" dirty="0" smtClean="0"/>
              </a:br>
              <a:r>
                <a:rPr lang="pl-PL" sz="1400" b="1" dirty="0" smtClean="0"/>
                <a:t>tętniąca </a:t>
              </a:r>
              <a:endParaRPr lang="pl-PL" sz="1400" b="1" dirty="0"/>
            </a:p>
          </p:txBody>
        </p:sp>
        <p:sp>
          <p:nvSpPr>
            <p:cNvPr id="21" name="pole tekstowe 20"/>
            <p:cNvSpPr txBox="1"/>
            <p:nvPr/>
          </p:nvSpPr>
          <p:spPr>
            <a:xfrm>
              <a:off x="4581594" y="1643050"/>
              <a:ext cx="1643074" cy="409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pl-PL" sz="1400" b="1" dirty="0" smtClean="0"/>
                <a:t>Wodniczka</a:t>
              </a:r>
              <a:br>
                <a:rPr lang="pl-PL" sz="1400" b="1" dirty="0" smtClean="0"/>
              </a:br>
              <a:r>
                <a:rPr lang="pl-PL" sz="1400" b="1" dirty="0" smtClean="0"/>
                <a:t>pokarmowa </a:t>
              </a:r>
              <a:endParaRPr lang="pl-PL" sz="1400" b="1" dirty="0"/>
            </a:p>
          </p:txBody>
        </p:sp>
        <p:sp>
          <p:nvSpPr>
            <p:cNvPr id="22" name="pole tekstowe 21"/>
            <p:cNvSpPr txBox="1"/>
            <p:nvPr/>
          </p:nvSpPr>
          <p:spPr>
            <a:xfrm>
              <a:off x="7643834" y="4255762"/>
              <a:ext cx="1643074" cy="409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pl-PL" sz="1400" b="1" dirty="0" smtClean="0"/>
                <a:t>Błona</a:t>
              </a:r>
            </a:p>
            <a:p>
              <a:pPr algn="ctr">
                <a:lnSpc>
                  <a:spcPts val="1200"/>
                </a:lnSpc>
              </a:pPr>
              <a:r>
                <a:rPr lang="pl-PL" sz="1400" b="1" dirty="0" smtClean="0"/>
                <a:t>komórkowa</a:t>
              </a:r>
              <a:endParaRPr lang="pl-PL" sz="1400" b="1" dirty="0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Łącznik prosty 34"/>
          <p:cNvCxnSpPr>
            <a:stCxn id="15" idx="2"/>
            <a:endCxn id="21" idx="0"/>
          </p:cNvCxnSpPr>
          <p:nvPr/>
        </p:nvCxnSpPr>
        <p:spPr>
          <a:xfrm rot="16200000" flipH="1">
            <a:off x="6554404" y="3589735"/>
            <a:ext cx="571504" cy="1893107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" name="Łącznik prosty 28"/>
          <p:cNvCxnSpPr>
            <a:stCxn id="15" idx="2"/>
            <a:endCxn id="23" idx="0"/>
          </p:cNvCxnSpPr>
          <p:nvPr/>
        </p:nvCxnSpPr>
        <p:spPr>
          <a:xfrm rot="5400000">
            <a:off x="3750464" y="3357562"/>
            <a:ext cx="1250165" cy="3036115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" name="Łącznik prosty 25"/>
          <p:cNvCxnSpPr>
            <a:stCxn id="15" idx="2"/>
            <a:endCxn id="17" idx="0"/>
          </p:cNvCxnSpPr>
          <p:nvPr/>
        </p:nvCxnSpPr>
        <p:spPr>
          <a:xfrm rot="5400000">
            <a:off x="3696885" y="2625323"/>
            <a:ext cx="571504" cy="3821933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" name="pole tekstowe 2"/>
          <p:cNvSpPr txBox="1"/>
          <p:nvPr/>
        </p:nvSpPr>
        <p:spPr>
          <a:xfrm>
            <a:off x="0" y="-27384"/>
            <a:ext cx="9144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66"/>
                </a:solidFill>
                <a:latin typeface="Georgia" pitchFamily="18" charset="0"/>
              </a:rPr>
              <a:t>Podział protistów</a:t>
            </a:r>
            <a:endParaRPr lang="pl-PL" sz="32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cxnSp>
        <p:nvCxnSpPr>
          <p:cNvPr id="16" name="Łącznik prosty 15"/>
          <p:cNvCxnSpPr/>
          <p:nvPr/>
        </p:nvCxnSpPr>
        <p:spPr>
          <a:xfrm rot="5400000">
            <a:off x="2693181" y="407173"/>
            <a:ext cx="785818" cy="290038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Łącznik prosty 18"/>
          <p:cNvCxnSpPr/>
          <p:nvPr/>
        </p:nvCxnSpPr>
        <p:spPr>
          <a:xfrm rot="16200000" flipV="1">
            <a:off x="5591182" y="409554"/>
            <a:ext cx="785818" cy="289562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Łącznik prosty 21"/>
          <p:cNvCxnSpPr/>
          <p:nvPr/>
        </p:nvCxnSpPr>
        <p:spPr>
          <a:xfrm rot="16200000" flipH="1">
            <a:off x="4144562" y="1856173"/>
            <a:ext cx="785818" cy="238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Łącznik prosty 19"/>
          <p:cNvCxnSpPr>
            <a:endCxn id="11" idx="0"/>
          </p:cNvCxnSpPr>
          <p:nvPr/>
        </p:nvCxnSpPr>
        <p:spPr>
          <a:xfrm rot="5400000">
            <a:off x="3523052" y="2734861"/>
            <a:ext cx="500066" cy="153115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Łącznik prosty 23"/>
          <p:cNvCxnSpPr>
            <a:endCxn id="15" idx="0"/>
          </p:cNvCxnSpPr>
          <p:nvPr/>
        </p:nvCxnSpPr>
        <p:spPr>
          <a:xfrm rot="16200000" flipH="1">
            <a:off x="4966099" y="2822967"/>
            <a:ext cx="500066" cy="135494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Prostokąt zaokrąglony 10">
            <a:hlinkClick r:id="rId2" action="ppaction://hlinksldjump"/>
          </p:cNvPr>
          <p:cNvSpPr/>
          <p:nvPr/>
        </p:nvSpPr>
        <p:spPr>
          <a:xfrm>
            <a:off x="1757343" y="3750471"/>
            <a:ext cx="2500330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Pantofelek</a:t>
            </a:r>
            <a:endParaRPr lang="pl-PL" sz="2000" b="1" dirty="0">
              <a:latin typeface="Cambria" pitchFamily="18" charset="0"/>
            </a:endParaRPr>
          </a:p>
        </p:txBody>
      </p:sp>
      <p:sp>
        <p:nvSpPr>
          <p:cNvPr id="17" name="Prostokąt zaokrąglony 16">
            <a:hlinkClick r:id="rId3" action="ppaction://hlinksldjump"/>
          </p:cNvPr>
          <p:cNvSpPr/>
          <p:nvPr/>
        </p:nvSpPr>
        <p:spPr>
          <a:xfrm>
            <a:off x="928662" y="4822041"/>
            <a:ext cx="2286016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świdrowce</a:t>
            </a:r>
          </a:p>
        </p:txBody>
      </p:sp>
      <p:sp>
        <p:nvSpPr>
          <p:cNvPr id="21" name="Prostokąt zaokrąglony 20">
            <a:hlinkClick r:id="rId4" action="ppaction://hlinksldjump"/>
          </p:cNvPr>
          <p:cNvSpPr/>
          <p:nvPr/>
        </p:nvSpPr>
        <p:spPr>
          <a:xfrm>
            <a:off x="6643702" y="4822041"/>
            <a:ext cx="2286016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zarodźce</a:t>
            </a:r>
          </a:p>
        </p:txBody>
      </p:sp>
      <p:sp>
        <p:nvSpPr>
          <p:cNvPr id="23" name="Prostokąt zaokrąglony 22">
            <a:hlinkClick r:id="rId5" action="ppaction://hlinksldjump"/>
          </p:cNvPr>
          <p:cNvSpPr/>
          <p:nvPr/>
        </p:nvSpPr>
        <p:spPr>
          <a:xfrm>
            <a:off x="1714480" y="5500702"/>
            <a:ext cx="2286016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ameby</a:t>
            </a:r>
          </a:p>
        </p:txBody>
      </p:sp>
      <p:sp>
        <p:nvSpPr>
          <p:cNvPr id="25" name="Prostokąt zaokrąglony 24">
            <a:hlinkClick r:id="rId6" action="ppaction://hlinksldjump"/>
          </p:cNvPr>
          <p:cNvSpPr/>
          <p:nvPr/>
        </p:nvSpPr>
        <p:spPr>
          <a:xfrm>
            <a:off x="5143504" y="5500702"/>
            <a:ext cx="2286016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leiszmania</a:t>
            </a:r>
          </a:p>
        </p:txBody>
      </p:sp>
      <p:cxnSp>
        <p:nvCxnSpPr>
          <p:cNvPr id="32" name="Łącznik prosty 31"/>
          <p:cNvCxnSpPr>
            <a:stCxn id="15" idx="2"/>
            <a:endCxn id="18" idx="0"/>
          </p:cNvCxnSpPr>
          <p:nvPr/>
        </p:nvCxnSpPr>
        <p:spPr>
          <a:xfrm rot="5400000">
            <a:off x="5125645" y="4054083"/>
            <a:ext cx="571504" cy="964413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5" name="Prostokąt zaokrąglony 14"/>
          <p:cNvSpPr/>
          <p:nvPr/>
        </p:nvSpPr>
        <p:spPr>
          <a:xfrm>
            <a:off x="4643438" y="3750471"/>
            <a:ext cx="2500330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Pasożyty</a:t>
            </a:r>
          </a:p>
        </p:txBody>
      </p:sp>
      <p:cxnSp>
        <p:nvCxnSpPr>
          <p:cNvPr id="38" name="Łącznik prosty 37"/>
          <p:cNvCxnSpPr>
            <a:stCxn id="15" idx="2"/>
            <a:endCxn id="25" idx="0"/>
          </p:cNvCxnSpPr>
          <p:nvPr/>
        </p:nvCxnSpPr>
        <p:spPr>
          <a:xfrm rot="16200000" flipH="1">
            <a:off x="5464975" y="4679164"/>
            <a:ext cx="1250165" cy="392909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8" name="Prostokąt zaokrąglony 17">
            <a:hlinkClick r:id="rId7" action="ppaction://hlinksldjump"/>
          </p:cNvPr>
          <p:cNvSpPr/>
          <p:nvPr/>
        </p:nvSpPr>
        <p:spPr>
          <a:xfrm>
            <a:off x="3786182" y="4822041"/>
            <a:ext cx="2286016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rzęsistki</a:t>
            </a:r>
          </a:p>
        </p:txBody>
      </p:sp>
      <p:sp>
        <p:nvSpPr>
          <p:cNvPr id="41" name="Prostokąt zaokrąglony 40">
            <a:hlinkClick r:id="rId8" action="ppaction://hlinksldjump"/>
          </p:cNvPr>
          <p:cNvSpPr/>
          <p:nvPr/>
        </p:nvSpPr>
        <p:spPr>
          <a:xfrm>
            <a:off x="3288497" y="2285992"/>
            <a:ext cx="2500330" cy="100013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Cudzożywne protisty zwierzęce</a:t>
            </a:r>
            <a:endParaRPr lang="pl-PL" sz="2000" b="1" dirty="0">
              <a:latin typeface="Cambria" pitchFamily="18" charset="0"/>
            </a:endParaRPr>
          </a:p>
        </p:txBody>
      </p:sp>
      <p:sp>
        <p:nvSpPr>
          <p:cNvPr id="42" name="Prostokąt zaokrąglony 41">
            <a:hlinkClick r:id="rId9" action="ppaction://hlinksldjump"/>
          </p:cNvPr>
          <p:cNvSpPr/>
          <p:nvPr/>
        </p:nvSpPr>
        <p:spPr>
          <a:xfrm>
            <a:off x="6181736" y="2285992"/>
            <a:ext cx="2500330" cy="100013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Protisty </a:t>
            </a:r>
            <a:r>
              <a:rPr lang="pl-PL" sz="2000" b="1" dirty="0" err="1" smtClean="0">
                <a:latin typeface="Cambria" pitchFamily="18" charset="0"/>
              </a:rPr>
              <a:t>grzybopodobne</a:t>
            </a:r>
            <a:endParaRPr lang="pl-PL" sz="2000" b="1" dirty="0">
              <a:latin typeface="Cambria" pitchFamily="18" charset="0"/>
            </a:endParaRPr>
          </a:p>
        </p:txBody>
      </p:sp>
      <p:sp>
        <p:nvSpPr>
          <p:cNvPr id="43" name="Prostokąt zaokrąglony 42">
            <a:hlinkClick r:id="rId10" action="ppaction://hlinksldjump"/>
          </p:cNvPr>
          <p:cNvSpPr/>
          <p:nvPr/>
        </p:nvSpPr>
        <p:spPr>
          <a:xfrm>
            <a:off x="385733" y="2285992"/>
            <a:ext cx="2500330" cy="10001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100"/>
              </a:lnSpc>
            </a:pPr>
            <a:r>
              <a:rPr lang="pl-PL" sz="2000" b="1" dirty="0" smtClean="0">
                <a:latin typeface="Cambria" pitchFamily="18" charset="0"/>
              </a:rPr>
              <a:t>Samożywne protisty roślinopodobne</a:t>
            </a:r>
            <a:endParaRPr lang="pl-PL" sz="2000" b="1" dirty="0">
              <a:latin typeface="Cambria" pitchFamily="18" charset="0"/>
            </a:endParaRPr>
          </a:p>
        </p:txBody>
      </p:sp>
      <p:sp>
        <p:nvSpPr>
          <p:cNvPr id="44" name="Prostokąt zaokrąglony 43">
            <a:hlinkClick r:id="rId11" action="ppaction://hlinksldjump"/>
          </p:cNvPr>
          <p:cNvSpPr/>
          <p:nvPr/>
        </p:nvSpPr>
        <p:spPr>
          <a:xfrm>
            <a:off x="2285984" y="857232"/>
            <a:ext cx="4500594" cy="6429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4000" b="1" dirty="0" smtClean="0">
                <a:latin typeface="Cambria" pitchFamily="18" charset="0"/>
              </a:rPr>
              <a:t>Protisty</a:t>
            </a:r>
            <a:endParaRPr lang="pl-PL" sz="4000" b="1" dirty="0">
              <a:latin typeface="Cambria" pitchFamily="18" charset="0"/>
            </a:endParaRPr>
          </a:p>
        </p:txBody>
      </p:sp>
      <p:sp>
        <p:nvSpPr>
          <p:cNvPr id="27" name="Prostokąt zaokrąglony 26">
            <a:hlinkClick r:id="rId1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28" name="pole tekstowe 27"/>
          <p:cNvSpPr txBox="1"/>
          <p:nvPr/>
        </p:nvSpPr>
        <p:spPr>
          <a:xfrm>
            <a:off x="3071802" y="6362662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>
                <a:solidFill>
                  <a:srgbClr val="C00000"/>
                </a:solidFill>
              </a:rPr>
              <a:t>Wybierz odpowiednią grupę.</a:t>
            </a:r>
            <a:endParaRPr lang="pl-PL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  <p:bldP spid="23" grpId="0" animBg="1"/>
      <p:bldP spid="25" grpId="0" animBg="1"/>
      <p:bldP spid="18" grpId="0" animBg="1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1034</TotalTime>
  <Words>1616</Words>
  <Application>Microsoft Office PowerPoint</Application>
  <PresentationFormat>Pokaz na ekranie (4:3)</PresentationFormat>
  <Paragraphs>1218</Paragraphs>
  <Slides>30</Slides>
  <Notes>11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30</vt:i4>
      </vt:variant>
    </vt:vector>
  </HeadingPairs>
  <TitlesOfParts>
    <vt:vector size="31" baseType="lpstr">
      <vt:lpstr>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Slajd 19</vt:lpstr>
      <vt:lpstr>Slajd 20</vt:lpstr>
      <vt:lpstr>Slajd 21</vt:lpstr>
      <vt:lpstr>Slajd 22</vt:lpstr>
      <vt:lpstr>Slajd 23</vt:lpstr>
      <vt:lpstr>Slajd 24</vt:lpstr>
      <vt:lpstr>Slajd 25</vt:lpstr>
      <vt:lpstr>Slajd 26</vt:lpstr>
      <vt:lpstr>Slajd 27</vt:lpstr>
      <vt:lpstr>Slajd 28</vt:lpstr>
      <vt:lpstr>Slajd 29</vt:lpstr>
      <vt:lpstr>Slajd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Ela</dc:creator>
  <cp:lastModifiedBy>Ela</cp:lastModifiedBy>
  <cp:revision>153</cp:revision>
  <dcterms:created xsi:type="dcterms:W3CDTF">2013-03-06T19:41:43Z</dcterms:created>
  <dcterms:modified xsi:type="dcterms:W3CDTF">2013-05-12T18:32:37Z</dcterms:modified>
</cp:coreProperties>
</file>