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003300"/>
    <a:srgbClr val="7E0000"/>
    <a:srgbClr val="FFFB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3F308-ABF8-4284-A57E-FBFCB8599261}" type="datetimeFigureOut">
              <a:rPr lang="pl-PL" smtClean="0"/>
              <a:t>2013-03-24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D7EC5-5D4C-446A-9683-F0E3CC625BED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ED089-DD64-44F2-A4EC-DDACF3479284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66F6-344C-453A-9101-F837D5C0F7E4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9CFF5-0ABF-4627-B0E2-0EA7737A39E3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B4F89-9BCD-4C95-8C4E-269A750E82CB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F1BF4-0320-46D2-97A2-302697D005FF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1697-FADA-48B0-AEE8-ADBEE801241D}" type="datetime1">
              <a:rPr lang="pl-PL" smtClean="0"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8385B-982B-4CF5-BB98-D37C1EFCABD7}" type="datetime1">
              <a:rPr lang="pl-PL" smtClean="0"/>
              <a:t>2013-03-24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86CBE-3F55-4856-9A71-77CCCA1A8118}" type="datetime1">
              <a:rPr lang="pl-PL" smtClean="0"/>
              <a:t>2013-03-24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4626-49F8-40DB-A3FA-A80DA2002C5D}" type="datetime1">
              <a:rPr lang="pl-PL" smtClean="0"/>
              <a:t>2013-03-24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7E2E0-18E6-4C37-A725-AD893916EB7C}" type="datetime1">
              <a:rPr lang="pl-PL" smtClean="0"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7B-749F-40F4-BAB3-CE38E1D4B033}" type="datetime1">
              <a:rPr lang="pl-PL" smtClean="0"/>
              <a:t>2013-03-24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50000">
              <a:srgbClr val="FFFBF7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0C27C-F812-47AC-9BC2-6E460E36DD72}" type="datetime1">
              <a:rPr lang="pl-PL" smtClean="0"/>
              <a:t>2013-03-24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EE3DE-862A-4C11-B3F3-0E532DEA83B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2000232" y="1124744"/>
            <a:ext cx="512640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7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Zasady </a:t>
            </a:r>
          </a:p>
          <a:p>
            <a:pPr algn="ctr"/>
            <a:r>
              <a:rPr lang="pl-PL" sz="7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klasyfikacji</a:t>
            </a:r>
            <a:endParaRPr lang="pl-PL" sz="7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464315" y="460735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5" name="Prostokąt zaokrąglony 4">
            <a:hlinkClick r:id="rId3" action="ppaction://hlinksldjump"/>
          </p:cNvPr>
          <p:cNvSpPr/>
          <p:nvPr/>
        </p:nvSpPr>
        <p:spPr>
          <a:xfrm>
            <a:off x="464315" y="586979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6" name="Prostokąt zaokrąglony 5">
            <a:hlinkClick r:id="rId4" action="ppaction://hlinksldjump"/>
          </p:cNvPr>
          <p:cNvSpPr/>
          <p:nvPr/>
        </p:nvSpPr>
        <p:spPr>
          <a:xfrm>
            <a:off x="464315" y="5047884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Zasady klasyfikacji</a:t>
            </a:r>
          </a:p>
        </p:txBody>
      </p:sp>
      <p:sp>
        <p:nvSpPr>
          <p:cNvPr id="7" name="Prostokąt zaokrąglony 6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8" name="Prostokąt zaokrąglony 7">
            <a:hlinkClick r:id="rId5" action="ppaction://hlinksldjump"/>
          </p:cNvPr>
          <p:cNvSpPr/>
          <p:nvPr/>
        </p:nvSpPr>
        <p:spPr>
          <a:xfrm>
            <a:off x="452660" y="546498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Hierarchiczne systemy klasyfikacji</a:t>
            </a:r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000232" y="428604"/>
            <a:ext cx="685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Zasady klasyfikacji</a:t>
            </a:r>
          </a:p>
          <a:p>
            <a:pPr algn="just"/>
            <a:r>
              <a:rPr lang="pl-PL" b="1" dirty="0" smtClean="0"/>
              <a:t>Karol </a:t>
            </a:r>
            <a:r>
              <a:rPr lang="pl-PL" b="1" dirty="0" err="1" smtClean="0"/>
              <a:t>Linneusz</a:t>
            </a:r>
            <a:r>
              <a:rPr lang="pl-PL" b="1" dirty="0" smtClean="0"/>
              <a:t> </a:t>
            </a:r>
            <a:r>
              <a:rPr lang="pl-PL" dirty="0" smtClean="0"/>
              <a:t>– szwedzki przyrodnik i lekarz (XVIII w) stworzył system klasyfikacji organizmów.</a:t>
            </a:r>
          </a:p>
          <a:p>
            <a:pPr algn="just"/>
            <a:r>
              <a:rPr lang="pl-PL" dirty="0" smtClean="0"/>
              <a:t>Podstawowa jednostka klasyfikacji – </a:t>
            </a:r>
            <a:r>
              <a:rPr lang="pl-PL" dirty="0"/>
              <a:t>t</a:t>
            </a:r>
            <a:r>
              <a:rPr lang="pl-PL" dirty="0" smtClean="0"/>
              <a:t>o </a:t>
            </a:r>
            <a:r>
              <a:rPr lang="pl-PL" b="1" dirty="0" smtClean="0"/>
              <a:t>gatunek</a:t>
            </a:r>
            <a:r>
              <a:rPr lang="pl-PL" dirty="0" smtClean="0"/>
              <a:t>.</a:t>
            </a:r>
          </a:p>
          <a:p>
            <a:pPr algn="just"/>
            <a:r>
              <a:rPr lang="pl-PL" b="1" dirty="0" smtClean="0">
                <a:solidFill>
                  <a:srgbClr val="7E0000"/>
                </a:solidFill>
              </a:rPr>
              <a:t>Gatunek</a:t>
            </a:r>
            <a:r>
              <a:rPr lang="pl-PL" dirty="0" smtClean="0">
                <a:solidFill>
                  <a:srgbClr val="7E0000"/>
                </a:solidFill>
              </a:rPr>
              <a:t> to grupa osobników o charakterystycznych cechach, wydających płodne potomstwo.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285720" y="2174740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Naukowa nazwa gatunku składa się z dwóch części</a:t>
            </a:r>
          </a:p>
          <a:p>
            <a:pPr algn="just"/>
            <a:r>
              <a:rPr lang="pl-PL" dirty="0" smtClean="0"/>
              <a:t>Nazwa każdego gatunku to łacińskie „nazwisko i imię” organizmu. Takie dwuczłonowe </a:t>
            </a:r>
            <a:r>
              <a:rPr lang="pl-PL" smtClean="0"/>
              <a:t>nazewnictwo opracował </a:t>
            </a:r>
            <a:r>
              <a:rPr lang="pl-PL" dirty="0" smtClean="0"/>
              <a:t>Karol </a:t>
            </a:r>
            <a:r>
              <a:rPr lang="pl-PL" dirty="0" err="1" smtClean="0"/>
              <a:t>Linneusz</a:t>
            </a:r>
            <a:r>
              <a:rPr lang="pl-PL" dirty="0" smtClean="0"/>
              <a:t>. Obowiązuje ono w biologii do dziś, gdyż stosowanie łacińskich nazw ułatwia porozumiewanie się naukowcom z różnych krajów – pozwala uniknąć nieporozumień jakie mogłyby wyniknąć w wyniku posługiwania się w pracach nazwami w językach rodzimych</a:t>
            </a:r>
            <a:endParaRPr lang="pl-PL" dirty="0"/>
          </a:p>
        </p:txBody>
      </p:sp>
      <p:pic>
        <p:nvPicPr>
          <p:cNvPr id="4" name="Picture 2" descr="http://www.atlas-roslin.pl/foto/to/to-slonecznikzwyczajny5.jpg"/>
          <p:cNvPicPr>
            <a:picLocks noChangeAspect="1" noChangeArrowheads="1"/>
          </p:cNvPicPr>
          <p:nvPr/>
        </p:nvPicPr>
        <p:blipFill>
          <a:blip r:embed="rId2" cstate="print"/>
          <a:srcRect r="5748"/>
          <a:stretch>
            <a:fillRect/>
          </a:stretch>
        </p:blipFill>
        <p:spPr bwMode="auto">
          <a:xfrm>
            <a:off x="785786" y="3929066"/>
            <a:ext cx="2046025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pole tekstowe 4"/>
          <p:cNvSpPr txBox="1"/>
          <p:nvPr/>
        </p:nvSpPr>
        <p:spPr>
          <a:xfrm>
            <a:off x="3857620" y="3929066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3300"/>
                </a:solidFill>
              </a:rPr>
              <a:t>Słonecznik      zwyczajny</a:t>
            </a:r>
            <a:endParaRPr lang="pl-PL" sz="3200" b="1" dirty="0">
              <a:solidFill>
                <a:srgbClr val="00330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500562" y="4967599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C00000"/>
                </a:solidFill>
              </a:rPr>
              <a:t>rodzaj</a:t>
            </a:r>
            <a:endParaRPr lang="pl-PL" sz="2400" b="1" dirty="0">
              <a:solidFill>
                <a:srgbClr val="C00000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572264" y="4967599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C00000"/>
                </a:solidFill>
              </a:rPr>
              <a:t>gatunek</a:t>
            </a:r>
            <a:endParaRPr lang="pl-PL" sz="2400" b="1" dirty="0">
              <a:solidFill>
                <a:srgbClr val="C00000"/>
              </a:solidFill>
            </a:endParaRPr>
          </a:p>
        </p:txBody>
      </p:sp>
      <p:cxnSp>
        <p:nvCxnSpPr>
          <p:cNvPr id="9" name="Łącznik prosty ze strzałką 8"/>
          <p:cNvCxnSpPr>
            <a:endCxn id="6" idx="0"/>
          </p:cNvCxnSpPr>
          <p:nvPr/>
        </p:nvCxnSpPr>
        <p:spPr>
          <a:xfrm rot="5400000">
            <a:off x="4802835" y="4769803"/>
            <a:ext cx="395589" cy="2"/>
          </a:xfrm>
          <a:prstGeom prst="straightConnector1">
            <a:avLst/>
          </a:prstGeom>
          <a:ln w="571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>
            <a:endCxn id="7" idx="0"/>
          </p:cNvCxnSpPr>
          <p:nvPr/>
        </p:nvCxnSpPr>
        <p:spPr>
          <a:xfrm rot="5400000">
            <a:off x="7017413" y="4769803"/>
            <a:ext cx="395589" cy="2"/>
          </a:xfrm>
          <a:prstGeom prst="straightConnector1">
            <a:avLst/>
          </a:prstGeom>
          <a:ln w="5715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Nawias klamrowy otwierający 15"/>
          <p:cNvSpPr/>
          <p:nvPr/>
        </p:nvSpPr>
        <p:spPr>
          <a:xfrm rot="16200000">
            <a:off x="5893603" y="3393281"/>
            <a:ext cx="357190" cy="4143404"/>
          </a:xfrm>
          <a:prstGeom prst="leftBrace">
            <a:avLst>
              <a:gd name="adj1" fmla="val 35280"/>
              <a:gd name="adj2" fmla="val 50936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3929058" y="5715016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Podwójne nazewnictwo</a:t>
            </a:r>
            <a:endParaRPr lang="pl-PL" b="1" dirty="0"/>
          </a:p>
        </p:txBody>
      </p:sp>
      <p:pic>
        <p:nvPicPr>
          <p:cNvPr id="3074" name="Picture 2" descr="Portret Karola Linneus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1"/>
            <a:ext cx="1836253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Prostokąt zaokrąglony 12">
            <a:hlinkClick r:id="rId4" action="ppaction://hlinksldjump"/>
          </p:cNvPr>
          <p:cNvSpPr/>
          <p:nvPr/>
        </p:nvSpPr>
        <p:spPr>
          <a:xfrm>
            <a:off x="5643570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4" name="Prostokąt zaokrąglony 13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5" name="Symbol zastępczy stopki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dvAuto="500"/>
      <p:bldP spid="3" grpId="0"/>
      <p:bldP spid="5" grpId="0"/>
      <p:bldP spid="6" grpId="0"/>
      <p:bldP spid="7" grpId="0"/>
      <p:bldP spid="16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214282" y="714356"/>
            <a:ext cx="8501122" cy="17859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3200" dirty="0" smtClean="0"/>
              <a:t>Sztuczny system </a:t>
            </a:r>
            <a:r>
              <a:rPr lang="pl-PL" sz="3200" b="1" dirty="0" smtClean="0"/>
              <a:t>Karola </a:t>
            </a:r>
            <a:r>
              <a:rPr lang="pl-PL" sz="3200" b="1" dirty="0" err="1" smtClean="0"/>
              <a:t>Linneusza</a:t>
            </a:r>
            <a:r>
              <a:rPr lang="pl-PL" sz="3200" b="1" dirty="0" smtClean="0"/>
              <a:t> </a:t>
            </a:r>
            <a:r>
              <a:rPr lang="pl-PL" sz="3200" dirty="0" smtClean="0"/>
              <a:t>opierał się tylko na podobieństwie budowy zewnętrznej.</a:t>
            </a:r>
            <a:endParaRPr lang="pl-PL" sz="3200" dirty="0"/>
          </a:p>
        </p:txBody>
      </p:sp>
      <p:sp>
        <p:nvSpPr>
          <p:cNvPr id="3" name="Prostokąt zaokrąglony 2"/>
          <p:cNvSpPr/>
          <p:nvPr/>
        </p:nvSpPr>
        <p:spPr>
          <a:xfrm>
            <a:off x="285720" y="3000372"/>
            <a:ext cx="8501122" cy="178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3200" dirty="0" smtClean="0"/>
              <a:t>System naturalny oparty jest na podobieństwie </a:t>
            </a:r>
            <a:br>
              <a:rPr lang="pl-PL" sz="3200" dirty="0" smtClean="0"/>
            </a:br>
            <a:r>
              <a:rPr lang="pl-PL" sz="3200" dirty="0" smtClean="0"/>
              <a:t>i pokrewieństwie organizmów.</a:t>
            </a:r>
            <a:endParaRPr lang="pl-PL" sz="32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5" name="Prostokąt zaokrąglony 4">
            <a:hlinkClick r:id="rId2" action="ppaction://hlinksldjump"/>
          </p:cNvPr>
          <p:cNvSpPr/>
          <p:nvPr/>
        </p:nvSpPr>
        <p:spPr>
          <a:xfrm>
            <a:off x="5643570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" name="Prostokąt zaokrąglony 5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85918" y="21429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C00000"/>
                </a:solidFill>
              </a:rPr>
              <a:t>Hierarchiczne systemy klasyfikacji</a:t>
            </a:r>
            <a:endParaRPr lang="pl-PL" sz="2400" b="1" dirty="0">
              <a:solidFill>
                <a:srgbClr val="C000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57158" y="71435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Taksony stosowane u roślin: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57158" y="371475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Taksony stosowane u zwierząt: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00100" y="1000108"/>
            <a:ext cx="17145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Królestwo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Gromada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Klasa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Rząd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Rodzina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Rodzaj</a:t>
            </a:r>
          </a:p>
          <a:p>
            <a:r>
              <a:rPr lang="pl-PL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Gatunek </a:t>
            </a:r>
            <a:endParaRPr lang="pl-PL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000100" y="4000504"/>
            <a:ext cx="17145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Królestwo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Gromada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Rząd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Rodzina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Rodzaj</a:t>
            </a:r>
          </a:p>
          <a:p>
            <a:r>
              <a:rPr lang="pl-PL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Gatunek </a:t>
            </a:r>
            <a:endParaRPr lang="pl-PL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3428992" y="1000108"/>
            <a:ext cx="32147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rgbClr val="006600"/>
                </a:solidFill>
              </a:rPr>
              <a:t>-  roślin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rośliny nasienne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okrytonasienne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bukowce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brzozowate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brzoza</a:t>
            </a:r>
          </a:p>
          <a:p>
            <a:r>
              <a:rPr lang="pl-PL" sz="2400" dirty="0" smtClean="0">
                <a:solidFill>
                  <a:srgbClr val="006600"/>
                </a:solidFill>
              </a:rPr>
              <a:t>-  brzoza brodawkowata </a:t>
            </a:r>
            <a:endParaRPr lang="pl-PL" sz="2400" dirty="0">
              <a:solidFill>
                <a:srgbClr val="0066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428992" y="4000504"/>
            <a:ext cx="27860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rgbClr val="0000CC"/>
                </a:solidFill>
              </a:rPr>
              <a:t>-  zwierząt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strunowce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ptaki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blaszkodziobe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kaczkowate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kaczka</a:t>
            </a:r>
          </a:p>
          <a:p>
            <a:r>
              <a:rPr lang="pl-PL" sz="2400" dirty="0" smtClean="0">
                <a:solidFill>
                  <a:srgbClr val="0000CC"/>
                </a:solidFill>
              </a:rPr>
              <a:t>-  kaczka krzyżówka</a:t>
            </a:r>
            <a:endParaRPr lang="pl-PL" sz="2400" dirty="0">
              <a:solidFill>
                <a:srgbClr val="0000CC"/>
              </a:solidFill>
            </a:endParaRPr>
          </a:p>
        </p:txBody>
      </p:sp>
      <p:pic>
        <p:nvPicPr>
          <p:cNvPr id="16386" name="Picture 2" descr="N:\Biologia\Zdjęcia\brzoza_brodawkowata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000108"/>
            <a:ext cx="2071686" cy="2762248"/>
          </a:xfrm>
          <a:prstGeom prst="rect">
            <a:avLst/>
          </a:prstGeom>
          <a:noFill/>
          <a:ln w="57150">
            <a:solidFill>
              <a:srgbClr val="006600"/>
            </a:solidFill>
          </a:ln>
        </p:spPr>
      </p:pic>
      <p:pic>
        <p:nvPicPr>
          <p:cNvPr id="16387" name="Picture 3" descr="N:\Biologia\Zdjęcia\kaczka_krzyzow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929066"/>
            <a:ext cx="2088000" cy="2778552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</p:pic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  <p:sp>
        <p:nvSpPr>
          <p:cNvPr id="12" name="Prostokąt zaokrąglony 11">
            <a:hlinkClick r:id="rId4" action="ppaction://hlinksldjump"/>
          </p:cNvPr>
          <p:cNvSpPr/>
          <p:nvPr/>
        </p:nvSpPr>
        <p:spPr>
          <a:xfrm>
            <a:off x="7664754" y="6453336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40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0"/>
                            </p:stCondLst>
                            <p:childTnLst>
                              <p:par>
                                <p:cTn id="9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8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20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40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8000"/>
                            </p:stCondLst>
                            <p:childTnLst>
                              <p:par>
                                <p:cTn id="1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0"/>
                            </p:stCondLst>
                            <p:childTnLst>
                              <p:par>
                                <p:cTn id="1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000"/>
                            </p:stCondLst>
                            <p:childTnLst>
                              <p:par>
                                <p:cTn id="1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4000"/>
                            </p:stCondLst>
                            <p:childTnLst>
                              <p:par>
                                <p:cTn id="1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6000"/>
                            </p:stCondLst>
                            <p:childTnLst>
                              <p:par>
                                <p:cTn id="1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8000"/>
                            </p:stCondLst>
                            <p:childTnLst>
                              <p:par>
                                <p:cTn id="1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62000"/>
                            </p:stCondLst>
                            <p:childTnLst>
                              <p:par>
                                <p:cTn id="1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4000"/>
                            </p:stCondLst>
                            <p:childTnLst>
                              <p:par>
                                <p:cTn id="1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build="p" advAuto="500"/>
      <p:bldP spid="6" grpId="0" build="p" advAuto="500"/>
      <p:bldP spid="7" grpId="0" build="p" advAuto="500"/>
      <p:bldP spid="8" grpId="0" build="p" advAuto="5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rId2" action="ppaction://hlinksldjump"/>
          </p:cNvPr>
          <p:cNvSpPr/>
          <p:nvPr/>
        </p:nvSpPr>
        <p:spPr>
          <a:xfrm>
            <a:off x="464315" y="188640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785786" y="1357298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wykorzystano zdjęcia ze stron internetowych: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http://wikipedia.pl,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</a:t>
            </a:r>
            <a:r>
              <a:rPr lang="pl-PL" smtClean="0"/>
              <a:t>://www.swiatobrazu.pl/fotografie.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4" name="Prostokąt zaokrąglony 3">
            <a:hlinkClick r:id="rId3" action="ppaction://hlinksldjump"/>
          </p:cNvPr>
          <p:cNvSpPr/>
          <p:nvPr/>
        </p:nvSpPr>
        <p:spPr>
          <a:xfrm>
            <a:off x="1547664" y="6309320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Elżbieta Jarębska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231</Words>
  <Application>Microsoft Office PowerPoint</Application>
  <PresentationFormat>Pokaz na ekranie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Motyw pakietu Office</vt:lpstr>
      <vt:lpstr>Slajd 1</vt:lpstr>
      <vt:lpstr>Slajd 2</vt:lpstr>
      <vt:lpstr>Slajd 3</vt:lpstr>
      <vt:lpstr>Slajd 4</vt:lpstr>
      <vt:lpstr>Slajd 5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32</cp:revision>
  <dcterms:created xsi:type="dcterms:W3CDTF">2013-03-16T20:51:34Z</dcterms:created>
  <dcterms:modified xsi:type="dcterms:W3CDTF">2013-03-24T15:58:29Z</dcterms:modified>
</cp:coreProperties>
</file>