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DDDD"/>
    <a:srgbClr val="EEBDFF"/>
    <a:srgbClr val="B900FA"/>
    <a:srgbClr val="DEFFCD"/>
    <a:srgbClr val="000000"/>
    <a:srgbClr val="99FF66"/>
    <a:srgbClr val="CCE9AD"/>
    <a:srgbClr val="D661FF"/>
    <a:srgbClr val="DF85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6D1FF"/>
            </a:gs>
            <a:gs pos="50000">
              <a:srgbClr val="FFFFFF"/>
            </a:gs>
            <a:gs pos="100000">
              <a:srgbClr val="F8D9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1D5B7-6715-4677-8A8D-9C7D572230EC}" type="datetimeFigureOut">
              <a:rPr lang="pl-PL" smtClean="0"/>
              <a:pPr/>
              <a:t>2013-03-22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2EA47-9152-473F-ADDA-3D639E23BF6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2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/>
          <p:cNvSpPr/>
          <p:nvPr/>
        </p:nvSpPr>
        <p:spPr>
          <a:xfrm>
            <a:off x="464315" y="4607350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3" name="Prostokąt zaokrąglony 2">
            <a:hlinkClick r:id="rId3" action="ppaction://hlinksldjump"/>
          </p:cNvPr>
          <p:cNvSpPr/>
          <p:nvPr/>
        </p:nvSpPr>
        <p:spPr>
          <a:xfrm>
            <a:off x="464315" y="586979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4" name="Prostokąt zaokrąglony 3">
            <a:hlinkClick r:id="rId4" action="ppaction://hlinksldjump"/>
          </p:cNvPr>
          <p:cNvSpPr/>
          <p:nvPr/>
        </p:nvSpPr>
        <p:spPr>
          <a:xfrm>
            <a:off x="464315" y="5047884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Oznaczanie gatunku</a:t>
            </a:r>
          </a:p>
        </p:txBody>
      </p:sp>
      <p:sp>
        <p:nvSpPr>
          <p:cNvPr id="5" name="Prostokąt zaokrąglony 4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6" name="Prostokąt zaokrąglony 5">
            <a:hlinkClick r:id="rId5" action="ppaction://hlinksldjump"/>
          </p:cNvPr>
          <p:cNvSpPr/>
          <p:nvPr/>
        </p:nvSpPr>
        <p:spPr>
          <a:xfrm>
            <a:off x="452660" y="5464988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Klucz do identyfikacji roślin</a:t>
            </a:r>
          </a:p>
        </p:txBody>
      </p:sp>
      <p:sp>
        <p:nvSpPr>
          <p:cNvPr id="7" name="Prostokąt 6"/>
          <p:cNvSpPr/>
          <p:nvPr/>
        </p:nvSpPr>
        <p:spPr>
          <a:xfrm>
            <a:off x="1000100" y="1357298"/>
            <a:ext cx="72329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5400" b="1" cap="none" spc="50" dirty="0" smtClean="0">
                <a:ln w="11430"/>
                <a:solidFill>
                  <a:srgbClr val="6600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Oznaczanie gatunków</a:t>
            </a:r>
            <a:endParaRPr lang="pl-PL" sz="5400" b="1" cap="none" spc="50" dirty="0">
              <a:ln w="11430"/>
              <a:solidFill>
                <a:srgbClr val="660033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571472" y="285728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440054"/>
                </a:solidFill>
              </a:rPr>
              <a:t>Do oznaczania gatunków służą klucze</a:t>
            </a:r>
            <a:endParaRPr lang="pl-PL" sz="2800" b="1" dirty="0">
              <a:solidFill>
                <a:srgbClr val="440054"/>
              </a:solidFill>
            </a:endParaRPr>
          </a:p>
        </p:txBody>
      </p:sp>
      <p:pic>
        <p:nvPicPr>
          <p:cNvPr id="4098" name="Picture 2" descr="Plik:Junge Zapf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01008"/>
            <a:ext cx="3143273" cy="2357454"/>
          </a:xfrm>
          <a:prstGeom prst="rect">
            <a:avLst/>
          </a:prstGeom>
          <a:noFill/>
        </p:spPr>
      </p:pic>
      <p:pic>
        <p:nvPicPr>
          <p:cNvPr id="4102" name="Picture 6" descr="http://www.pasieka.rostkowski.info/images/ziola/sos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00042"/>
            <a:ext cx="2071702" cy="2831326"/>
          </a:xfrm>
          <a:prstGeom prst="rect">
            <a:avLst/>
          </a:prstGeom>
          <a:noFill/>
        </p:spPr>
      </p:pic>
      <p:pic>
        <p:nvPicPr>
          <p:cNvPr id="4104" name="Picture 8" descr="http://www.tpn.pl/files/galleries/gal_12613863809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5524485" cy="4143364"/>
          </a:xfrm>
          <a:prstGeom prst="rect">
            <a:avLst/>
          </a:prstGeom>
          <a:noFill/>
        </p:spPr>
      </p:pic>
      <p:sp>
        <p:nvSpPr>
          <p:cNvPr id="6" name="Prostokąt zaokrąglony 5">
            <a:hlinkClick r:id="rId5" action="ppaction://hlinksldjump"/>
          </p:cNvPr>
          <p:cNvSpPr/>
          <p:nvPr/>
        </p:nvSpPr>
        <p:spPr>
          <a:xfrm>
            <a:off x="251520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7" name="Prostokąt zaokrąglony 6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upa 59"/>
          <p:cNvGrpSpPr/>
          <p:nvPr/>
        </p:nvGrpSpPr>
        <p:grpSpPr>
          <a:xfrm>
            <a:off x="6376223" y="642918"/>
            <a:ext cx="1214446" cy="335924"/>
            <a:chOff x="6286512" y="3164514"/>
            <a:chExt cx="1000132" cy="335924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1" name="Łącznik prosty 60"/>
            <p:cNvCxnSpPr/>
            <p:nvPr/>
          </p:nvCxnSpPr>
          <p:spPr>
            <a:xfrm rot="5400000">
              <a:off x="6644496" y="3356768"/>
              <a:ext cx="285752" cy="1588"/>
            </a:xfrm>
            <a:prstGeom prst="line">
              <a:avLst/>
            </a:prstGeom>
            <a:ln w="114300">
              <a:solidFill>
                <a:srgbClr val="EEB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Prostokąt 61"/>
            <p:cNvSpPr/>
            <p:nvPr/>
          </p:nvSpPr>
          <p:spPr>
            <a:xfrm>
              <a:off x="6286512" y="3164514"/>
              <a:ext cx="1000132" cy="214314"/>
            </a:xfrm>
            <a:prstGeom prst="rect">
              <a:avLst/>
            </a:prstGeom>
            <a:solidFill>
              <a:srgbClr val="DEFFCD"/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pl-PL" sz="1200" dirty="0" smtClean="0">
                  <a:solidFill>
                    <a:schemeClr val="tx1"/>
                  </a:solidFill>
                </a:rPr>
                <a:t>Kosodrzewina</a:t>
              </a:r>
              <a:endParaRPr lang="pl-PL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Grupa 62"/>
          <p:cNvGrpSpPr/>
          <p:nvPr/>
        </p:nvGrpSpPr>
        <p:grpSpPr>
          <a:xfrm>
            <a:off x="7871774" y="642918"/>
            <a:ext cx="1214446" cy="335924"/>
            <a:chOff x="6286512" y="3164514"/>
            <a:chExt cx="1000132" cy="335924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4" name="Łącznik prosty 63"/>
            <p:cNvCxnSpPr/>
            <p:nvPr/>
          </p:nvCxnSpPr>
          <p:spPr>
            <a:xfrm rot="5400000">
              <a:off x="6644496" y="3356768"/>
              <a:ext cx="285752" cy="1588"/>
            </a:xfrm>
            <a:prstGeom prst="line">
              <a:avLst/>
            </a:prstGeom>
            <a:ln w="114300">
              <a:solidFill>
                <a:srgbClr val="EEB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Prostokąt 64"/>
            <p:cNvSpPr/>
            <p:nvPr/>
          </p:nvSpPr>
          <p:spPr>
            <a:xfrm>
              <a:off x="6286512" y="3164514"/>
              <a:ext cx="1000132" cy="214314"/>
            </a:xfrm>
            <a:prstGeom prst="rect">
              <a:avLst/>
            </a:prstGeom>
            <a:solidFill>
              <a:srgbClr val="DEFFCD"/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pl-PL" sz="1200" dirty="0" smtClean="0">
                  <a:solidFill>
                    <a:schemeClr val="tx1"/>
                  </a:solidFill>
                </a:rPr>
                <a:t>Sosna zwyczajna</a:t>
              </a:r>
              <a:endParaRPr lang="pl-PL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Grupa 68"/>
          <p:cNvGrpSpPr/>
          <p:nvPr/>
        </p:nvGrpSpPr>
        <p:grpSpPr>
          <a:xfrm>
            <a:off x="7000892" y="1357298"/>
            <a:ext cx="1490674" cy="408486"/>
            <a:chOff x="7000892" y="1571612"/>
            <a:chExt cx="1490674" cy="408486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Dowolny kształt 13"/>
            <p:cNvSpPr/>
            <p:nvPr/>
          </p:nvSpPr>
          <p:spPr>
            <a:xfrm>
              <a:off x="7000892" y="1571612"/>
              <a:ext cx="1490674" cy="276228"/>
            </a:xfrm>
            <a:custGeom>
              <a:avLst/>
              <a:gdLst>
                <a:gd name="connsiteX0" fmla="*/ 0 w 6439988"/>
                <a:gd name="connsiteY0" fmla="*/ 13063 h 1658983"/>
                <a:gd name="connsiteX1" fmla="*/ 0 w 6439988"/>
                <a:gd name="connsiteY1" fmla="*/ 1658983 h 1658983"/>
                <a:gd name="connsiteX2" fmla="*/ 6439988 w 6439988"/>
                <a:gd name="connsiteY2" fmla="*/ 1645920 h 1658983"/>
                <a:gd name="connsiteX3" fmla="*/ 6439988 w 6439988"/>
                <a:gd name="connsiteY3" fmla="*/ 0 h 165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39988" h="1658983">
                  <a:moveTo>
                    <a:pt x="0" y="13063"/>
                  </a:moveTo>
                  <a:lnTo>
                    <a:pt x="0" y="1658983"/>
                  </a:lnTo>
                  <a:lnTo>
                    <a:pt x="6439988" y="1645920"/>
                  </a:lnTo>
                  <a:lnTo>
                    <a:pt x="6439988" y="0"/>
                  </a:lnTo>
                </a:path>
              </a:pathLst>
            </a:custGeom>
            <a:ln w="114300">
              <a:solidFill>
                <a:srgbClr val="EEB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66" name="Łącznik prosty 65"/>
            <p:cNvCxnSpPr/>
            <p:nvPr/>
          </p:nvCxnSpPr>
          <p:spPr>
            <a:xfrm rot="5400000">
              <a:off x="7644066" y="1907304"/>
              <a:ext cx="144000" cy="1588"/>
            </a:xfrm>
            <a:prstGeom prst="line">
              <a:avLst/>
            </a:prstGeom>
            <a:ln w="114300">
              <a:solidFill>
                <a:srgbClr val="EEB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1706848"/>
            <a:ext cx="1143008" cy="78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1735754"/>
            <a:ext cx="857256" cy="77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8" name="Grupa 67"/>
          <p:cNvGrpSpPr/>
          <p:nvPr/>
        </p:nvGrpSpPr>
        <p:grpSpPr>
          <a:xfrm>
            <a:off x="5786446" y="2571744"/>
            <a:ext cx="1928826" cy="501752"/>
            <a:chOff x="5786446" y="2571744"/>
            <a:chExt cx="1928826" cy="501752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3" name="Łącznik prosty 52"/>
            <p:cNvCxnSpPr/>
            <p:nvPr/>
          </p:nvCxnSpPr>
          <p:spPr>
            <a:xfrm rot="5400000">
              <a:off x="6678578" y="2965496"/>
              <a:ext cx="216000" cy="0"/>
            </a:xfrm>
            <a:prstGeom prst="line">
              <a:avLst/>
            </a:prstGeom>
            <a:ln w="114300">
              <a:solidFill>
                <a:srgbClr val="D66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Dowolny kształt 12"/>
            <p:cNvSpPr/>
            <p:nvPr/>
          </p:nvSpPr>
          <p:spPr>
            <a:xfrm>
              <a:off x="5786446" y="2571744"/>
              <a:ext cx="1928826" cy="285752"/>
            </a:xfrm>
            <a:custGeom>
              <a:avLst/>
              <a:gdLst>
                <a:gd name="connsiteX0" fmla="*/ 0 w 6439988"/>
                <a:gd name="connsiteY0" fmla="*/ 13063 h 1658983"/>
                <a:gd name="connsiteX1" fmla="*/ 0 w 6439988"/>
                <a:gd name="connsiteY1" fmla="*/ 1658983 h 1658983"/>
                <a:gd name="connsiteX2" fmla="*/ 6439988 w 6439988"/>
                <a:gd name="connsiteY2" fmla="*/ 1645920 h 1658983"/>
                <a:gd name="connsiteX3" fmla="*/ 6439988 w 6439988"/>
                <a:gd name="connsiteY3" fmla="*/ 0 h 165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39988" h="1658983">
                  <a:moveTo>
                    <a:pt x="0" y="13063"/>
                  </a:moveTo>
                  <a:lnTo>
                    <a:pt x="0" y="1658983"/>
                  </a:lnTo>
                  <a:lnTo>
                    <a:pt x="6439988" y="1645920"/>
                  </a:lnTo>
                  <a:lnTo>
                    <a:pt x="6439988" y="0"/>
                  </a:lnTo>
                </a:path>
              </a:pathLst>
            </a:custGeom>
            <a:ln w="114300">
              <a:solidFill>
                <a:srgbClr val="DF8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1" name="Grupa 40"/>
          <p:cNvGrpSpPr/>
          <p:nvPr/>
        </p:nvGrpSpPr>
        <p:grpSpPr>
          <a:xfrm>
            <a:off x="6286512" y="3164514"/>
            <a:ext cx="1000132" cy="335924"/>
            <a:chOff x="6286512" y="3164514"/>
            <a:chExt cx="1000132" cy="335924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9" name="Łącznik prosty 38"/>
            <p:cNvCxnSpPr>
              <a:endCxn id="33" idx="0"/>
            </p:cNvCxnSpPr>
            <p:nvPr/>
          </p:nvCxnSpPr>
          <p:spPr>
            <a:xfrm rot="5400000">
              <a:off x="6644496" y="3356768"/>
              <a:ext cx="285752" cy="1588"/>
            </a:xfrm>
            <a:prstGeom prst="line">
              <a:avLst/>
            </a:prstGeom>
            <a:ln w="114300">
              <a:solidFill>
                <a:srgbClr val="D66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Prostokąt 26"/>
            <p:cNvSpPr/>
            <p:nvPr/>
          </p:nvSpPr>
          <p:spPr>
            <a:xfrm>
              <a:off x="6286512" y="3164514"/>
              <a:ext cx="1000132" cy="214314"/>
            </a:xfrm>
            <a:prstGeom prst="rect">
              <a:avLst/>
            </a:prstGeom>
            <a:solidFill>
              <a:srgbClr val="DEFFCD"/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pl-PL" sz="1200" dirty="0" smtClean="0">
                  <a:solidFill>
                    <a:schemeClr val="tx1"/>
                  </a:solidFill>
                </a:rPr>
                <a:t>Sosna</a:t>
              </a:r>
              <a:endParaRPr lang="pl-PL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4032395" y="3175147"/>
            <a:ext cx="1000132" cy="307018"/>
            <a:chOff x="4032395" y="3193420"/>
            <a:chExt cx="1000132" cy="307018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5" name="Łącznik prosty 34"/>
            <p:cNvCxnSpPr/>
            <p:nvPr/>
          </p:nvCxnSpPr>
          <p:spPr>
            <a:xfrm rot="5400000">
              <a:off x="4433738" y="3392487"/>
              <a:ext cx="214314" cy="1588"/>
            </a:xfrm>
            <a:prstGeom prst="line">
              <a:avLst/>
            </a:prstGeom>
            <a:ln w="114300">
              <a:solidFill>
                <a:srgbClr val="D66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Prostokąt 24"/>
            <p:cNvSpPr/>
            <p:nvPr/>
          </p:nvSpPr>
          <p:spPr>
            <a:xfrm>
              <a:off x="4032395" y="3193420"/>
              <a:ext cx="1000132" cy="214314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pl-PL" sz="1200" dirty="0" smtClean="0">
                  <a:solidFill>
                    <a:schemeClr val="tx1"/>
                  </a:solidFill>
                </a:rPr>
                <a:t>Modrzew</a:t>
              </a:r>
              <a:endParaRPr lang="pl-PL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upa 66"/>
          <p:cNvGrpSpPr/>
          <p:nvPr/>
        </p:nvGrpSpPr>
        <p:grpSpPr>
          <a:xfrm>
            <a:off x="3071802" y="5143512"/>
            <a:ext cx="2643206" cy="844987"/>
            <a:chOff x="3071802" y="5143512"/>
            <a:chExt cx="2643206" cy="844987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Dowolny kształt 9"/>
            <p:cNvSpPr/>
            <p:nvPr/>
          </p:nvSpPr>
          <p:spPr>
            <a:xfrm>
              <a:off x="3071802" y="5143512"/>
              <a:ext cx="2643206" cy="285752"/>
            </a:xfrm>
            <a:custGeom>
              <a:avLst/>
              <a:gdLst>
                <a:gd name="connsiteX0" fmla="*/ 0 w 6439988"/>
                <a:gd name="connsiteY0" fmla="*/ 13063 h 1658983"/>
                <a:gd name="connsiteX1" fmla="*/ 0 w 6439988"/>
                <a:gd name="connsiteY1" fmla="*/ 1658983 h 1658983"/>
                <a:gd name="connsiteX2" fmla="*/ 6439988 w 6439988"/>
                <a:gd name="connsiteY2" fmla="*/ 1645920 h 1658983"/>
                <a:gd name="connsiteX3" fmla="*/ 6439988 w 6439988"/>
                <a:gd name="connsiteY3" fmla="*/ 0 h 165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39988" h="1658983">
                  <a:moveTo>
                    <a:pt x="0" y="13063"/>
                  </a:moveTo>
                  <a:lnTo>
                    <a:pt x="0" y="1658983"/>
                  </a:lnTo>
                  <a:lnTo>
                    <a:pt x="6439988" y="1645920"/>
                  </a:lnTo>
                  <a:lnTo>
                    <a:pt x="6439988" y="0"/>
                  </a:lnTo>
                </a:path>
              </a:pathLst>
            </a:custGeom>
            <a:ln w="114300">
              <a:solidFill>
                <a:srgbClr val="B900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19" name="Łącznik prosty 18"/>
            <p:cNvCxnSpPr/>
            <p:nvPr/>
          </p:nvCxnSpPr>
          <p:spPr>
            <a:xfrm rot="5400000">
              <a:off x="4107653" y="5737672"/>
              <a:ext cx="500066" cy="1588"/>
            </a:xfrm>
            <a:prstGeom prst="line">
              <a:avLst/>
            </a:prstGeom>
            <a:ln w="114300">
              <a:solidFill>
                <a:srgbClr val="B900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ole tekstowe 3"/>
          <p:cNvSpPr txBox="1"/>
          <p:nvPr/>
        </p:nvSpPr>
        <p:spPr>
          <a:xfrm>
            <a:off x="571472" y="142852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smtClean="0">
                <a:solidFill>
                  <a:srgbClr val="440054"/>
                </a:solidFill>
              </a:rPr>
              <a:t>Klucz do zidentyfikowania rośliny</a:t>
            </a:r>
            <a:endParaRPr lang="pl-PL" sz="2800" b="1" dirty="0">
              <a:solidFill>
                <a:srgbClr val="440054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71406" y="4929198"/>
            <a:ext cx="1643074" cy="285752"/>
          </a:xfrm>
          <a:prstGeom prst="rect">
            <a:avLst/>
          </a:prstGeom>
          <a:solidFill>
            <a:srgbClr val="92D050"/>
          </a:solidFill>
          <a:ln w="6350">
            <a:solidFill>
              <a:schemeClr val="accent3">
                <a:lumMod val="50000"/>
              </a:schemeClr>
            </a:solidFill>
          </a:ln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>
                <a:solidFill>
                  <a:schemeClr val="tx1"/>
                </a:solidFill>
              </a:rPr>
              <a:t>Buk     Dąb     Klon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8" name="Dowolny kształt 7"/>
          <p:cNvSpPr/>
          <p:nvPr/>
        </p:nvSpPr>
        <p:spPr>
          <a:xfrm>
            <a:off x="785786" y="6286520"/>
            <a:ext cx="3571900" cy="214314"/>
          </a:xfrm>
          <a:custGeom>
            <a:avLst/>
            <a:gdLst>
              <a:gd name="connsiteX0" fmla="*/ 0 w 6439988"/>
              <a:gd name="connsiteY0" fmla="*/ 13063 h 1658983"/>
              <a:gd name="connsiteX1" fmla="*/ 0 w 6439988"/>
              <a:gd name="connsiteY1" fmla="*/ 1658983 h 1658983"/>
              <a:gd name="connsiteX2" fmla="*/ 6439988 w 6439988"/>
              <a:gd name="connsiteY2" fmla="*/ 1645920 h 1658983"/>
              <a:gd name="connsiteX3" fmla="*/ 6439988 w 6439988"/>
              <a:gd name="connsiteY3" fmla="*/ 0 h 165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9988" h="1658983">
                <a:moveTo>
                  <a:pt x="0" y="13063"/>
                </a:moveTo>
                <a:lnTo>
                  <a:pt x="0" y="1658983"/>
                </a:lnTo>
                <a:lnTo>
                  <a:pt x="6439988" y="1645920"/>
                </a:lnTo>
                <a:lnTo>
                  <a:pt x="6439988" y="0"/>
                </a:lnTo>
              </a:path>
            </a:pathLst>
          </a:custGeom>
          <a:ln w="114300">
            <a:solidFill>
              <a:srgbClr val="9900CC"/>
            </a:solidFill>
          </a:ln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49" name="Picture 1" descr="N:\Biologia\Zdjęcia\l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rcRect/>
          <a:stretch>
            <a:fillRect/>
          </a:stretch>
        </p:blipFill>
        <p:spPr bwMode="auto">
          <a:xfrm>
            <a:off x="71438" y="5305366"/>
            <a:ext cx="1620835" cy="766840"/>
          </a:xfrm>
          <a:prstGeom prst="rect">
            <a:avLst/>
          </a:prstGeom>
          <a:noFill/>
        </p:spPr>
      </p:pic>
      <p:sp>
        <p:nvSpPr>
          <p:cNvPr id="15" name="pole tekstowe 14"/>
          <p:cNvSpPr txBox="1"/>
          <p:nvPr/>
        </p:nvSpPr>
        <p:spPr>
          <a:xfrm>
            <a:off x="0" y="6000768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Liście szerokie</a:t>
            </a:r>
            <a:endParaRPr lang="pl-PL" sz="1400" dirty="0"/>
          </a:p>
        </p:txBody>
      </p:sp>
      <p:sp>
        <p:nvSpPr>
          <p:cNvPr id="21" name="pole tekstowe 20"/>
          <p:cNvSpPr txBox="1"/>
          <p:nvPr/>
        </p:nvSpPr>
        <p:spPr>
          <a:xfrm>
            <a:off x="2071670" y="4857760"/>
            <a:ext cx="1928826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/>
              <a:t>Igły pojedynczo</a:t>
            </a:r>
            <a:endParaRPr lang="pl-PL" sz="1200" dirty="0"/>
          </a:p>
        </p:txBody>
      </p:sp>
      <p:sp>
        <p:nvSpPr>
          <p:cNvPr id="22" name="pole tekstowe 21"/>
          <p:cNvSpPr txBox="1"/>
          <p:nvPr/>
        </p:nvSpPr>
        <p:spPr>
          <a:xfrm>
            <a:off x="4786314" y="4857760"/>
            <a:ext cx="1928826" cy="28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 smtClean="0"/>
              <a:t>Igły w pęczkach</a:t>
            </a:r>
            <a:endParaRPr lang="pl-PL" sz="1200" dirty="0"/>
          </a:p>
        </p:txBody>
      </p:sp>
      <p:sp>
        <p:nvSpPr>
          <p:cNvPr id="24" name="Prostokąt 23"/>
          <p:cNvSpPr/>
          <p:nvPr/>
        </p:nvSpPr>
        <p:spPr>
          <a:xfrm>
            <a:off x="2428860" y="3857628"/>
            <a:ext cx="1285884" cy="357190"/>
          </a:xfrm>
          <a:prstGeom prst="rect">
            <a:avLst/>
          </a:prstGeom>
          <a:solidFill>
            <a:srgbClr val="92D050"/>
          </a:solidFill>
          <a:ln w="6350">
            <a:solidFill>
              <a:schemeClr val="accent3">
                <a:lumMod val="50000"/>
              </a:schemeClr>
            </a:solidFill>
          </a:ln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100"/>
              </a:lnSpc>
            </a:pPr>
            <a:r>
              <a:rPr lang="pl-PL" sz="1200" dirty="0" smtClean="0">
                <a:solidFill>
                  <a:schemeClr val="tx1"/>
                </a:solidFill>
              </a:rPr>
              <a:t>Jodła, świerk, cis, jałowiec</a:t>
            </a:r>
            <a:endParaRPr lang="pl-PL" sz="1200" dirty="0">
              <a:solidFill>
                <a:schemeClr val="tx1"/>
              </a:solidFill>
            </a:endParaRPr>
          </a:p>
        </p:txBody>
      </p:sp>
      <p:grpSp>
        <p:nvGrpSpPr>
          <p:cNvPr id="31" name="Grupa 30"/>
          <p:cNvGrpSpPr/>
          <p:nvPr/>
        </p:nvGrpSpPr>
        <p:grpSpPr>
          <a:xfrm>
            <a:off x="4564360" y="3857628"/>
            <a:ext cx="2214578" cy="357190"/>
            <a:chOff x="4714876" y="3714752"/>
            <a:chExt cx="2214578" cy="476253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Dowolny kształt 11"/>
            <p:cNvSpPr/>
            <p:nvPr/>
          </p:nvSpPr>
          <p:spPr>
            <a:xfrm>
              <a:off x="4714876" y="3714752"/>
              <a:ext cx="2214578" cy="285752"/>
            </a:xfrm>
            <a:custGeom>
              <a:avLst/>
              <a:gdLst>
                <a:gd name="connsiteX0" fmla="*/ 0 w 6439988"/>
                <a:gd name="connsiteY0" fmla="*/ 13063 h 1658983"/>
                <a:gd name="connsiteX1" fmla="*/ 0 w 6439988"/>
                <a:gd name="connsiteY1" fmla="*/ 1658983 h 1658983"/>
                <a:gd name="connsiteX2" fmla="*/ 6439988 w 6439988"/>
                <a:gd name="connsiteY2" fmla="*/ 1645920 h 1658983"/>
                <a:gd name="connsiteX3" fmla="*/ 6439988 w 6439988"/>
                <a:gd name="connsiteY3" fmla="*/ 0 h 165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39988" h="1658983">
                  <a:moveTo>
                    <a:pt x="0" y="13063"/>
                  </a:moveTo>
                  <a:lnTo>
                    <a:pt x="0" y="1658983"/>
                  </a:lnTo>
                  <a:lnTo>
                    <a:pt x="6439988" y="1645920"/>
                  </a:lnTo>
                  <a:lnTo>
                    <a:pt x="6439988" y="0"/>
                  </a:lnTo>
                </a:path>
              </a:pathLst>
            </a:custGeom>
            <a:ln w="114300">
              <a:solidFill>
                <a:srgbClr val="D66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28" name="Łącznik prosty 27"/>
            <p:cNvCxnSpPr/>
            <p:nvPr/>
          </p:nvCxnSpPr>
          <p:spPr>
            <a:xfrm rot="5400000">
              <a:off x="5763427" y="4094961"/>
              <a:ext cx="190501" cy="1588"/>
            </a:xfrm>
            <a:prstGeom prst="line">
              <a:avLst/>
            </a:prstGeom>
            <a:ln w="114300">
              <a:solidFill>
                <a:srgbClr val="D66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pole tekstowe 32"/>
          <p:cNvSpPr txBox="1"/>
          <p:nvPr/>
        </p:nvSpPr>
        <p:spPr>
          <a:xfrm>
            <a:off x="6143636" y="350043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pl-PL" sz="1200" dirty="0" smtClean="0"/>
              <a:t>Igły  nie opadają na zimę</a:t>
            </a:r>
            <a:endParaRPr lang="pl-PL" sz="1200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4040035" y="3494877"/>
            <a:ext cx="1000132" cy="40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pl-PL" sz="1200" dirty="0" smtClean="0"/>
              <a:t>Igły opadają na zimę</a:t>
            </a:r>
            <a:endParaRPr lang="pl-PL" sz="1200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5286380" y="2357430"/>
            <a:ext cx="1000132" cy="24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pl-PL" sz="1200" dirty="0" smtClean="0"/>
              <a:t>Igieł po 5</a:t>
            </a:r>
            <a:endParaRPr lang="pl-PL" sz="1200" dirty="0"/>
          </a:p>
        </p:txBody>
      </p:sp>
      <p:sp>
        <p:nvSpPr>
          <p:cNvPr id="54" name="pole tekstowe 53"/>
          <p:cNvSpPr txBox="1"/>
          <p:nvPr/>
        </p:nvSpPr>
        <p:spPr>
          <a:xfrm>
            <a:off x="7215206" y="2357430"/>
            <a:ext cx="1000132" cy="24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pl-PL" sz="1200" dirty="0" smtClean="0"/>
              <a:t>Igieł po 2</a:t>
            </a:r>
            <a:endParaRPr lang="pl-PL" sz="1200" dirty="0"/>
          </a:p>
        </p:txBody>
      </p:sp>
      <p:grpSp>
        <p:nvGrpSpPr>
          <p:cNvPr id="55" name="Grupa 54"/>
          <p:cNvGrpSpPr/>
          <p:nvPr/>
        </p:nvGrpSpPr>
        <p:grpSpPr>
          <a:xfrm>
            <a:off x="5407990" y="1357298"/>
            <a:ext cx="714380" cy="452704"/>
            <a:chOff x="4032395" y="3193420"/>
            <a:chExt cx="1000132" cy="452704"/>
          </a:xfrm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6" name="Łącznik prosty 55"/>
            <p:cNvCxnSpPr/>
            <p:nvPr/>
          </p:nvCxnSpPr>
          <p:spPr>
            <a:xfrm rot="5400000">
              <a:off x="4360895" y="3465330"/>
              <a:ext cx="360000" cy="1588"/>
            </a:xfrm>
            <a:prstGeom prst="line">
              <a:avLst/>
            </a:prstGeom>
            <a:ln w="114300">
              <a:solidFill>
                <a:srgbClr val="D66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Prostokąt 56"/>
            <p:cNvSpPr/>
            <p:nvPr/>
          </p:nvSpPr>
          <p:spPr>
            <a:xfrm>
              <a:off x="4032395" y="3193420"/>
              <a:ext cx="1000132" cy="214314"/>
            </a:xfrm>
            <a:prstGeom prst="rect">
              <a:avLst/>
            </a:prstGeom>
            <a:solidFill>
              <a:srgbClr val="92D050"/>
            </a:solidFill>
            <a:ln w="63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100"/>
                </a:lnSpc>
              </a:pPr>
              <a:r>
                <a:rPr lang="pl-PL" sz="1200" dirty="0" smtClean="0">
                  <a:solidFill>
                    <a:schemeClr val="tx1"/>
                  </a:solidFill>
                </a:rPr>
                <a:t>Limba</a:t>
              </a:r>
              <a:endParaRPr lang="pl-PL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58" name="pole tekstowe 57"/>
          <p:cNvSpPr txBox="1"/>
          <p:nvPr/>
        </p:nvSpPr>
        <p:spPr>
          <a:xfrm>
            <a:off x="6357950" y="1028626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pl-PL" sz="1200" dirty="0" smtClean="0"/>
              <a:t>Krzew albo niskie drzewo</a:t>
            </a:r>
            <a:endParaRPr lang="pl-PL" sz="1200" dirty="0"/>
          </a:p>
        </p:txBody>
      </p:sp>
      <p:sp>
        <p:nvSpPr>
          <p:cNvPr id="59" name="pole tekstowe 58"/>
          <p:cNvSpPr txBox="1"/>
          <p:nvPr/>
        </p:nvSpPr>
        <p:spPr>
          <a:xfrm>
            <a:off x="8001024" y="1000108"/>
            <a:ext cx="1000132" cy="40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pl-PL" sz="1200" dirty="0" smtClean="0"/>
              <a:t>Wyniosłe drzewo</a:t>
            </a:r>
            <a:endParaRPr lang="pl-PL" sz="1200" dirty="0"/>
          </a:p>
        </p:txBody>
      </p:sp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214818"/>
            <a:ext cx="928694" cy="72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214818"/>
            <a:ext cx="733427" cy="749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5" name="Grupa 74"/>
          <p:cNvGrpSpPr/>
          <p:nvPr/>
        </p:nvGrpSpPr>
        <p:grpSpPr>
          <a:xfrm>
            <a:off x="642910" y="714356"/>
            <a:ext cx="2214578" cy="2071702"/>
            <a:chOff x="642910" y="714356"/>
            <a:chExt cx="2214578" cy="2071702"/>
          </a:xfrm>
        </p:grpSpPr>
        <p:sp>
          <p:nvSpPr>
            <p:cNvPr id="49" name="Prostokąt 48"/>
            <p:cNvSpPr/>
            <p:nvPr/>
          </p:nvSpPr>
          <p:spPr>
            <a:xfrm>
              <a:off x="642910" y="1000108"/>
              <a:ext cx="2214578" cy="1785950"/>
            </a:xfrm>
            <a:prstGeom prst="rect">
              <a:avLst/>
            </a:prstGeom>
            <a:solidFill>
              <a:srgbClr val="FFDDDD"/>
            </a:solidFill>
            <a:ln w="38100"/>
            <a:effectLst>
              <a:outerShdw blurRad="228600" dist="88900" dir="2700000" algn="tl" rotWithShape="0">
                <a:prstClr val="black">
                  <a:alpha val="47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l-PL" sz="1600" b="1" dirty="0" smtClean="0"/>
            </a:p>
            <a:p>
              <a:pPr algn="ctr"/>
              <a:r>
                <a:rPr lang="pl-PL" sz="1600" b="1" dirty="0" smtClean="0"/>
                <a:t>Klucz do oznaczania </a:t>
              </a:r>
              <a:r>
                <a:rPr lang="pl-PL" sz="1600" dirty="0" smtClean="0"/>
                <a:t>jest listą cech, które musimy sprawdzić, aby określić, do jakiego gatunku należy dany organizm.</a:t>
              </a:r>
              <a:endParaRPr lang="pl-PL" sz="1600" dirty="0"/>
            </a:p>
          </p:txBody>
        </p:sp>
        <p:sp>
          <p:nvSpPr>
            <p:cNvPr id="50" name="Prostokąt 49"/>
            <p:cNvSpPr/>
            <p:nvPr/>
          </p:nvSpPr>
          <p:spPr>
            <a:xfrm>
              <a:off x="1000100" y="714356"/>
              <a:ext cx="561980" cy="561980"/>
            </a:xfrm>
            <a:prstGeom prst="rect">
              <a:avLst/>
            </a:prstGeom>
            <a:solidFill>
              <a:srgbClr val="FFDDDD"/>
            </a:solidFill>
            <a:ln w="38100"/>
            <a:effectLst>
              <a:outerShdw blurRad="228600" dist="88900" dir="2700000" algn="tl" rotWithShape="0">
                <a:prstClr val="black">
                  <a:alpha val="47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l-PL" sz="4400" dirty="0" smtClean="0">
                  <a:solidFill>
                    <a:srgbClr val="FF0000"/>
                  </a:solidFill>
                  <a:latin typeface="Arial Black" pitchFamily="34" charset="0"/>
                </a:rPr>
                <a:t>!</a:t>
              </a:r>
              <a:endParaRPr lang="pl-PL" sz="44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sp>
        <p:nvSpPr>
          <p:cNvPr id="51" name="Prostokąt zaokrąglony 50">
            <a:hlinkClick r:id="rId7" action="ppaction://hlinksldjump"/>
          </p:cNvPr>
          <p:cNvSpPr/>
          <p:nvPr/>
        </p:nvSpPr>
        <p:spPr>
          <a:xfrm>
            <a:off x="5643570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3143240" y="6000768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Liście wąskie, sztywne (igły)</a:t>
            </a:r>
            <a:endParaRPr lang="pl-PL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8" grpId="0" animBg="1"/>
      <p:bldP spid="15" grpId="0"/>
      <p:bldP spid="21" grpId="0"/>
      <p:bldP spid="22" grpId="0"/>
      <p:bldP spid="24" grpId="0" animBg="1"/>
      <p:bldP spid="33" grpId="0"/>
      <p:bldP spid="34" grpId="0"/>
      <p:bldP spid="43" grpId="0"/>
      <p:bldP spid="54" grpId="0"/>
      <p:bldP spid="58" grpId="0"/>
      <p:bldP spid="59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zaokrąglony 1">
            <a:hlinkClick r:id="rId2" action="ppaction://hlinksldjump"/>
          </p:cNvPr>
          <p:cNvSpPr/>
          <p:nvPr/>
        </p:nvSpPr>
        <p:spPr>
          <a:xfrm>
            <a:off x="357158" y="214290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85786" y="1357298"/>
            <a:ext cx="6572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wykorzystano </a:t>
            </a:r>
            <a:r>
              <a:rPr lang="pl-PL" dirty="0" smtClean="0"/>
              <a:t>informacje i zdjęcia </a:t>
            </a:r>
            <a:r>
              <a:rPr lang="pl-PL" dirty="0" smtClean="0"/>
              <a:t>ze stron internetowych: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</a:t>
            </a:r>
            <a:r>
              <a:rPr lang="pl-PL" dirty="0" smtClean="0"/>
              <a:t>,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</a:t>
            </a:r>
            <a:r>
              <a:rPr lang="pl-PL" dirty="0" smtClean="0"/>
              <a:t>atlas.przyroda.net.pl,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r>
              <a:rPr lang="pl-PL" dirty="0" smtClean="0"/>
              <a:t>oraz „Biologii XXI” pod redakcją </a:t>
            </a:r>
            <a:r>
              <a:rPr lang="pl-PL" smtClean="0"/>
              <a:t>Andrzeja Jerzmanowskiego</a:t>
            </a: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6" name="Prostokąt zaokrąglony 5">
            <a:hlinkClick r:id="rId3" action="ppaction://hlinksldjump"/>
          </p:cNvPr>
          <p:cNvSpPr/>
          <p:nvPr/>
        </p:nvSpPr>
        <p:spPr>
          <a:xfrm>
            <a:off x="251520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131</Words>
  <Application>Microsoft Office PowerPoint</Application>
  <PresentationFormat>Pokaz na ekranie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Slajd 1</vt:lpstr>
      <vt:lpstr>Slajd 2</vt:lpstr>
      <vt:lpstr>Slajd 3</vt:lpstr>
      <vt:lpstr>Slajd 4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34</cp:revision>
  <dcterms:created xsi:type="dcterms:W3CDTF">2013-03-18T17:00:53Z</dcterms:created>
  <dcterms:modified xsi:type="dcterms:W3CDTF">2013-03-22T19:11:26Z</dcterms:modified>
</cp:coreProperties>
</file>