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1" r:id="rId4"/>
    <p:sldId id="271" r:id="rId5"/>
    <p:sldId id="263" r:id="rId6"/>
    <p:sldId id="272" r:id="rId7"/>
    <p:sldId id="264" r:id="rId8"/>
    <p:sldId id="269" r:id="rId9"/>
    <p:sldId id="270" r:id="rId10"/>
    <p:sldId id="273" r:id="rId11"/>
    <p:sldId id="274" r:id="rId12"/>
    <p:sldId id="275" r:id="rId13"/>
    <p:sldId id="276" r:id="rId14"/>
    <p:sldId id="278" r:id="rId15"/>
    <p:sldId id="279" r:id="rId16"/>
    <p:sldId id="260" r:id="rId1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8ED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C62F3-E9EC-4EBA-98A8-1AAB452E3C53}" type="datetimeFigureOut">
              <a:rPr lang="pl-PL" smtClean="0"/>
              <a:t>2013-03-22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E9A6C-FCA4-4739-A546-1E5351D9D5B9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69A2A-0F4A-4A7F-9C17-C0C58E5B745F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9FBB8-8C1A-4BF8-8695-27D0FE845DCD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B43D0-C6E9-4D04-8423-D46A72AAF797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6AA1-1149-4BE8-9738-909AAB9EB6D5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203B-FFF1-4D09-AED6-90BBBF87B932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5956-66B3-4248-B11E-D12024981457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789F-7F80-45F9-A49F-25DE00DB51DF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1AB3-0070-421F-9487-9613A3B217E8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DAE6-6BE9-4A58-AAB2-4AF2D86C04B5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7E269-4D65-483F-AE58-36AD8110A921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1C67-F07C-4902-9181-E9E73ED86E6D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bg1"/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2CF7B-BBF8-456F-BB13-9B7186F53750}" type="datetime1">
              <a:rPr lang="pl-PL" smtClean="0"/>
              <a:t>2013-03-22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Autor: Elżbieta Jarębska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40EDF-B7F6-40A9-88D7-EE9987F4AF05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785918" y="571480"/>
            <a:ext cx="553113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P</a:t>
            </a:r>
            <a:r>
              <a:rPr lang="pl-PL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ięć królestw</a:t>
            </a:r>
          </a:p>
          <a:p>
            <a:pPr algn="ctr"/>
            <a:r>
              <a:rPr lang="pl-PL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organizmów</a:t>
            </a:r>
            <a:endParaRPr lang="pl-PL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Prostokąt zaokrąglony 2"/>
          <p:cNvSpPr/>
          <p:nvPr/>
        </p:nvSpPr>
        <p:spPr>
          <a:xfrm>
            <a:off x="464315" y="4607350"/>
            <a:ext cx="142876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Spis treści:</a:t>
            </a:r>
            <a:endParaRPr lang="pl-PL" b="1" dirty="0"/>
          </a:p>
        </p:txBody>
      </p:sp>
      <p:sp>
        <p:nvSpPr>
          <p:cNvPr id="7" name="Prostokąt zaokrąglony 6">
            <a:hlinkClick r:id="rId3" action="ppaction://hlinksldjump"/>
          </p:cNvPr>
          <p:cNvSpPr/>
          <p:nvPr/>
        </p:nvSpPr>
        <p:spPr>
          <a:xfrm>
            <a:off x="464315" y="5869798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</a:t>
            </a:r>
          </a:p>
        </p:txBody>
      </p:sp>
      <p:sp>
        <p:nvSpPr>
          <p:cNvPr id="8" name="Prostokąt zaokrąglony 7">
            <a:hlinkClick r:id="" action="ppaction://hlinkshowjump?jump=nextslide"/>
          </p:cNvPr>
          <p:cNvSpPr/>
          <p:nvPr/>
        </p:nvSpPr>
        <p:spPr>
          <a:xfrm>
            <a:off x="464315" y="5047884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Podział organizmów na królestwa</a:t>
            </a:r>
          </a:p>
        </p:txBody>
      </p:sp>
      <p:sp>
        <p:nvSpPr>
          <p:cNvPr id="11" name="Prostokąt zaokrąglony 10">
            <a:hlinkClick r:id="" action="ppaction://hlinkshowjump?jump=endshow"/>
          </p:cNvPr>
          <p:cNvSpPr/>
          <p:nvPr/>
        </p:nvSpPr>
        <p:spPr>
          <a:xfrm>
            <a:off x="464315" y="6286520"/>
            <a:ext cx="321471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>
                <a:solidFill>
                  <a:srgbClr val="C00000"/>
                </a:solidFill>
              </a:rPr>
              <a:t>Zakończ program</a:t>
            </a: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452660" y="5464988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Ćwiczenie ewaluacyjne</a:t>
            </a:r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>
            <a:hlinkClick r:id="" action="ppaction://hlinkshowjump?jump=nextslide"/>
          </p:cNvPr>
          <p:cNvSpPr/>
          <p:nvPr/>
        </p:nvSpPr>
        <p:spPr>
          <a:xfrm>
            <a:off x="357158" y="214290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Ćwiczenie ewaluacyjne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785794"/>
            <a:ext cx="83515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Z podanych zestawów organizmów, który organizm nie pasuje do pozostałych?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Odpowiedź uzasadnij.</a:t>
            </a:r>
            <a:endParaRPr kumimoji="0" lang="pl-P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" name="Prostokąt zaokrąglony 3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439120" y="209574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PANTOFELEK</a:t>
            </a:r>
            <a:endParaRPr lang="pl-PL" dirty="0"/>
          </a:p>
        </p:txBody>
      </p:sp>
      <p:sp>
        <p:nvSpPr>
          <p:cNvPr id="5" name="Prostokąt zaokrąglony 4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39120" y="254768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ZIARNIAK</a:t>
            </a:r>
            <a:endParaRPr lang="pl-PL" dirty="0"/>
          </a:p>
        </p:txBody>
      </p:sp>
      <p:sp>
        <p:nvSpPr>
          <p:cNvPr id="6" name="Prostokąt zaokrąglony 5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39120" y="30003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PACIORKOWIEC</a:t>
            </a:r>
            <a:endParaRPr lang="pl-PL" dirty="0"/>
          </a:p>
        </p:txBody>
      </p:sp>
      <p:sp>
        <p:nvSpPr>
          <p:cNvPr id="7" name="Prostokąt zaokrąglony 6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39120" y="34523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ŚRUBOWIEC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367682" y="173779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ZESTAW PIERWSZY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3368078" y="2108528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EUGLENA ZIELONA</a:t>
            </a:r>
            <a:endParaRPr lang="pl-PL" dirty="0"/>
          </a:p>
        </p:txBody>
      </p:sp>
      <p:sp>
        <p:nvSpPr>
          <p:cNvPr id="10" name="Prostokąt zaokrąglony 9"/>
          <p:cNvSpPr/>
          <p:nvPr/>
        </p:nvSpPr>
        <p:spPr>
          <a:xfrm>
            <a:off x="3368078" y="256046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MORSZCZYN</a:t>
            </a:r>
            <a:endParaRPr lang="pl-PL" dirty="0"/>
          </a:p>
        </p:txBody>
      </p:sp>
      <p:sp>
        <p:nvSpPr>
          <p:cNvPr id="11" name="Prostokąt zaokrąglony 10"/>
          <p:cNvSpPr/>
          <p:nvPr/>
        </p:nvSpPr>
        <p:spPr>
          <a:xfrm>
            <a:off x="3368078" y="3013158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MECH PŁONNIK</a:t>
            </a:r>
            <a:endParaRPr lang="pl-PL" dirty="0"/>
          </a:p>
        </p:txBody>
      </p:sp>
      <p:sp>
        <p:nvSpPr>
          <p:cNvPr id="12" name="Prostokąt zaokrąglony 11"/>
          <p:cNvSpPr/>
          <p:nvPr/>
        </p:nvSpPr>
        <p:spPr>
          <a:xfrm>
            <a:off x="3368078" y="346509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AMEBA</a:t>
            </a:r>
            <a:endParaRPr lang="pl-PL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3296640" y="175058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DRUGI</a:t>
            </a:r>
            <a:endParaRPr lang="pl-PL" b="1" dirty="0"/>
          </a:p>
        </p:txBody>
      </p:sp>
      <p:sp>
        <p:nvSpPr>
          <p:cNvPr id="14" name="Prostokąt zaokrąglony 13"/>
          <p:cNvSpPr/>
          <p:nvPr/>
        </p:nvSpPr>
        <p:spPr>
          <a:xfrm>
            <a:off x="6227106" y="211980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PLEŚNIAK</a:t>
            </a:r>
            <a:endParaRPr lang="pl-PL" dirty="0"/>
          </a:p>
        </p:txBody>
      </p:sp>
      <p:sp>
        <p:nvSpPr>
          <p:cNvPr id="15" name="Prostokąt zaokrąglony 14"/>
          <p:cNvSpPr/>
          <p:nvPr/>
        </p:nvSpPr>
        <p:spPr>
          <a:xfrm>
            <a:off x="6227106" y="257174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SMARDZ</a:t>
            </a:r>
            <a:endParaRPr lang="pl-PL" dirty="0"/>
          </a:p>
        </p:txBody>
      </p:sp>
      <p:sp>
        <p:nvSpPr>
          <p:cNvPr id="16" name="Prostokąt zaokrąglony 15"/>
          <p:cNvSpPr/>
          <p:nvPr/>
        </p:nvSpPr>
        <p:spPr>
          <a:xfrm>
            <a:off x="6227106" y="302443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ŚWIDROWIEC</a:t>
            </a:r>
            <a:endParaRPr lang="pl-PL" dirty="0"/>
          </a:p>
        </p:txBody>
      </p:sp>
      <p:sp>
        <p:nvSpPr>
          <p:cNvPr id="17" name="Prostokąt zaokrąglony 16"/>
          <p:cNvSpPr/>
          <p:nvPr/>
        </p:nvSpPr>
        <p:spPr>
          <a:xfrm>
            <a:off x="6227106" y="347637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BOROWIK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6155668" y="176186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TRZECI</a:t>
            </a:r>
            <a:endParaRPr lang="pl-PL" b="1" dirty="0"/>
          </a:p>
        </p:txBody>
      </p:sp>
      <p:sp>
        <p:nvSpPr>
          <p:cNvPr id="19" name="Prostokąt zaokrąglony 18"/>
          <p:cNvSpPr/>
          <p:nvPr/>
        </p:nvSpPr>
        <p:spPr>
          <a:xfrm>
            <a:off x="1928794" y="442988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PIES</a:t>
            </a:r>
            <a:endParaRPr lang="pl-PL" dirty="0"/>
          </a:p>
        </p:txBody>
      </p:sp>
      <p:sp>
        <p:nvSpPr>
          <p:cNvPr id="20" name="Prostokąt zaokrąglony 19"/>
          <p:cNvSpPr/>
          <p:nvPr/>
        </p:nvSpPr>
        <p:spPr>
          <a:xfrm>
            <a:off x="1928794" y="488182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SARNA</a:t>
            </a:r>
            <a:endParaRPr lang="pl-PL" dirty="0"/>
          </a:p>
        </p:txBody>
      </p:sp>
      <p:sp>
        <p:nvSpPr>
          <p:cNvPr id="21" name="Prostokąt zaokrąglony 20"/>
          <p:cNvSpPr/>
          <p:nvPr/>
        </p:nvSpPr>
        <p:spPr>
          <a:xfrm>
            <a:off x="1928794" y="533451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KOMAR</a:t>
            </a:r>
            <a:endParaRPr lang="pl-PL" dirty="0"/>
          </a:p>
        </p:txBody>
      </p:sp>
      <p:sp>
        <p:nvSpPr>
          <p:cNvPr id="22" name="Prostokąt zaokrąglony 21"/>
          <p:cNvSpPr/>
          <p:nvPr/>
        </p:nvSpPr>
        <p:spPr>
          <a:xfrm>
            <a:off x="1928794" y="578645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WICIOWIEC</a:t>
            </a:r>
            <a:endParaRPr lang="pl-PL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1857356" y="407194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CZWARTY</a:t>
            </a:r>
            <a:endParaRPr lang="pl-PL" b="1" dirty="0"/>
          </a:p>
        </p:txBody>
      </p:sp>
      <p:sp>
        <p:nvSpPr>
          <p:cNvPr id="24" name="Prostokąt zaokrąglony 23"/>
          <p:cNvSpPr/>
          <p:nvPr/>
        </p:nvSpPr>
        <p:spPr>
          <a:xfrm>
            <a:off x="4857752" y="44426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BRZOZA</a:t>
            </a:r>
            <a:endParaRPr lang="pl-PL" dirty="0"/>
          </a:p>
        </p:txBody>
      </p:sp>
      <p:sp>
        <p:nvSpPr>
          <p:cNvPr id="25" name="Prostokąt zaokrąglony 24"/>
          <p:cNvSpPr/>
          <p:nvPr/>
        </p:nvSpPr>
        <p:spPr>
          <a:xfrm>
            <a:off x="4857752" y="48946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PIECZARKA</a:t>
            </a:r>
            <a:endParaRPr lang="pl-PL" dirty="0"/>
          </a:p>
        </p:txBody>
      </p:sp>
      <p:sp>
        <p:nvSpPr>
          <p:cNvPr id="26" name="Prostokąt zaokrąglony 25"/>
          <p:cNvSpPr/>
          <p:nvPr/>
        </p:nvSpPr>
        <p:spPr>
          <a:xfrm>
            <a:off x="4857752" y="534730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JARZĘBINA</a:t>
            </a:r>
            <a:endParaRPr lang="pl-PL" dirty="0"/>
          </a:p>
        </p:txBody>
      </p:sp>
      <p:sp>
        <p:nvSpPr>
          <p:cNvPr id="27" name="Prostokąt zaokrąglony 26"/>
          <p:cNvSpPr/>
          <p:nvPr/>
        </p:nvSpPr>
        <p:spPr>
          <a:xfrm>
            <a:off x="4857752" y="579924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SASANKA</a:t>
            </a:r>
            <a:endParaRPr lang="pl-PL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4786314" y="408472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PIERWSZY</a:t>
            </a:r>
            <a:endParaRPr lang="pl-PL" b="1" dirty="0"/>
          </a:p>
        </p:txBody>
      </p:sp>
      <p:sp>
        <p:nvSpPr>
          <p:cNvPr id="29" name="Symbol zastępczy stop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>
            <a:hlinkClick r:id="" action="ppaction://hlinkshowjump?jump=nextslide"/>
          </p:cNvPr>
          <p:cNvSpPr/>
          <p:nvPr/>
        </p:nvSpPr>
        <p:spPr>
          <a:xfrm>
            <a:off x="357158" y="214290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Ćwiczenie ewaluacyjne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785794"/>
            <a:ext cx="83515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Z podanych zestawów organizmów, który organizm nie pasuje do pozostałych?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Odpowiedź uzasadnij.</a:t>
            </a:r>
            <a:endParaRPr kumimoji="0" lang="pl-P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" name="Prostokąt zaokrąglony 3">
            <a:hlinkClick r:id="" action="ppaction://noaction">
              <a:snd r:embed="rId2" name="bomb.wav"/>
            </a:hlinkClick>
          </p:cNvPr>
          <p:cNvSpPr/>
          <p:nvPr/>
        </p:nvSpPr>
        <p:spPr>
          <a:xfrm>
            <a:off x="439120" y="209574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PANTOFELEK</a:t>
            </a:r>
            <a:endParaRPr lang="pl-PL" dirty="0"/>
          </a:p>
        </p:txBody>
      </p:sp>
      <p:sp>
        <p:nvSpPr>
          <p:cNvPr id="5" name="Prostokąt zaokrąglony 4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439120" y="254768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ZIARNIAK</a:t>
            </a:r>
            <a:endParaRPr lang="pl-PL" dirty="0"/>
          </a:p>
        </p:txBody>
      </p:sp>
      <p:sp>
        <p:nvSpPr>
          <p:cNvPr id="6" name="Prostokąt zaokrąglony 5">
            <a:hlinkClick r:id="" action="ppaction://noaction">
              <a:snd r:embed="rId2" name="bomb.wav"/>
            </a:hlinkClick>
          </p:cNvPr>
          <p:cNvSpPr/>
          <p:nvPr/>
        </p:nvSpPr>
        <p:spPr>
          <a:xfrm>
            <a:off x="439120" y="30003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PACIORKOWIEC</a:t>
            </a:r>
            <a:endParaRPr lang="pl-PL" dirty="0"/>
          </a:p>
        </p:txBody>
      </p:sp>
      <p:sp>
        <p:nvSpPr>
          <p:cNvPr id="7" name="Prostokąt zaokrąglony 6">
            <a:hlinkClick r:id="" action="ppaction://noaction">
              <a:snd r:embed="rId2" name="bomb.wav"/>
            </a:hlinkClick>
          </p:cNvPr>
          <p:cNvSpPr/>
          <p:nvPr/>
        </p:nvSpPr>
        <p:spPr>
          <a:xfrm>
            <a:off x="439120" y="34523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ŚRUBOWIEC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367682" y="173779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PIERWSZY</a:t>
            </a:r>
            <a:endParaRPr lang="pl-PL" b="1" dirty="0"/>
          </a:p>
        </p:txBody>
      </p:sp>
      <p:sp>
        <p:nvSpPr>
          <p:cNvPr id="9" name="Prostokąt zaokrąglony 8">
            <a:hlinkClick r:id="" action="ppaction://noaction">
              <a:snd r:embed="rId2" name="bomb.wav"/>
            </a:hlinkClick>
          </p:cNvPr>
          <p:cNvSpPr/>
          <p:nvPr/>
        </p:nvSpPr>
        <p:spPr>
          <a:xfrm>
            <a:off x="3368078" y="2108528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EUGLENA ZIELONA</a:t>
            </a:r>
            <a:endParaRPr lang="pl-PL" dirty="0"/>
          </a:p>
        </p:txBody>
      </p:sp>
      <p:sp>
        <p:nvSpPr>
          <p:cNvPr id="10" name="Prostokąt zaokrąglony 9">
            <a:hlinkClick r:id="" action="ppaction://noaction">
              <a:snd r:embed="rId2" name="bomb.wav"/>
            </a:hlinkClick>
          </p:cNvPr>
          <p:cNvSpPr/>
          <p:nvPr/>
        </p:nvSpPr>
        <p:spPr>
          <a:xfrm>
            <a:off x="3368078" y="256046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MORSZCZYN</a:t>
            </a:r>
            <a:endParaRPr lang="pl-PL" dirty="0"/>
          </a:p>
        </p:txBody>
      </p:sp>
      <p:sp>
        <p:nvSpPr>
          <p:cNvPr id="11" name="Prostokąt zaokrąglony 10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3368078" y="3013158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MECH PŁONNIK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2" name="bomb.wav"/>
            </a:hlinkClick>
          </p:cNvPr>
          <p:cNvSpPr/>
          <p:nvPr/>
        </p:nvSpPr>
        <p:spPr>
          <a:xfrm>
            <a:off x="3368078" y="346509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AMEBA</a:t>
            </a:r>
            <a:endParaRPr lang="pl-PL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3296640" y="175058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ZESTAW DRUGI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6227106" y="211980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PLEŚNIAK</a:t>
            </a:r>
            <a:endParaRPr lang="pl-PL" dirty="0"/>
          </a:p>
        </p:txBody>
      </p:sp>
      <p:sp>
        <p:nvSpPr>
          <p:cNvPr id="15" name="Prostokąt zaokrąglony 14"/>
          <p:cNvSpPr/>
          <p:nvPr/>
        </p:nvSpPr>
        <p:spPr>
          <a:xfrm>
            <a:off x="6227106" y="257174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SMARDZ</a:t>
            </a:r>
            <a:endParaRPr lang="pl-PL" dirty="0"/>
          </a:p>
        </p:txBody>
      </p:sp>
      <p:sp>
        <p:nvSpPr>
          <p:cNvPr id="16" name="Prostokąt zaokrąglony 15"/>
          <p:cNvSpPr/>
          <p:nvPr/>
        </p:nvSpPr>
        <p:spPr>
          <a:xfrm>
            <a:off x="6227106" y="302443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ŚWIDROWIEC</a:t>
            </a:r>
            <a:endParaRPr lang="pl-PL" dirty="0"/>
          </a:p>
        </p:txBody>
      </p:sp>
      <p:sp>
        <p:nvSpPr>
          <p:cNvPr id="17" name="Prostokąt zaokrąglony 16"/>
          <p:cNvSpPr/>
          <p:nvPr/>
        </p:nvSpPr>
        <p:spPr>
          <a:xfrm>
            <a:off x="6227106" y="347637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BOROWIK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6155668" y="176186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TRZECI</a:t>
            </a:r>
            <a:endParaRPr lang="pl-PL" b="1" dirty="0"/>
          </a:p>
        </p:txBody>
      </p:sp>
      <p:sp>
        <p:nvSpPr>
          <p:cNvPr id="19" name="Prostokąt zaokrąglony 18"/>
          <p:cNvSpPr/>
          <p:nvPr/>
        </p:nvSpPr>
        <p:spPr>
          <a:xfrm>
            <a:off x="1928794" y="442988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PIES</a:t>
            </a:r>
            <a:endParaRPr lang="pl-PL" dirty="0"/>
          </a:p>
        </p:txBody>
      </p:sp>
      <p:sp>
        <p:nvSpPr>
          <p:cNvPr id="20" name="Prostokąt zaokrąglony 19"/>
          <p:cNvSpPr/>
          <p:nvPr/>
        </p:nvSpPr>
        <p:spPr>
          <a:xfrm>
            <a:off x="1928794" y="488182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SARNA</a:t>
            </a:r>
            <a:endParaRPr lang="pl-PL" dirty="0"/>
          </a:p>
        </p:txBody>
      </p:sp>
      <p:sp>
        <p:nvSpPr>
          <p:cNvPr id="21" name="Prostokąt zaokrąglony 20"/>
          <p:cNvSpPr/>
          <p:nvPr/>
        </p:nvSpPr>
        <p:spPr>
          <a:xfrm>
            <a:off x="1928794" y="533451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KOMAR</a:t>
            </a:r>
            <a:endParaRPr lang="pl-PL" dirty="0"/>
          </a:p>
        </p:txBody>
      </p:sp>
      <p:sp>
        <p:nvSpPr>
          <p:cNvPr id="22" name="Prostokąt zaokrąglony 21"/>
          <p:cNvSpPr/>
          <p:nvPr/>
        </p:nvSpPr>
        <p:spPr>
          <a:xfrm>
            <a:off x="1928794" y="578645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WICIOWIEC</a:t>
            </a:r>
            <a:endParaRPr lang="pl-PL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1857356" y="407194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CZWARTY</a:t>
            </a:r>
            <a:endParaRPr lang="pl-PL" b="1" dirty="0"/>
          </a:p>
        </p:txBody>
      </p:sp>
      <p:sp>
        <p:nvSpPr>
          <p:cNvPr id="24" name="Prostokąt zaokrąglony 23"/>
          <p:cNvSpPr/>
          <p:nvPr/>
        </p:nvSpPr>
        <p:spPr>
          <a:xfrm>
            <a:off x="4857752" y="44426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BRZOZA</a:t>
            </a:r>
            <a:endParaRPr lang="pl-PL" dirty="0"/>
          </a:p>
        </p:txBody>
      </p:sp>
      <p:sp>
        <p:nvSpPr>
          <p:cNvPr id="25" name="Prostokąt zaokrąglony 24"/>
          <p:cNvSpPr/>
          <p:nvPr/>
        </p:nvSpPr>
        <p:spPr>
          <a:xfrm>
            <a:off x="4857752" y="48946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PIECZARKA</a:t>
            </a:r>
            <a:endParaRPr lang="pl-PL" dirty="0"/>
          </a:p>
        </p:txBody>
      </p:sp>
      <p:sp>
        <p:nvSpPr>
          <p:cNvPr id="26" name="Prostokąt zaokrąglony 25"/>
          <p:cNvSpPr/>
          <p:nvPr/>
        </p:nvSpPr>
        <p:spPr>
          <a:xfrm>
            <a:off x="4857752" y="534730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JARZĘBINA</a:t>
            </a:r>
            <a:endParaRPr lang="pl-PL" dirty="0"/>
          </a:p>
        </p:txBody>
      </p:sp>
      <p:sp>
        <p:nvSpPr>
          <p:cNvPr id="27" name="Prostokąt zaokrąglony 26"/>
          <p:cNvSpPr/>
          <p:nvPr/>
        </p:nvSpPr>
        <p:spPr>
          <a:xfrm>
            <a:off x="4857752" y="579924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SASANKA</a:t>
            </a:r>
            <a:endParaRPr lang="pl-PL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4786314" y="408472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PIERWSZY</a:t>
            </a:r>
            <a:endParaRPr lang="pl-PL" b="1" dirty="0"/>
          </a:p>
        </p:txBody>
      </p:sp>
      <p:sp>
        <p:nvSpPr>
          <p:cNvPr id="29" name="Symbol zastępczy stop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>
            <a:hlinkClick r:id="" action="ppaction://hlinkshowjump?jump=nextslide"/>
          </p:cNvPr>
          <p:cNvSpPr/>
          <p:nvPr/>
        </p:nvSpPr>
        <p:spPr>
          <a:xfrm>
            <a:off x="357158" y="214290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Ćwiczenie ewaluacyjne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785794"/>
            <a:ext cx="83515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Z podanych zestawów organizmów, który organizm nie pasuje do pozostałych?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Odpowiedź uzasadnij.</a:t>
            </a:r>
            <a:endParaRPr kumimoji="0" lang="pl-P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Prostokąt zaokrąglony 4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439120" y="254768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ZIARNIAK</a:t>
            </a:r>
            <a:endParaRPr lang="pl-PL" dirty="0"/>
          </a:p>
        </p:txBody>
      </p:sp>
      <p:sp>
        <p:nvSpPr>
          <p:cNvPr id="6" name="Prostokąt zaokrąglony 5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39120" y="30003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PACIORKOWIEC</a:t>
            </a:r>
            <a:endParaRPr lang="pl-PL" dirty="0"/>
          </a:p>
        </p:txBody>
      </p:sp>
      <p:sp>
        <p:nvSpPr>
          <p:cNvPr id="7" name="Prostokąt zaokrąglony 6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39120" y="34523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ŚRUBOWIEC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367682" y="173779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PIERWSZY</a:t>
            </a:r>
            <a:endParaRPr lang="pl-PL" b="1" dirty="0"/>
          </a:p>
        </p:txBody>
      </p:sp>
      <p:sp>
        <p:nvSpPr>
          <p:cNvPr id="9" name="Prostokąt zaokrąglony 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2108528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EUGLENA ZIELONA</a:t>
            </a:r>
            <a:endParaRPr lang="pl-PL" dirty="0"/>
          </a:p>
        </p:txBody>
      </p:sp>
      <p:sp>
        <p:nvSpPr>
          <p:cNvPr id="10" name="Prostokąt zaokrąglony 9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256046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MORSZCZYN</a:t>
            </a:r>
            <a:endParaRPr lang="pl-PL" dirty="0"/>
          </a:p>
        </p:txBody>
      </p:sp>
      <p:sp>
        <p:nvSpPr>
          <p:cNvPr id="11" name="Prostokąt zaokrąglony 10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3368078" y="3013158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MECH PŁONNIK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346509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AMEBA</a:t>
            </a:r>
            <a:endParaRPr lang="pl-PL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3296640" y="175058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DRUGI</a:t>
            </a:r>
            <a:endParaRPr lang="pl-PL" b="1" dirty="0"/>
          </a:p>
        </p:txBody>
      </p:sp>
      <p:sp>
        <p:nvSpPr>
          <p:cNvPr id="19" name="Prostokąt zaokrąglony 18"/>
          <p:cNvSpPr/>
          <p:nvPr/>
        </p:nvSpPr>
        <p:spPr>
          <a:xfrm>
            <a:off x="1928794" y="442988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PIES</a:t>
            </a:r>
            <a:endParaRPr lang="pl-PL" dirty="0"/>
          </a:p>
        </p:txBody>
      </p:sp>
      <p:sp>
        <p:nvSpPr>
          <p:cNvPr id="20" name="Prostokąt zaokrąglony 19"/>
          <p:cNvSpPr/>
          <p:nvPr/>
        </p:nvSpPr>
        <p:spPr>
          <a:xfrm>
            <a:off x="1928794" y="488182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SARNA</a:t>
            </a:r>
            <a:endParaRPr lang="pl-PL" dirty="0"/>
          </a:p>
        </p:txBody>
      </p:sp>
      <p:sp>
        <p:nvSpPr>
          <p:cNvPr id="21" name="Prostokąt zaokrąglony 20"/>
          <p:cNvSpPr/>
          <p:nvPr/>
        </p:nvSpPr>
        <p:spPr>
          <a:xfrm>
            <a:off x="1928794" y="533451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KOMAR</a:t>
            </a:r>
            <a:endParaRPr lang="pl-PL" dirty="0"/>
          </a:p>
        </p:txBody>
      </p:sp>
      <p:sp>
        <p:nvSpPr>
          <p:cNvPr id="22" name="Prostokąt zaokrąglony 21"/>
          <p:cNvSpPr/>
          <p:nvPr/>
        </p:nvSpPr>
        <p:spPr>
          <a:xfrm>
            <a:off x="1928794" y="578645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WICIOWIEC</a:t>
            </a:r>
            <a:endParaRPr lang="pl-PL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1857356" y="407194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CZWARTY</a:t>
            </a:r>
            <a:endParaRPr lang="pl-PL" b="1" dirty="0"/>
          </a:p>
        </p:txBody>
      </p:sp>
      <p:sp>
        <p:nvSpPr>
          <p:cNvPr id="24" name="Prostokąt zaokrąglony 23"/>
          <p:cNvSpPr/>
          <p:nvPr/>
        </p:nvSpPr>
        <p:spPr>
          <a:xfrm>
            <a:off x="4857752" y="44426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BRZOZA</a:t>
            </a:r>
            <a:endParaRPr lang="pl-PL" dirty="0"/>
          </a:p>
        </p:txBody>
      </p:sp>
      <p:sp>
        <p:nvSpPr>
          <p:cNvPr id="25" name="Prostokąt zaokrąglony 24"/>
          <p:cNvSpPr/>
          <p:nvPr/>
        </p:nvSpPr>
        <p:spPr>
          <a:xfrm>
            <a:off x="4857752" y="48946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PIECZARKA</a:t>
            </a:r>
            <a:endParaRPr lang="pl-PL" dirty="0"/>
          </a:p>
        </p:txBody>
      </p:sp>
      <p:sp>
        <p:nvSpPr>
          <p:cNvPr id="26" name="Prostokąt zaokrąglony 25"/>
          <p:cNvSpPr/>
          <p:nvPr/>
        </p:nvSpPr>
        <p:spPr>
          <a:xfrm>
            <a:off x="4857752" y="534730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JARZĘBINA</a:t>
            </a:r>
            <a:endParaRPr lang="pl-PL" dirty="0"/>
          </a:p>
        </p:txBody>
      </p:sp>
      <p:sp>
        <p:nvSpPr>
          <p:cNvPr id="27" name="Prostokąt zaokrąglony 26"/>
          <p:cNvSpPr/>
          <p:nvPr/>
        </p:nvSpPr>
        <p:spPr>
          <a:xfrm>
            <a:off x="4857752" y="579924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SASANKA</a:t>
            </a:r>
            <a:endParaRPr lang="pl-PL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4786314" y="408472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PIERWSZY</a:t>
            </a:r>
            <a:endParaRPr lang="pl-PL" b="1" dirty="0"/>
          </a:p>
        </p:txBody>
      </p:sp>
      <p:sp>
        <p:nvSpPr>
          <p:cNvPr id="29" name="Prostokąt zaokrąglony 2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211980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PLEŚNIAK</a:t>
            </a:r>
            <a:endParaRPr lang="pl-PL" dirty="0"/>
          </a:p>
        </p:txBody>
      </p:sp>
      <p:sp>
        <p:nvSpPr>
          <p:cNvPr id="30" name="Prostokąt zaokrąglony 29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257174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SMARDZ</a:t>
            </a:r>
            <a:endParaRPr lang="pl-PL" dirty="0"/>
          </a:p>
        </p:txBody>
      </p:sp>
      <p:sp>
        <p:nvSpPr>
          <p:cNvPr id="31" name="Prostokąt zaokrąglony 30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6227106" y="302443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ŚWIDROWIEC</a:t>
            </a:r>
            <a:endParaRPr lang="pl-PL" dirty="0"/>
          </a:p>
        </p:txBody>
      </p:sp>
      <p:sp>
        <p:nvSpPr>
          <p:cNvPr id="32" name="Prostokąt zaokrąglony 31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347637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BOROWIK</a:t>
            </a:r>
            <a:endParaRPr lang="pl-PL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6155668" y="176186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ZESTAW TRZECI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4" name="Symbol zastępczy stopki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>
            <a:hlinkClick r:id="" action="ppaction://hlinkshowjump?jump=nextslide"/>
          </p:cNvPr>
          <p:cNvSpPr/>
          <p:nvPr/>
        </p:nvSpPr>
        <p:spPr>
          <a:xfrm>
            <a:off x="357158" y="214290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Ćwiczenie ewaluacyjne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785794"/>
            <a:ext cx="83515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Z podanych zestawów organizmów, który organizm nie pasuje do pozostałych?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Odpowiedź uzasadnij.</a:t>
            </a:r>
            <a:endParaRPr kumimoji="0" lang="pl-P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Prostokąt zaokrąglony 4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439120" y="254768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ZIARNIAK</a:t>
            </a:r>
            <a:endParaRPr lang="pl-PL" dirty="0"/>
          </a:p>
        </p:txBody>
      </p:sp>
      <p:sp>
        <p:nvSpPr>
          <p:cNvPr id="6" name="Prostokąt zaokrąglony 5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39120" y="30003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PACIORKOWIEC</a:t>
            </a:r>
            <a:endParaRPr lang="pl-PL" dirty="0"/>
          </a:p>
        </p:txBody>
      </p:sp>
      <p:sp>
        <p:nvSpPr>
          <p:cNvPr id="7" name="Prostokąt zaokrąglony 6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39120" y="34523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ŚRUBOWIEC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367682" y="173779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PIERWSZY</a:t>
            </a:r>
            <a:endParaRPr lang="pl-PL" b="1" dirty="0"/>
          </a:p>
        </p:txBody>
      </p:sp>
      <p:sp>
        <p:nvSpPr>
          <p:cNvPr id="9" name="Prostokąt zaokrąglony 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2108528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EUGLENA ZIELONA</a:t>
            </a:r>
            <a:endParaRPr lang="pl-PL" dirty="0"/>
          </a:p>
        </p:txBody>
      </p:sp>
      <p:sp>
        <p:nvSpPr>
          <p:cNvPr id="10" name="Prostokąt zaokrąglony 9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256046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MORSZCZYN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346509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AMEBA</a:t>
            </a:r>
            <a:endParaRPr lang="pl-PL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3296640" y="175058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DRUGI</a:t>
            </a:r>
            <a:endParaRPr lang="pl-PL" b="1" dirty="0"/>
          </a:p>
        </p:txBody>
      </p:sp>
      <p:sp>
        <p:nvSpPr>
          <p:cNvPr id="14" name="Prostokąt zaokrąglony 1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211980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PLEŚNIAK</a:t>
            </a:r>
            <a:endParaRPr lang="pl-PL" dirty="0"/>
          </a:p>
        </p:txBody>
      </p:sp>
      <p:sp>
        <p:nvSpPr>
          <p:cNvPr id="15" name="Prostokąt zaokrąglony 14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257174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SMARDZ</a:t>
            </a:r>
            <a:endParaRPr lang="pl-PL" dirty="0"/>
          </a:p>
        </p:txBody>
      </p:sp>
      <p:sp>
        <p:nvSpPr>
          <p:cNvPr id="16" name="Prostokąt zaokrąglony 15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6227106" y="302443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ŚWIDROWIEC</a:t>
            </a:r>
            <a:endParaRPr lang="pl-PL" dirty="0"/>
          </a:p>
        </p:txBody>
      </p:sp>
      <p:sp>
        <p:nvSpPr>
          <p:cNvPr id="17" name="Prostokąt zaokrąglony 16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347637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BOROWIK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6155668" y="176186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TRZECI</a:t>
            </a:r>
            <a:endParaRPr lang="pl-PL" b="1" dirty="0"/>
          </a:p>
        </p:txBody>
      </p:sp>
      <p:sp>
        <p:nvSpPr>
          <p:cNvPr id="19" name="Prostokąt zaokrąglony 1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1928794" y="442988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PIES</a:t>
            </a:r>
            <a:endParaRPr lang="pl-PL" dirty="0"/>
          </a:p>
        </p:txBody>
      </p:sp>
      <p:sp>
        <p:nvSpPr>
          <p:cNvPr id="20" name="Prostokąt zaokrąglony 19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1928794" y="488182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SARNA</a:t>
            </a:r>
            <a:endParaRPr lang="pl-PL" dirty="0"/>
          </a:p>
        </p:txBody>
      </p:sp>
      <p:sp>
        <p:nvSpPr>
          <p:cNvPr id="21" name="Prostokąt zaokrąglony 20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1928794" y="533451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KOMAR</a:t>
            </a:r>
            <a:endParaRPr lang="pl-PL" dirty="0"/>
          </a:p>
        </p:txBody>
      </p:sp>
      <p:sp>
        <p:nvSpPr>
          <p:cNvPr id="22" name="Prostokąt zaokrąglony 21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1928794" y="578645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WICIOWIEC</a:t>
            </a:r>
            <a:endParaRPr lang="pl-PL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1857356" y="407194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ZESTAW CZWARTY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4857752" y="44426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BRZOZA</a:t>
            </a:r>
            <a:endParaRPr lang="pl-PL" dirty="0"/>
          </a:p>
        </p:txBody>
      </p:sp>
      <p:sp>
        <p:nvSpPr>
          <p:cNvPr id="25" name="Prostokąt zaokrąglony 24"/>
          <p:cNvSpPr/>
          <p:nvPr/>
        </p:nvSpPr>
        <p:spPr>
          <a:xfrm>
            <a:off x="4857752" y="48946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PIECZARKA</a:t>
            </a:r>
            <a:endParaRPr lang="pl-PL" dirty="0"/>
          </a:p>
        </p:txBody>
      </p:sp>
      <p:sp>
        <p:nvSpPr>
          <p:cNvPr id="26" name="Prostokąt zaokrąglony 25"/>
          <p:cNvSpPr/>
          <p:nvPr/>
        </p:nvSpPr>
        <p:spPr>
          <a:xfrm>
            <a:off x="4857752" y="534730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JARZĘBINA</a:t>
            </a:r>
            <a:endParaRPr lang="pl-PL" dirty="0"/>
          </a:p>
        </p:txBody>
      </p:sp>
      <p:sp>
        <p:nvSpPr>
          <p:cNvPr id="27" name="Prostokąt zaokrąglony 26"/>
          <p:cNvSpPr/>
          <p:nvPr/>
        </p:nvSpPr>
        <p:spPr>
          <a:xfrm>
            <a:off x="4857752" y="579924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SASANKA</a:t>
            </a:r>
            <a:endParaRPr lang="pl-PL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4786314" y="408472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PIERWSZY</a:t>
            </a:r>
            <a:endParaRPr lang="pl-PL" b="1" dirty="0"/>
          </a:p>
        </p:txBody>
      </p:sp>
      <p:sp>
        <p:nvSpPr>
          <p:cNvPr id="29" name="Symbol zastępczy stop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>
            <a:hlinkClick r:id="" action="ppaction://hlinkshowjump?jump=nextslide"/>
          </p:cNvPr>
          <p:cNvSpPr/>
          <p:nvPr/>
        </p:nvSpPr>
        <p:spPr>
          <a:xfrm>
            <a:off x="357158" y="214290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Ćwiczenie ewaluacyjne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785794"/>
            <a:ext cx="83515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Z podanych zestawów organizmów, który organizm nie pasuje do pozostałych?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Odpowiedź uzasadnij.</a:t>
            </a:r>
            <a:endParaRPr kumimoji="0" lang="pl-P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Prostokąt zaokrąglony 4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439120" y="254768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ZIARNIAK</a:t>
            </a:r>
            <a:endParaRPr lang="pl-PL" dirty="0"/>
          </a:p>
        </p:txBody>
      </p:sp>
      <p:sp>
        <p:nvSpPr>
          <p:cNvPr id="6" name="Prostokąt zaokrąglony 5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39120" y="30003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PACIORKOWIEC</a:t>
            </a:r>
            <a:endParaRPr lang="pl-PL" dirty="0"/>
          </a:p>
        </p:txBody>
      </p:sp>
      <p:sp>
        <p:nvSpPr>
          <p:cNvPr id="7" name="Prostokąt zaokrąglony 6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39120" y="34523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ŚRUBOWIEC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367682" y="173779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PIERWSZY</a:t>
            </a:r>
            <a:endParaRPr lang="pl-PL" b="1" dirty="0"/>
          </a:p>
        </p:txBody>
      </p:sp>
      <p:sp>
        <p:nvSpPr>
          <p:cNvPr id="9" name="Prostokąt zaokrąglony 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2108528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EUGLENA ZIELONA</a:t>
            </a:r>
            <a:endParaRPr lang="pl-PL" dirty="0"/>
          </a:p>
        </p:txBody>
      </p:sp>
      <p:sp>
        <p:nvSpPr>
          <p:cNvPr id="10" name="Prostokąt zaokrąglony 9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256046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MORSZCZYN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346509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AMEBA</a:t>
            </a:r>
            <a:endParaRPr lang="pl-PL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3296640" y="175058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DRUGI</a:t>
            </a:r>
            <a:endParaRPr lang="pl-PL" b="1" dirty="0"/>
          </a:p>
        </p:txBody>
      </p:sp>
      <p:sp>
        <p:nvSpPr>
          <p:cNvPr id="14" name="Prostokąt zaokrąglony 1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211980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PLEŚNIAK</a:t>
            </a:r>
            <a:endParaRPr lang="pl-PL" dirty="0"/>
          </a:p>
        </p:txBody>
      </p:sp>
      <p:sp>
        <p:nvSpPr>
          <p:cNvPr id="15" name="Prostokąt zaokrąglony 14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257174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SMARDZ</a:t>
            </a:r>
            <a:endParaRPr lang="pl-PL" dirty="0"/>
          </a:p>
        </p:txBody>
      </p:sp>
      <p:sp>
        <p:nvSpPr>
          <p:cNvPr id="17" name="Prostokąt zaokrąglony 16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347637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BOROWIK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6155668" y="176186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TRZECI</a:t>
            </a:r>
            <a:endParaRPr lang="pl-PL" b="1" dirty="0"/>
          </a:p>
        </p:txBody>
      </p:sp>
      <p:sp>
        <p:nvSpPr>
          <p:cNvPr id="19" name="Prostokąt zaokrąglony 1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1928794" y="442988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PIES</a:t>
            </a:r>
            <a:endParaRPr lang="pl-PL" dirty="0"/>
          </a:p>
        </p:txBody>
      </p:sp>
      <p:sp>
        <p:nvSpPr>
          <p:cNvPr id="20" name="Prostokąt zaokrąglony 19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1928794" y="488182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SARNA</a:t>
            </a:r>
            <a:endParaRPr lang="pl-PL" dirty="0"/>
          </a:p>
        </p:txBody>
      </p:sp>
      <p:sp>
        <p:nvSpPr>
          <p:cNvPr id="21" name="Prostokąt zaokrąglony 20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1928794" y="533451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KOMAR</a:t>
            </a:r>
            <a:endParaRPr lang="pl-PL" dirty="0"/>
          </a:p>
        </p:txBody>
      </p:sp>
      <p:sp>
        <p:nvSpPr>
          <p:cNvPr id="22" name="Prostokąt zaokrąglony 21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1928794" y="578645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WICIOWIEC</a:t>
            </a:r>
            <a:endParaRPr lang="pl-PL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1857356" y="407194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CZWARTY</a:t>
            </a:r>
            <a:endParaRPr lang="pl-PL" b="1" dirty="0"/>
          </a:p>
        </p:txBody>
      </p:sp>
      <p:sp>
        <p:nvSpPr>
          <p:cNvPr id="24" name="Prostokąt zaokrąglony 2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857752" y="44426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BRZOZA</a:t>
            </a:r>
            <a:endParaRPr lang="pl-PL" dirty="0"/>
          </a:p>
        </p:txBody>
      </p:sp>
      <p:sp>
        <p:nvSpPr>
          <p:cNvPr id="25" name="Prostokąt zaokrąglony 24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4857752" y="48946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PIECZARKA</a:t>
            </a:r>
            <a:endParaRPr lang="pl-PL" dirty="0"/>
          </a:p>
        </p:txBody>
      </p:sp>
      <p:sp>
        <p:nvSpPr>
          <p:cNvPr id="26" name="Prostokąt zaokrąglony 25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857752" y="534730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JARZĘBINA</a:t>
            </a:r>
            <a:endParaRPr lang="pl-PL" dirty="0"/>
          </a:p>
        </p:txBody>
      </p:sp>
      <p:sp>
        <p:nvSpPr>
          <p:cNvPr id="27" name="Prostokąt zaokrąglony 26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857752" y="579924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SASANKA</a:t>
            </a:r>
            <a:endParaRPr lang="pl-PL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4786314" y="408472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ZESTAW PIERWSZY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" name="Symbol zastępczy stop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>
            <a:hlinkClick r:id="" action="ppaction://hlinkshowjump?jump=nextslide"/>
          </p:cNvPr>
          <p:cNvSpPr/>
          <p:nvPr/>
        </p:nvSpPr>
        <p:spPr>
          <a:xfrm>
            <a:off x="357158" y="214290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Ćwiczenie ewaluacyjne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785794"/>
            <a:ext cx="83515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Z podanych zestawów organizmów, który organizm nie pasuje do pozostałych?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Odpowiedź uzasadnij.</a:t>
            </a:r>
            <a:endParaRPr kumimoji="0" lang="pl-P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Prostokąt zaokrąglony 4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439120" y="254768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ZIARNIAK</a:t>
            </a:r>
            <a:endParaRPr lang="pl-PL" dirty="0"/>
          </a:p>
        </p:txBody>
      </p:sp>
      <p:sp>
        <p:nvSpPr>
          <p:cNvPr id="6" name="Prostokąt zaokrąglony 5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39120" y="30003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PACIORKOWIEC</a:t>
            </a:r>
            <a:endParaRPr lang="pl-PL" dirty="0"/>
          </a:p>
        </p:txBody>
      </p:sp>
      <p:sp>
        <p:nvSpPr>
          <p:cNvPr id="7" name="Prostokąt zaokrąglony 6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39120" y="34523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ŚRUBOWIEC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367682" y="173779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PIERWSZY</a:t>
            </a:r>
            <a:endParaRPr lang="pl-PL" b="1" dirty="0"/>
          </a:p>
        </p:txBody>
      </p:sp>
      <p:sp>
        <p:nvSpPr>
          <p:cNvPr id="9" name="Prostokąt zaokrąglony 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2108528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EUGLENA ZIELONA</a:t>
            </a:r>
            <a:endParaRPr lang="pl-PL" dirty="0"/>
          </a:p>
        </p:txBody>
      </p:sp>
      <p:sp>
        <p:nvSpPr>
          <p:cNvPr id="10" name="Prostokąt zaokrąglony 9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256046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MORSZCZYN</a:t>
            </a:r>
            <a:endParaRPr lang="pl-PL" dirty="0"/>
          </a:p>
        </p:txBody>
      </p:sp>
      <p:sp>
        <p:nvSpPr>
          <p:cNvPr id="12" name="Prostokąt zaokrąglony 11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3368078" y="346509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AMEBA</a:t>
            </a:r>
            <a:endParaRPr lang="pl-PL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3296640" y="175058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DRUGI</a:t>
            </a:r>
            <a:endParaRPr lang="pl-PL" b="1" dirty="0"/>
          </a:p>
        </p:txBody>
      </p:sp>
      <p:sp>
        <p:nvSpPr>
          <p:cNvPr id="14" name="Prostokąt zaokrąglony 1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211980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PLEŚNIAK</a:t>
            </a:r>
            <a:endParaRPr lang="pl-PL" dirty="0"/>
          </a:p>
        </p:txBody>
      </p:sp>
      <p:sp>
        <p:nvSpPr>
          <p:cNvPr id="15" name="Prostokąt zaokrąglony 14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257174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SMARDZ</a:t>
            </a:r>
            <a:endParaRPr lang="pl-PL" dirty="0"/>
          </a:p>
        </p:txBody>
      </p:sp>
      <p:sp>
        <p:nvSpPr>
          <p:cNvPr id="17" name="Prostokąt zaokrąglony 16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227106" y="347637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BOROWIK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6155668" y="176186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TRZECI</a:t>
            </a:r>
            <a:endParaRPr lang="pl-PL" b="1" dirty="0"/>
          </a:p>
        </p:txBody>
      </p:sp>
      <p:sp>
        <p:nvSpPr>
          <p:cNvPr id="19" name="Prostokąt zaokrąglony 18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1928794" y="442988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PIES</a:t>
            </a:r>
            <a:endParaRPr lang="pl-PL" dirty="0"/>
          </a:p>
        </p:txBody>
      </p:sp>
      <p:sp>
        <p:nvSpPr>
          <p:cNvPr id="20" name="Prostokąt zaokrąglony 19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1928794" y="4881824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SARNA</a:t>
            </a:r>
            <a:endParaRPr lang="pl-PL" dirty="0"/>
          </a:p>
        </p:txBody>
      </p:sp>
      <p:sp>
        <p:nvSpPr>
          <p:cNvPr id="21" name="Prostokąt zaokrąglony 20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1928794" y="5334516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KOMAR</a:t>
            </a:r>
            <a:endParaRPr lang="pl-PL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1857356" y="407194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CZWARTY</a:t>
            </a:r>
            <a:endParaRPr lang="pl-PL" b="1" dirty="0"/>
          </a:p>
        </p:txBody>
      </p:sp>
      <p:sp>
        <p:nvSpPr>
          <p:cNvPr id="24" name="Prostokąt zaokrąglony 2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857752" y="444267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BRZOZA</a:t>
            </a:r>
            <a:endParaRPr lang="pl-PL" dirty="0"/>
          </a:p>
        </p:txBody>
      </p:sp>
      <p:sp>
        <p:nvSpPr>
          <p:cNvPr id="25" name="Prostokąt zaokrąglony 24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4857752" y="489461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PIECZARKA</a:t>
            </a:r>
            <a:endParaRPr lang="pl-PL" dirty="0"/>
          </a:p>
        </p:txBody>
      </p:sp>
      <p:sp>
        <p:nvSpPr>
          <p:cNvPr id="26" name="Prostokąt zaokrąglony 25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857752" y="5347302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JARZĘBINA</a:t>
            </a:r>
            <a:endParaRPr lang="pl-PL" dirty="0"/>
          </a:p>
        </p:txBody>
      </p:sp>
      <p:sp>
        <p:nvSpPr>
          <p:cNvPr id="27" name="Prostokąt zaokrąglony 26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4857752" y="5799240"/>
            <a:ext cx="2428892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SASANKA</a:t>
            </a:r>
            <a:endParaRPr lang="pl-PL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4786314" y="408472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ZESTAW PIERWSZY</a:t>
            </a:r>
            <a:endParaRPr lang="pl-PL" b="1" dirty="0"/>
          </a:p>
        </p:txBody>
      </p:sp>
      <p:sp>
        <p:nvSpPr>
          <p:cNvPr id="29" name="Symbol zastępczy stop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28596" y="285728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</a:t>
            </a:r>
          </a:p>
        </p:txBody>
      </p:sp>
      <p:sp>
        <p:nvSpPr>
          <p:cNvPr id="3" name="Prostokąt zaokrąglony 2">
            <a:hlinkClick r:id="rId2" action="ppaction://hlinksldjump"/>
          </p:cNvPr>
          <p:cNvSpPr/>
          <p:nvPr/>
        </p:nvSpPr>
        <p:spPr>
          <a:xfrm>
            <a:off x="785786" y="6215082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85786" y="1357298"/>
            <a:ext cx="6572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prezentacji </a:t>
            </a:r>
            <a:r>
              <a:rPr lang="pl-PL" dirty="0" smtClean="0"/>
              <a:t>wykorzystano zdjęcia </a:t>
            </a:r>
            <a:r>
              <a:rPr lang="pl-PL" dirty="0" smtClean="0"/>
              <a:t>ze stron internetowych: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http://wikipedia.pl</a:t>
            </a:r>
            <a:r>
              <a:rPr lang="pl-PL" dirty="0" smtClean="0"/>
              <a:t>,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http://</a:t>
            </a:r>
            <a:r>
              <a:rPr lang="pl-PL" dirty="0" smtClean="0"/>
              <a:t>ebiolog.pl</a:t>
            </a:r>
          </a:p>
          <a:p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a 17"/>
          <p:cNvGrpSpPr/>
          <p:nvPr/>
        </p:nvGrpSpPr>
        <p:grpSpPr>
          <a:xfrm>
            <a:off x="6000760" y="2000240"/>
            <a:ext cx="3000396" cy="2000264"/>
            <a:chOff x="6000760" y="2000240"/>
            <a:chExt cx="3000396" cy="2000264"/>
          </a:xfrm>
        </p:grpSpPr>
        <p:sp>
          <p:nvSpPr>
            <p:cNvPr id="10" name="Elipsa 9"/>
            <p:cNvSpPr/>
            <p:nvPr/>
          </p:nvSpPr>
          <p:spPr>
            <a:xfrm>
              <a:off x="6000760" y="2000240"/>
              <a:ext cx="3000396" cy="2000264"/>
            </a:xfrm>
            <a:prstGeom prst="ellipse">
              <a:avLst/>
            </a:prstGeom>
            <a:ln w="5715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endParaRPr lang="pl-PL" sz="4400" b="1" dirty="0"/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6286512" y="2846973"/>
              <a:ext cx="2447978" cy="5105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pl-PL" sz="4400" b="1" dirty="0" smtClean="0"/>
                <a:t>Zwierzęta</a:t>
              </a:r>
              <a:endParaRPr lang="pl-PL" sz="4400" b="1" dirty="0"/>
            </a:p>
          </p:txBody>
        </p:sp>
      </p:grpSp>
      <p:sp>
        <p:nvSpPr>
          <p:cNvPr id="9" name="Elipsa 8"/>
          <p:cNvSpPr/>
          <p:nvPr/>
        </p:nvSpPr>
        <p:spPr>
          <a:xfrm>
            <a:off x="3000364" y="714356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2">
                    <a:lumMod val="50000"/>
                  </a:schemeClr>
                </a:solidFill>
              </a:rPr>
              <a:t>Grzyby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1214414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err="1" smtClean="0">
                <a:solidFill>
                  <a:schemeClr val="accent2">
                    <a:lumMod val="50000"/>
                  </a:schemeClr>
                </a:solidFill>
              </a:rPr>
              <a:t>Protisty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214282" y="2000240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3">
                    <a:lumMod val="50000"/>
                  </a:schemeClr>
                </a:solidFill>
              </a:rPr>
              <a:t>Rośliny</a:t>
            </a:r>
            <a:endParaRPr lang="pl-PL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5000628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4">
                    <a:lumMod val="50000"/>
                  </a:schemeClr>
                </a:solidFill>
              </a:rPr>
              <a:t>Bakterie</a:t>
            </a:r>
            <a:endParaRPr lang="pl-PL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Elipsa 19">
            <a:hlinkClick r:id="rId2" action="ppaction://hlinksldjump"/>
          </p:cNvPr>
          <p:cNvSpPr/>
          <p:nvPr/>
        </p:nvSpPr>
        <p:spPr>
          <a:xfrm>
            <a:off x="357158" y="2000240"/>
            <a:ext cx="2714676" cy="2000264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1" name="Elipsa 20">
            <a:hlinkClick r:id="rId3" action="ppaction://hlinksldjump"/>
          </p:cNvPr>
          <p:cNvSpPr/>
          <p:nvPr/>
        </p:nvSpPr>
        <p:spPr>
          <a:xfrm>
            <a:off x="3214678" y="714356"/>
            <a:ext cx="2714676" cy="2000264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2" name="Elipsa 21">
            <a:hlinkClick r:id="rId4" action="ppaction://hlinksldjump"/>
          </p:cNvPr>
          <p:cNvSpPr/>
          <p:nvPr/>
        </p:nvSpPr>
        <p:spPr>
          <a:xfrm>
            <a:off x="6215074" y="2000240"/>
            <a:ext cx="2714676" cy="2000264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3" name="Elipsa 22">
            <a:hlinkClick r:id="rId5" action="ppaction://hlinksldjump"/>
          </p:cNvPr>
          <p:cNvSpPr/>
          <p:nvPr/>
        </p:nvSpPr>
        <p:spPr>
          <a:xfrm>
            <a:off x="5214942" y="4429132"/>
            <a:ext cx="2714676" cy="1285884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4" name="Elipsa 23">
            <a:hlinkClick r:id="rId6" action="ppaction://hlinksldjump"/>
          </p:cNvPr>
          <p:cNvSpPr/>
          <p:nvPr/>
        </p:nvSpPr>
        <p:spPr>
          <a:xfrm>
            <a:off x="1357290" y="4429132"/>
            <a:ext cx="2714676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grpSp>
        <p:nvGrpSpPr>
          <p:cNvPr id="26" name="Grupa 25"/>
          <p:cNvGrpSpPr/>
          <p:nvPr/>
        </p:nvGrpSpPr>
        <p:grpSpPr>
          <a:xfrm>
            <a:off x="3107521" y="2786058"/>
            <a:ext cx="3000396" cy="2000264"/>
            <a:chOff x="3107521" y="2786058"/>
            <a:chExt cx="3000396" cy="2000264"/>
          </a:xfrm>
        </p:grpSpPr>
        <p:sp>
          <p:nvSpPr>
            <p:cNvPr id="2" name="Elipsa 1"/>
            <p:cNvSpPr/>
            <p:nvPr/>
          </p:nvSpPr>
          <p:spPr>
            <a:xfrm>
              <a:off x="3107521" y="2786058"/>
              <a:ext cx="3000396" cy="2000264"/>
            </a:xfrm>
            <a:prstGeom prst="ellipse">
              <a:avLst/>
            </a:prstGeom>
            <a:ln w="38100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sz="2400" b="1" dirty="0">
                <a:solidFill>
                  <a:srgbClr val="000099"/>
                </a:solidFill>
              </a:endParaRPr>
            </a:p>
          </p:txBody>
        </p:sp>
        <p:sp>
          <p:nvSpPr>
            <p:cNvPr id="15" name="Prostokąt 14"/>
            <p:cNvSpPr/>
            <p:nvPr/>
          </p:nvSpPr>
          <p:spPr>
            <a:xfrm>
              <a:off x="3214678" y="3214686"/>
              <a:ext cx="277813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pl-PL" sz="3200" b="1" dirty="0" smtClean="0">
                  <a:solidFill>
                    <a:srgbClr val="000099"/>
                  </a:solidFill>
                </a:rPr>
                <a:t>KRÓLESTWA </a:t>
              </a:r>
            </a:p>
            <a:p>
              <a:pPr algn="ctr"/>
              <a:r>
                <a:rPr lang="pl-PL" sz="3200" b="1" dirty="0" smtClean="0">
                  <a:solidFill>
                    <a:srgbClr val="000099"/>
                  </a:solidFill>
                </a:rPr>
                <a:t>ORGANIZMÓW</a:t>
              </a:r>
              <a:endParaRPr lang="pl-PL" sz="3200" b="1" dirty="0">
                <a:solidFill>
                  <a:srgbClr val="000099"/>
                </a:solidFill>
              </a:endParaRPr>
            </a:p>
          </p:txBody>
        </p:sp>
      </p:grpSp>
      <p:sp>
        <p:nvSpPr>
          <p:cNvPr id="19" name="pole tekstowe 18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0099"/>
                </a:solidFill>
              </a:rPr>
              <a:t>We współczesnej systematyce organizmów wyróżniamy pięć królestw:</a:t>
            </a:r>
            <a:endParaRPr lang="pl-PL" sz="2400" b="1" dirty="0">
              <a:solidFill>
                <a:srgbClr val="000099"/>
              </a:solidFill>
            </a:endParaRPr>
          </a:p>
        </p:txBody>
      </p:sp>
      <p:sp>
        <p:nvSpPr>
          <p:cNvPr id="25" name="Prostokąt zaokrąglony 24">
            <a:hlinkClick r:id="rId7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3107521" y="2786058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2400" b="1" dirty="0">
              <a:solidFill>
                <a:srgbClr val="000099"/>
              </a:solidFill>
            </a:endParaRPr>
          </a:p>
        </p:txBody>
      </p:sp>
      <p:sp>
        <p:nvSpPr>
          <p:cNvPr id="9" name="Elipsa 8"/>
          <p:cNvSpPr/>
          <p:nvPr/>
        </p:nvSpPr>
        <p:spPr>
          <a:xfrm>
            <a:off x="3000364" y="714356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2">
                    <a:lumMod val="50000"/>
                  </a:schemeClr>
                </a:solidFill>
              </a:rPr>
              <a:t>Grzyby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1214414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err="1" smtClean="0">
                <a:solidFill>
                  <a:schemeClr val="accent2">
                    <a:lumMod val="50000"/>
                  </a:schemeClr>
                </a:solidFill>
              </a:rPr>
              <a:t>Protisty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214282" y="2000240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3">
                    <a:lumMod val="50000"/>
                  </a:schemeClr>
                </a:solidFill>
              </a:rPr>
              <a:t>Rośliny</a:t>
            </a:r>
            <a:endParaRPr lang="pl-PL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214678" y="3214686"/>
            <a:ext cx="27781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KRÓLESTWA </a:t>
            </a:r>
          </a:p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ORGANIZMÓW</a:t>
            </a:r>
            <a:endParaRPr lang="pl-PL" sz="3200" b="1" dirty="0">
              <a:solidFill>
                <a:srgbClr val="000099"/>
              </a:solidFill>
            </a:endParaRPr>
          </a:p>
        </p:txBody>
      </p:sp>
      <p:grpSp>
        <p:nvGrpSpPr>
          <p:cNvPr id="3" name="Grupa 17"/>
          <p:cNvGrpSpPr/>
          <p:nvPr/>
        </p:nvGrpSpPr>
        <p:grpSpPr>
          <a:xfrm>
            <a:off x="6000760" y="2000240"/>
            <a:ext cx="3000396" cy="2000264"/>
            <a:chOff x="6000760" y="2000240"/>
            <a:chExt cx="3000396" cy="2000264"/>
          </a:xfrm>
        </p:grpSpPr>
        <p:sp>
          <p:nvSpPr>
            <p:cNvPr id="10" name="Elipsa 9"/>
            <p:cNvSpPr/>
            <p:nvPr/>
          </p:nvSpPr>
          <p:spPr>
            <a:xfrm>
              <a:off x="6000760" y="2000240"/>
              <a:ext cx="3000396" cy="2000264"/>
            </a:xfrm>
            <a:prstGeom prst="ellipse">
              <a:avLst/>
            </a:prstGeom>
            <a:ln w="3810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endParaRPr lang="pl-PL" sz="4400" b="1" dirty="0"/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6286512" y="2846973"/>
              <a:ext cx="2447978" cy="5105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pl-PL" sz="4400" b="1" dirty="0" smtClean="0"/>
                <a:t>Zwierzęta</a:t>
              </a:r>
              <a:endParaRPr lang="pl-PL" sz="4400" b="1" dirty="0"/>
            </a:p>
          </p:txBody>
        </p:sp>
      </p:grpSp>
      <p:sp>
        <p:nvSpPr>
          <p:cNvPr id="20" name="Strzałka w górę 19"/>
          <p:cNvSpPr/>
          <p:nvPr/>
        </p:nvSpPr>
        <p:spPr>
          <a:xfrm>
            <a:off x="6072198" y="3929066"/>
            <a:ext cx="785818" cy="1000132"/>
          </a:xfrm>
          <a:prstGeom prst="upArrow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Strzałka w górę 21"/>
          <p:cNvSpPr/>
          <p:nvPr/>
        </p:nvSpPr>
        <p:spPr>
          <a:xfrm rot="16200000">
            <a:off x="4464843" y="4893479"/>
            <a:ext cx="785818" cy="1000132"/>
          </a:xfrm>
          <a:prstGeom prst="upArrow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5000628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4">
                    <a:lumMod val="50000"/>
                  </a:schemeClr>
                </a:solidFill>
              </a:rPr>
              <a:t>Bakterie</a:t>
            </a:r>
            <a:endParaRPr lang="pl-PL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142844" y="642918"/>
            <a:ext cx="4214842" cy="5857916"/>
          </a:xfrm>
          <a:prstGeom prst="roundRect">
            <a:avLst>
              <a:gd name="adj" fmla="val 9711"/>
            </a:avLst>
          </a:prstGeom>
          <a:ln w="571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Najprostsze i najmniejsze organizmy jednokomórkowe (długość komórki od 0,5 do 10</a:t>
            </a:r>
            <a:r>
              <a:rPr lang="el-GR" dirty="0" smtClean="0"/>
              <a:t>μ</a:t>
            </a:r>
            <a:r>
              <a:rPr lang="pl-PL" dirty="0" smtClean="0"/>
              <a:t>m). W komórce brak jądra komórkowego, siateczki śródplazmatycznej, mitochondriów </a:t>
            </a:r>
            <a:br>
              <a:rPr lang="pl-PL" dirty="0" smtClean="0"/>
            </a:br>
            <a:r>
              <a:rPr lang="pl-PL" dirty="0" smtClean="0"/>
              <a:t>i innych wyspecjalizowanych organelli. Najczęściej jednokomórkowe, czasem komórki zgrupowane w nici lub pakiety. Większość bakterii jest cudzożywna (niektóre są pasożytnicze i chorobotwórcze dla roślin, zwierząt oraz ludzi). Bakteriami są też samożywne sinice (</a:t>
            </a:r>
            <a:r>
              <a:rPr lang="pl-PL" dirty="0" err="1" smtClean="0"/>
              <a:t>cyjanobakterie</a:t>
            </a:r>
            <a:r>
              <a:rPr lang="pl-PL" dirty="0" smtClean="0"/>
              <a:t>), odżywiające się podobnie jak glony i rośliny zielone (fotosynteza).</a:t>
            </a:r>
            <a:endParaRPr lang="pl-PL" dirty="0"/>
          </a:p>
        </p:txBody>
      </p:sp>
      <p:sp>
        <p:nvSpPr>
          <p:cNvPr id="12" name="Prostokąt zaokrąglony 11"/>
          <p:cNvSpPr/>
          <p:nvPr/>
        </p:nvSpPr>
        <p:spPr>
          <a:xfrm>
            <a:off x="4500562" y="642918"/>
            <a:ext cx="4429156" cy="3286148"/>
          </a:xfrm>
          <a:prstGeom prst="roundRect">
            <a:avLst>
              <a:gd name="adj" fmla="val 9711"/>
            </a:avLst>
          </a:prstGeom>
          <a:blipFill>
            <a:blip r:embed="rId2" cstate="print"/>
            <a:stretch>
              <a:fillRect/>
            </a:stretch>
          </a:blipFill>
          <a:ln w="571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rostokąt 23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Symbol zastępczy stopki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19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3107521" y="2786058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2400" b="1" dirty="0">
              <a:solidFill>
                <a:srgbClr val="000099"/>
              </a:solidFill>
            </a:endParaRPr>
          </a:p>
        </p:txBody>
      </p:sp>
      <p:sp>
        <p:nvSpPr>
          <p:cNvPr id="9" name="Elipsa 8"/>
          <p:cNvSpPr/>
          <p:nvPr/>
        </p:nvSpPr>
        <p:spPr>
          <a:xfrm>
            <a:off x="3000364" y="714356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2">
                    <a:lumMod val="50000"/>
                  </a:schemeClr>
                </a:solidFill>
              </a:rPr>
              <a:t>Grzyby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1214414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err="1" smtClean="0">
                <a:solidFill>
                  <a:schemeClr val="accent2">
                    <a:lumMod val="50000"/>
                  </a:schemeClr>
                </a:solidFill>
              </a:rPr>
              <a:t>Protisty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214282" y="2000240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3">
                    <a:lumMod val="50000"/>
                  </a:schemeClr>
                </a:solidFill>
              </a:rPr>
              <a:t>Rośliny</a:t>
            </a:r>
            <a:endParaRPr lang="pl-PL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214678" y="3214686"/>
            <a:ext cx="27781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KRÓLESTWA </a:t>
            </a:r>
          </a:p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ORGANIZMÓW</a:t>
            </a:r>
            <a:endParaRPr lang="pl-PL" sz="3200" b="1" dirty="0">
              <a:solidFill>
                <a:srgbClr val="000099"/>
              </a:solidFill>
            </a:endParaRPr>
          </a:p>
        </p:txBody>
      </p:sp>
      <p:grpSp>
        <p:nvGrpSpPr>
          <p:cNvPr id="3" name="Grupa 17"/>
          <p:cNvGrpSpPr/>
          <p:nvPr/>
        </p:nvGrpSpPr>
        <p:grpSpPr>
          <a:xfrm>
            <a:off x="6000760" y="2000240"/>
            <a:ext cx="3000396" cy="2000264"/>
            <a:chOff x="6000760" y="2000240"/>
            <a:chExt cx="3000396" cy="2000264"/>
          </a:xfrm>
        </p:grpSpPr>
        <p:sp>
          <p:nvSpPr>
            <p:cNvPr id="10" name="Elipsa 9"/>
            <p:cNvSpPr/>
            <p:nvPr/>
          </p:nvSpPr>
          <p:spPr>
            <a:xfrm>
              <a:off x="6000760" y="2000240"/>
              <a:ext cx="3000396" cy="2000264"/>
            </a:xfrm>
            <a:prstGeom prst="ellipse">
              <a:avLst/>
            </a:prstGeom>
            <a:ln w="3810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endParaRPr lang="pl-PL" sz="4400" b="1" dirty="0"/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6286512" y="2846973"/>
              <a:ext cx="2447978" cy="5105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pl-PL" sz="4400" b="1" dirty="0" smtClean="0"/>
                <a:t>Zwierzęta</a:t>
              </a:r>
              <a:endParaRPr lang="pl-PL" sz="4400" b="1" dirty="0"/>
            </a:p>
          </p:txBody>
        </p:sp>
      </p:grpSp>
      <p:sp>
        <p:nvSpPr>
          <p:cNvPr id="20" name="Strzałka w górę 19"/>
          <p:cNvSpPr/>
          <p:nvPr/>
        </p:nvSpPr>
        <p:spPr>
          <a:xfrm>
            <a:off x="6072198" y="3929066"/>
            <a:ext cx="785818" cy="1000132"/>
          </a:xfrm>
          <a:prstGeom prst="upArrow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Strzałka w górę 21"/>
          <p:cNvSpPr/>
          <p:nvPr/>
        </p:nvSpPr>
        <p:spPr>
          <a:xfrm rot="16200000">
            <a:off x="4464843" y="4893479"/>
            <a:ext cx="785818" cy="1000132"/>
          </a:xfrm>
          <a:prstGeom prst="upArrow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5000628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4">
                    <a:lumMod val="50000"/>
                  </a:schemeClr>
                </a:solidFill>
              </a:rPr>
              <a:t>Bakterie</a:t>
            </a:r>
            <a:endParaRPr lang="pl-PL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142844" y="642918"/>
            <a:ext cx="4214842" cy="5857916"/>
          </a:xfrm>
          <a:prstGeom prst="roundRect">
            <a:avLst>
              <a:gd name="adj" fmla="val 9711"/>
            </a:avLst>
          </a:prstGeom>
          <a:ln w="571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Najprostsze i najmniejsze organizmy jednokomórkowe (długość komórki od 0,5 do 10</a:t>
            </a:r>
            <a:r>
              <a:rPr lang="el-GR" dirty="0" smtClean="0"/>
              <a:t>μ</a:t>
            </a:r>
            <a:r>
              <a:rPr lang="pl-PL" dirty="0" smtClean="0"/>
              <a:t>m). W komórce brak jądra komórkowego, siateczki śródplazmatycznej, mitochondriów </a:t>
            </a:r>
            <a:br>
              <a:rPr lang="pl-PL" dirty="0" smtClean="0"/>
            </a:br>
            <a:r>
              <a:rPr lang="pl-PL" dirty="0" smtClean="0"/>
              <a:t>i innych wyspecjalizowanych organelli. Najczęściej jednokomórkowe, czasem komórki zgrupowane w nici lub pakiety. Większość bakterii jest cudzożywna (niektóre są pasożytnicze i chorobotwórcze dla roślin, zwierząt oraz ludzi). Bakteriami są też samożywne sinice (</a:t>
            </a:r>
            <a:r>
              <a:rPr lang="pl-PL" dirty="0" err="1" smtClean="0"/>
              <a:t>cyjanobakterie</a:t>
            </a:r>
            <a:r>
              <a:rPr lang="pl-PL" dirty="0" smtClean="0"/>
              <a:t>), odżywiające się podobnie jak glony i rośliny zielone (fotosynteza).</a:t>
            </a:r>
            <a:endParaRPr lang="pl-PL" dirty="0"/>
          </a:p>
        </p:txBody>
      </p:sp>
      <p:sp>
        <p:nvSpPr>
          <p:cNvPr id="12" name="Prostokąt zaokrąglony 11"/>
          <p:cNvSpPr/>
          <p:nvPr/>
        </p:nvSpPr>
        <p:spPr>
          <a:xfrm>
            <a:off x="4500562" y="642918"/>
            <a:ext cx="4429156" cy="3286148"/>
          </a:xfrm>
          <a:prstGeom prst="roundRect">
            <a:avLst>
              <a:gd name="adj" fmla="val 9711"/>
            </a:avLst>
          </a:prstGeom>
          <a:blipFill>
            <a:blip r:embed="rId2" cstate="print"/>
            <a:stretch>
              <a:fillRect/>
            </a:stretch>
          </a:blipFill>
          <a:ln w="571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19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3107521" y="2786058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2400" b="1" dirty="0">
              <a:solidFill>
                <a:srgbClr val="000099"/>
              </a:solidFill>
            </a:endParaRPr>
          </a:p>
        </p:txBody>
      </p:sp>
      <p:sp>
        <p:nvSpPr>
          <p:cNvPr id="9" name="Elipsa 8"/>
          <p:cNvSpPr/>
          <p:nvPr/>
        </p:nvSpPr>
        <p:spPr>
          <a:xfrm>
            <a:off x="3000364" y="714356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2">
                    <a:lumMod val="50000"/>
                  </a:schemeClr>
                </a:solidFill>
              </a:rPr>
              <a:t>Grzyby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214282" y="2000240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3">
                    <a:lumMod val="50000"/>
                  </a:schemeClr>
                </a:solidFill>
              </a:rPr>
              <a:t>Rośliny</a:t>
            </a:r>
            <a:endParaRPr lang="pl-PL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214678" y="3214686"/>
            <a:ext cx="27781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KRÓLESTWA </a:t>
            </a:r>
          </a:p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ORGANIZMÓW</a:t>
            </a:r>
            <a:endParaRPr lang="pl-PL" sz="3200" b="1" dirty="0">
              <a:solidFill>
                <a:srgbClr val="000099"/>
              </a:solidFill>
            </a:endParaRPr>
          </a:p>
        </p:txBody>
      </p:sp>
      <p:grpSp>
        <p:nvGrpSpPr>
          <p:cNvPr id="3" name="Grupa 17"/>
          <p:cNvGrpSpPr/>
          <p:nvPr/>
        </p:nvGrpSpPr>
        <p:grpSpPr>
          <a:xfrm>
            <a:off x="6000760" y="2000240"/>
            <a:ext cx="3000396" cy="2000264"/>
            <a:chOff x="6000760" y="2000240"/>
            <a:chExt cx="3000396" cy="2000264"/>
          </a:xfrm>
        </p:grpSpPr>
        <p:sp>
          <p:nvSpPr>
            <p:cNvPr id="10" name="Elipsa 9"/>
            <p:cNvSpPr/>
            <p:nvPr/>
          </p:nvSpPr>
          <p:spPr>
            <a:xfrm>
              <a:off x="6000760" y="2000240"/>
              <a:ext cx="3000396" cy="2000264"/>
            </a:xfrm>
            <a:prstGeom prst="ellipse">
              <a:avLst/>
            </a:prstGeom>
            <a:ln w="3810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endParaRPr lang="pl-PL" sz="4400" b="1" dirty="0"/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6286512" y="2846973"/>
              <a:ext cx="2447978" cy="5105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pl-PL" sz="4400" b="1" dirty="0" smtClean="0"/>
                <a:t>Zwierzęta</a:t>
              </a:r>
              <a:endParaRPr lang="pl-PL" sz="4400" b="1" dirty="0"/>
            </a:p>
          </p:txBody>
        </p:sp>
      </p:grpSp>
      <p:sp>
        <p:nvSpPr>
          <p:cNvPr id="20" name="Strzałka w górę 19"/>
          <p:cNvSpPr/>
          <p:nvPr/>
        </p:nvSpPr>
        <p:spPr>
          <a:xfrm>
            <a:off x="2285984" y="3643314"/>
            <a:ext cx="785818" cy="1000132"/>
          </a:xfrm>
          <a:prstGeom prst="upArrow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Strzałka w górę 21"/>
          <p:cNvSpPr/>
          <p:nvPr/>
        </p:nvSpPr>
        <p:spPr>
          <a:xfrm rot="5400000">
            <a:off x="3893339" y="4893479"/>
            <a:ext cx="785818" cy="1000132"/>
          </a:xfrm>
          <a:prstGeom prst="upArrow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5000628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4">
                    <a:lumMod val="50000"/>
                  </a:schemeClr>
                </a:solidFill>
              </a:rPr>
              <a:t>Bakterie</a:t>
            </a:r>
            <a:endParaRPr lang="pl-PL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4793254" y="357166"/>
            <a:ext cx="4214842" cy="5857916"/>
          </a:xfrm>
          <a:prstGeom prst="roundRect">
            <a:avLst>
              <a:gd name="adj" fmla="val 9711"/>
            </a:avLst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pl-PL" dirty="0" smtClean="0"/>
              <a:t>Liczna i bardzo zróżnicowana grupa organizmów jednokomórkowych lub wielokomórkowych o prostej budowie (</a:t>
            </a:r>
            <a:r>
              <a:rPr lang="pl-PL" dirty="0" err="1" smtClean="0"/>
              <a:t>beztkankowej</a:t>
            </a:r>
            <a:r>
              <a:rPr lang="pl-PL" dirty="0" smtClean="0"/>
              <a:t>). Część protistów jest samożywna (komórki bardzo podobne do roślinnych), a część – cudzożywna. Żyją przede wszystkim w wodzie i glebie. To głównie cudzożywne pierwotniaki (ameby, okrzemki i brunatnice)</a:t>
            </a:r>
            <a:endParaRPr lang="pl-PL" dirty="0"/>
          </a:p>
        </p:txBody>
      </p:sp>
      <p:sp>
        <p:nvSpPr>
          <p:cNvPr id="12" name="Prostokąt zaokrąglony 11"/>
          <p:cNvSpPr/>
          <p:nvPr/>
        </p:nvSpPr>
        <p:spPr>
          <a:xfrm>
            <a:off x="188156" y="357166"/>
            <a:ext cx="4429156" cy="3286148"/>
          </a:xfrm>
          <a:prstGeom prst="roundRect">
            <a:avLst>
              <a:gd name="adj" fmla="val 9711"/>
            </a:avLst>
          </a:prstGeom>
          <a:blipFill>
            <a:blip r:embed="rId2" cstate="print"/>
            <a:stretch>
              <a:fillRect/>
            </a:stretch>
          </a:blipFill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1214414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err="1" smtClean="0">
                <a:solidFill>
                  <a:schemeClr val="accent2">
                    <a:lumMod val="50000"/>
                  </a:schemeClr>
                </a:solidFill>
              </a:rPr>
              <a:t>Protisty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Prostokąt 15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19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3107521" y="2786058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2400" b="1" dirty="0">
              <a:solidFill>
                <a:srgbClr val="000099"/>
              </a:solidFill>
            </a:endParaRPr>
          </a:p>
        </p:txBody>
      </p:sp>
      <p:sp>
        <p:nvSpPr>
          <p:cNvPr id="9" name="Elipsa 8"/>
          <p:cNvSpPr/>
          <p:nvPr/>
        </p:nvSpPr>
        <p:spPr>
          <a:xfrm>
            <a:off x="3000364" y="714356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2">
                    <a:lumMod val="50000"/>
                  </a:schemeClr>
                </a:solidFill>
              </a:rPr>
              <a:t>Grzyby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214282" y="2000240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3">
                    <a:lumMod val="50000"/>
                  </a:schemeClr>
                </a:solidFill>
              </a:rPr>
              <a:t>Rośliny</a:t>
            </a:r>
            <a:endParaRPr lang="pl-PL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214678" y="3214686"/>
            <a:ext cx="27781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KRÓLESTWA </a:t>
            </a:r>
          </a:p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ORGANIZMÓW</a:t>
            </a:r>
            <a:endParaRPr lang="pl-PL" sz="3200" b="1" dirty="0">
              <a:solidFill>
                <a:srgbClr val="000099"/>
              </a:solidFill>
            </a:endParaRPr>
          </a:p>
        </p:txBody>
      </p:sp>
      <p:grpSp>
        <p:nvGrpSpPr>
          <p:cNvPr id="3" name="Grupa 17"/>
          <p:cNvGrpSpPr/>
          <p:nvPr/>
        </p:nvGrpSpPr>
        <p:grpSpPr>
          <a:xfrm>
            <a:off x="6000760" y="2000240"/>
            <a:ext cx="3000396" cy="2000264"/>
            <a:chOff x="6000760" y="2000240"/>
            <a:chExt cx="3000396" cy="2000264"/>
          </a:xfrm>
        </p:grpSpPr>
        <p:sp>
          <p:nvSpPr>
            <p:cNvPr id="10" name="Elipsa 9"/>
            <p:cNvSpPr/>
            <p:nvPr/>
          </p:nvSpPr>
          <p:spPr>
            <a:xfrm>
              <a:off x="6000760" y="2000240"/>
              <a:ext cx="3000396" cy="2000264"/>
            </a:xfrm>
            <a:prstGeom prst="ellipse">
              <a:avLst/>
            </a:prstGeom>
            <a:ln w="3810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endParaRPr lang="pl-PL" sz="4400" b="1" dirty="0"/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6286512" y="2846973"/>
              <a:ext cx="2447978" cy="5105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pl-PL" sz="4400" b="1" dirty="0" smtClean="0"/>
                <a:t>Zwierzęta</a:t>
              </a:r>
              <a:endParaRPr lang="pl-PL" sz="4400" b="1" dirty="0"/>
            </a:p>
          </p:txBody>
        </p:sp>
      </p:grpSp>
      <p:sp>
        <p:nvSpPr>
          <p:cNvPr id="20" name="Strzałka w górę 19"/>
          <p:cNvSpPr/>
          <p:nvPr/>
        </p:nvSpPr>
        <p:spPr>
          <a:xfrm>
            <a:off x="2285984" y="3643314"/>
            <a:ext cx="785818" cy="1000132"/>
          </a:xfrm>
          <a:prstGeom prst="upArrow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Strzałka w górę 21"/>
          <p:cNvSpPr/>
          <p:nvPr/>
        </p:nvSpPr>
        <p:spPr>
          <a:xfrm rot="5400000">
            <a:off x="3893339" y="4893479"/>
            <a:ext cx="785818" cy="1000132"/>
          </a:xfrm>
          <a:prstGeom prst="upArrow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5000628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4">
                    <a:lumMod val="50000"/>
                  </a:schemeClr>
                </a:solidFill>
              </a:rPr>
              <a:t>Bakterie</a:t>
            </a:r>
            <a:endParaRPr lang="pl-PL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4793254" y="357166"/>
            <a:ext cx="4214842" cy="5857916"/>
          </a:xfrm>
          <a:prstGeom prst="roundRect">
            <a:avLst>
              <a:gd name="adj" fmla="val 9711"/>
            </a:avLst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pl-PL" dirty="0" smtClean="0"/>
              <a:t>Liczna i bardzo zróżnicowana grupa organizmów jednokomórkowych lub wielokomórkowych o prostej budowie (</a:t>
            </a:r>
            <a:r>
              <a:rPr lang="pl-PL" dirty="0" err="1" smtClean="0"/>
              <a:t>beztkankowej</a:t>
            </a:r>
            <a:r>
              <a:rPr lang="pl-PL" dirty="0" smtClean="0"/>
              <a:t>). Część protistów jest samożywna (komórki bardzo podobne do roślinnych), a część – cudzożywna. Żyją przede wszystkim w wodzie i glebie. To głównie cudzożywne pierwotniaki (ameby, okrzemki i brunatnice)</a:t>
            </a:r>
            <a:endParaRPr lang="pl-PL" dirty="0"/>
          </a:p>
        </p:txBody>
      </p:sp>
      <p:sp>
        <p:nvSpPr>
          <p:cNvPr id="12" name="Prostokąt zaokrąglony 11"/>
          <p:cNvSpPr/>
          <p:nvPr/>
        </p:nvSpPr>
        <p:spPr>
          <a:xfrm>
            <a:off x="188156" y="357166"/>
            <a:ext cx="4429156" cy="3286148"/>
          </a:xfrm>
          <a:prstGeom prst="roundRect">
            <a:avLst>
              <a:gd name="adj" fmla="val 9711"/>
            </a:avLst>
          </a:prstGeom>
          <a:blipFill>
            <a:blip r:embed="rId2" cstate="print"/>
            <a:stretch>
              <a:fillRect/>
            </a:stretch>
          </a:blipFill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1214414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err="1" smtClean="0">
                <a:solidFill>
                  <a:schemeClr val="accent2">
                    <a:lumMod val="50000"/>
                  </a:schemeClr>
                </a:solidFill>
              </a:rPr>
              <a:t>Protisty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Prostokąt 15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19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ipsa 13"/>
          <p:cNvSpPr/>
          <p:nvPr/>
        </p:nvSpPr>
        <p:spPr>
          <a:xfrm>
            <a:off x="5000628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4">
                    <a:lumMod val="50000"/>
                  </a:schemeClr>
                </a:solidFill>
              </a:rPr>
              <a:t>Bakterie</a:t>
            </a:r>
            <a:endParaRPr lang="pl-PL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Elipsa 1"/>
          <p:cNvSpPr/>
          <p:nvPr/>
        </p:nvSpPr>
        <p:spPr>
          <a:xfrm>
            <a:off x="3107521" y="2786058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2400" b="1" dirty="0">
              <a:solidFill>
                <a:srgbClr val="000099"/>
              </a:solidFill>
            </a:endParaRPr>
          </a:p>
        </p:txBody>
      </p:sp>
      <p:sp>
        <p:nvSpPr>
          <p:cNvPr id="9" name="Elipsa 8"/>
          <p:cNvSpPr/>
          <p:nvPr/>
        </p:nvSpPr>
        <p:spPr>
          <a:xfrm>
            <a:off x="3000364" y="714356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2">
                    <a:lumMod val="50000"/>
                  </a:schemeClr>
                </a:solidFill>
              </a:rPr>
              <a:t>Grzyby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214678" y="3214686"/>
            <a:ext cx="27781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KRÓLESTWA </a:t>
            </a:r>
          </a:p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ORGANIZMÓW</a:t>
            </a:r>
            <a:endParaRPr lang="pl-PL" sz="3200" b="1" dirty="0">
              <a:solidFill>
                <a:srgbClr val="000099"/>
              </a:solidFill>
            </a:endParaRPr>
          </a:p>
        </p:txBody>
      </p:sp>
      <p:grpSp>
        <p:nvGrpSpPr>
          <p:cNvPr id="3" name="Grupa 17"/>
          <p:cNvGrpSpPr/>
          <p:nvPr/>
        </p:nvGrpSpPr>
        <p:grpSpPr>
          <a:xfrm>
            <a:off x="6000760" y="2000240"/>
            <a:ext cx="3000396" cy="2000264"/>
            <a:chOff x="6000760" y="2000240"/>
            <a:chExt cx="3000396" cy="2000264"/>
          </a:xfrm>
        </p:grpSpPr>
        <p:sp>
          <p:nvSpPr>
            <p:cNvPr id="10" name="Elipsa 9"/>
            <p:cNvSpPr/>
            <p:nvPr/>
          </p:nvSpPr>
          <p:spPr>
            <a:xfrm>
              <a:off x="6000760" y="2000240"/>
              <a:ext cx="3000396" cy="2000264"/>
            </a:xfrm>
            <a:prstGeom prst="ellipse">
              <a:avLst/>
            </a:prstGeom>
            <a:ln w="38100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endParaRPr lang="pl-PL" sz="4400" b="1" dirty="0"/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6286512" y="2846973"/>
              <a:ext cx="2447978" cy="5105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pl-PL" sz="4400" b="1" dirty="0" smtClean="0"/>
                <a:t>Zwierzęta</a:t>
              </a:r>
              <a:endParaRPr lang="pl-PL" sz="4400" b="1" dirty="0"/>
            </a:p>
          </p:txBody>
        </p:sp>
      </p:grpSp>
      <p:sp>
        <p:nvSpPr>
          <p:cNvPr id="22" name="Strzałka w górę 21"/>
          <p:cNvSpPr/>
          <p:nvPr/>
        </p:nvSpPr>
        <p:spPr>
          <a:xfrm rot="5400000">
            <a:off x="3428992" y="2214554"/>
            <a:ext cx="785818" cy="1643074"/>
          </a:xfrm>
          <a:prstGeom prst="upArrow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zaokrąglony 18"/>
          <p:cNvSpPr/>
          <p:nvPr/>
        </p:nvSpPr>
        <p:spPr>
          <a:xfrm>
            <a:off x="4714876" y="357166"/>
            <a:ext cx="4286280" cy="6357982"/>
          </a:xfrm>
          <a:prstGeom prst="roundRect">
            <a:avLst>
              <a:gd name="adj" fmla="val 9711"/>
            </a:avLst>
          </a:prstGeom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pl-PL" dirty="0" smtClean="0"/>
              <a:t>Rośliny są to organizmy wielokomórkowe, samożywne. Ich komórki mają ścianę komórkową, zawierają jądro komórkowe i chloroplasty, są samożywne.</a:t>
            </a:r>
          </a:p>
          <a:p>
            <a:pPr>
              <a:lnSpc>
                <a:spcPct val="150000"/>
              </a:lnSpc>
            </a:pPr>
            <a:r>
              <a:rPr lang="pl-PL" dirty="0" smtClean="0"/>
              <a:t>Rośliny dzielimy na: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/>
              <a:t>  mszaki,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/>
              <a:t>  paprotniki,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/>
              <a:t>  rośliny nagonasienne,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l-PL" dirty="0" smtClean="0"/>
              <a:t>  rośliny okrytonasienne.</a:t>
            </a:r>
            <a:endParaRPr lang="pl-PL" dirty="0"/>
          </a:p>
        </p:txBody>
      </p:sp>
      <p:sp>
        <p:nvSpPr>
          <p:cNvPr id="11" name="Elipsa 10"/>
          <p:cNvSpPr/>
          <p:nvPr/>
        </p:nvSpPr>
        <p:spPr>
          <a:xfrm>
            <a:off x="1214414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err="1" smtClean="0">
                <a:solidFill>
                  <a:schemeClr val="accent2">
                    <a:lumMod val="50000"/>
                  </a:schemeClr>
                </a:solidFill>
              </a:rPr>
              <a:t>Protisty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214282" y="2000240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3">
                    <a:lumMod val="50000"/>
                  </a:schemeClr>
                </a:solidFill>
              </a:rPr>
              <a:t>Rośliny</a:t>
            </a:r>
            <a:endParaRPr lang="pl-PL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214282" y="3857628"/>
            <a:ext cx="4286280" cy="2786082"/>
          </a:xfrm>
          <a:prstGeom prst="roundRect">
            <a:avLst>
              <a:gd name="adj" fmla="val 9711"/>
            </a:avLst>
          </a:prstGeom>
          <a:blipFill>
            <a:blip r:embed="rId2" cstate="print"/>
            <a:stretch>
              <a:fillRect/>
            </a:stretch>
          </a:blipFill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hlinkClick r:id="rId3" action="ppaction://hlinksldjump"/>
          </p:cNvPr>
          <p:cNvSpPr/>
          <p:nvPr/>
        </p:nvSpPr>
        <p:spPr>
          <a:xfrm>
            <a:off x="-32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9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ipsa 13"/>
          <p:cNvSpPr/>
          <p:nvPr/>
        </p:nvSpPr>
        <p:spPr>
          <a:xfrm>
            <a:off x="5000628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4">
                    <a:lumMod val="50000"/>
                  </a:schemeClr>
                </a:solidFill>
              </a:rPr>
              <a:t>Bakterie</a:t>
            </a:r>
            <a:endParaRPr lang="pl-PL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Elipsa 1"/>
          <p:cNvSpPr/>
          <p:nvPr/>
        </p:nvSpPr>
        <p:spPr>
          <a:xfrm>
            <a:off x="3107521" y="2786058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2400" b="1" dirty="0">
              <a:solidFill>
                <a:srgbClr val="000099"/>
              </a:solidFill>
            </a:endParaRPr>
          </a:p>
        </p:txBody>
      </p:sp>
      <p:sp>
        <p:nvSpPr>
          <p:cNvPr id="9" name="Elipsa 8"/>
          <p:cNvSpPr/>
          <p:nvPr/>
        </p:nvSpPr>
        <p:spPr>
          <a:xfrm>
            <a:off x="3000364" y="714356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2">
                    <a:lumMod val="50000"/>
                  </a:schemeClr>
                </a:solidFill>
              </a:rPr>
              <a:t>Grzyby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214678" y="3214686"/>
            <a:ext cx="27781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KRÓLESTWA </a:t>
            </a:r>
          </a:p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ORGANIZMÓW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22" name="Strzałka w górę 21"/>
          <p:cNvSpPr/>
          <p:nvPr/>
        </p:nvSpPr>
        <p:spPr>
          <a:xfrm rot="16200000">
            <a:off x="4929190" y="2214554"/>
            <a:ext cx="785818" cy="1643074"/>
          </a:xfrm>
          <a:prstGeom prst="upArrow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1214414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err="1" smtClean="0">
                <a:solidFill>
                  <a:schemeClr val="accent2">
                    <a:lumMod val="50000"/>
                  </a:schemeClr>
                </a:solidFill>
              </a:rPr>
              <a:t>Protisty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214282" y="2000240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3">
                    <a:lumMod val="50000"/>
                  </a:schemeClr>
                </a:solidFill>
              </a:rPr>
              <a:t>Rośliny</a:t>
            </a:r>
            <a:endParaRPr lang="pl-PL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214282" y="285728"/>
            <a:ext cx="4286280" cy="6357982"/>
          </a:xfrm>
          <a:prstGeom prst="roundRect">
            <a:avLst>
              <a:gd name="adj" fmla="val 9711"/>
            </a:avLst>
          </a:prstGeom>
          <a:ln w="571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pl-PL" dirty="0" smtClean="0"/>
              <a:t>Zwierzęta to organizmy cudzożywne.</a:t>
            </a:r>
          </a:p>
          <a:p>
            <a:pPr>
              <a:lnSpc>
                <a:spcPct val="150000"/>
              </a:lnSpc>
            </a:pPr>
            <a:r>
              <a:rPr lang="pl-PL" dirty="0" smtClean="0"/>
              <a:t>Substancje organiczne oraz niezbędną do życia energię czerpią ze zjadanej żywej lub martwej materii organicznej, pochłaniając pokarm w całości.</a:t>
            </a:r>
          </a:p>
          <a:p>
            <a:pPr>
              <a:lnSpc>
                <a:spcPct val="150000"/>
              </a:lnSpc>
            </a:pPr>
            <a:r>
              <a:rPr lang="pl-PL" dirty="0" smtClean="0"/>
              <a:t>W ich komórkach nie występują chloroplasty ani ściana komórkowa.</a:t>
            </a:r>
          </a:p>
          <a:p>
            <a:pPr>
              <a:lnSpc>
                <a:spcPct val="150000"/>
              </a:lnSpc>
            </a:pPr>
            <a:r>
              <a:rPr lang="pl-PL" dirty="0" smtClean="0"/>
              <a:t>Większość zwierząt ma budowę tkankową. Na ogół są zdolne do aktywnego poruszania się, a ich wzrost jest ograniczony. Wywodzą się do poruszających się za pomocą wici prostitów.</a:t>
            </a:r>
            <a:endParaRPr lang="pl-PL" dirty="0"/>
          </a:p>
        </p:txBody>
      </p:sp>
      <p:grpSp>
        <p:nvGrpSpPr>
          <p:cNvPr id="16" name="Grupa 15"/>
          <p:cNvGrpSpPr/>
          <p:nvPr/>
        </p:nvGrpSpPr>
        <p:grpSpPr>
          <a:xfrm>
            <a:off x="6000760" y="2000240"/>
            <a:ext cx="3000396" cy="2000264"/>
            <a:chOff x="6000760" y="2000240"/>
            <a:chExt cx="3000396" cy="2000264"/>
          </a:xfrm>
        </p:grpSpPr>
        <p:sp>
          <p:nvSpPr>
            <p:cNvPr id="18" name="Elipsa 17"/>
            <p:cNvSpPr/>
            <p:nvPr/>
          </p:nvSpPr>
          <p:spPr>
            <a:xfrm>
              <a:off x="6000760" y="2000240"/>
              <a:ext cx="3000396" cy="2000264"/>
            </a:xfrm>
            <a:prstGeom prst="ellipse">
              <a:avLst/>
            </a:prstGeom>
            <a:ln w="5715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endParaRPr lang="pl-PL" sz="4400" b="1" dirty="0"/>
            </a:p>
          </p:txBody>
        </p:sp>
        <p:sp>
          <p:nvSpPr>
            <p:cNvPr id="20" name="Prostokąt 19"/>
            <p:cNvSpPr/>
            <p:nvPr/>
          </p:nvSpPr>
          <p:spPr>
            <a:xfrm>
              <a:off x="6286512" y="2846973"/>
              <a:ext cx="2447978" cy="5105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pl-PL" sz="4400" b="1" dirty="0" smtClean="0"/>
                <a:t>Zwierzęta</a:t>
              </a:r>
              <a:endParaRPr lang="pl-PL" sz="4400" b="1" dirty="0"/>
            </a:p>
          </p:txBody>
        </p:sp>
      </p:grpSp>
      <p:sp>
        <p:nvSpPr>
          <p:cNvPr id="12" name="Prostokąt zaokrąglony 11"/>
          <p:cNvSpPr/>
          <p:nvPr/>
        </p:nvSpPr>
        <p:spPr>
          <a:xfrm>
            <a:off x="4714876" y="3857628"/>
            <a:ext cx="4286280" cy="2786082"/>
          </a:xfrm>
          <a:prstGeom prst="roundRect">
            <a:avLst>
              <a:gd name="adj" fmla="val 9711"/>
            </a:avLst>
          </a:prstGeom>
          <a:blipFill>
            <a:blip r:embed="rId2" cstate="print"/>
            <a:stretch>
              <a:fillRect/>
            </a:stretch>
          </a:blipFill>
          <a:ln w="571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Prostokąt 22">
            <a:hlinkClick r:id="rId3" action="ppaction://hlinksldjump"/>
          </p:cNvPr>
          <p:cNvSpPr/>
          <p:nvPr/>
        </p:nvSpPr>
        <p:spPr>
          <a:xfrm>
            <a:off x="32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9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ipsa 13"/>
          <p:cNvSpPr/>
          <p:nvPr/>
        </p:nvSpPr>
        <p:spPr>
          <a:xfrm>
            <a:off x="5000628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4">
                    <a:lumMod val="50000"/>
                  </a:schemeClr>
                </a:solidFill>
              </a:rPr>
              <a:t>Bakterie</a:t>
            </a:r>
            <a:endParaRPr lang="pl-PL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Elipsa 1"/>
          <p:cNvSpPr/>
          <p:nvPr/>
        </p:nvSpPr>
        <p:spPr>
          <a:xfrm>
            <a:off x="3107521" y="2786058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sz="2400" b="1" dirty="0">
              <a:solidFill>
                <a:srgbClr val="000099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214678" y="3214686"/>
            <a:ext cx="27781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KRÓLESTWA </a:t>
            </a:r>
          </a:p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ORGANIZMÓW</a:t>
            </a:r>
            <a:endParaRPr lang="pl-PL" sz="3200" b="1" dirty="0">
              <a:solidFill>
                <a:srgbClr val="000099"/>
              </a:solidFill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1214414" y="4429132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err="1" smtClean="0">
                <a:solidFill>
                  <a:schemeClr val="accent2">
                    <a:lumMod val="50000"/>
                  </a:schemeClr>
                </a:solidFill>
              </a:rPr>
              <a:t>Protisty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214282" y="2000240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3">
                    <a:lumMod val="50000"/>
                  </a:schemeClr>
                </a:solidFill>
              </a:rPr>
              <a:t>Rośliny</a:t>
            </a:r>
            <a:endParaRPr lang="pl-PL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214282" y="2857496"/>
            <a:ext cx="4286280" cy="3786214"/>
          </a:xfrm>
          <a:prstGeom prst="roundRect">
            <a:avLst>
              <a:gd name="adj" fmla="val 9711"/>
            </a:avLst>
          </a:prstGeom>
          <a:ln w="571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dirty="0" smtClean="0"/>
              <a:t>Organizmy jednokomórkowe (drożdże) lub wielokomórkowe (większość, np. pędzlak, pieczarka, muchomor sromotnikowy) ich ciało (grzybnia) składa się z komórek (strzępek).</a:t>
            </a:r>
          </a:p>
          <a:p>
            <a:r>
              <a:rPr lang="pl-PL" dirty="0" smtClean="0"/>
              <a:t>U części grzybów zbite strzępki tworzą nad ziemią owocniki. Grzyby są cudzożywne. Rozkładają szczątki organiczne lub pasożytują na innych organizmach.</a:t>
            </a:r>
            <a:endParaRPr lang="pl-PL" dirty="0"/>
          </a:p>
        </p:txBody>
      </p:sp>
      <p:grpSp>
        <p:nvGrpSpPr>
          <p:cNvPr id="3" name="Grupa 15"/>
          <p:cNvGrpSpPr/>
          <p:nvPr/>
        </p:nvGrpSpPr>
        <p:grpSpPr>
          <a:xfrm>
            <a:off x="6000760" y="2000240"/>
            <a:ext cx="3000396" cy="2000264"/>
            <a:chOff x="6000760" y="2000240"/>
            <a:chExt cx="3000396" cy="2000264"/>
          </a:xfrm>
        </p:grpSpPr>
        <p:sp>
          <p:nvSpPr>
            <p:cNvPr id="18" name="Elipsa 17"/>
            <p:cNvSpPr/>
            <p:nvPr/>
          </p:nvSpPr>
          <p:spPr>
            <a:xfrm>
              <a:off x="6000760" y="2000240"/>
              <a:ext cx="3000396" cy="2000264"/>
            </a:xfrm>
            <a:prstGeom prst="ellipse">
              <a:avLst/>
            </a:prstGeom>
            <a:ln w="57150"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ts val="2800"/>
                </a:lnSpc>
              </a:pPr>
              <a:endParaRPr lang="pl-PL" sz="4400" b="1" dirty="0"/>
            </a:p>
          </p:txBody>
        </p:sp>
        <p:sp>
          <p:nvSpPr>
            <p:cNvPr id="20" name="Prostokąt 19"/>
            <p:cNvSpPr/>
            <p:nvPr/>
          </p:nvSpPr>
          <p:spPr>
            <a:xfrm>
              <a:off x="6286512" y="2846973"/>
              <a:ext cx="2447978" cy="5105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pl-PL" sz="4400" b="1" dirty="0" smtClean="0"/>
                <a:t>Zwierzęta</a:t>
              </a:r>
              <a:endParaRPr lang="pl-PL" sz="4400" b="1" dirty="0"/>
            </a:p>
          </p:txBody>
        </p:sp>
      </p:grpSp>
      <p:sp>
        <p:nvSpPr>
          <p:cNvPr id="12" name="Prostokąt zaokrąglony 11"/>
          <p:cNvSpPr/>
          <p:nvPr/>
        </p:nvSpPr>
        <p:spPr>
          <a:xfrm>
            <a:off x="4714876" y="2857496"/>
            <a:ext cx="4286280" cy="3786214"/>
          </a:xfrm>
          <a:prstGeom prst="roundRect">
            <a:avLst>
              <a:gd name="adj" fmla="val 9711"/>
            </a:avLst>
          </a:prstGeom>
          <a:blipFill>
            <a:blip r:embed="rId2" cstate="print"/>
            <a:stretch>
              <a:fillRect/>
            </a:stretch>
          </a:blipFill>
          <a:ln w="571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Strzałka w górę 15"/>
          <p:cNvSpPr/>
          <p:nvPr/>
        </p:nvSpPr>
        <p:spPr>
          <a:xfrm rot="13124160">
            <a:off x="2671526" y="1673984"/>
            <a:ext cx="785818" cy="1280189"/>
          </a:xfrm>
          <a:prstGeom prst="upArrow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Strzałka w górę 21"/>
          <p:cNvSpPr/>
          <p:nvPr/>
        </p:nvSpPr>
        <p:spPr>
          <a:xfrm rot="8661422">
            <a:off x="5334321" y="1360917"/>
            <a:ext cx="785818" cy="1643074"/>
          </a:xfrm>
          <a:prstGeom prst="upArrow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3000364" y="714356"/>
            <a:ext cx="3000396" cy="2000264"/>
          </a:xfrm>
          <a:prstGeom prst="ellipse">
            <a:avLst/>
          </a:prstGeom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accent2">
                    <a:lumMod val="50000"/>
                  </a:schemeClr>
                </a:solidFill>
              </a:rPr>
              <a:t>Grzyby</a:t>
            </a:r>
            <a:endParaRPr lang="pl-PL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Prostokąt 16">
            <a:hlinkClick r:id="rId3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2" grpId="0" animBg="1"/>
      <p:bldP spid="16" grpId="0" animBg="1"/>
      <p:bldP spid="22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756</Words>
  <Application>Microsoft Office PowerPoint</Application>
  <PresentationFormat>Pokaz na ekranie (4:3)</PresentationFormat>
  <Paragraphs>263</Paragraphs>
  <Slides>16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7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Krzysztof</dc:creator>
  <cp:lastModifiedBy>Ela</cp:lastModifiedBy>
  <cp:revision>51</cp:revision>
  <dcterms:created xsi:type="dcterms:W3CDTF">2013-03-17T15:04:36Z</dcterms:created>
  <dcterms:modified xsi:type="dcterms:W3CDTF">2013-03-22T19:00:35Z</dcterms:modified>
</cp:coreProperties>
</file>