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73" r:id="rId4"/>
    <p:sldId id="279" r:id="rId5"/>
    <p:sldId id="274" r:id="rId6"/>
    <p:sldId id="280" r:id="rId7"/>
    <p:sldId id="275" r:id="rId8"/>
    <p:sldId id="281" r:id="rId9"/>
    <p:sldId id="276" r:id="rId10"/>
    <p:sldId id="282" r:id="rId11"/>
    <p:sldId id="283" r:id="rId12"/>
    <p:sldId id="284" r:id="rId13"/>
    <p:sldId id="285" r:id="rId14"/>
    <p:sldId id="286" r:id="rId15"/>
    <p:sldId id="287" r:id="rId16"/>
    <p:sldId id="290" r:id="rId17"/>
    <p:sldId id="288" r:id="rId18"/>
    <p:sldId id="289" r:id="rId19"/>
    <p:sldId id="291" r:id="rId20"/>
    <p:sldId id="277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278" r:id="rId34"/>
    <p:sldId id="260" r:id="rId3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7C80"/>
    <a:srgbClr val="000099"/>
    <a:srgbClr val="F8ED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059F4-AA72-45C4-90DC-A89519FB8D59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FA880E6-A8B5-4594-BD84-1DA2BA719767}">
      <dgm:prSet phldrT="[Tekst]" custT="1"/>
      <dgm:spPr/>
      <dgm:t>
        <a:bodyPr/>
        <a:lstStyle/>
        <a:p>
          <a:r>
            <a:rPr lang="pl-PL" sz="2800" b="1" dirty="0" smtClean="0"/>
            <a:t>SKŁADNIKI POKARMU</a:t>
          </a:r>
          <a:endParaRPr lang="pl-PL" sz="2800" b="1" dirty="0"/>
        </a:p>
      </dgm:t>
    </dgm:pt>
    <dgm:pt modelId="{9AEB8DB3-4CA3-4825-8BC6-B2A49EFCD1AD}" type="parTrans" cxnId="{D2D57AD7-708F-40BB-B31C-E9303B524161}">
      <dgm:prSet/>
      <dgm:spPr/>
      <dgm:t>
        <a:bodyPr/>
        <a:lstStyle/>
        <a:p>
          <a:endParaRPr lang="pl-PL"/>
        </a:p>
      </dgm:t>
    </dgm:pt>
    <dgm:pt modelId="{3E8DE225-88E1-47D5-A243-55724FF245BD}" type="sibTrans" cxnId="{D2D57AD7-708F-40BB-B31C-E9303B524161}">
      <dgm:prSet/>
      <dgm:spPr/>
      <dgm:t>
        <a:bodyPr/>
        <a:lstStyle/>
        <a:p>
          <a:endParaRPr lang="pl-PL"/>
        </a:p>
      </dgm:t>
    </dgm:pt>
    <dgm:pt modelId="{A3B06F34-40D3-4159-89D8-F8DAB478560D}">
      <dgm:prSet phldrT="[Teks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pl-PL" b="1" dirty="0" smtClean="0"/>
            <a:t>białka</a:t>
          </a:r>
          <a:endParaRPr lang="pl-PL" b="1" dirty="0"/>
        </a:p>
      </dgm:t>
    </dgm:pt>
    <dgm:pt modelId="{9ED06112-689E-4AE2-9385-3008901C3322}" type="parTrans" cxnId="{5479273C-44CC-4BB7-9D8E-DA4BEC4DED37}">
      <dgm:prSet/>
      <dgm:spPr/>
      <dgm:t>
        <a:bodyPr/>
        <a:lstStyle/>
        <a:p>
          <a:endParaRPr lang="pl-PL" dirty="0"/>
        </a:p>
      </dgm:t>
    </dgm:pt>
    <dgm:pt modelId="{99198976-FA66-4E49-96F8-03E465F08CB3}" type="sibTrans" cxnId="{5479273C-44CC-4BB7-9D8E-DA4BEC4DED37}">
      <dgm:prSet/>
      <dgm:spPr/>
      <dgm:t>
        <a:bodyPr/>
        <a:lstStyle/>
        <a:p>
          <a:endParaRPr lang="pl-PL"/>
        </a:p>
      </dgm:t>
    </dgm:pt>
    <dgm:pt modelId="{79657978-B0B2-4B95-9BA1-BAF76CC01093}">
      <dgm:prSet phldrT="[Teks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l-PL" b="1" dirty="0" smtClean="0"/>
            <a:t>tłuszcze</a:t>
          </a:r>
          <a:endParaRPr lang="pl-PL" b="1" dirty="0"/>
        </a:p>
      </dgm:t>
    </dgm:pt>
    <dgm:pt modelId="{0A4FC4EF-CF36-49C9-82B2-8671C08A34EE}" type="parTrans" cxnId="{A3750D94-907E-457A-967F-142E70166508}">
      <dgm:prSet/>
      <dgm:spPr/>
      <dgm:t>
        <a:bodyPr/>
        <a:lstStyle/>
        <a:p>
          <a:endParaRPr lang="pl-PL" dirty="0"/>
        </a:p>
      </dgm:t>
    </dgm:pt>
    <dgm:pt modelId="{200D020A-8A9C-41C3-8F36-CCB037D0DC0F}" type="sibTrans" cxnId="{A3750D94-907E-457A-967F-142E70166508}">
      <dgm:prSet/>
      <dgm:spPr/>
      <dgm:t>
        <a:bodyPr/>
        <a:lstStyle/>
        <a:p>
          <a:endParaRPr lang="pl-PL"/>
        </a:p>
      </dgm:t>
    </dgm:pt>
    <dgm:pt modelId="{1FE7E5F6-7E01-46DE-AA53-0A43EC86AE1A}">
      <dgm:prSet phldrT="[Teks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b="1" dirty="0" smtClean="0"/>
            <a:t>cukry</a:t>
          </a:r>
          <a:endParaRPr lang="pl-PL" b="1" dirty="0"/>
        </a:p>
      </dgm:t>
    </dgm:pt>
    <dgm:pt modelId="{B37D763B-017D-4AD8-A872-0A577DC17B04}" type="parTrans" cxnId="{464AD89B-74EB-4A38-A0ED-0BF08ACB1877}">
      <dgm:prSet/>
      <dgm:spPr/>
      <dgm:t>
        <a:bodyPr/>
        <a:lstStyle/>
        <a:p>
          <a:endParaRPr lang="pl-PL" dirty="0"/>
        </a:p>
      </dgm:t>
    </dgm:pt>
    <dgm:pt modelId="{87FE4347-8026-4A40-9ACF-EBA8FB2F1765}" type="sibTrans" cxnId="{464AD89B-74EB-4A38-A0ED-0BF08ACB1877}">
      <dgm:prSet/>
      <dgm:spPr/>
      <dgm:t>
        <a:bodyPr/>
        <a:lstStyle/>
        <a:p>
          <a:endParaRPr lang="pl-PL"/>
        </a:p>
      </dgm:t>
    </dgm:pt>
    <dgm:pt modelId="{B8188EE2-8D47-4E51-9184-B0576E6A4C50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pl-PL" b="1" dirty="0" smtClean="0"/>
            <a:t>witaminy</a:t>
          </a:r>
          <a:endParaRPr lang="pl-PL" b="1" dirty="0"/>
        </a:p>
      </dgm:t>
    </dgm:pt>
    <dgm:pt modelId="{9B456783-FB49-475C-BEF7-D1007EB99FC4}" type="parTrans" cxnId="{8D0538A5-0EBF-4D03-8514-DE53F385899E}">
      <dgm:prSet/>
      <dgm:spPr/>
      <dgm:t>
        <a:bodyPr/>
        <a:lstStyle/>
        <a:p>
          <a:endParaRPr lang="pl-PL" dirty="0"/>
        </a:p>
      </dgm:t>
    </dgm:pt>
    <dgm:pt modelId="{6548CCF8-0889-4485-8E71-38AB160C37AA}" type="sibTrans" cxnId="{8D0538A5-0EBF-4D03-8514-DE53F385899E}">
      <dgm:prSet/>
      <dgm:spPr/>
      <dgm:t>
        <a:bodyPr/>
        <a:lstStyle/>
        <a:p>
          <a:endParaRPr lang="pl-PL"/>
        </a:p>
      </dgm:t>
    </dgm:pt>
    <dgm:pt modelId="{25408887-5EC1-4892-B5C9-FC02F67B930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pl-PL" b="1" dirty="0" smtClean="0"/>
            <a:t>sole mineralne</a:t>
          </a:r>
          <a:endParaRPr lang="pl-PL" b="1" dirty="0"/>
        </a:p>
      </dgm:t>
    </dgm:pt>
    <dgm:pt modelId="{244A9487-850E-4EFE-B36B-CBD6B18B32E4}" type="parTrans" cxnId="{2EF9647D-0F33-4FC5-A8BB-88647979D59E}">
      <dgm:prSet/>
      <dgm:spPr/>
      <dgm:t>
        <a:bodyPr/>
        <a:lstStyle/>
        <a:p>
          <a:endParaRPr lang="pl-PL" dirty="0"/>
        </a:p>
      </dgm:t>
    </dgm:pt>
    <dgm:pt modelId="{61C32ABD-85FE-4668-838E-FD6CA4100E99}" type="sibTrans" cxnId="{2EF9647D-0F33-4FC5-A8BB-88647979D59E}">
      <dgm:prSet/>
      <dgm:spPr/>
      <dgm:t>
        <a:bodyPr/>
        <a:lstStyle/>
        <a:p>
          <a:endParaRPr lang="pl-PL"/>
        </a:p>
      </dgm:t>
    </dgm:pt>
    <dgm:pt modelId="{03018DA7-2BEA-42D8-A260-ADFD913A36D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pl-PL" b="1" dirty="0" smtClean="0"/>
            <a:t>woda</a:t>
          </a:r>
          <a:endParaRPr lang="pl-PL" b="1" dirty="0"/>
        </a:p>
      </dgm:t>
    </dgm:pt>
    <dgm:pt modelId="{03863BF8-5A0B-4368-9E7E-0EDA5736D9C6}" type="parTrans" cxnId="{86EC289B-8AAF-44DC-B89C-AE3AF29856FC}">
      <dgm:prSet/>
      <dgm:spPr/>
      <dgm:t>
        <a:bodyPr/>
        <a:lstStyle/>
        <a:p>
          <a:endParaRPr lang="pl-PL" dirty="0"/>
        </a:p>
      </dgm:t>
    </dgm:pt>
    <dgm:pt modelId="{83F48793-15E3-4882-9528-7D198455AFBB}" type="sibTrans" cxnId="{86EC289B-8AAF-44DC-B89C-AE3AF29856FC}">
      <dgm:prSet/>
      <dgm:spPr/>
      <dgm:t>
        <a:bodyPr/>
        <a:lstStyle/>
        <a:p>
          <a:endParaRPr lang="pl-PL"/>
        </a:p>
      </dgm:t>
    </dgm:pt>
    <dgm:pt modelId="{8BA7CB7E-C927-42C0-9BAE-CAC996E2768C}" type="pres">
      <dgm:prSet presAssocID="{31D059F4-AA72-45C4-90DC-A89519FB8D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1011739-48B9-43B5-83F4-A8D3DFA11BF9}" type="pres">
      <dgm:prSet presAssocID="{5FA880E6-A8B5-4594-BD84-1DA2BA719767}" presName="hierRoot1" presStyleCnt="0">
        <dgm:presLayoutVars>
          <dgm:hierBranch val="init"/>
        </dgm:presLayoutVars>
      </dgm:prSet>
      <dgm:spPr/>
    </dgm:pt>
    <dgm:pt modelId="{4D73BADE-D324-492E-B2DF-BC0996E90E9D}" type="pres">
      <dgm:prSet presAssocID="{5FA880E6-A8B5-4594-BD84-1DA2BA719767}" presName="rootComposite1" presStyleCnt="0"/>
      <dgm:spPr/>
    </dgm:pt>
    <dgm:pt modelId="{8BE3D63F-5D14-4A2F-89A3-F1C00D5FEEE2}" type="pres">
      <dgm:prSet presAssocID="{5FA880E6-A8B5-4594-BD84-1DA2BA719767}" presName="rootText1" presStyleLbl="node0" presStyleIdx="0" presStyleCnt="1" custScaleX="402279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6E20B19-6E4F-4BBD-92A2-0C9F3238F8B0}" type="pres">
      <dgm:prSet presAssocID="{5FA880E6-A8B5-4594-BD84-1DA2BA719767}" presName="rootConnector1" presStyleLbl="node1" presStyleIdx="0" presStyleCnt="0"/>
      <dgm:spPr/>
      <dgm:t>
        <a:bodyPr/>
        <a:lstStyle/>
        <a:p>
          <a:endParaRPr lang="pl-PL"/>
        </a:p>
      </dgm:t>
    </dgm:pt>
    <dgm:pt modelId="{F7F9579F-9D9B-4930-BD0E-7E5E8E9ED834}" type="pres">
      <dgm:prSet presAssocID="{5FA880E6-A8B5-4594-BD84-1DA2BA719767}" presName="hierChild2" presStyleCnt="0"/>
      <dgm:spPr/>
    </dgm:pt>
    <dgm:pt modelId="{354C2FDD-2C4C-4DDB-9F1D-1E68680E6695}" type="pres">
      <dgm:prSet presAssocID="{9ED06112-689E-4AE2-9385-3008901C3322}" presName="Name37" presStyleLbl="parChTrans1D2" presStyleIdx="0" presStyleCnt="6"/>
      <dgm:spPr/>
      <dgm:t>
        <a:bodyPr/>
        <a:lstStyle/>
        <a:p>
          <a:endParaRPr lang="pl-PL"/>
        </a:p>
      </dgm:t>
    </dgm:pt>
    <dgm:pt modelId="{DF2338E5-A368-44A5-AFEB-5847C9592434}" type="pres">
      <dgm:prSet presAssocID="{A3B06F34-40D3-4159-89D8-F8DAB478560D}" presName="hierRoot2" presStyleCnt="0">
        <dgm:presLayoutVars>
          <dgm:hierBranch val="init"/>
        </dgm:presLayoutVars>
      </dgm:prSet>
      <dgm:spPr/>
    </dgm:pt>
    <dgm:pt modelId="{1B2AF15E-11C3-46F2-9683-D2BD8A9B38E7}" type="pres">
      <dgm:prSet presAssocID="{A3B06F34-40D3-4159-89D8-F8DAB478560D}" presName="rootComposite" presStyleCnt="0"/>
      <dgm:spPr/>
    </dgm:pt>
    <dgm:pt modelId="{1F9DE937-1D5B-4027-A39C-015763155E8B}" type="pres">
      <dgm:prSet presAssocID="{A3B06F34-40D3-4159-89D8-F8DAB478560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69FC234-078F-413F-8EA5-FEA0FC5CCB3D}" type="pres">
      <dgm:prSet presAssocID="{A3B06F34-40D3-4159-89D8-F8DAB478560D}" presName="rootConnector" presStyleLbl="node2" presStyleIdx="0" presStyleCnt="6"/>
      <dgm:spPr/>
      <dgm:t>
        <a:bodyPr/>
        <a:lstStyle/>
        <a:p>
          <a:endParaRPr lang="pl-PL"/>
        </a:p>
      </dgm:t>
    </dgm:pt>
    <dgm:pt modelId="{5F7F62FF-2018-4A25-8FCC-A1B65053DF7D}" type="pres">
      <dgm:prSet presAssocID="{A3B06F34-40D3-4159-89D8-F8DAB478560D}" presName="hierChild4" presStyleCnt="0"/>
      <dgm:spPr/>
    </dgm:pt>
    <dgm:pt modelId="{529DCFB9-D7DB-4343-BDDB-3AF536366E24}" type="pres">
      <dgm:prSet presAssocID="{A3B06F34-40D3-4159-89D8-F8DAB478560D}" presName="hierChild5" presStyleCnt="0"/>
      <dgm:spPr/>
    </dgm:pt>
    <dgm:pt modelId="{214F2191-1196-4B65-819F-F40430249779}" type="pres">
      <dgm:prSet presAssocID="{0A4FC4EF-CF36-49C9-82B2-8671C08A34EE}" presName="Name37" presStyleLbl="parChTrans1D2" presStyleIdx="1" presStyleCnt="6"/>
      <dgm:spPr/>
      <dgm:t>
        <a:bodyPr/>
        <a:lstStyle/>
        <a:p>
          <a:endParaRPr lang="pl-PL"/>
        </a:p>
      </dgm:t>
    </dgm:pt>
    <dgm:pt modelId="{A755FA08-F126-4B51-B44B-DD6630E90686}" type="pres">
      <dgm:prSet presAssocID="{79657978-B0B2-4B95-9BA1-BAF76CC01093}" presName="hierRoot2" presStyleCnt="0">
        <dgm:presLayoutVars>
          <dgm:hierBranch val="init"/>
        </dgm:presLayoutVars>
      </dgm:prSet>
      <dgm:spPr/>
    </dgm:pt>
    <dgm:pt modelId="{4994BF35-34FA-4CE5-9B44-AC4622CAC614}" type="pres">
      <dgm:prSet presAssocID="{79657978-B0B2-4B95-9BA1-BAF76CC01093}" presName="rootComposite" presStyleCnt="0"/>
      <dgm:spPr/>
    </dgm:pt>
    <dgm:pt modelId="{969A5BF4-9578-4872-873C-627704CFF72A}" type="pres">
      <dgm:prSet presAssocID="{79657978-B0B2-4B95-9BA1-BAF76CC01093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72E4ECB-A691-467A-9938-0976599D8F04}" type="pres">
      <dgm:prSet presAssocID="{79657978-B0B2-4B95-9BA1-BAF76CC01093}" presName="rootConnector" presStyleLbl="node2" presStyleIdx="1" presStyleCnt="6"/>
      <dgm:spPr/>
      <dgm:t>
        <a:bodyPr/>
        <a:lstStyle/>
        <a:p>
          <a:endParaRPr lang="pl-PL"/>
        </a:p>
      </dgm:t>
    </dgm:pt>
    <dgm:pt modelId="{0032AE98-62FB-4953-B4DC-5A15A87AA44D}" type="pres">
      <dgm:prSet presAssocID="{79657978-B0B2-4B95-9BA1-BAF76CC01093}" presName="hierChild4" presStyleCnt="0"/>
      <dgm:spPr/>
    </dgm:pt>
    <dgm:pt modelId="{78B494C9-4048-4444-B4B2-D04A792D0FCF}" type="pres">
      <dgm:prSet presAssocID="{79657978-B0B2-4B95-9BA1-BAF76CC01093}" presName="hierChild5" presStyleCnt="0"/>
      <dgm:spPr/>
    </dgm:pt>
    <dgm:pt modelId="{4398A7C4-0FC7-4799-B3D6-5FEFC2B20111}" type="pres">
      <dgm:prSet presAssocID="{B37D763B-017D-4AD8-A872-0A577DC17B04}" presName="Name37" presStyleLbl="parChTrans1D2" presStyleIdx="2" presStyleCnt="6"/>
      <dgm:spPr/>
      <dgm:t>
        <a:bodyPr/>
        <a:lstStyle/>
        <a:p>
          <a:endParaRPr lang="pl-PL"/>
        </a:p>
      </dgm:t>
    </dgm:pt>
    <dgm:pt modelId="{2E38550F-0FA6-4F28-AFF7-5AF8A8BB0EE6}" type="pres">
      <dgm:prSet presAssocID="{1FE7E5F6-7E01-46DE-AA53-0A43EC86AE1A}" presName="hierRoot2" presStyleCnt="0">
        <dgm:presLayoutVars>
          <dgm:hierBranch val="init"/>
        </dgm:presLayoutVars>
      </dgm:prSet>
      <dgm:spPr/>
    </dgm:pt>
    <dgm:pt modelId="{E01AA172-A660-4FCB-B7EC-630E27431D5E}" type="pres">
      <dgm:prSet presAssocID="{1FE7E5F6-7E01-46DE-AA53-0A43EC86AE1A}" presName="rootComposite" presStyleCnt="0"/>
      <dgm:spPr/>
    </dgm:pt>
    <dgm:pt modelId="{B3D1143C-5965-4E29-8DFB-966DEB53CA5B}" type="pres">
      <dgm:prSet presAssocID="{1FE7E5F6-7E01-46DE-AA53-0A43EC86AE1A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4DDE185-7DE6-4D10-8A2A-FF24FA99750A}" type="pres">
      <dgm:prSet presAssocID="{1FE7E5F6-7E01-46DE-AA53-0A43EC86AE1A}" presName="rootConnector" presStyleLbl="node2" presStyleIdx="2" presStyleCnt="6"/>
      <dgm:spPr/>
      <dgm:t>
        <a:bodyPr/>
        <a:lstStyle/>
        <a:p>
          <a:endParaRPr lang="pl-PL"/>
        </a:p>
      </dgm:t>
    </dgm:pt>
    <dgm:pt modelId="{9789FE1C-C412-49B6-8599-FF8C55BAF8F0}" type="pres">
      <dgm:prSet presAssocID="{1FE7E5F6-7E01-46DE-AA53-0A43EC86AE1A}" presName="hierChild4" presStyleCnt="0"/>
      <dgm:spPr/>
    </dgm:pt>
    <dgm:pt modelId="{93B03C6D-E8EA-4597-91EE-82B2F29EB566}" type="pres">
      <dgm:prSet presAssocID="{1FE7E5F6-7E01-46DE-AA53-0A43EC86AE1A}" presName="hierChild5" presStyleCnt="0"/>
      <dgm:spPr/>
    </dgm:pt>
    <dgm:pt modelId="{828E21FD-E5D6-4C38-98DD-E40204BB3D21}" type="pres">
      <dgm:prSet presAssocID="{9B456783-FB49-475C-BEF7-D1007EB99FC4}" presName="Name37" presStyleLbl="parChTrans1D2" presStyleIdx="3" presStyleCnt="6"/>
      <dgm:spPr/>
      <dgm:t>
        <a:bodyPr/>
        <a:lstStyle/>
        <a:p>
          <a:endParaRPr lang="pl-PL"/>
        </a:p>
      </dgm:t>
    </dgm:pt>
    <dgm:pt modelId="{9CF30118-FD78-4A5A-AE60-EF0E27821471}" type="pres">
      <dgm:prSet presAssocID="{B8188EE2-8D47-4E51-9184-B0576E6A4C50}" presName="hierRoot2" presStyleCnt="0">
        <dgm:presLayoutVars>
          <dgm:hierBranch val="init"/>
        </dgm:presLayoutVars>
      </dgm:prSet>
      <dgm:spPr/>
    </dgm:pt>
    <dgm:pt modelId="{1D421C0D-7444-4418-BBFF-79CC7B61EB8C}" type="pres">
      <dgm:prSet presAssocID="{B8188EE2-8D47-4E51-9184-B0576E6A4C50}" presName="rootComposite" presStyleCnt="0"/>
      <dgm:spPr/>
    </dgm:pt>
    <dgm:pt modelId="{157538F7-ACCF-48F9-909E-4ECBC93B7319}" type="pres">
      <dgm:prSet presAssocID="{B8188EE2-8D47-4E51-9184-B0576E6A4C50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F4D0E6F-5A28-478A-8856-447FE7E11396}" type="pres">
      <dgm:prSet presAssocID="{B8188EE2-8D47-4E51-9184-B0576E6A4C50}" presName="rootConnector" presStyleLbl="node2" presStyleIdx="3" presStyleCnt="6"/>
      <dgm:spPr/>
      <dgm:t>
        <a:bodyPr/>
        <a:lstStyle/>
        <a:p>
          <a:endParaRPr lang="pl-PL"/>
        </a:p>
      </dgm:t>
    </dgm:pt>
    <dgm:pt modelId="{C3B358C7-DA2A-43FD-884D-E5836F4A352F}" type="pres">
      <dgm:prSet presAssocID="{B8188EE2-8D47-4E51-9184-B0576E6A4C50}" presName="hierChild4" presStyleCnt="0"/>
      <dgm:spPr/>
    </dgm:pt>
    <dgm:pt modelId="{727BCFC6-2D80-4DFE-B201-21A6B5E0B6B9}" type="pres">
      <dgm:prSet presAssocID="{B8188EE2-8D47-4E51-9184-B0576E6A4C50}" presName="hierChild5" presStyleCnt="0"/>
      <dgm:spPr/>
    </dgm:pt>
    <dgm:pt modelId="{C31EADBB-8D56-41A4-9950-13F4019BCDDB}" type="pres">
      <dgm:prSet presAssocID="{244A9487-850E-4EFE-B36B-CBD6B18B32E4}" presName="Name37" presStyleLbl="parChTrans1D2" presStyleIdx="4" presStyleCnt="6"/>
      <dgm:spPr/>
      <dgm:t>
        <a:bodyPr/>
        <a:lstStyle/>
        <a:p>
          <a:endParaRPr lang="pl-PL"/>
        </a:p>
      </dgm:t>
    </dgm:pt>
    <dgm:pt modelId="{A6C33689-43B9-4A65-8585-90DCF528E4F8}" type="pres">
      <dgm:prSet presAssocID="{25408887-5EC1-4892-B5C9-FC02F67B930B}" presName="hierRoot2" presStyleCnt="0">
        <dgm:presLayoutVars>
          <dgm:hierBranch val="init"/>
        </dgm:presLayoutVars>
      </dgm:prSet>
      <dgm:spPr/>
    </dgm:pt>
    <dgm:pt modelId="{A196360B-8803-4DBC-92B9-CC149CF96AC9}" type="pres">
      <dgm:prSet presAssocID="{25408887-5EC1-4892-B5C9-FC02F67B930B}" presName="rootComposite" presStyleCnt="0"/>
      <dgm:spPr/>
    </dgm:pt>
    <dgm:pt modelId="{C33A786E-D235-4C37-BE5D-CB39985FD40D}" type="pres">
      <dgm:prSet presAssocID="{25408887-5EC1-4892-B5C9-FC02F67B930B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30177CD-2F2D-46FF-80A6-D1902CE1E109}" type="pres">
      <dgm:prSet presAssocID="{25408887-5EC1-4892-B5C9-FC02F67B930B}" presName="rootConnector" presStyleLbl="node2" presStyleIdx="4" presStyleCnt="6"/>
      <dgm:spPr/>
      <dgm:t>
        <a:bodyPr/>
        <a:lstStyle/>
        <a:p>
          <a:endParaRPr lang="pl-PL"/>
        </a:p>
      </dgm:t>
    </dgm:pt>
    <dgm:pt modelId="{F91D1629-8DD8-4988-9FDA-34D2BB737F8F}" type="pres">
      <dgm:prSet presAssocID="{25408887-5EC1-4892-B5C9-FC02F67B930B}" presName="hierChild4" presStyleCnt="0"/>
      <dgm:spPr/>
    </dgm:pt>
    <dgm:pt modelId="{3041FD2B-E149-461C-AFF7-19F57DE6F333}" type="pres">
      <dgm:prSet presAssocID="{25408887-5EC1-4892-B5C9-FC02F67B930B}" presName="hierChild5" presStyleCnt="0"/>
      <dgm:spPr/>
    </dgm:pt>
    <dgm:pt modelId="{AFC3429F-74B0-495C-9B96-DDFE325EE125}" type="pres">
      <dgm:prSet presAssocID="{03863BF8-5A0B-4368-9E7E-0EDA5736D9C6}" presName="Name37" presStyleLbl="parChTrans1D2" presStyleIdx="5" presStyleCnt="6"/>
      <dgm:spPr/>
      <dgm:t>
        <a:bodyPr/>
        <a:lstStyle/>
        <a:p>
          <a:endParaRPr lang="pl-PL"/>
        </a:p>
      </dgm:t>
    </dgm:pt>
    <dgm:pt modelId="{DFF8B122-5844-4FAD-808A-C5B39A38B6F7}" type="pres">
      <dgm:prSet presAssocID="{03018DA7-2BEA-42D8-A260-ADFD913A36DC}" presName="hierRoot2" presStyleCnt="0">
        <dgm:presLayoutVars>
          <dgm:hierBranch val="init"/>
        </dgm:presLayoutVars>
      </dgm:prSet>
      <dgm:spPr/>
    </dgm:pt>
    <dgm:pt modelId="{8E58D3D9-6BEB-4034-B519-19D33087615F}" type="pres">
      <dgm:prSet presAssocID="{03018DA7-2BEA-42D8-A260-ADFD913A36DC}" presName="rootComposite" presStyleCnt="0"/>
      <dgm:spPr/>
    </dgm:pt>
    <dgm:pt modelId="{A2143E99-8A34-4AF9-9BF4-7E28ADC3934E}" type="pres">
      <dgm:prSet presAssocID="{03018DA7-2BEA-42D8-A260-ADFD913A36D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7F7D540-65AF-4DFF-95D9-C000C9286831}" type="pres">
      <dgm:prSet presAssocID="{03018DA7-2BEA-42D8-A260-ADFD913A36DC}" presName="rootConnector" presStyleLbl="node2" presStyleIdx="5" presStyleCnt="6"/>
      <dgm:spPr/>
      <dgm:t>
        <a:bodyPr/>
        <a:lstStyle/>
        <a:p>
          <a:endParaRPr lang="pl-PL"/>
        </a:p>
      </dgm:t>
    </dgm:pt>
    <dgm:pt modelId="{059E5840-8F90-414F-992F-D79AC939721E}" type="pres">
      <dgm:prSet presAssocID="{03018DA7-2BEA-42D8-A260-ADFD913A36DC}" presName="hierChild4" presStyleCnt="0"/>
      <dgm:spPr/>
    </dgm:pt>
    <dgm:pt modelId="{01EDC13B-97CE-4A05-8169-873B985FC84B}" type="pres">
      <dgm:prSet presAssocID="{03018DA7-2BEA-42D8-A260-ADFD913A36DC}" presName="hierChild5" presStyleCnt="0"/>
      <dgm:spPr/>
    </dgm:pt>
    <dgm:pt modelId="{95A69FE9-E2D2-4567-8EDB-B57B782A8FB6}" type="pres">
      <dgm:prSet presAssocID="{5FA880E6-A8B5-4594-BD84-1DA2BA719767}" presName="hierChild3" presStyleCnt="0"/>
      <dgm:spPr/>
    </dgm:pt>
  </dgm:ptLst>
  <dgm:cxnLst>
    <dgm:cxn modelId="{B90F0065-993E-456F-B8E4-74C5E4F14213}" type="presOf" srcId="{03863BF8-5A0B-4368-9E7E-0EDA5736D9C6}" destId="{AFC3429F-74B0-495C-9B96-DDFE325EE125}" srcOrd="0" destOrd="0" presId="urn:microsoft.com/office/officeart/2005/8/layout/orgChart1"/>
    <dgm:cxn modelId="{8809A255-CEE0-4495-823B-6429B419A6BA}" type="presOf" srcId="{A3B06F34-40D3-4159-89D8-F8DAB478560D}" destId="{469FC234-078F-413F-8EA5-FEA0FC5CCB3D}" srcOrd="1" destOrd="0" presId="urn:microsoft.com/office/officeart/2005/8/layout/orgChart1"/>
    <dgm:cxn modelId="{A5778A1F-FE40-4B8D-B88B-5CC0C1014BE1}" type="presOf" srcId="{79657978-B0B2-4B95-9BA1-BAF76CC01093}" destId="{969A5BF4-9578-4872-873C-627704CFF72A}" srcOrd="0" destOrd="0" presId="urn:microsoft.com/office/officeart/2005/8/layout/orgChart1"/>
    <dgm:cxn modelId="{C83587E9-7F2A-46C7-B767-94E463FD508B}" type="presOf" srcId="{79657978-B0B2-4B95-9BA1-BAF76CC01093}" destId="{A72E4ECB-A691-467A-9938-0976599D8F04}" srcOrd="1" destOrd="0" presId="urn:microsoft.com/office/officeart/2005/8/layout/orgChart1"/>
    <dgm:cxn modelId="{5479273C-44CC-4BB7-9D8E-DA4BEC4DED37}" srcId="{5FA880E6-A8B5-4594-BD84-1DA2BA719767}" destId="{A3B06F34-40D3-4159-89D8-F8DAB478560D}" srcOrd="0" destOrd="0" parTransId="{9ED06112-689E-4AE2-9385-3008901C3322}" sibTransId="{99198976-FA66-4E49-96F8-03E465F08CB3}"/>
    <dgm:cxn modelId="{D2D57AD7-708F-40BB-B31C-E9303B524161}" srcId="{31D059F4-AA72-45C4-90DC-A89519FB8D59}" destId="{5FA880E6-A8B5-4594-BD84-1DA2BA719767}" srcOrd="0" destOrd="0" parTransId="{9AEB8DB3-4CA3-4825-8BC6-B2A49EFCD1AD}" sibTransId="{3E8DE225-88E1-47D5-A243-55724FF245BD}"/>
    <dgm:cxn modelId="{EFDE33E3-A88E-48CF-9098-0F8F6A832FEB}" type="presOf" srcId="{B37D763B-017D-4AD8-A872-0A577DC17B04}" destId="{4398A7C4-0FC7-4799-B3D6-5FEFC2B20111}" srcOrd="0" destOrd="0" presId="urn:microsoft.com/office/officeart/2005/8/layout/orgChart1"/>
    <dgm:cxn modelId="{86EC289B-8AAF-44DC-B89C-AE3AF29856FC}" srcId="{5FA880E6-A8B5-4594-BD84-1DA2BA719767}" destId="{03018DA7-2BEA-42D8-A260-ADFD913A36DC}" srcOrd="5" destOrd="0" parTransId="{03863BF8-5A0B-4368-9E7E-0EDA5736D9C6}" sibTransId="{83F48793-15E3-4882-9528-7D198455AFBB}"/>
    <dgm:cxn modelId="{2EF9647D-0F33-4FC5-A8BB-88647979D59E}" srcId="{5FA880E6-A8B5-4594-BD84-1DA2BA719767}" destId="{25408887-5EC1-4892-B5C9-FC02F67B930B}" srcOrd="4" destOrd="0" parTransId="{244A9487-850E-4EFE-B36B-CBD6B18B32E4}" sibTransId="{61C32ABD-85FE-4668-838E-FD6CA4100E99}"/>
    <dgm:cxn modelId="{EF237268-C05D-4370-8ABE-7C1771CCDDE6}" type="presOf" srcId="{B8188EE2-8D47-4E51-9184-B0576E6A4C50}" destId="{157538F7-ACCF-48F9-909E-4ECBC93B7319}" srcOrd="0" destOrd="0" presId="urn:microsoft.com/office/officeart/2005/8/layout/orgChart1"/>
    <dgm:cxn modelId="{B1890260-A7E8-4861-A597-94756D4EF72E}" type="presOf" srcId="{1FE7E5F6-7E01-46DE-AA53-0A43EC86AE1A}" destId="{B3D1143C-5965-4E29-8DFB-966DEB53CA5B}" srcOrd="0" destOrd="0" presId="urn:microsoft.com/office/officeart/2005/8/layout/orgChart1"/>
    <dgm:cxn modelId="{2EBF1182-ACC7-46C6-A456-1AEDF8197CED}" type="presOf" srcId="{5FA880E6-A8B5-4594-BD84-1DA2BA719767}" destId="{8BE3D63F-5D14-4A2F-89A3-F1C00D5FEEE2}" srcOrd="0" destOrd="0" presId="urn:microsoft.com/office/officeart/2005/8/layout/orgChart1"/>
    <dgm:cxn modelId="{8D0538A5-0EBF-4D03-8514-DE53F385899E}" srcId="{5FA880E6-A8B5-4594-BD84-1DA2BA719767}" destId="{B8188EE2-8D47-4E51-9184-B0576E6A4C50}" srcOrd="3" destOrd="0" parTransId="{9B456783-FB49-475C-BEF7-D1007EB99FC4}" sibTransId="{6548CCF8-0889-4485-8E71-38AB160C37AA}"/>
    <dgm:cxn modelId="{D47DF22F-7ADF-4622-93DB-4B5ED66E6EFB}" type="presOf" srcId="{0A4FC4EF-CF36-49C9-82B2-8671C08A34EE}" destId="{214F2191-1196-4B65-819F-F40430249779}" srcOrd="0" destOrd="0" presId="urn:microsoft.com/office/officeart/2005/8/layout/orgChart1"/>
    <dgm:cxn modelId="{CD51AF2B-8192-4196-88F7-9B96AD856D12}" type="presOf" srcId="{03018DA7-2BEA-42D8-A260-ADFD913A36DC}" destId="{F7F7D540-65AF-4DFF-95D9-C000C9286831}" srcOrd="1" destOrd="0" presId="urn:microsoft.com/office/officeart/2005/8/layout/orgChart1"/>
    <dgm:cxn modelId="{41843D0A-8F43-41E4-8795-C14C9237F601}" type="presOf" srcId="{5FA880E6-A8B5-4594-BD84-1DA2BA719767}" destId="{36E20B19-6E4F-4BBD-92A2-0C9F3238F8B0}" srcOrd="1" destOrd="0" presId="urn:microsoft.com/office/officeart/2005/8/layout/orgChart1"/>
    <dgm:cxn modelId="{475F3826-AF2B-40E2-96DA-E2C4FFDA1C48}" type="presOf" srcId="{25408887-5EC1-4892-B5C9-FC02F67B930B}" destId="{730177CD-2F2D-46FF-80A6-D1902CE1E109}" srcOrd="1" destOrd="0" presId="urn:microsoft.com/office/officeart/2005/8/layout/orgChart1"/>
    <dgm:cxn modelId="{CA8035D9-28F4-4285-98A3-C8EF47AEFD50}" type="presOf" srcId="{1FE7E5F6-7E01-46DE-AA53-0A43EC86AE1A}" destId="{24DDE185-7DE6-4D10-8A2A-FF24FA99750A}" srcOrd="1" destOrd="0" presId="urn:microsoft.com/office/officeart/2005/8/layout/orgChart1"/>
    <dgm:cxn modelId="{464AD89B-74EB-4A38-A0ED-0BF08ACB1877}" srcId="{5FA880E6-A8B5-4594-BD84-1DA2BA719767}" destId="{1FE7E5F6-7E01-46DE-AA53-0A43EC86AE1A}" srcOrd="2" destOrd="0" parTransId="{B37D763B-017D-4AD8-A872-0A577DC17B04}" sibTransId="{87FE4347-8026-4A40-9ACF-EBA8FB2F1765}"/>
    <dgm:cxn modelId="{A3750D94-907E-457A-967F-142E70166508}" srcId="{5FA880E6-A8B5-4594-BD84-1DA2BA719767}" destId="{79657978-B0B2-4B95-9BA1-BAF76CC01093}" srcOrd="1" destOrd="0" parTransId="{0A4FC4EF-CF36-49C9-82B2-8671C08A34EE}" sibTransId="{200D020A-8A9C-41C3-8F36-CCB037D0DC0F}"/>
    <dgm:cxn modelId="{450053A6-F855-488C-A173-22BC7A9D40DD}" type="presOf" srcId="{244A9487-850E-4EFE-B36B-CBD6B18B32E4}" destId="{C31EADBB-8D56-41A4-9950-13F4019BCDDB}" srcOrd="0" destOrd="0" presId="urn:microsoft.com/office/officeart/2005/8/layout/orgChart1"/>
    <dgm:cxn modelId="{AA42EC80-2624-446E-80E3-310544862103}" type="presOf" srcId="{25408887-5EC1-4892-B5C9-FC02F67B930B}" destId="{C33A786E-D235-4C37-BE5D-CB39985FD40D}" srcOrd="0" destOrd="0" presId="urn:microsoft.com/office/officeart/2005/8/layout/orgChart1"/>
    <dgm:cxn modelId="{E0B4AB96-E5CA-4AB4-BC08-0D0059EEF450}" type="presOf" srcId="{9B456783-FB49-475C-BEF7-D1007EB99FC4}" destId="{828E21FD-E5D6-4C38-98DD-E40204BB3D21}" srcOrd="0" destOrd="0" presId="urn:microsoft.com/office/officeart/2005/8/layout/orgChart1"/>
    <dgm:cxn modelId="{1AB361B3-0092-4205-B65C-45D1B26537D9}" type="presOf" srcId="{B8188EE2-8D47-4E51-9184-B0576E6A4C50}" destId="{AF4D0E6F-5A28-478A-8856-447FE7E11396}" srcOrd="1" destOrd="0" presId="urn:microsoft.com/office/officeart/2005/8/layout/orgChart1"/>
    <dgm:cxn modelId="{7E8281FE-CE8F-4E41-8EF6-C1E42423BD64}" type="presOf" srcId="{31D059F4-AA72-45C4-90DC-A89519FB8D59}" destId="{8BA7CB7E-C927-42C0-9BAE-CAC996E2768C}" srcOrd="0" destOrd="0" presId="urn:microsoft.com/office/officeart/2005/8/layout/orgChart1"/>
    <dgm:cxn modelId="{E8F89ADB-A791-4867-81FD-495B2A54E21B}" type="presOf" srcId="{A3B06F34-40D3-4159-89D8-F8DAB478560D}" destId="{1F9DE937-1D5B-4027-A39C-015763155E8B}" srcOrd="0" destOrd="0" presId="urn:microsoft.com/office/officeart/2005/8/layout/orgChart1"/>
    <dgm:cxn modelId="{2ADE45BB-17C7-427C-B795-E51F3070A57D}" type="presOf" srcId="{9ED06112-689E-4AE2-9385-3008901C3322}" destId="{354C2FDD-2C4C-4DDB-9F1D-1E68680E6695}" srcOrd="0" destOrd="0" presId="urn:microsoft.com/office/officeart/2005/8/layout/orgChart1"/>
    <dgm:cxn modelId="{D25B6419-6A4E-4957-B067-0D09CFFB6C07}" type="presOf" srcId="{03018DA7-2BEA-42D8-A260-ADFD913A36DC}" destId="{A2143E99-8A34-4AF9-9BF4-7E28ADC3934E}" srcOrd="0" destOrd="0" presId="urn:microsoft.com/office/officeart/2005/8/layout/orgChart1"/>
    <dgm:cxn modelId="{70F89FC2-8925-4C96-B8E5-7A0E3B2EDBC2}" type="presParOf" srcId="{8BA7CB7E-C927-42C0-9BAE-CAC996E2768C}" destId="{21011739-48B9-43B5-83F4-A8D3DFA11BF9}" srcOrd="0" destOrd="0" presId="urn:microsoft.com/office/officeart/2005/8/layout/orgChart1"/>
    <dgm:cxn modelId="{576C2809-09BC-438F-933B-BE44F2C5BB33}" type="presParOf" srcId="{21011739-48B9-43B5-83F4-A8D3DFA11BF9}" destId="{4D73BADE-D324-492E-B2DF-BC0996E90E9D}" srcOrd="0" destOrd="0" presId="urn:microsoft.com/office/officeart/2005/8/layout/orgChart1"/>
    <dgm:cxn modelId="{81E15900-2C99-4672-BB92-C30130BA122F}" type="presParOf" srcId="{4D73BADE-D324-492E-B2DF-BC0996E90E9D}" destId="{8BE3D63F-5D14-4A2F-89A3-F1C00D5FEEE2}" srcOrd="0" destOrd="0" presId="urn:microsoft.com/office/officeart/2005/8/layout/orgChart1"/>
    <dgm:cxn modelId="{E3A648FF-731E-478D-B36D-6CAEFE845AA2}" type="presParOf" srcId="{4D73BADE-D324-492E-B2DF-BC0996E90E9D}" destId="{36E20B19-6E4F-4BBD-92A2-0C9F3238F8B0}" srcOrd="1" destOrd="0" presId="urn:microsoft.com/office/officeart/2005/8/layout/orgChart1"/>
    <dgm:cxn modelId="{85853FC7-BE62-42A6-8B17-16A1E8368B48}" type="presParOf" srcId="{21011739-48B9-43B5-83F4-A8D3DFA11BF9}" destId="{F7F9579F-9D9B-4930-BD0E-7E5E8E9ED834}" srcOrd="1" destOrd="0" presId="urn:microsoft.com/office/officeart/2005/8/layout/orgChart1"/>
    <dgm:cxn modelId="{42C059FB-DB75-45C1-BA47-AD708ACE81E4}" type="presParOf" srcId="{F7F9579F-9D9B-4930-BD0E-7E5E8E9ED834}" destId="{354C2FDD-2C4C-4DDB-9F1D-1E68680E6695}" srcOrd="0" destOrd="0" presId="urn:microsoft.com/office/officeart/2005/8/layout/orgChart1"/>
    <dgm:cxn modelId="{8849FA7A-0F23-4347-BEB0-59FF5295E9D0}" type="presParOf" srcId="{F7F9579F-9D9B-4930-BD0E-7E5E8E9ED834}" destId="{DF2338E5-A368-44A5-AFEB-5847C9592434}" srcOrd="1" destOrd="0" presId="urn:microsoft.com/office/officeart/2005/8/layout/orgChart1"/>
    <dgm:cxn modelId="{44107967-CE21-4055-BFA6-3EFB763879D8}" type="presParOf" srcId="{DF2338E5-A368-44A5-AFEB-5847C9592434}" destId="{1B2AF15E-11C3-46F2-9683-D2BD8A9B38E7}" srcOrd="0" destOrd="0" presId="urn:microsoft.com/office/officeart/2005/8/layout/orgChart1"/>
    <dgm:cxn modelId="{67842100-2000-4A5E-A2B4-A9FE60147F61}" type="presParOf" srcId="{1B2AF15E-11C3-46F2-9683-D2BD8A9B38E7}" destId="{1F9DE937-1D5B-4027-A39C-015763155E8B}" srcOrd="0" destOrd="0" presId="urn:microsoft.com/office/officeart/2005/8/layout/orgChart1"/>
    <dgm:cxn modelId="{B018DB64-96C8-459A-9EBD-917D67E0E595}" type="presParOf" srcId="{1B2AF15E-11C3-46F2-9683-D2BD8A9B38E7}" destId="{469FC234-078F-413F-8EA5-FEA0FC5CCB3D}" srcOrd="1" destOrd="0" presId="urn:microsoft.com/office/officeart/2005/8/layout/orgChart1"/>
    <dgm:cxn modelId="{10960B87-9348-4138-81D5-B00440D2B535}" type="presParOf" srcId="{DF2338E5-A368-44A5-AFEB-5847C9592434}" destId="{5F7F62FF-2018-4A25-8FCC-A1B65053DF7D}" srcOrd="1" destOrd="0" presId="urn:microsoft.com/office/officeart/2005/8/layout/orgChart1"/>
    <dgm:cxn modelId="{E2C98446-F2D3-4BF1-B7AF-68EF1CF8391E}" type="presParOf" srcId="{DF2338E5-A368-44A5-AFEB-5847C9592434}" destId="{529DCFB9-D7DB-4343-BDDB-3AF536366E24}" srcOrd="2" destOrd="0" presId="urn:microsoft.com/office/officeart/2005/8/layout/orgChart1"/>
    <dgm:cxn modelId="{EA03A6B9-E478-4147-8B09-725D5D589ACB}" type="presParOf" srcId="{F7F9579F-9D9B-4930-BD0E-7E5E8E9ED834}" destId="{214F2191-1196-4B65-819F-F40430249779}" srcOrd="2" destOrd="0" presId="urn:microsoft.com/office/officeart/2005/8/layout/orgChart1"/>
    <dgm:cxn modelId="{C653AE74-F186-41F7-A681-4161243AFAAE}" type="presParOf" srcId="{F7F9579F-9D9B-4930-BD0E-7E5E8E9ED834}" destId="{A755FA08-F126-4B51-B44B-DD6630E90686}" srcOrd="3" destOrd="0" presId="urn:microsoft.com/office/officeart/2005/8/layout/orgChart1"/>
    <dgm:cxn modelId="{08416827-52E7-4567-B90A-BD6B166BB33A}" type="presParOf" srcId="{A755FA08-F126-4B51-B44B-DD6630E90686}" destId="{4994BF35-34FA-4CE5-9B44-AC4622CAC614}" srcOrd="0" destOrd="0" presId="urn:microsoft.com/office/officeart/2005/8/layout/orgChart1"/>
    <dgm:cxn modelId="{4218443D-D6DF-42FA-A486-79F238529905}" type="presParOf" srcId="{4994BF35-34FA-4CE5-9B44-AC4622CAC614}" destId="{969A5BF4-9578-4872-873C-627704CFF72A}" srcOrd="0" destOrd="0" presId="urn:microsoft.com/office/officeart/2005/8/layout/orgChart1"/>
    <dgm:cxn modelId="{31981F6E-898D-404E-94D0-086B2EE44289}" type="presParOf" srcId="{4994BF35-34FA-4CE5-9B44-AC4622CAC614}" destId="{A72E4ECB-A691-467A-9938-0976599D8F04}" srcOrd="1" destOrd="0" presId="urn:microsoft.com/office/officeart/2005/8/layout/orgChart1"/>
    <dgm:cxn modelId="{0B9D002A-BFDC-4D7D-8356-8787FE6EC7F5}" type="presParOf" srcId="{A755FA08-F126-4B51-B44B-DD6630E90686}" destId="{0032AE98-62FB-4953-B4DC-5A15A87AA44D}" srcOrd="1" destOrd="0" presId="urn:microsoft.com/office/officeart/2005/8/layout/orgChart1"/>
    <dgm:cxn modelId="{421221E8-E5DC-4894-85AE-57B1E0DAEB1C}" type="presParOf" srcId="{A755FA08-F126-4B51-B44B-DD6630E90686}" destId="{78B494C9-4048-4444-B4B2-D04A792D0FCF}" srcOrd="2" destOrd="0" presId="urn:microsoft.com/office/officeart/2005/8/layout/orgChart1"/>
    <dgm:cxn modelId="{594829E1-4D5D-401D-9418-06E9BEB85034}" type="presParOf" srcId="{F7F9579F-9D9B-4930-BD0E-7E5E8E9ED834}" destId="{4398A7C4-0FC7-4799-B3D6-5FEFC2B20111}" srcOrd="4" destOrd="0" presId="urn:microsoft.com/office/officeart/2005/8/layout/orgChart1"/>
    <dgm:cxn modelId="{9285C59E-E87D-48A0-8751-D2BDA1075104}" type="presParOf" srcId="{F7F9579F-9D9B-4930-BD0E-7E5E8E9ED834}" destId="{2E38550F-0FA6-4F28-AFF7-5AF8A8BB0EE6}" srcOrd="5" destOrd="0" presId="urn:microsoft.com/office/officeart/2005/8/layout/orgChart1"/>
    <dgm:cxn modelId="{F7A91AEA-4FE1-40D2-B364-3E794F683748}" type="presParOf" srcId="{2E38550F-0FA6-4F28-AFF7-5AF8A8BB0EE6}" destId="{E01AA172-A660-4FCB-B7EC-630E27431D5E}" srcOrd="0" destOrd="0" presId="urn:microsoft.com/office/officeart/2005/8/layout/orgChart1"/>
    <dgm:cxn modelId="{D470CC85-3965-4923-BD33-03602F6F7C08}" type="presParOf" srcId="{E01AA172-A660-4FCB-B7EC-630E27431D5E}" destId="{B3D1143C-5965-4E29-8DFB-966DEB53CA5B}" srcOrd="0" destOrd="0" presId="urn:microsoft.com/office/officeart/2005/8/layout/orgChart1"/>
    <dgm:cxn modelId="{E6852482-ECF5-4443-8BD3-F7CAEB986B4A}" type="presParOf" srcId="{E01AA172-A660-4FCB-B7EC-630E27431D5E}" destId="{24DDE185-7DE6-4D10-8A2A-FF24FA99750A}" srcOrd="1" destOrd="0" presId="urn:microsoft.com/office/officeart/2005/8/layout/orgChart1"/>
    <dgm:cxn modelId="{EA20C8E6-BA13-4A21-8599-DE14002EDA65}" type="presParOf" srcId="{2E38550F-0FA6-4F28-AFF7-5AF8A8BB0EE6}" destId="{9789FE1C-C412-49B6-8599-FF8C55BAF8F0}" srcOrd="1" destOrd="0" presId="urn:microsoft.com/office/officeart/2005/8/layout/orgChart1"/>
    <dgm:cxn modelId="{AFAA4A3A-7566-49ED-9540-31B085736E90}" type="presParOf" srcId="{2E38550F-0FA6-4F28-AFF7-5AF8A8BB0EE6}" destId="{93B03C6D-E8EA-4597-91EE-82B2F29EB566}" srcOrd="2" destOrd="0" presId="urn:microsoft.com/office/officeart/2005/8/layout/orgChart1"/>
    <dgm:cxn modelId="{9FFDAB79-DE91-476F-9321-EFF6C584C310}" type="presParOf" srcId="{F7F9579F-9D9B-4930-BD0E-7E5E8E9ED834}" destId="{828E21FD-E5D6-4C38-98DD-E40204BB3D21}" srcOrd="6" destOrd="0" presId="urn:microsoft.com/office/officeart/2005/8/layout/orgChart1"/>
    <dgm:cxn modelId="{6B8AEE6F-847E-4DDB-9578-5C65047682FE}" type="presParOf" srcId="{F7F9579F-9D9B-4930-BD0E-7E5E8E9ED834}" destId="{9CF30118-FD78-4A5A-AE60-EF0E27821471}" srcOrd="7" destOrd="0" presId="urn:microsoft.com/office/officeart/2005/8/layout/orgChart1"/>
    <dgm:cxn modelId="{0125BCB1-8BEB-4945-AD94-CEBC257E18AD}" type="presParOf" srcId="{9CF30118-FD78-4A5A-AE60-EF0E27821471}" destId="{1D421C0D-7444-4418-BBFF-79CC7B61EB8C}" srcOrd="0" destOrd="0" presId="urn:microsoft.com/office/officeart/2005/8/layout/orgChart1"/>
    <dgm:cxn modelId="{BB9DE826-5D55-4F3E-AEF0-EA2A483CC8C9}" type="presParOf" srcId="{1D421C0D-7444-4418-BBFF-79CC7B61EB8C}" destId="{157538F7-ACCF-48F9-909E-4ECBC93B7319}" srcOrd="0" destOrd="0" presId="urn:microsoft.com/office/officeart/2005/8/layout/orgChart1"/>
    <dgm:cxn modelId="{F5DABF27-479E-405B-9DDF-8A880ED62ECD}" type="presParOf" srcId="{1D421C0D-7444-4418-BBFF-79CC7B61EB8C}" destId="{AF4D0E6F-5A28-478A-8856-447FE7E11396}" srcOrd="1" destOrd="0" presId="urn:microsoft.com/office/officeart/2005/8/layout/orgChart1"/>
    <dgm:cxn modelId="{76A676C2-04E6-4152-8FD3-86B95FEEE74D}" type="presParOf" srcId="{9CF30118-FD78-4A5A-AE60-EF0E27821471}" destId="{C3B358C7-DA2A-43FD-884D-E5836F4A352F}" srcOrd="1" destOrd="0" presId="urn:microsoft.com/office/officeart/2005/8/layout/orgChart1"/>
    <dgm:cxn modelId="{4C1F0397-BA82-421D-AAF2-07C48AA82F0C}" type="presParOf" srcId="{9CF30118-FD78-4A5A-AE60-EF0E27821471}" destId="{727BCFC6-2D80-4DFE-B201-21A6B5E0B6B9}" srcOrd="2" destOrd="0" presId="urn:microsoft.com/office/officeart/2005/8/layout/orgChart1"/>
    <dgm:cxn modelId="{7A4327B6-1DD1-4D63-AEAF-4DB001D6E2A1}" type="presParOf" srcId="{F7F9579F-9D9B-4930-BD0E-7E5E8E9ED834}" destId="{C31EADBB-8D56-41A4-9950-13F4019BCDDB}" srcOrd="8" destOrd="0" presId="urn:microsoft.com/office/officeart/2005/8/layout/orgChart1"/>
    <dgm:cxn modelId="{DF4906B8-5F58-4A2D-B9A5-DAF9F56165C9}" type="presParOf" srcId="{F7F9579F-9D9B-4930-BD0E-7E5E8E9ED834}" destId="{A6C33689-43B9-4A65-8585-90DCF528E4F8}" srcOrd="9" destOrd="0" presId="urn:microsoft.com/office/officeart/2005/8/layout/orgChart1"/>
    <dgm:cxn modelId="{41BB5BA1-508E-4EA5-9F6D-A3843CB9F0F1}" type="presParOf" srcId="{A6C33689-43B9-4A65-8585-90DCF528E4F8}" destId="{A196360B-8803-4DBC-92B9-CC149CF96AC9}" srcOrd="0" destOrd="0" presId="urn:microsoft.com/office/officeart/2005/8/layout/orgChart1"/>
    <dgm:cxn modelId="{DBACEC76-2229-4E0E-A31F-C09FDA2E5E20}" type="presParOf" srcId="{A196360B-8803-4DBC-92B9-CC149CF96AC9}" destId="{C33A786E-D235-4C37-BE5D-CB39985FD40D}" srcOrd="0" destOrd="0" presId="urn:microsoft.com/office/officeart/2005/8/layout/orgChart1"/>
    <dgm:cxn modelId="{0E4D5593-8E9F-4FDE-BA73-5B5D42D21FE8}" type="presParOf" srcId="{A196360B-8803-4DBC-92B9-CC149CF96AC9}" destId="{730177CD-2F2D-46FF-80A6-D1902CE1E109}" srcOrd="1" destOrd="0" presId="urn:microsoft.com/office/officeart/2005/8/layout/orgChart1"/>
    <dgm:cxn modelId="{4970FA87-0225-45E2-AA39-2C39B91E919D}" type="presParOf" srcId="{A6C33689-43B9-4A65-8585-90DCF528E4F8}" destId="{F91D1629-8DD8-4988-9FDA-34D2BB737F8F}" srcOrd="1" destOrd="0" presId="urn:microsoft.com/office/officeart/2005/8/layout/orgChart1"/>
    <dgm:cxn modelId="{94ACB470-2226-432B-B94D-72E9CF0672B2}" type="presParOf" srcId="{A6C33689-43B9-4A65-8585-90DCF528E4F8}" destId="{3041FD2B-E149-461C-AFF7-19F57DE6F333}" srcOrd="2" destOrd="0" presId="urn:microsoft.com/office/officeart/2005/8/layout/orgChart1"/>
    <dgm:cxn modelId="{6EBCAF84-6B14-4D52-8D4C-4D5878BBC88C}" type="presParOf" srcId="{F7F9579F-9D9B-4930-BD0E-7E5E8E9ED834}" destId="{AFC3429F-74B0-495C-9B96-DDFE325EE125}" srcOrd="10" destOrd="0" presId="urn:microsoft.com/office/officeart/2005/8/layout/orgChart1"/>
    <dgm:cxn modelId="{A2E152BE-4326-4ADD-8327-60C69A7509A8}" type="presParOf" srcId="{F7F9579F-9D9B-4930-BD0E-7E5E8E9ED834}" destId="{DFF8B122-5844-4FAD-808A-C5B39A38B6F7}" srcOrd="11" destOrd="0" presId="urn:microsoft.com/office/officeart/2005/8/layout/orgChart1"/>
    <dgm:cxn modelId="{DDF1E5AC-5410-4626-891E-509F68F6A0F5}" type="presParOf" srcId="{DFF8B122-5844-4FAD-808A-C5B39A38B6F7}" destId="{8E58D3D9-6BEB-4034-B519-19D33087615F}" srcOrd="0" destOrd="0" presId="urn:microsoft.com/office/officeart/2005/8/layout/orgChart1"/>
    <dgm:cxn modelId="{1C5384EB-0986-46D0-9E8C-F75C93275C84}" type="presParOf" srcId="{8E58D3D9-6BEB-4034-B519-19D33087615F}" destId="{A2143E99-8A34-4AF9-9BF4-7E28ADC3934E}" srcOrd="0" destOrd="0" presId="urn:microsoft.com/office/officeart/2005/8/layout/orgChart1"/>
    <dgm:cxn modelId="{39E5236C-AA4A-4E58-80E4-A08EC34828BA}" type="presParOf" srcId="{8E58D3D9-6BEB-4034-B519-19D33087615F}" destId="{F7F7D540-65AF-4DFF-95D9-C000C9286831}" srcOrd="1" destOrd="0" presId="urn:microsoft.com/office/officeart/2005/8/layout/orgChart1"/>
    <dgm:cxn modelId="{B5D078F0-1E5C-4AC9-A30E-9375122517D8}" type="presParOf" srcId="{DFF8B122-5844-4FAD-808A-C5B39A38B6F7}" destId="{059E5840-8F90-414F-992F-D79AC939721E}" srcOrd="1" destOrd="0" presId="urn:microsoft.com/office/officeart/2005/8/layout/orgChart1"/>
    <dgm:cxn modelId="{002BA424-9957-47C1-BE35-19CD6012DF46}" type="presParOf" srcId="{DFF8B122-5844-4FAD-808A-C5B39A38B6F7}" destId="{01EDC13B-97CE-4A05-8169-873B985FC84B}" srcOrd="2" destOrd="0" presId="urn:microsoft.com/office/officeart/2005/8/layout/orgChart1"/>
    <dgm:cxn modelId="{504ACA83-F257-41A8-AD60-DDD4E19EEFE5}" type="presParOf" srcId="{21011739-48B9-43B5-83F4-A8D3DFA11BF9}" destId="{95A69FE9-E2D2-4567-8EDB-B57B782A8F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C3429F-74B0-495C-9B96-DDFE325EE125}">
      <dsp:nvSpPr>
        <dsp:cNvPr id="0" name=""/>
        <dsp:cNvSpPr/>
      </dsp:nvSpPr>
      <dsp:spPr>
        <a:xfrm>
          <a:off x="4321999" y="1903341"/>
          <a:ext cx="370660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3706600" y="128658"/>
              </a:lnTo>
              <a:lnTo>
                <a:pt x="370660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1EADBB-8D56-41A4-9950-13F4019BCDDB}">
      <dsp:nvSpPr>
        <dsp:cNvPr id="0" name=""/>
        <dsp:cNvSpPr/>
      </dsp:nvSpPr>
      <dsp:spPr>
        <a:xfrm>
          <a:off x="4321999" y="1903341"/>
          <a:ext cx="222396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2223960" y="128658"/>
              </a:lnTo>
              <a:lnTo>
                <a:pt x="222396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E21FD-E5D6-4C38-98DD-E40204BB3D21}">
      <dsp:nvSpPr>
        <dsp:cNvPr id="0" name=""/>
        <dsp:cNvSpPr/>
      </dsp:nvSpPr>
      <dsp:spPr>
        <a:xfrm>
          <a:off x="4321999" y="1903341"/>
          <a:ext cx="74132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741320" y="128658"/>
              </a:lnTo>
              <a:lnTo>
                <a:pt x="74132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8A7C4-0FC7-4799-B3D6-5FEFC2B20111}">
      <dsp:nvSpPr>
        <dsp:cNvPr id="0" name=""/>
        <dsp:cNvSpPr/>
      </dsp:nvSpPr>
      <dsp:spPr>
        <a:xfrm>
          <a:off x="3580678" y="1903341"/>
          <a:ext cx="741320" cy="257317"/>
        </a:xfrm>
        <a:custGeom>
          <a:avLst/>
          <a:gdLst/>
          <a:ahLst/>
          <a:cxnLst/>
          <a:rect l="0" t="0" r="0" b="0"/>
          <a:pathLst>
            <a:path>
              <a:moveTo>
                <a:pt x="741320" y="0"/>
              </a:moveTo>
              <a:lnTo>
                <a:pt x="74132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F2191-1196-4B65-819F-F40430249779}">
      <dsp:nvSpPr>
        <dsp:cNvPr id="0" name=""/>
        <dsp:cNvSpPr/>
      </dsp:nvSpPr>
      <dsp:spPr>
        <a:xfrm>
          <a:off x="2098038" y="1903341"/>
          <a:ext cx="2223960" cy="257317"/>
        </a:xfrm>
        <a:custGeom>
          <a:avLst/>
          <a:gdLst/>
          <a:ahLst/>
          <a:cxnLst/>
          <a:rect l="0" t="0" r="0" b="0"/>
          <a:pathLst>
            <a:path>
              <a:moveTo>
                <a:pt x="2223960" y="0"/>
              </a:moveTo>
              <a:lnTo>
                <a:pt x="222396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C2FDD-2C4C-4DDB-9F1D-1E68680E6695}">
      <dsp:nvSpPr>
        <dsp:cNvPr id="0" name=""/>
        <dsp:cNvSpPr/>
      </dsp:nvSpPr>
      <dsp:spPr>
        <a:xfrm>
          <a:off x="615398" y="1903341"/>
          <a:ext cx="3706600" cy="257317"/>
        </a:xfrm>
        <a:custGeom>
          <a:avLst/>
          <a:gdLst/>
          <a:ahLst/>
          <a:cxnLst/>
          <a:rect l="0" t="0" r="0" b="0"/>
          <a:pathLst>
            <a:path>
              <a:moveTo>
                <a:pt x="3706600" y="0"/>
              </a:moveTo>
              <a:lnTo>
                <a:pt x="370660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E3D63F-5D14-4A2F-89A3-F1C00D5FEEE2}">
      <dsp:nvSpPr>
        <dsp:cNvPr id="0" name=""/>
        <dsp:cNvSpPr/>
      </dsp:nvSpPr>
      <dsp:spPr>
        <a:xfrm>
          <a:off x="1857391" y="1290679"/>
          <a:ext cx="4929215" cy="6126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/>
            <a:t>SKŁADNIKI POKARMU</a:t>
          </a:r>
          <a:endParaRPr lang="pl-PL" sz="2800" b="1" kern="1200" dirty="0"/>
        </a:p>
      </dsp:txBody>
      <dsp:txXfrm>
        <a:off x="1857391" y="1290679"/>
        <a:ext cx="4929215" cy="612661"/>
      </dsp:txXfrm>
    </dsp:sp>
    <dsp:sp modelId="{1F9DE937-1D5B-4027-A39C-015763155E8B}">
      <dsp:nvSpPr>
        <dsp:cNvPr id="0" name=""/>
        <dsp:cNvSpPr/>
      </dsp:nvSpPr>
      <dsp:spPr>
        <a:xfrm>
          <a:off x="2736" y="2160658"/>
          <a:ext cx="1225322" cy="612661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białka</a:t>
          </a:r>
          <a:endParaRPr lang="pl-PL" sz="2100" b="1" kern="1200" dirty="0"/>
        </a:p>
      </dsp:txBody>
      <dsp:txXfrm>
        <a:off x="2736" y="2160658"/>
        <a:ext cx="1225322" cy="612661"/>
      </dsp:txXfrm>
    </dsp:sp>
    <dsp:sp modelId="{969A5BF4-9578-4872-873C-627704CFF72A}">
      <dsp:nvSpPr>
        <dsp:cNvPr id="0" name=""/>
        <dsp:cNvSpPr/>
      </dsp:nvSpPr>
      <dsp:spPr>
        <a:xfrm>
          <a:off x="1485377" y="2160658"/>
          <a:ext cx="1225322" cy="612661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tłuszcze</a:t>
          </a:r>
          <a:endParaRPr lang="pl-PL" sz="2100" b="1" kern="1200" dirty="0"/>
        </a:p>
      </dsp:txBody>
      <dsp:txXfrm>
        <a:off x="1485377" y="2160658"/>
        <a:ext cx="1225322" cy="612661"/>
      </dsp:txXfrm>
    </dsp:sp>
    <dsp:sp modelId="{B3D1143C-5965-4E29-8DFB-966DEB53CA5B}">
      <dsp:nvSpPr>
        <dsp:cNvPr id="0" name=""/>
        <dsp:cNvSpPr/>
      </dsp:nvSpPr>
      <dsp:spPr>
        <a:xfrm>
          <a:off x="2968017" y="2160658"/>
          <a:ext cx="1225322" cy="612661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cukry</a:t>
          </a:r>
          <a:endParaRPr lang="pl-PL" sz="2100" b="1" kern="1200" dirty="0"/>
        </a:p>
      </dsp:txBody>
      <dsp:txXfrm>
        <a:off x="2968017" y="2160658"/>
        <a:ext cx="1225322" cy="612661"/>
      </dsp:txXfrm>
    </dsp:sp>
    <dsp:sp modelId="{157538F7-ACCF-48F9-909E-4ECBC93B7319}">
      <dsp:nvSpPr>
        <dsp:cNvPr id="0" name=""/>
        <dsp:cNvSpPr/>
      </dsp:nvSpPr>
      <dsp:spPr>
        <a:xfrm>
          <a:off x="4450657" y="2160658"/>
          <a:ext cx="1225322" cy="612661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witaminy</a:t>
          </a:r>
          <a:endParaRPr lang="pl-PL" sz="2100" b="1" kern="1200" dirty="0"/>
        </a:p>
      </dsp:txBody>
      <dsp:txXfrm>
        <a:off x="4450657" y="2160658"/>
        <a:ext cx="1225322" cy="612661"/>
      </dsp:txXfrm>
    </dsp:sp>
    <dsp:sp modelId="{C33A786E-D235-4C37-BE5D-CB39985FD40D}">
      <dsp:nvSpPr>
        <dsp:cNvPr id="0" name=""/>
        <dsp:cNvSpPr/>
      </dsp:nvSpPr>
      <dsp:spPr>
        <a:xfrm>
          <a:off x="5933298" y="2160658"/>
          <a:ext cx="1225322" cy="612661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sole mineralne</a:t>
          </a:r>
          <a:endParaRPr lang="pl-PL" sz="2100" b="1" kern="1200" dirty="0"/>
        </a:p>
      </dsp:txBody>
      <dsp:txXfrm>
        <a:off x="5933298" y="2160658"/>
        <a:ext cx="1225322" cy="612661"/>
      </dsp:txXfrm>
    </dsp:sp>
    <dsp:sp modelId="{A2143E99-8A34-4AF9-9BF4-7E28ADC3934E}">
      <dsp:nvSpPr>
        <dsp:cNvPr id="0" name=""/>
        <dsp:cNvSpPr/>
      </dsp:nvSpPr>
      <dsp:spPr>
        <a:xfrm>
          <a:off x="7415938" y="2160658"/>
          <a:ext cx="1225322" cy="61266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woda</a:t>
          </a:r>
          <a:endParaRPr lang="pl-PL" sz="2100" b="1" kern="1200" dirty="0"/>
        </a:p>
      </dsp:txBody>
      <dsp:txXfrm>
        <a:off x="7415938" y="2160658"/>
        <a:ext cx="1225322" cy="612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F8345-B727-48D8-97F9-2AF4EBB52935}" type="datetimeFigureOut">
              <a:rPr lang="pl-PL" smtClean="0"/>
              <a:t>2014-02-24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89785-A0D6-4C10-9E39-ADB3FA7857DA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bg1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0D02C-5E8E-4AF0-A89C-51AA5FE335DC}" type="datetimeFigureOut">
              <a:rPr lang="pl-PL" smtClean="0"/>
              <a:pPr/>
              <a:t>2014-02-24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1.xml"/><Relationship Id="rId5" Type="http://schemas.openxmlformats.org/officeDocument/2006/relationships/slide" Target="slide13.xml"/><Relationship Id="rId10" Type="http://schemas.openxmlformats.org/officeDocument/2006/relationships/slide" Target="slide16.xml"/><Relationship Id="rId4" Type="http://schemas.openxmlformats.org/officeDocument/2006/relationships/slide" Target="slide12.xml"/><Relationship Id="rId9" Type="http://schemas.openxmlformats.org/officeDocument/2006/relationships/slide" Target="slide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3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19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slide" Target="slide9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7.xml"/><Relationship Id="rId4" Type="http://schemas.openxmlformats.org/officeDocument/2006/relationships/diagramLayout" Target="../diagrams/layout1.xml"/><Relationship Id="rId9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32.xml"/><Relationship Id="rId3" Type="http://schemas.openxmlformats.org/officeDocument/2006/relationships/slide" Target="slide27.xml"/><Relationship Id="rId7" Type="http://schemas.openxmlformats.org/officeDocument/2006/relationships/slide" Target="slide25.xml"/><Relationship Id="rId12" Type="http://schemas.openxmlformats.org/officeDocument/2006/relationships/slide" Target="slide26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31.xml"/><Relationship Id="rId5" Type="http://schemas.openxmlformats.org/officeDocument/2006/relationships/slide" Target="slide23.xml"/><Relationship Id="rId15" Type="http://schemas.openxmlformats.org/officeDocument/2006/relationships/slide" Target="slide1.xml"/><Relationship Id="rId10" Type="http://schemas.openxmlformats.org/officeDocument/2006/relationships/slide" Target="slide30.xml"/><Relationship Id="rId4" Type="http://schemas.openxmlformats.org/officeDocument/2006/relationships/slide" Target="slide22.xml"/><Relationship Id="rId9" Type="http://schemas.openxmlformats.org/officeDocument/2006/relationships/slide" Target="slide29.xml"/><Relationship Id="rId1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slide" Target="slid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slide" Target="slid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slide" Target="slid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slide" Target="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930552" y="571480"/>
            <a:ext cx="471315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Składniki </a:t>
            </a:r>
            <a:b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</a:br>
            <a: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pożywienia</a:t>
            </a:r>
            <a:endParaRPr lang="pl-PL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464315" y="460735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464315" y="54917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 i autor prezentacji</a:t>
            </a:r>
            <a:endParaRPr lang="pl-PL" dirty="0" smtClean="0"/>
          </a:p>
        </p:txBody>
      </p:sp>
      <p:sp>
        <p:nvSpPr>
          <p:cNvPr id="8" name="Prostokąt zaokrąglony 7">
            <a:hlinkClick r:id="" action="ppaction://hlinkshowjump?jump=nextslide"/>
          </p:cNvPr>
          <p:cNvSpPr/>
          <p:nvPr/>
        </p:nvSpPr>
        <p:spPr>
          <a:xfrm>
            <a:off x="464315" y="5049551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Składniki pokarmu - schemat</a:t>
            </a:r>
          </a:p>
        </p:txBody>
      </p:sp>
      <p:sp>
        <p:nvSpPr>
          <p:cNvPr id="11" name="Prostokąt zaokrąglony 10">
            <a:hlinkClick r:id="" action="ppaction://hlinkshowjump?jump=endshow"/>
          </p:cNvPr>
          <p:cNvSpPr/>
          <p:nvPr/>
        </p:nvSpPr>
        <p:spPr>
          <a:xfrm>
            <a:off x="464315" y="5933954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2285984" y="2000240"/>
            <a:ext cx="4643470" cy="42862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Podział witamin</a:t>
            </a:r>
            <a:endParaRPr lang="pl-PL" b="1" dirty="0"/>
          </a:p>
        </p:txBody>
      </p:sp>
      <p:sp>
        <p:nvSpPr>
          <p:cNvPr id="8" name="Prostokąt zaokrąglony 7"/>
          <p:cNvSpPr/>
          <p:nvPr/>
        </p:nvSpPr>
        <p:spPr>
          <a:xfrm>
            <a:off x="500034" y="2714620"/>
            <a:ext cx="3643338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witaminy rozpuszczalne w tłuszczu</a:t>
            </a:r>
            <a:endParaRPr lang="pl-PL" b="1" dirty="0"/>
          </a:p>
        </p:txBody>
      </p:sp>
      <p:sp>
        <p:nvSpPr>
          <p:cNvPr id="9" name="Prostokąt zaokrąglony 8"/>
          <p:cNvSpPr/>
          <p:nvPr/>
        </p:nvSpPr>
        <p:spPr>
          <a:xfrm>
            <a:off x="4857752" y="2714620"/>
            <a:ext cx="3643338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witaminy rozpuszczalne w wodzie</a:t>
            </a:r>
            <a:endParaRPr lang="pl-PL" b="1" dirty="0"/>
          </a:p>
        </p:txBody>
      </p:sp>
      <p:sp>
        <p:nvSpPr>
          <p:cNvPr id="10" name="Prostokąt zaokrąglony 9">
            <a:hlinkClick r:id="rId3" action="ppaction://hlinksldjump" highlightClick="1"/>
          </p:cNvPr>
          <p:cNvSpPr/>
          <p:nvPr/>
        </p:nvSpPr>
        <p:spPr>
          <a:xfrm>
            <a:off x="500034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A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1" name="Prostokąt zaokrąglony 10">
            <a:hlinkClick r:id="rId4" action="ppaction://hlinksldjump" highlightClick="1"/>
          </p:cNvPr>
          <p:cNvSpPr/>
          <p:nvPr/>
        </p:nvSpPr>
        <p:spPr>
          <a:xfrm>
            <a:off x="1500166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D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2" name="Prostokąt zaokrąglony 11">
            <a:hlinkClick r:id="rId5" action="ppaction://hlinksldjump" highlightClick="1"/>
          </p:cNvPr>
          <p:cNvSpPr/>
          <p:nvPr/>
        </p:nvSpPr>
        <p:spPr>
          <a:xfrm>
            <a:off x="2500298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E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3" name="Prostokąt zaokrąglony 12">
            <a:hlinkClick r:id="rId6" action="ppaction://hlinksldjump"/>
          </p:cNvPr>
          <p:cNvSpPr/>
          <p:nvPr/>
        </p:nvSpPr>
        <p:spPr>
          <a:xfrm>
            <a:off x="3500430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K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4" name="Prostokąt zaokrąglony 13">
            <a:hlinkClick r:id="rId7" action="ppaction://hlinksldjump" highlightClick="1"/>
          </p:cNvPr>
          <p:cNvSpPr/>
          <p:nvPr/>
        </p:nvSpPr>
        <p:spPr>
          <a:xfrm>
            <a:off x="4869944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2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5" name="Prostokąt zaokrąglony 14">
            <a:hlinkClick r:id="rId8" action="ppaction://hlinksldjump" highlightClick="1"/>
          </p:cNvPr>
          <p:cNvSpPr/>
          <p:nvPr/>
        </p:nvSpPr>
        <p:spPr>
          <a:xfrm>
            <a:off x="6766830" y="3429000"/>
            <a:ext cx="774198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11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7" name="Prostokąt zaokrąglony 16">
            <a:hlinkClick r:id="rId9" action="ppaction://hlinksldjump" highlightClick="1"/>
          </p:cNvPr>
          <p:cNvSpPr/>
          <p:nvPr/>
        </p:nvSpPr>
        <p:spPr>
          <a:xfrm>
            <a:off x="7870340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C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8" name="Prostokąt zaokrąglony 17">
            <a:hlinkClick r:id="rId10" action="ppaction://hlinksldjump" highlightClick="1"/>
          </p:cNvPr>
          <p:cNvSpPr/>
          <p:nvPr/>
        </p:nvSpPr>
        <p:spPr>
          <a:xfrm>
            <a:off x="5818387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6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6" name="Prostokąt zaokrąglony 15">
            <a:hlinkClick r:id="rId11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0" name="Prostokąt zaokrąglony 1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A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odpowiada za prawidłowe widzenie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zdrowy naskórek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2996952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tran, wątroba, jaja, ser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005064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kurza ślepota (osłabione widzenie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 smtClean="0"/>
              <a:t>ciemności)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łuszczenie się skóry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nieprawidłowy wzrost u dzieci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928934"/>
            <a:ext cx="4500594" cy="30003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Prostokąt zaokrąglony 9">
            <a:hlinkClick r:id="rId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1" name="Prostokąt zaokrąglony 10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D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ułatwia i reguluje przyswojenie wapnia i fosforu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tran, wątroba, żółtka jaj, masło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deformacja kości u dzieci (krzywica</a:t>
            </a:r>
            <a:r>
              <a:rPr lang="pl-PL" dirty="0" smtClean="0"/>
              <a:t>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</a:t>
            </a:r>
            <a:r>
              <a:rPr lang="pl-PL" dirty="0" smtClean="0"/>
              <a:t>steoporoza u dorosłych</a:t>
            </a:r>
            <a:endParaRPr lang="pl-PL" dirty="0" smtClean="0"/>
          </a:p>
        </p:txBody>
      </p:sp>
      <p:sp>
        <p:nvSpPr>
          <p:cNvPr id="8" name="Prostokąt 7"/>
          <p:cNvSpPr/>
          <p:nvPr/>
        </p:nvSpPr>
        <p:spPr>
          <a:xfrm>
            <a:off x="4143372" y="2780928"/>
            <a:ext cx="4500594" cy="31484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E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zmniejsza zużycie tlenu przez tkanki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zwiększa odporność ustroju na niedotlenienie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kiełki zbóż, jaja, oleje roślinne, </a:t>
            </a:r>
            <a:br>
              <a:rPr lang="pl-PL" dirty="0" smtClean="0"/>
            </a:br>
            <a:r>
              <a:rPr lang="pl-PL" dirty="0" smtClean="0"/>
              <a:t>sałata, orzechy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osłabienie mięśni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osłabienie koncentracji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pogorszenie wzroku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780928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K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krzepnięciu krwi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kapusta, szpinak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spowolnienie procesu krzepnięcia </a:t>
            </a:r>
            <a:br>
              <a:rPr lang="pl-PL" dirty="0" smtClean="0"/>
            </a:br>
            <a:r>
              <a:rPr lang="pl-PL" dirty="0" smtClean="0"/>
              <a:t>krwi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928934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2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przemianach białek </a:t>
            </a:r>
            <a:br>
              <a:rPr lang="pl-PL" dirty="0" smtClean="0"/>
            </a:br>
            <a:r>
              <a:rPr lang="pl-PL" dirty="0" smtClean="0"/>
              <a:t>i węglowodanów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drożdże, ser, mleko, jaja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zapalenie skóry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pękanie kącików ust (zajady)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708920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6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przemianie aminokwasów,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przemianie tłuszczów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 smtClean="0"/>
              <a:t>węglowodanów, 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umożliwia prawidłowe </a:t>
            </a:r>
            <a:br>
              <a:rPr lang="pl-PL" dirty="0" smtClean="0"/>
            </a:br>
            <a:r>
              <a:rPr lang="pl-PL" dirty="0" smtClean="0"/>
              <a:t>funkcjonowanie układu nerwowego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997115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drożdże, fasola, orzechy</a:t>
            </a:r>
            <a:br>
              <a:rPr lang="pl-PL" dirty="0" smtClean="0"/>
            </a:br>
            <a:endParaRPr lang="pl-PL" dirty="0" smtClean="0"/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5157192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czynności układu </a:t>
            </a:r>
            <a:br>
              <a:rPr lang="pl-PL" dirty="0" smtClean="0"/>
            </a:br>
            <a:r>
              <a:rPr lang="pl-PL" dirty="0" smtClean="0"/>
              <a:t>pokarmowego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852936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11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prawidłową syntezę kwasów nukleinowych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pełnoziarniste pieczywo, </a:t>
            </a:r>
            <a:br>
              <a:rPr lang="pl-PL" dirty="0" smtClean="0"/>
            </a:br>
            <a:r>
              <a:rPr lang="pl-PL" dirty="0" smtClean="0"/>
              <a:t>żółtka jaj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anemia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wady rozwojowe płodu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636912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C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powoduje wzrost odporności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Przyspiesza gojenie ran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3857620" y="1723242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cytrusy, czarna porzeczka, kiszona kapusta, ziemniaki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85720" y="400050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obniżona odporność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krwawienie i gnicie dziąseł (szkorbut)</a:t>
            </a:r>
          </a:p>
        </p:txBody>
      </p:sp>
      <p:sp>
        <p:nvSpPr>
          <p:cNvPr id="9" name="Prostokąt 8"/>
          <p:cNvSpPr/>
          <p:nvPr/>
        </p:nvSpPr>
        <p:spPr>
          <a:xfrm>
            <a:off x="3857620" y="2928934"/>
            <a:ext cx="4786346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Prostokąt zaokrąglony 9">
            <a:hlinkClick r:id="rId4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142984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Sole mineralne</a:t>
            </a:r>
            <a:r>
              <a:rPr lang="pl-PL" dirty="0" smtClean="0"/>
              <a:t> są składnikami budulcowymi, regulują przemiany substancji w komórkach, odpowiadają za krzepnięcie krwi i przenoszenie tlenu.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Makroelementy</a:t>
            </a:r>
            <a:r>
              <a:rPr lang="pl-PL" dirty="0" smtClean="0"/>
              <a:t> to pierwiastki, których dobowe zapotrzebowanie w diecie przekracza 100 </a:t>
            </a:r>
            <a:r>
              <a:rPr lang="pl-PL" dirty="0" err="1" smtClean="0"/>
              <a:t>mg</a:t>
            </a:r>
            <a:r>
              <a:rPr lang="pl-PL" dirty="0" smtClean="0"/>
              <a:t>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Mikroelementy</a:t>
            </a:r>
            <a:r>
              <a:rPr lang="pl-PL" dirty="0" smtClean="0"/>
              <a:t> to pierwiastki, których dobowe zapotrzebowanie w diecie człowieka wynosi poniżej 100 </a:t>
            </a:r>
            <a:r>
              <a:rPr lang="pl-PL" dirty="0" err="1" smtClean="0"/>
              <a:t>mg</a:t>
            </a:r>
            <a:r>
              <a:rPr lang="pl-PL" dirty="0" smtClean="0"/>
              <a:t>.</a:t>
            </a:r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0099"/>
                </a:solidFill>
              </a:rPr>
              <a:t>Składniki pokarmu</a:t>
            </a:r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graphicFrame>
        <p:nvGraphicFramePr>
          <p:cNvPr id="27" name="Diagram 26"/>
          <p:cNvGraphicFramePr/>
          <p:nvPr/>
        </p:nvGraphicFramePr>
        <p:xfrm>
          <a:off x="214282" y="1397000"/>
          <a:ext cx="864399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3071802" y="6286520"/>
            <a:ext cx="300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Wybierz odpowiedni składnik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" name="Prostokąt 28">
            <a:hlinkClick r:id="rId8" action="ppaction://hlinksldjump"/>
          </p:cNvPr>
          <p:cNvSpPr/>
          <p:nvPr/>
        </p:nvSpPr>
        <p:spPr>
          <a:xfrm>
            <a:off x="214282" y="357187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rostokąt 6">
            <a:hlinkClick r:id="rId9" action="ppaction://hlinksldjump"/>
          </p:cNvPr>
          <p:cNvSpPr/>
          <p:nvPr/>
        </p:nvSpPr>
        <p:spPr>
          <a:xfrm>
            <a:off x="1691680" y="357301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Prostokąt 7">
            <a:hlinkClick r:id="rId10" action="ppaction://hlinksldjump"/>
          </p:cNvPr>
          <p:cNvSpPr/>
          <p:nvPr/>
        </p:nvSpPr>
        <p:spPr>
          <a:xfrm>
            <a:off x="3183558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rostokąt 8">
            <a:hlinkClick r:id="rId11" action="ppaction://hlinksldjump"/>
          </p:cNvPr>
          <p:cNvSpPr/>
          <p:nvPr/>
        </p:nvSpPr>
        <p:spPr>
          <a:xfrm>
            <a:off x="4643728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Prostokąt 9">
            <a:hlinkClick r:id="rId12" action="ppaction://hlinksldjump"/>
          </p:cNvPr>
          <p:cNvSpPr/>
          <p:nvPr/>
        </p:nvSpPr>
        <p:spPr>
          <a:xfrm>
            <a:off x="6138244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rostokąt 10">
            <a:hlinkClick r:id="rId13" action="ppaction://hlinksldjump"/>
          </p:cNvPr>
          <p:cNvSpPr/>
          <p:nvPr/>
        </p:nvSpPr>
        <p:spPr>
          <a:xfrm>
            <a:off x="7623094" y="3540094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285984" y="1357298"/>
            <a:ext cx="4643470" cy="42862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Podział soli mineralnych</a:t>
            </a:r>
            <a:endParaRPr lang="pl-PL" sz="2400" b="1" dirty="0"/>
          </a:p>
        </p:txBody>
      </p:sp>
      <p:sp>
        <p:nvSpPr>
          <p:cNvPr id="6" name="Prostokąt zaokrąglony 5"/>
          <p:cNvSpPr/>
          <p:nvPr/>
        </p:nvSpPr>
        <p:spPr>
          <a:xfrm>
            <a:off x="500034" y="2071678"/>
            <a:ext cx="3643338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Makroelementy</a:t>
            </a:r>
            <a:endParaRPr lang="pl-PL" sz="2000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4857752" y="2071678"/>
            <a:ext cx="3643338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Mikroelementy</a:t>
            </a:r>
            <a:endParaRPr lang="pl-PL" sz="2000" b="1" dirty="0"/>
          </a:p>
        </p:txBody>
      </p:sp>
      <p:sp>
        <p:nvSpPr>
          <p:cNvPr id="16" name="Prostokąt zaokrąglony 15">
            <a:hlinkClick r:id="rId2" action="ppaction://hlinksldjump"/>
            <a:hlinkHover r:id="" action="ppaction://noaction" highlightClick="1"/>
          </p:cNvPr>
          <p:cNvSpPr/>
          <p:nvPr/>
        </p:nvSpPr>
        <p:spPr>
          <a:xfrm>
            <a:off x="1071538" y="2786058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fosfor</a:t>
            </a:r>
            <a:endParaRPr lang="pl-PL" sz="2000" b="1" dirty="0"/>
          </a:p>
        </p:txBody>
      </p:sp>
      <p:sp>
        <p:nvSpPr>
          <p:cNvPr id="17" name="Prostokąt zaokrąglony 16">
            <a:hlinkClick r:id="rId3" action="ppaction://hlinksldjump"/>
            <a:hlinkHover r:id="" action="ppaction://noaction" highlightClick="1"/>
          </p:cNvPr>
          <p:cNvSpPr/>
          <p:nvPr/>
        </p:nvSpPr>
        <p:spPr>
          <a:xfrm>
            <a:off x="5429256" y="2786058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jod</a:t>
            </a:r>
            <a:endParaRPr lang="pl-PL" sz="2000" b="1" dirty="0"/>
          </a:p>
        </p:txBody>
      </p:sp>
      <p:sp>
        <p:nvSpPr>
          <p:cNvPr id="18" name="Prostokąt zaokrąglony 17">
            <a:hlinkClick r:id="rId4" action="ppaction://hlinksldjump"/>
            <a:hlinkHover r:id="" action="ppaction://noaction" highlightClick="1"/>
          </p:cNvPr>
          <p:cNvSpPr/>
          <p:nvPr/>
        </p:nvSpPr>
        <p:spPr>
          <a:xfrm>
            <a:off x="1071538" y="3268265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wapń</a:t>
            </a:r>
            <a:endParaRPr lang="pl-PL" sz="2000" b="1" dirty="0"/>
          </a:p>
        </p:txBody>
      </p:sp>
      <p:sp>
        <p:nvSpPr>
          <p:cNvPr id="20" name="Prostokąt zaokrąglony 19">
            <a:hlinkClick r:id="rId5" action="ppaction://hlinksldjump"/>
            <a:hlinkHover r:id="" action="ppaction://noaction" highlightClick="1"/>
          </p:cNvPr>
          <p:cNvSpPr/>
          <p:nvPr/>
        </p:nvSpPr>
        <p:spPr>
          <a:xfrm>
            <a:off x="1071538" y="3750472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magnez</a:t>
            </a:r>
            <a:endParaRPr lang="pl-PL" sz="2000" b="1" dirty="0"/>
          </a:p>
        </p:txBody>
      </p:sp>
      <p:sp>
        <p:nvSpPr>
          <p:cNvPr id="21" name="Prostokąt zaokrąglony 20">
            <a:hlinkClick r:id="rId6" action="ppaction://hlinksldjump"/>
            <a:hlinkHover r:id="" action="ppaction://noaction" highlightClick="1"/>
          </p:cNvPr>
          <p:cNvSpPr/>
          <p:nvPr/>
        </p:nvSpPr>
        <p:spPr>
          <a:xfrm>
            <a:off x="1071538" y="4232679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chlor</a:t>
            </a:r>
            <a:endParaRPr lang="pl-PL" sz="2000" b="1" dirty="0"/>
          </a:p>
        </p:txBody>
      </p:sp>
      <p:sp>
        <p:nvSpPr>
          <p:cNvPr id="22" name="Prostokąt zaokrąglony 21">
            <a:hlinkClick r:id="rId7" action="ppaction://hlinksldjump"/>
            <a:hlinkHover r:id="" action="ppaction://noaction" highlightClick="1"/>
          </p:cNvPr>
          <p:cNvSpPr/>
          <p:nvPr/>
        </p:nvSpPr>
        <p:spPr>
          <a:xfrm>
            <a:off x="1071538" y="4714884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sód</a:t>
            </a:r>
            <a:endParaRPr lang="pl-PL" sz="2000" b="1" dirty="0"/>
          </a:p>
        </p:txBody>
      </p:sp>
      <p:sp>
        <p:nvSpPr>
          <p:cNvPr id="23" name="Prostokąt zaokrąglony 22">
            <a:hlinkClick r:id="rId8" action="ppaction://hlinksldjump"/>
            <a:hlinkHover r:id="" action="ppaction://noaction" highlightClick="1"/>
          </p:cNvPr>
          <p:cNvSpPr/>
          <p:nvPr/>
        </p:nvSpPr>
        <p:spPr>
          <a:xfrm>
            <a:off x="5429256" y="3268265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żelazo</a:t>
            </a:r>
            <a:endParaRPr lang="pl-PL" sz="2000" b="1" dirty="0"/>
          </a:p>
        </p:txBody>
      </p:sp>
      <p:sp>
        <p:nvSpPr>
          <p:cNvPr id="24" name="Prostokąt zaokrąglony 23">
            <a:hlinkClick r:id="rId9" action="ppaction://hlinksldjump"/>
            <a:hlinkHover r:id="" action="ppaction://noaction" highlightClick="1"/>
          </p:cNvPr>
          <p:cNvSpPr/>
          <p:nvPr/>
        </p:nvSpPr>
        <p:spPr>
          <a:xfrm>
            <a:off x="5429256" y="3750472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fluor</a:t>
            </a:r>
            <a:endParaRPr lang="pl-PL" sz="2000" b="1" dirty="0"/>
          </a:p>
        </p:txBody>
      </p:sp>
      <p:sp>
        <p:nvSpPr>
          <p:cNvPr id="26" name="Prostokąt zaokrąglony 25">
            <a:hlinkClick r:id="rId10" action="ppaction://hlinksldjump"/>
            <a:hlinkHover r:id="" action="ppaction://noaction" highlightClick="1"/>
          </p:cNvPr>
          <p:cNvSpPr/>
          <p:nvPr/>
        </p:nvSpPr>
        <p:spPr>
          <a:xfrm>
            <a:off x="5429256" y="4232679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chrom</a:t>
            </a:r>
            <a:endParaRPr lang="pl-PL" sz="2000" b="1" dirty="0"/>
          </a:p>
        </p:txBody>
      </p:sp>
      <p:sp>
        <p:nvSpPr>
          <p:cNvPr id="27" name="Prostokąt zaokrąglony 26">
            <a:hlinkClick r:id="rId11" action="ppaction://hlinksldjump"/>
            <a:hlinkHover r:id="" action="ppaction://noaction" highlightClick="1"/>
          </p:cNvPr>
          <p:cNvSpPr/>
          <p:nvPr/>
        </p:nvSpPr>
        <p:spPr>
          <a:xfrm>
            <a:off x="5429256" y="4714884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mangan</a:t>
            </a:r>
            <a:endParaRPr lang="pl-PL" sz="2000" b="1" dirty="0"/>
          </a:p>
        </p:txBody>
      </p:sp>
      <p:sp>
        <p:nvSpPr>
          <p:cNvPr id="28" name="Prostokąt zaokrąglony 27">
            <a:hlinkClick r:id="rId12" action="ppaction://hlinksldjump"/>
            <a:hlinkHover r:id="" action="ppaction://noaction" highlightClick="1"/>
          </p:cNvPr>
          <p:cNvSpPr/>
          <p:nvPr/>
        </p:nvSpPr>
        <p:spPr>
          <a:xfrm>
            <a:off x="1071538" y="5214950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potas</a:t>
            </a:r>
            <a:endParaRPr lang="pl-PL" sz="2000" b="1" dirty="0"/>
          </a:p>
        </p:txBody>
      </p:sp>
      <p:sp>
        <p:nvSpPr>
          <p:cNvPr id="29" name="Prostokąt zaokrąglony 28">
            <a:hlinkClick r:id="rId13" action="ppaction://hlinksldjump"/>
            <a:hlinkHover r:id="" action="ppaction://noaction" highlightClick="1"/>
          </p:cNvPr>
          <p:cNvSpPr/>
          <p:nvPr/>
        </p:nvSpPr>
        <p:spPr>
          <a:xfrm>
            <a:off x="5429256" y="5214950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selen</a:t>
            </a:r>
            <a:endParaRPr lang="pl-PL" sz="2000" b="1" dirty="0"/>
          </a:p>
        </p:txBody>
      </p:sp>
      <p:sp>
        <p:nvSpPr>
          <p:cNvPr id="30" name="Prostokąt zaokrąglony 29">
            <a:hlinkClick r:id="rId14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32" name="Prostokąt zaokrąglony 31">
            <a:hlinkClick r:id="rId1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5" name="Prostokąt zaokrąglony 24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Fosfor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kwasów nukleinowych, kości, zębów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57187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ryby, mięso, mleko, jaja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507207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próchnica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</a:t>
            </a:r>
            <a:r>
              <a:rPr lang="pl-PL" dirty="0" smtClean="0"/>
              <a:t>aburzenia wzrostu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d</a:t>
            </a:r>
            <a:r>
              <a:rPr lang="pl-PL" dirty="0" smtClean="0"/>
              <a:t>olegliwości kostne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067944" y="2924944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Wapń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stanowi materiał budulcowy kości i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procesach krzepnięcia krwi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zapewnia prawidłowe funkcjonowanie </a:t>
            </a:r>
            <a:br>
              <a:rPr lang="pl-PL" dirty="0" smtClean="0"/>
            </a:br>
            <a:r>
              <a:rPr lang="pl-PL" dirty="0" smtClean="0"/>
              <a:t>mięśni oraz układu 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571876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mleko i jego przetwory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warzywa liściaste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00570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próchnica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krzywica (u dzieci)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osteoporoza  (u dorosłych)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pracy serca i mięśni </a:t>
            </a:r>
            <a:br>
              <a:rPr lang="pl-PL" dirty="0" smtClean="0"/>
            </a:br>
            <a:r>
              <a:rPr lang="pl-PL" dirty="0" smtClean="0"/>
              <a:t>szkieletowych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463894" y="3020892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Magnez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kości i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zapewnia prawidłowe</a:t>
            </a:r>
          </a:p>
          <a:p>
            <a:r>
              <a:rPr lang="pl-PL" dirty="0" smtClean="0"/>
              <a:t> funkcjonowanie mięśni oraz układu </a:t>
            </a:r>
            <a:br>
              <a:rPr lang="pl-PL" dirty="0" smtClean="0"/>
            </a:br>
            <a:r>
              <a:rPr lang="pl-PL" dirty="0" smtClean="0"/>
              <a:t>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467544" y="3524815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zielone części roślin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orzeszki arachidowe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kakao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80992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pracy serca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zwiększona pobudliwość nerwowo </a:t>
            </a:r>
            <a:br>
              <a:rPr lang="pl-PL" dirty="0" smtClean="0"/>
            </a:br>
            <a:r>
              <a:rPr lang="pl-PL" dirty="0" smtClean="0"/>
              <a:t>- mięśniowa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211960" y="249289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Chlor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prawidłowe rozmieszczenie płynów w organizmie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mięso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pieczywo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7372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</a:t>
            </a:r>
            <a:r>
              <a:rPr lang="pl-PL" b="1" dirty="0" smtClean="0"/>
              <a:t>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nudności wymioty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</a:t>
            </a:r>
            <a:r>
              <a:rPr lang="pl-PL" dirty="0" smtClean="0"/>
              <a:t>aburzenia psychomotoryczne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</a:t>
            </a:r>
            <a:r>
              <a:rPr lang="pl-PL" dirty="0" smtClean="0"/>
              <a:t>słabienie pamięci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n</a:t>
            </a:r>
            <a:r>
              <a:rPr lang="pl-PL" dirty="0" smtClean="0"/>
              <a:t>iedobór kwasów żołądkowych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067944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Sód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reguluje zawartość wody w płynach pozakomórkowych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mięso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pieczywo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7372"/>
            <a:ext cx="47863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endParaRPr lang="pl-PL" b="1" dirty="0" smtClean="0"/>
          </a:p>
          <a:p>
            <a:r>
              <a:rPr lang="pl-PL" b="1" dirty="0" smtClean="0"/>
              <a:t>Skutki niedoboru</a:t>
            </a:r>
            <a:r>
              <a:rPr lang="pl-PL" dirty="0" smtClean="0"/>
              <a:t>:</a:t>
            </a:r>
          </a:p>
          <a:p>
            <a:r>
              <a:rPr lang="pl-PL" dirty="0" smtClean="0"/>
              <a:t>o</a:t>
            </a:r>
            <a:r>
              <a:rPr lang="pl-PL" dirty="0" smtClean="0"/>
              <a:t>dwodnienie organizmu</a:t>
            </a:r>
          </a:p>
          <a:p>
            <a:r>
              <a:rPr lang="pl-PL" dirty="0" smtClean="0"/>
              <a:t>s</a:t>
            </a:r>
            <a:r>
              <a:rPr lang="pl-PL" dirty="0" smtClean="0"/>
              <a:t>padek ciśnienia krwi</a:t>
            </a:r>
          </a:p>
          <a:p>
            <a:r>
              <a:rPr lang="pl-PL" dirty="0" smtClean="0"/>
              <a:t>b</a:t>
            </a:r>
            <a:r>
              <a:rPr lang="pl-PL" dirty="0" smtClean="0"/>
              <a:t>óle głowy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b="1" dirty="0" smtClean="0"/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Potas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1772816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przewodzenie impulsów nerwowych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2743760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banany</a:t>
            </a:r>
            <a:endParaRPr lang="pl-PL" dirty="0" smtClean="0"/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morele</a:t>
            </a:r>
            <a:endParaRPr lang="pl-PL" dirty="0" smtClean="0"/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marchew</a:t>
            </a:r>
            <a:endParaRPr lang="pl-PL" dirty="0" smtClean="0"/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mleko</a:t>
            </a:r>
            <a:endParaRPr lang="pl-PL" dirty="0" smtClean="0"/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29309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</a:t>
            </a:r>
            <a:r>
              <a:rPr lang="pl-PL" b="1" dirty="0" smtClean="0"/>
              <a:t>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opóźnienie wzrostu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łamliwość kości</a:t>
            </a:r>
            <a:endParaRPr lang="pl-PL" dirty="0" smtClean="0"/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apatia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jod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hormonów tarczycy regulujących tempo przemiany materii 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 morskie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owoce morza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 jodowana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przyrost tarczycy (u dorosłych)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niedorozwój umysłowy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 smtClean="0"/>
              <a:t>zahamowanie wzrostu (u dzieci)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żelazo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177281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hemoglobiny oraz licznych enzymów uczestniczących w procesach oddychania komórkowego typu tlenowego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467544" y="2996952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soja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zielona pietruszka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467544" y="4221088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anemia, a w konsekwencji osłabienie,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zawroty </a:t>
            </a:r>
            <a:r>
              <a:rPr lang="pl-PL" dirty="0" smtClean="0"/>
              <a:t>głowy, kołatanie serca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procesu oddychania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komórkowego </a:t>
            </a:r>
            <a:r>
              <a:rPr lang="pl-PL" dirty="0" smtClean="0"/>
              <a:t>typu tlenowego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3" name="Prostokąt 12"/>
          <p:cNvSpPr/>
          <p:nvPr/>
        </p:nvSpPr>
        <p:spPr>
          <a:xfrm>
            <a:off x="4319878" y="2996952"/>
            <a:ext cx="4500594" cy="26403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fluor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kości i zębów (wchodzi w skład szkliwa zębów)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herbata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 morskie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rośliny kapustne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zwiększona podatność zębów na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próchnicę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Białka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71472" y="1428736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Budowa białka</a:t>
            </a:r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O wartości odżywczej białek decyduje m. in. </a:t>
            </a:r>
            <a:r>
              <a:rPr lang="pl-PL" dirty="0" smtClean="0"/>
              <a:t>ich </a:t>
            </a:r>
            <a:r>
              <a:rPr lang="pl-PL" dirty="0" smtClean="0"/>
              <a:t>skład aminokwasowy. Szczególnie istotne są </a:t>
            </a:r>
            <a:r>
              <a:rPr lang="pl-PL" b="1" dirty="0" smtClean="0">
                <a:solidFill>
                  <a:srgbClr val="C00000"/>
                </a:solidFill>
              </a:rPr>
              <a:t>aminokwasy egzogenne</a:t>
            </a:r>
            <a:r>
              <a:rPr lang="pl-PL" dirty="0" smtClean="0"/>
              <a:t>, czyli takie, które nie są wytwarzane w komórkach ludzkiego ciała, a są niezbędne do jego </a:t>
            </a:r>
            <a:r>
              <a:rPr lang="pl-PL" dirty="0" smtClean="0"/>
              <a:t>funkcjonowania.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71472" y="3143248"/>
            <a:ext cx="8032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Białka pełnowartościowe </a:t>
            </a:r>
            <a:r>
              <a:rPr lang="pl-PL" dirty="0" smtClean="0"/>
              <a:t>zawierają wszystkie aminokwasy egzogenne we właściwych proporcjach. Występują w produktach pochodzenia zwierzęcego, m. in. w jajach, mięsie, rybach i produktach mlecznych.</a:t>
            </a:r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3000364" y="1357298"/>
            <a:ext cx="4214842" cy="857256"/>
            <a:chOff x="1644364" y="1643050"/>
            <a:chExt cx="4214842" cy="857256"/>
          </a:xfrm>
        </p:grpSpPr>
        <p:cxnSp>
          <p:nvCxnSpPr>
            <p:cNvPr id="7" name="Łącznik prosty 6"/>
            <p:cNvCxnSpPr/>
            <p:nvPr/>
          </p:nvCxnSpPr>
          <p:spPr>
            <a:xfrm>
              <a:off x="1644364" y="2071678"/>
              <a:ext cx="421484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Prostokąt 7"/>
            <p:cNvSpPr/>
            <p:nvPr/>
          </p:nvSpPr>
          <p:spPr>
            <a:xfrm>
              <a:off x="1775004" y="1714488"/>
              <a:ext cx="357190" cy="6429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9" name="Schemat blokowy: decyzja 8"/>
            <p:cNvSpPr/>
            <p:nvPr/>
          </p:nvSpPr>
          <p:spPr>
            <a:xfrm>
              <a:off x="2226738" y="1738872"/>
              <a:ext cx="714380" cy="642942"/>
            </a:xfrm>
            <a:prstGeom prst="flowChartDecision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0" name="Elipsa 9"/>
            <p:cNvSpPr/>
            <p:nvPr/>
          </p:nvSpPr>
          <p:spPr>
            <a:xfrm>
              <a:off x="3059610" y="1714488"/>
              <a:ext cx="714380" cy="642942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1" name="Prostokąt 10"/>
            <p:cNvSpPr/>
            <p:nvPr/>
          </p:nvSpPr>
          <p:spPr>
            <a:xfrm>
              <a:off x="3857620" y="1785926"/>
              <a:ext cx="571504" cy="57150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2" name="Trapez 11"/>
            <p:cNvSpPr/>
            <p:nvPr/>
          </p:nvSpPr>
          <p:spPr>
            <a:xfrm rot="16200000">
              <a:off x="5036347" y="1821645"/>
              <a:ext cx="857256" cy="500066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3" name="Trójkąt równoramienny 12"/>
            <p:cNvSpPr/>
            <p:nvPr/>
          </p:nvSpPr>
          <p:spPr>
            <a:xfrm rot="16200000">
              <a:off x="4393405" y="1785069"/>
              <a:ext cx="785818" cy="571504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4000496" y="107154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660033"/>
                </a:solidFill>
              </a:rPr>
              <a:t>aminokwas</a:t>
            </a:r>
            <a:endParaRPr lang="pl-PL" b="1" dirty="0">
              <a:solidFill>
                <a:srgbClr val="660033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571472" y="4429132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Białka niepełnowartościowe </a:t>
            </a:r>
            <a:r>
              <a:rPr lang="pl-PL" dirty="0" smtClean="0"/>
              <a:t>nie zawierają niektórych aminokwasów egzogennych lub aminokwasy te występują w nieodpowiednich dla człowieka ilościach i proporcjach. Do niepełnowartościowych należą głównie białka pochodzenia roślinnego, np. białka zawarte w ziarnach zbóż czy nasionach roślin strączkowych (grochu, fasoli).</a:t>
            </a:r>
            <a:endParaRPr lang="pl-PL" dirty="0"/>
          </a:p>
        </p:txBody>
      </p:sp>
      <p:sp>
        <p:nvSpPr>
          <p:cNvPr id="16" name="Prostokąt zaokrąglony 1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7" name="Prostokąt zaokrąglony 16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chrom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wpływa na produkcję insuliny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drożdże piwne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brokuły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sok winogronowy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bóle głowy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</a:t>
            </a:r>
            <a:r>
              <a:rPr lang="pl-PL" dirty="0" smtClean="0"/>
              <a:t>większona drażliwość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348880"/>
            <a:ext cx="4500594" cy="35044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mangan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przemianach tłuszczów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 smtClean="0"/>
              <a:t>cholesterolu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reguluje pracę układu 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ziarna zbóż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orzechy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warzywa liściowe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p</a:t>
            </a:r>
            <a:r>
              <a:rPr lang="pl-PL" dirty="0" smtClean="0"/>
              <a:t>ogorszenie </a:t>
            </a:r>
            <a:r>
              <a:rPr lang="pl-PL" dirty="0" smtClean="0"/>
              <a:t>się </a:t>
            </a:r>
            <a:r>
              <a:rPr lang="pl-PL" dirty="0" smtClean="0"/>
              <a:t>słuchu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utrata </a:t>
            </a:r>
            <a:r>
              <a:rPr lang="pl-PL" dirty="0" smtClean="0"/>
              <a:t>masy </a:t>
            </a:r>
            <a:r>
              <a:rPr lang="pl-PL" dirty="0" smtClean="0"/>
              <a:t>ciała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popękana </a:t>
            </a:r>
            <a:r>
              <a:rPr lang="pl-PL" dirty="0" smtClean="0"/>
              <a:t>i </a:t>
            </a:r>
            <a:r>
              <a:rPr lang="pl-PL" dirty="0" smtClean="0"/>
              <a:t>sucha </a:t>
            </a:r>
            <a:r>
              <a:rPr lang="pl-PL" dirty="0" smtClean="0"/>
              <a:t>skóra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selen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zapobiega rozpadowi krwinek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zapobiega przedwczesnemu starzeniu się komórek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wątróbka</a:t>
            </a:r>
            <a:r>
              <a:rPr lang="pl-PL" dirty="0" smtClean="0"/>
              <a:t>, ryby, </a:t>
            </a:r>
            <a:r>
              <a:rPr lang="pl-PL" dirty="0" smtClean="0"/>
              <a:t>skorupiaki</a:t>
            </a:r>
            <a:endParaRPr lang="pl-PL" dirty="0" smtClean="0"/>
          </a:p>
          <a:p>
            <a:pPr>
              <a:buBlip>
                <a:blip r:embed="rId2"/>
              </a:buBlip>
            </a:pPr>
            <a:r>
              <a:rPr lang="pl-PL" dirty="0" smtClean="0"/>
              <a:t> orzechy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zielony groszek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</a:t>
            </a:r>
            <a:r>
              <a:rPr lang="pl-PL" dirty="0" smtClean="0"/>
              <a:t>oznaki </a:t>
            </a:r>
            <a:r>
              <a:rPr lang="pl-PL" dirty="0" smtClean="0"/>
              <a:t>starzenia </a:t>
            </a:r>
            <a:r>
              <a:rPr lang="pl-PL" dirty="0" smtClean="0"/>
              <a:t>się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zaburzeniami </a:t>
            </a:r>
            <a:r>
              <a:rPr lang="pl-PL" dirty="0" smtClean="0"/>
              <a:t>widzenia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p</a:t>
            </a:r>
            <a:r>
              <a:rPr lang="pl-PL" dirty="0" smtClean="0"/>
              <a:t>odatność na </a:t>
            </a:r>
            <a:r>
              <a:rPr lang="pl-PL" dirty="0" smtClean="0"/>
              <a:t>zakażenia</a:t>
            </a:r>
            <a:endParaRPr lang="pl-PL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948884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Woda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307317"/>
            <a:ext cx="87154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Zawartość</a:t>
            </a:r>
            <a:r>
              <a:rPr lang="pl-PL" b="1" dirty="0" smtClean="0"/>
              <a:t> wody </a:t>
            </a:r>
            <a:r>
              <a:rPr lang="pl-PL" dirty="0" smtClean="0"/>
              <a:t>w organizmie decyduje o przebiegu procesów życiowych i zmienia się w zależności od wieku i kondycji człowieka. U osoby dorosłej stanowi około 70%  masy ciała. Woda – jeden z najważniejszych związków organizmu: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/>
              <a:t>jest rozpuszczalnikiem większości związków chemicznych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/>
              <a:t>umożliwia rozprowadzanie ciepła w obrębie organizmu oraz zapobiega jego gromadzeniu, chroniąc w ten sposób ciało przed przegrzaniem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b="1" dirty="0" smtClean="0"/>
              <a:t> jest środowiskiem licznych reakcji chemicznych</a:t>
            </a:r>
          </a:p>
          <a:p>
            <a:endParaRPr lang="pl-PL" b="1" dirty="0" smtClean="0"/>
          </a:p>
          <a:p>
            <a:pPr>
              <a:buBlip>
                <a:blip r:embed="rId3"/>
              </a:buBlip>
            </a:pPr>
            <a:r>
              <a:rPr lang="pl-PL" b="1" dirty="0" smtClean="0"/>
              <a:t> zapewnia transport różnych substancji w organizmie, pośredniczy w zaopatrywaniu komórek w substancje odżywcze oraz usuwaniu zbędnych produktów przemiany materii</a:t>
            </a:r>
            <a:endParaRPr lang="pl-PL" dirty="0"/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28596" y="28572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Bibliografia</a:t>
            </a: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11560" y="908720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 prezentacji wykorzystano materiały z następujących stron </a:t>
            </a:r>
            <a:r>
              <a:rPr lang="pl-PL" b="1" dirty="0" err="1" smtClean="0"/>
              <a:t>www</a:t>
            </a:r>
            <a:r>
              <a:rPr lang="pl-PL" b="1" dirty="0" smtClean="0"/>
              <a:t>:</a:t>
            </a:r>
          </a:p>
          <a:p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</a:t>
            </a:r>
            <a:r>
              <a:rPr lang="pl-PL" b="1" dirty="0" smtClean="0"/>
              <a:t> http</a:t>
            </a:r>
            <a:r>
              <a:rPr lang="pl-PL" b="1" dirty="0" smtClean="0"/>
              <a:t>://</a:t>
            </a:r>
            <a:r>
              <a:rPr lang="pl-PL" b="1" dirty="0" smtClean="0"/>
              <a:t>www.swiatczarnegoteriera.republika.pl</a:t>
            </a:r>
          </a:p>
          <a:p>
            <a:pPr lvl="1"/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 http</a:t>
            </a:r>
            <a:r>
              <a:rPr lang="pl-PL" b="1" dirty="0" smtClean="0"/>
              <a:t>://</a:t>
            </a:r>
            <a:r>
              <a:rPr lang="pl-PL" b="1" dirty="0" smtClean="0"/>
              <a:t>pl.wikipedia.or</a:t>
            </a:r>
          </a:p>
          <a:p>
            <a:pPr lvl="1"/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</a:t>
            </a:r>
            <a:r>
              <a:rPr lang="pl-PL" b="1" dirty="0" smtClean="0"/>
              <a:t> http://www.zdrowotne.pl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611560" y="3629923"/>
            <a:ext cx="80648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Autor prezentacji:</a:t>
            </a:r>
          </a:p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Elżbieta Jarębska</a:t>
            </a:r>
          </a:p>
          <a:p>
            <a:pPr algn="ctr"/>
            <a:r>
              <a:rPr lang="pl-PL" b="1" dirty="0" smtClean="0"/>
              <a:t>nauczyciel biologii </a:t>
            </a:r>
            <a:br>
              <a:rPr lang="pl-PL" b="1" dirty="0" smtClean="0"/>
            </a:br>
            <a:r>
              <a:rPr lang="pl-PL" b="1" dirty="0" smtClean="0"/>
              <a:t>w Zespole Szkół z Oddziałami Integracyjnymi </a:t>
            </a:r>
            <a:br>
              <a:rPr lang="pl-PL" b="1" dirty="0" smtClean="0"/>
            </a:br>
            <a:r>
              <a:rPr lang="pl-PL" b="1" dirty="0" smtClean="0"/>
              <a:t>im. Janusza Korczaka w Smólniku</a:t>
            </a:r>
            <a:endParaRPr lang="pl-PL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Białka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00034" y="1428737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białka: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budowanie komórek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regulacja procesów życiowych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obrona organizmu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00034" y="3371679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białka: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białko roślinne: nasiona strączkowe</a:t>
            </a:r>
            <a:br>
              <a:rPr lang="pl-PL" dirty="0" smtClean="0"/>
            </a:br>
            <a:r>
              <a:rPr lang="pl-PL" dirty="0" smtClean="0"/>
              <a:t> (groch, fasola, soja)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białko zwierzęce: jaja, mięso, ryby, </a:t>
            </a:r>
            <a:br>
              <a:rPr lang="pl-PL" dirty="0" smtClean="0"/>
            </a:br>
            <a:r>
              <a:rPr lang="pl-PL" dirty="0" smtClean="0"/>
              <a:t>mleko i jego przetwory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22007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22007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Tłuszcze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428596" y="4000504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Budowa tłuszczy</a:t>
            </a:r>
          </a:p>
          <a:p>
            <a:r>
              <a:rPr lang="pl-PL" dirty="0" smtClean="0"/>
              <a:t>Tłuszcze występują zarówno w pokarmach pochodzenia roślinnego (głównie w nasionach i miąższu owoców), jak i zwierzęcego (w różnych narządach lub jako wyodrębniona tkanka tłuszczowa).</a:t>
            </a:r>
          </a:p>
          <a:p>
            <a:endParaRPr lang="pl-PL" dirty="0" smtClean="0"/>
          </a:p>
          <a:p>
            <a:r>
              <a:rPr lang="pl-PL" dirty="0" smtClean="0"/>
              <a:t>O wartości odżywczej tłuszczu decyduje m. in. zawartość rozpuszczonych w nich witamin oraz zawartość </a:t>
            </a:r>
            <a:r>
              <a:rPr lang="pl-PL" b="1" dirty="0" smtClean="0">
                <a:solidFill>
                  <a:srgbClr val="C00000"/>
                </a:solidFill>
              </a:rPr>
              <a:t>NNKT</a:t>
            </a:r>
            <a:r>
              <a:rPr lang="pl-PL" dirty="0" smtClean="0"/>
              <a:t>  czyli </a:t>
            </a:r>
            <a:r>
              <a:rPr lang="pl-PL" b="1" dirty="0" smtClean="0">
                <a:solidFill>
                  <a:srgbClr val="C00000"/>
                </a:solidFill>
              </a:rPr>
              <a:t>niezbędnych nienasyconych kwasów tłuszczowych</a:t>
            </a:r>
            <a:r>
              <a:rPr lang="pl-PL" dirty="0" smtClean="0"/>
              <a:t>, które są związkami egzogennymi.</a:t>
            </a:r>
            <a:endParaRPr lang="pl-PL" dirty="0"/>
          </a:p>
        </p:txBody>
      </p:sp>
      <p:grpSp>
        <p:nvGrpSpPr>
          <p:cNvPr id="38" name="Grupa 37"/>
          <p:cNvGrpSpPr/>
          <p:nvPr/>
        </p:nvGrpSpPr>
        <p:grpSpPr>
          <a:xfrm>
            <a:off x="4214810" y="1285860"/>
            <a:ext cx="3214710" cy="2522355"/>
            <a:chOff x="4214810" y="1285860"/>
            <a:chExt cx="3214710" cy="2522355"/>
          </a:xfrm>
        </p:grpSpPr>
        <p:grpSp>
          <p:nvGrpSpPr>
            <p:cNvPr id="20" name="Grupa 19"/>
            <p:cNvGrpSpPr/>
            <p:nvPr/>
          </p:nvGrpSpPr>
          <p:grpSpPr>
            <a:xfrm>
              <a:off x="4572000" y="1714488"/>
              <a:ext cx="1643074" cy="1643074"/>
              <a:chOff x="571472" y="3000372"/>
              <a:chExt cx="1643074" cy="1643074"/>
            </a:xfrm>
          </p:grpSpPr>
          <p:sp>
            <p:nvSpPr>
              <p:cNvPr id="14" name="Prostokąt zaokrąglony 13"/>
              <p:cNvSpPr/>
              <p:nvPr/>
            </p:nvSpPr>
            <p:spPr>
              <a:xfrm>
                <a:off x="571472" y="3000372"/>
                <a:ext cx="357190" cy="1643074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6" name="Schemat blokowy: ekran 15"/>
              <p:cNvSpPr/>
              <p:nvPr/>
            </p:nvSpPr>
            <p:spPr>
              <a:xfrm>
                <a:off x="714348" y="3071810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7" name="Schemat blokowy: ekran 16"/>
              <p:cNvSpPr/>
              <p:nvPr/>
            </p:nvSpPr>
            <p:spPr>
              <a:xfrm>
                <a:off x="714348" y="3643314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8" name="Schemat blokowy: ekran 17"/>
              <p:cNvSpPr/>
              <p:nvPr/>
            </p:nvSpPr>
            <p:spPr>
              <a:xfrm>
                <a:off x="714348" y="4214818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  <p:sp>
          <p:nvSpPr>
            <p:cNvPr id="21" name="pole tekstowe 20"/>
            <p:cNvSpPr txBox="1"/>
            <p:nvPr/>
          </p:nvSpPr>
          <p:spPr>
            <a:xfrm>
              <a:off x="4214810" y="12858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glicerol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5286380" y="1285860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kwasy tłuszczowe</a:t>
              </a:r>
              <a:endParaRPr lang="pl-PL" dirty="0"/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4500562" y="3500438"/>
              <a:ext cx="29289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b="1" dirty="0" smtClean="0"/>
                <a:t>Schemat budowy cząsteczki tłuszczu</a:t>
              </a:r>
              <a:endParaRPr lang="pl-PL" sz="1400" b="1" dirty="0"/>
            </a:p>
          </p:txBody>
        </p:sp>
        <p:cxnSp>
          <p:nvCxnSpPr>
            <p:cNvPr id="26" name="Łącznik prosty 25"/>
            <p:cNvCxnSpPr>
              <a:stCxn id="21" idx="2"/>
            </p:cNvCxnSpPr>
            <p:nvPr/>
          </p:nvCxnSpPr>
          <p:spPr>
            <a:xfrm rot="16200000" flipH="1">
              <a:off x="4577277" y="1721353"/>
              <a:ext cx="202967" cy="7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>
              <a:endCxn id="16" idx="0"/>
            </p:cNvCxnSpPr>
            <p:nvPr/>
          </p:nvCxnSpPr>
          <p:spPr>
            <a:xfrm rot="10800000" flipV="1">
              <a:off x="5464976" y="1643050"/>
              <a:ext cx="393703" cy="1428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y 31"/>
            <p:cNvCxnSpPr>
              <a:endCxn id="18" idx="0"/>
            </p:cNvCxnSpPr>
            <p:nvPr/>
          </p:nvCxnSpPr>
          <p:spPr>
            <a:xfrm rot="5400000">
              <a:off x="5018489" y="2089539"/>
              <a:ext cx="1285882" cy="3929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>
              <a:endCxn id="17" idx="0"/>
            </p:cNvCxnSpPr>
            <p:nvPr/>
          </p:nvCxnSpPr>
          <p:spPr>
            <a:xfrm rot="5400000">
              <a:off x="5304637" y="1803389"/>
              <a:ext cx="714380" cy="393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Prostokąt zaokrąglony 23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Prostokąt zaokrąglony 26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Tłuszcze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00034" y="1428737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tłuszczów: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składnik błon komórkowych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materiał zapasowy i energetyczny</a:t>
            </a:r>
          </a:p>
          <a:p>
            <a:endParaRPr lang="pl-PL" dirty="0" smtClean="0"/>
          </a:p>
        </p:txBody>
      </p:sp>
      <p:sp>
        <p:nvSpPr>
          <p:cNvPr id="16" name="pole tekstowe 15"/>
          <p:cNvSpPr txBox="1"/>
          <p:nvPr/>
        </p:nvSpPr>
        <p:spPr>
          <a:xfrm>
            <a:off x="500034" y="3371679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tłuszczów: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pochodzenia roślinnego: olej, oliwa, </a:t>
            </a:r>
            <a:br>
              <a:rPr lang="pl-PL" dirty="0" smtClean="0"/>
            </a:br>
            <a:r>
              <a:rPr lang="pl-PL" dirty="0" smtClean="0"/>
              <a:t>masło kakaowe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pochodzenia zwierzęcego: smalec, masło, tran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22007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22007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Cukry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grpSp>
        <p:nvGrpSpPr>
          <p:cNvPr id="11" name="Grupa 10"/>
          <p:cNvGrpSpPr/>
          <p:nvPr/>
        </p:nvGrpSpPr>
        <p:grpSpPr>
          <a:xfrm>
            <a:off x="3059832" y="1914334"/>
            <a:ext cx="2252062" cy="1010610"/>
            <a:chOff x="6643702" y="1132506"/>
            <a:chExt cx="2252062" cy="1010610"/>
          </a:xfrm>
        </p:grpSpPr>
        <p:sp>
          <p:nvSpPr>
            <p:cNvPr id="5" name="Sześciokąt 4"/>
            <p:cNvSpPr/>
            <p:nvPr/>
          </p:nvSpPr>
          <p:spPr>
            <a:xfrm>
              <a:off x="6643702" y="142873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7" name="pole tekstowe 6"/>
            <p:cNvSpPr txBox="1"/>
            <p:nvPr/>
          </p:nvSpPr>
          <p:spPr>
            <a:xfrm>
              <a:off x="6643702" y="1132506"/>
              <a:ext cx="1314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Cukier prosty</a:t>
              </a:r>
              <a:endParaRPr lang="pl-PL" sz="1600" b="1" dirty="0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8072462" y="1606474"/>
              <a:ext cx="8233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glukoza</a:t>
              </a:r>
              <a:endParaRPr lang="pl-PL" sz="1600" b="1" dirty="0"/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6429388" y="1052736"/>
            <a:ext cx="2475946" cy="3869844"/>
            <a:chOff x="6429388" y="2559552"/>
            <a:chExt cx="2475946" cy="3869844"/>
          </a:xfrm>
        </p:grpSpPr>
        <p:sp>
          <p:nvSpPr>
            <p:cNvPr id="6" name="Sześciokąt 5"/>
            <p:cNvSpPr/>
            <p:nvPr/>
          </p:nvSpPr>
          <p:spPr>
            <a:xfrm>
              <a:off x="6450344" y="2859210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6474728" y="2559552"/>
              <a:ext cx="1412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Cukier złożony</a:t>
              </a:r>
              <a:endParaRPr lang="pl-PL" sz="1600" b="1" dirty="0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7810162" y="3286124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skrobia</a:t>
              </a:r>
              <a:br>
                <a:rPr lang="pl-PL" sz="1600" b="1" dirty="0" smtClean="0"/>
              </a:br>
              <a:r>
                <a:rPr lang="pl-PL" sz="1600" dirty="0" smtClean="0"/>
                <a:t>(fragment)</a:t>
              </a:r>
              <a:endParaRPr lang="pl-PL" sz="1600" dirty="0"/>
            </a:p>
          </p:txBody>
        </p:sp>
        <p:sp>
          <p:nvSpPr>
            <p:cNvPr id="13" name="Sześciokąt 12"/>
            <p:cNvSpPr/>
            <p:nvPr/>
          </p:nvSpPr>
          <p:spPr>
            <a:xfrm>
              <a:off x="6429388" y="357187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4" name="Sześciokąt 13"/>
            <p:cNvSpPr/>
            <p:nvPr/>
          </p:nvSpPr>
          <p:spPr>
            <a:xfrm>
              <a:off x="6429388" y="428625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5" name="Sześciokąt 14"/>
            <p:cNvSpPr/>
            <p:nvPr/>
          </p:nvSpPr>
          <p:spPr>
            <a:xfrm>
              <a:off x="6429388" y="500063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6" name="Sześciokąt 15"/>
            <p:cNvSpPr/>
            <p:nvPr/>
          </p:nvSpPr>
          <p:spPr>
            <a:xfrm>
              <a:off x="6429388" y="571501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8" name="pole tekstowe 17"/>
          <p:cNvSpPr txBox="1"/>
          <p:nvPr/>
        </p:nvSpPr>
        <p:spPr>
          <a:xfrm>
            <a:off x="971600" y="1124744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Budowa cukrów prostych </a:t>
            </a:r>
            <a:r>
              <a:rPr lang="pl-PL" sz="2000" b="1" dirty="0" smtClean="0"/>
              <a:t>i </a:t>
            </a:r>
            <a:r>
              <a:rPr lang="pl-PL" sz="2000" b="1" dirty="0" smtClean="0"/>
              <a:t>złożonych</a:t>
            </a:r>
            <a:endParaRPr lang="pl-PL" sz="2000" b="1" dirty="0"/>
          </a:p>
        </p:txBody>
      </p:sp>
      <p:sp>
        <p:nvSpPr>
          <p:cNvPr id="20" name="Prostokąt zaokrąglony 1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1" name="Prostokąt zaokrąglony 20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Cukry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1428737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cukrów: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dostarczanie energii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materiał zapasowy  (np. glikogen) zgromadzony </a:t>
            </a:r>
          </a:p>
          <a:p>
            <a:r>
              <a:rPr lang="pl-PL" dirty="0" smtClean="0"/>
              <a:t>w mięśniach i wątrobie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3371679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cukrów: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cukier prosty: owoce, miód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wielocukier: cukier buraczany, cukier trzcinowy, 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zboże i jego przetwory, ziemniaki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58011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58011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142984"/>
            <a:ext cx="87154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Witaminy</a:t>
            </a:r>
            <a:r>
              <a:rPr lang="pl-PL" dirty="0" smtClean="0"/>
              <a:t> to substancje, które zapewniają prawidłowe funkcjonowanie organizmu. Muszą one być dostarczone z pożywieniem. Ważna jest jednak ilość przyjmowanych witamin, ponieważ ich niedobór lub nadmiar może prowadzić do zmian chorobowych.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Hipowitaminoza</a:t>
            </a:r>
            <a:r>
              <a:rPr lang="pl-PL" dirty="0" smtClean="0"/>
              <a:t> to zbyt mała ilość witamin w stosunku do potrzeb.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Hiperwitaminoza</a:t>
            </a:r>
            <a:r>
              <a:rPr lang="pl-PL" dirty="0" smtClean="0"/>
              <a:t> to zbyt duża ilość witamin w stosunku do potrzeb.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b="1" dirty="0" smtClean="0">
                <a:solidFill>
                  <a:srgbClr val="C00000"/>
                </a:solidFill>
              </a:rPr>
              <a:t> Awitaminoza</a:t>
            </a:r>
            <a:r>
              <a:rPr lang="pl-PL" dirty="0" smtClean="0"/>
              <a:t> to całkowity brak jakiejś witaminy.</a:t>
            </a:r>
            <a:endParaRPr lang="pl-PL" dirty="0"/>
          </a:p>
        </p:txBody>
      </p:sp>
      <p:pic>
        <p:nvPicPr>
          <p:cNvPr id="2050" name="Picture 2" descr="C:\Documents and Settings\dom\Pulpit\Zdj_biol\witamin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071810"/>
            <a:ext cx="3475037" cy="3475037"/>
          </a:xfrm>
          <a:prstGeom prst="rect">
            <a:avLst/>
          </a:prstGeom>
          <a:noFill/>
        </p:spPr>
      </p:pic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1444</Words>
  <Application>Microsoft Office PowerPoint</Application>
  <PresentationFormat>Pokaz na ekranie (4:3)</PresentationFormat>
  <Paragraphs>458</Paragraphs>
  <Slides>34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35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199</cp:revision>
  <dcterms:created xsi:type="dcterms:W3CDTF">2013-03-17T15:04:36Z</dcterms:created>
  <dcterms:modified xsi:type="dcterms:W3CDTF">2014-02-24T21:26:25Z</dcterms:modified>
</cp:coreProperties>
</file>