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6" r:id="rId3"/>
    <p:sldId id="267" r:id="rId4"/>
    <p:sldId id="259" r:id="rId5"/>
    <p:sldId id="264" r:id="rId6"/>
    <p:sldId id="265" r:id="rId7"/>
    <p:sldId id="260" r:id="rId8"/>
    <p:sldId id="268" r:id="rId9"/>
    <p:sldId id="262" r:id="rId10"/>
    <p:sldId id="269" r:id="rId11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800000"/>
    <a:srgbClr val="660033"/>
    <a:srgbClr val="0033CC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02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E46689-1730-4FB0-9848-E6F164554579}" type="datetimeFigureOut">
              <a:rPr lang="pl-PL" smtClean="0"/>
              <a:pPr/>
              <a:t>2013-03-22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814ADB-F267-42A5-89C5-9B46543A8E24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99BF4-5467-4D1F-983E-52151B313CAC}" type="datetime1">
              <a:rPr lang="pl-PL" smtClean="0"/>
              <a:pPr/>
              <a:t>2013-03-22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6A4D1-B411-42EC-8E34-37947C95631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39EDF-F1DB-4485-ABD6-7CEC67F5D66E}" type="datetime1">
              <a:rPr lang="pl-PL" smtClean="0"/>
              <a:pPr/>
              <a:t>2013-03-22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6A4D1-B411-42EC-8E34-37947C95631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68A6-3060-4320-9D9B-33681F829F38}" type="datetime1">
              <a:rPr lang="pl-PL" smtClean="0"/>
              <a:pPr/>
              <a:t>2013-03-22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6A4D1-B411-42EC-8E34-37947C95631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D73E0-F23B-4211-9DCC-8F8FAEAA92CC}" type="datetime1">
              <a:rPr lang="pl-PL" smtClean="0"/>
              <a:pPr/>
              <a:t>2013-03-22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6A4D1-B411-42EC-8E34-37947C95631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EE6A8-A913-4839-B1C5-5BDC93D7C1CF}" type="datetime1">
              <a:rPr lang="pl-PL" smtClean="0"/>
              <a:pPr/>
              <a:t>2013-03-22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6A4D1-B411-42EC-8E34-37947C95631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DDEB-886D-4B7A-A171-4A310569CBB2}" type="datetime1">
              <a:rPr lang="pl-PL" smtClean="0"/>
              <a:pPr/>
              <a:t>2013-03-22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6A4D1-B411-42EC-8E34-37947C95631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9F1F7-7335-4C11-8995-1BBEFFF98647}" type="datetime1">
              <a:rPr lang="pl-PL" smtClean="0"/>
              <a:pPr/>
              <a:t>2013-03-22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6A4D1-B411-42EC-8E34-37947C95631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7E9F8-DBB7-4B69-BCB1-0FC7A1CB5505}" type="datetime1">
              <a:rPr lang="pl-PL" smtClean="0"/>
              <a:pPr/>
              <a:t>2013-03-22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6A4D1-B411-42EC-8E34-37947C95631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CECF5-D9B0-467C-A2F0-F19B5257CD05}" type="datetime1">
              <a:rPr lang="pl-PL" smtClean="0"/>
              <a:pPr/>
              <a:t>2013-03-22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6A4D1-B411-42EC-8E34-37947C95631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2C317-5E86-4FDE-89D2-632405DDEE4F}" type="datetime1">
              <a:rPr lang="pl-PL" smtClean="0"/>
              <a:pPr/>
              <a:t>2013-03-22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6A4D1-B411-42EC-8E34-37947C95631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ED634-64A1-4F1B-903F-EE7C3976CE64}" type="datetime1">
              <a:rPr lang="pl-PL" smtClean="0"/>
              <a:pPr/>
              <a:t>2013-03-22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6A4D1-B411-42EC-8E34-37947C95631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20000"/>
                <a:lumOff val="80000"/>
                <a:alpha val="50000"/>
              </a:schemeClr>
            </a:gs>
            <a:gs pos="5000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20000"/>
                <a:lumOff val="80000"/>
                <a:alpha val="49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2A68B-06B8-4CF3-80C4-989AE10B202E}" type="datetime1">
              <a:rPr lang="pl-PL" smtClean="0"/>
              <a:pPr/>
              <a:t>2013-03-22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6A4D1-B411-42EC-8E34-37947C95631A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9.xml"/><Relationship Id="rId7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2.xml"/><Relationship Id="rId4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slide" Target="slid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slide" Target="slide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6000"/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642910" y="116632"/>
            <a:ext cx="7641644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96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doni MT Black" pitchFamily="18" charset="0"/>
              </a:rPr>
              <a:t>Obserwacje</a:t>
            </a:r>
          </a:p>
          <a:p>
            <a:pPr algn="ctr"/>
            <a:r>
              <a:rPr lang="pl-PL" sz="96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doni MT Black" pitchFamily="18" charset="0"/>
              </a:rPr>
              <a:t> biologiczne</a:t>
            </a:r>
            <a:endParaRPr lang="pl-PL" sz="9600" b="1" cap="none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doni MT Black" pitchFamily="18" charset="0"/>
            </a:endParaRP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5" name="Prostokąt zaokrąglony 4"/>
          <p:cNvSpPr/>
          <p:nvPr/>
        </p:nvSpPr>
        <p:spPr>
          <a:xfrm>
            <a:off x="464315" y="3228968"/>
            <a:ext cx="142876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b="1" dirty="0" smtClean="0"/>
              <a:t>Spis treści:</a:t>
            </a:r>
            <a:endParaRPr lang="pl-PL" b="1" dirty="0"/>
          </a:p>
        </p:txBody>
      </p:sp>
      <p:sp>
        <p:nvSpPr>
          <p:cNvPr id="6" name="Prostokąt zaokrąglony 5">
            <a:hlinkClick r:id="rId3" action="ppaction://hlinksldjump"/>
          </p:cNvPr>
          <p:cNvSpPr/>
          <p:nvPr/>
        </p:nvSpPr>
        <p:spPr>
          <a:xfrm>
            <a:off x="464315" y="5445224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Zasady wykonywania rysunku obserwowanych preparatów  </a:t>
            </a:r>
          </a:p>
        </p:txBody>
      </p:sp>
      <p:sp>
        <p:nvSpPr>
          <p:cNvPr id="7" name="Prostokąt zaokrąglony 6">
            <a:hlinkClick r:id="rId4" action="ppaction://hlinksldjump"/>
          </p:cNvPr>
          <p:cNvSpPr/>
          <p:nvPr/>
        </p:nvSpPr>
        <p:spPr>
          <a:xfrm>
            <a:off x="464315" y="5880122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Bibliografia</a:t>
            </a:r>
          </a:p>
        </p:txBody>
      </p:sp>
      <p:sp>
        <p:nvSpPr>
          <p:cNvPr id="8" name="Prostokąt zaokrąglony 7">
            <a:hlinkClick r:id="rId5" action="ppaction://hlinksldjump"/>
          </p:cNvPr>
          <p:cNvSpPr/>
          <p:nvPr/>
        </p:nvSpPr>
        <p:spPr>
          <a:xfrm>
            <a:off x="464315" y="3669502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Obserwacje biologiczne - przyrządy </a:t>
            </a:r>
          </a:p>
        </p:txBody>
      </p:sp>
      <p:sp>
        <p:nvSpPr>
          <p:cNvPr id="9" name="Prostokąt zaokrąglony 8">
            <a:hlinkClick r:id="rId6" action="ppaction://hlinksldjump"/>
          </p:cNvPr>
          <p:cNvSpPr/>
          <p:nvPr/>
        </p:nvSpPr>
        <p:spPr>
          <a:xfrm>
            <a:off x="464315" y="4550570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Jak przygotować preparat z miąższu pomidora?</a:t>
            </a:r>
          </a:p>
        </p:txBody>
      </p:sp>
      <p:sp>
        <p:nvSpPr>
          <p:cNvPr id="10" name="Prostokąt zaokrąglony 9">
            <a:hlinkClick r:id="rId7" action="ppaction://hlinksldjump"/>
          </p:cNvPr>
          <p:cNvSpPr/>
          <p:nvPr/>
        </p:nvSpPr>
        <p:spPr>
          <a:xfrm>
            <a:off x="464315" y="4110036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Budowa mikroskopu</a:t>
            </a:r>
          </a:p>
        </p:txBody>
      </p:sp>
      <p:sp>
        <p:nvSpPr>
          <p:cNvPr id="11" name="Prostokąt zaokrąglony 10">
            <a:hlinkClick r:id="" action="ppaction://hlinkshowjump?jump=endshow"/>
          </p:cNvPr>
          <p:cNvSpPr/>
          <p:nvPr/>
        </p:nvSpPr>
        <p:spPr>
          <a:xfrm>
            <a:off x="464315" y="6286520"/>
            <a:ext cx="321471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>
                <a:solidFill>
                  <a:srgbClr val="C00000"/>
                </a:solidFill>
              </a:rPr>
              <a:t>Zakończ program</a:t>
            </a:r>
          </a:p>
        </p:txBody>
      </p:sp>
      <p:sp>
        <p:nvSpPr>
          <p:cNvPr id="12" name="Prostokąt zaokrąglony 11">
            <a:hlinkClick r:id="rId8" action="ppaction://hlinksldjump"/>
          </p:cNvPr>
          <p:cNvSpPr/>
          <p:nvPr/>
        </p:nvSpPr>
        <p:spPr>
          <a:xfrm>
            <a:off x="464315" y="5001872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Zasady mikroskopowania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3" name="Prostokąt zaokrąglony 2">
            <a:hlinkClick r:id="rId2" action="ppaction://hlinksldjump"/>
          </p:cNvPr>
          <p:cNvSpPr/>
          <p:nvPr/>
        </p:nvSpPr>
        <p:spPr>
          <a:xfrm>
            <a:off x="464315" y="548680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Bibliografia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785786" y="1357298"/>
            <a:ext cx="65722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W prezentacji </a:t>
            </a:r>
            <a:r>
              <a:rPr lang="pl-PL" dirty="0" smtClean="0"/>
              <a:t>wykorzystano:</a:t>
            </a:r>
          </a:p>
          <a:p>
            <a:pPr>
              <a:buFont typeface="Arial" pitchFamily="34" charset="0"/>
              <a:buChar char="•"/>
            </a:pPr>
            <a:r>
              <a:rPr lang="pl-PL" dirty="0" smtClean="0"/>
              <a:t>Ilustracje z podręcznika „Bliżej biologii”, Ewa </a:t>
            </a:r>
            <a:r>
              <a:rPr lang="pl-PL" dirty="0" err="1" smtClean="0"/>
              <a:t>Pyłka-Gutowska</a:t>
            </a:r>
            <a:r>
              <a:rPr lang="pl-PL" dirty="0" smtClean="0"/>
              <a:t>, Ewa Jastrzębska,</a:t>
            </a:r>
          </a:p>
          <a:p>
            <a:endParaRPr lang="pl-PL" dirty="0" smtClean="0"/>
          </a:p>
          <a:p>
            <a:r>
              <a:rPr lang="pl-PL" dirty="0" smtClean="0"/>
              <a:t>oraz zdjęcia </a:t>
            </a:r>
            <a:r>
              <a:rPr lang="pl-PL" dirty="0" smtClean="0"/>
              <a:t>ze stron </a:t>
            </a:r>
            <a:r>
              <a:rPr lang="pl-PL" smtClean="0"/>
              <a:t>internetowych</a:t>
            </a:r>
            <a:r>
              <a:rPr lang="pl-PL" smtClean="0"/>
              <a:t>:</a:t>
            </a:r>
            <a:endParaRPr lang="pl-PL" dirty="0" smtClean="0"/>
          </a:p>
          <a:p>
            <a:pPr>
              <a:buFont typeface="Arial" pitchFamily="34" charset="0"/>
              <a:buChar char="•"/>
            </a:pPr>
            <a:r>
              <a:rPr lang="pl-PL" dirty="0" smtClean="0"/>
              <a:t>http://wikipedia.pl,</a:t>
            </a:r>
          </a:p>
          <a:p>
            <a:pPr>
              <a:buFont typeface="Arial" pitchFamily="34" charset="0"/>
              <a:buChar char="•"/>
            </a:pPr>
            <a:endParaRPr lang="pl-PL" dirty="0" smtClean="0"/>
          </a:p>
          <a:p>
            <a:pPr>
              <a:buFont typeface="Arial" pitchFamily="34" charset="0"/>
              <a:buChar char="•"/>
            </a:pPr>
            <a:endParaRPr lang="pl-PL" dirty="0" smtClean="0"/>
          </a:p>
          <a:p>
            <a:pPr>
              <a:buFont typeface="Arial" pitchFamily="34" charset="0"/>
              <a:buChar char="•"/>
            </a:pPr>
            <a:endParaRPr lang="pl-PL" dirty="0"/>
          </a:p>
        </p:txBody>
      </p:sp>
      <p:sp>
        <p:nvSpPr>
          <p:cNvPr id="5" name="Prostokąt zaokrąglony 4">
            <a:hlinkClick r:id="rId3" action="ppaction://hlinksldjump"/>
          </p:cNvPr>
          <p:cNvSpPr/>
          <p:nvPr/>
        </p:nvSpPr>
        <p:spPr>
          <a:xfrm>
            <a:off x="539552" y="638417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5" name="Prostokąt 4"/>
          <p:cNvSpPr/>
          <p:nvPr/>
        </p:nvSpPr>
        <p:spPr>
          <a:xfrm>
            <a:off x="357158" y="214290"/>
            <a:ext cx="803784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2400" b="1" cap="none" spc="50" dirty="0" smtClean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Obserwacje biologiczne prowadzić można za pomocą:</a:t>
            </a:r>
            <a:endParaRPr lang="pl-PL" sz="2400" b="1" cap="none" spc="50" dirty="0">
              <a:ln w="11430"/>
              <a:solidFill>
                <a:srgbClr val="00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" pitchFamily="18" charset="0"/>
            </a:endParaRPr>
          </a:p>
        </p:txBody>
      </p:sp>
      <p:grpSp>
        <p:nvGrpSpPr>
          <p:cNvPr id="17" name="Grupa 16"/>
          <p:cNvGrpSpPr/>
          <p:nvPr/>
        </p:nvGrpSpPr>
        <p:grpSpPr>
          <a:xfrm>
            <a:off x="1357290" y="4143380"/>
            <a:ext cx="2571768" cy="2143140"/>
            <a:chOff x="4714876" y="1071546"/>
            <a:chExt cx="2571768" cy="2143140"/>
          </a:xfrm>
        </p:grpSpPr>
        <p:sp>
          <p:nvSpPr>
            <p:cNvPr id="18" name="Prostokąt 17"/>
            <p:cNvSpPr/>
            <p:nvPr/>
          </p:nvSpPr>
          <p:spPr>
            <a:xfrm>
              <a:off x="4714876" y="1071546"/>
              <a:ext cx="2571768" cy="171451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9" name="Prostokąt 18"/>
            <p:cNvSpPr/>
            <p:nvPr/>
          </p:nvSpPr>
          <p:spPr>
            <a:xfrm>
              <a:off x="4714876" y="2786058"/>
              <a:ext cx="2571768" cy="42862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dirty="0" smtClean="0"/>
                <a:t>Aparat  rentgenowski</a:t>
              </a:r>
              <a:endParaRPr lang="pl-PL" dirty="0"/>
            </a:p>
          </p:txBody>
        </p:sp>
      </p:grpSp>
      <p:grpSp>
        <p:nvGrpSpPr>
          <p:cNvPr id="23" name="Grupa 22"/>
          <p:cNvGrpSpPr/>
          <p:nvPr/>
        </p:nvGrpSpPr>
        <p:grpSpPr>
          <a:xfrm>
            <a:off x="6072198" y="1000108"/>
            <a:ext cx="2571768" cy="2857520"/>
            <a:chOff x="4714876" y="1071546"/>
            <a:chExt cx="2571768" cy="2143140"/>
          </a:xfrm>
        </p:grpSpPr>
        <p:sp>
          <p:nvSpPr>
            <p:cNvPr id="24" name="Prostokąt 23"/>
            <p:cNvSpPr/>
            <p:nvPr/>
          </p:nvSpPr>
          <p:spPr>
            <a:xfrm>
              <a:off x="4714876" y="1071546"/>
              <a:ext cx="2571768" cy="171451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5" name="Prostokąt 24"/>
            <p:cNvSpPr/>
            <p:nvPr/>
          </p:nvSpPr>
          <p:spPr>
            <a:xfrm>
              <a:off x="4714876" y="2786058"/>
              <a:ext cx="2571768" cy="428628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dirty="0" smtClean="0"/>
                <a:t>Mikroskop elektronowy</a:t>
              </a:r>
              <a:endParaRPr lang="pl-PL" dirty="0"/>
            </a:p>
          </p:txBody>
        </p:sp>
      </p:grpSp>
      <p:grpSp>
        <p:nvGrpSpPr>
          <p:cNvPr id="13" name="Grupa 12"/>
          <p:cNvGrpSpPr/>
          <p:nvPr/>
        </p:nvGrpSpPr>
        <p:grpSpPr>
          <a:xfrm>
            <a:off x="428596" y="1000108"/>
            <a:ext cx="2571768" cy="2857520"/>
            <a:chOff x="4714876" y="1071546"/>
            <a:chExt cx="2571768" cy="2143140"/>
          </a:xfrm>
        </p:grpSpPr>
        <p:sp>
          <p:nvSpPr>
            <p:cNvPr id="11" name="Prostokąt 10"/>
            <p:cNvSpPr/>
            <p:nvPr/>
          </p:nvSpPr>
          <p:spPr>
            <a:xfrm>
              <a:off x="4714876" y="1071546"/>
              <a:ext cx="2571768" cy="171451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2" name="Prostokąt 11"/>
            <p:cNvSpPr/>
            <p:nvPr/>
          </p:nvSpPr>
          <p:spPr>
            <a:xfrm>
              <a:off x="4714876" y="2786058"/>
              <a:ext cx="2571768" cy="428628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dirty="0" smtClean="0"/>
                <a:t>Binokular</a:t>
              </a:r>
              <a:endParaRPr lang="pl-PL" dirty="0"/>
            </a:p>
          </p:txBody>
        </p:sp>
      </p:grpSp>
      <p:grpSp>
        <p:nvGrpSpPr>
          <p:cNvPr id="20" name="Grupa 19"/>
          <p:cNvGrpSpPr/>
          <p:nvPr/>
        </p:nvGrpSpPr>
        <p:grpSpPr>
          <a:xfrm>
            <a:off x="3250397" y="1000108"/>
            <a:ext cx="2571768" cy="2857520"/>
            <a:chOff x="4714876" y="1071546"/>
            <a:chExt cx="2571768" cy="2143140"/>
          </a:xfrm>
        </p:grpSpPr>
        <p:sp>
          <p:nvSpPr>
            <p:cNvPr id="21" name="Prostokąt 20"/>
            <p:cNvSpPr/>
            <p:nvPr/>
          </p:nvSpPr>
          <p:spPr>
            <a:xfrm>
              <a:off x="4714876" y="1071546"/>
              <a:ext cx="2571768" cy="171451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2" name="Prostokąt 21"/>
            <p:cNvSpPr/>
            <p:nvPr/>
          </p:nvSpPr>
          <p:spPr>
            <a:xfrm>
              <a:off x="4714876" y="2786058"/>
              <a:ext cx="2571768" cy="428628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dirty="0" smtClean="0"/>
                <a:t>Mikroskop optyczny</a:t>
              </a:r>
              <a:endParaRPr lang="pl-PL" dirty="0"/>
            </a:p>
          </p:txBody>
        </p:sp>
      </p:grpSp>
      <p:grpSp>
        <p:nvGrpSpPr>
          <p:cNvPr id="14" name="Grupa 13"/>
          <p:cNvGrpSpPr/>
          <p:nvPr/>
        </p:nvGrpSpPr>
        <p:grpSpPr>
          <a:xfrm>
            <a:off x="4786314" y="4143380"/>
            <a:ext cx="2571768" cy="2143140"/>
            <a:chOff x="4714876" y="1071546"/>
            <a:chExt cx="2571768" cy="2143140"/>
          </a:xfrm>
        </p:grpSpPr>
        <p:sp>
          <p:nvSpPr>
            <p:cNvPr id="15" name="Prostokąt 14"/>
            <p:cNvSpPr/>
            <p:nvPr/>
          </p:nvSpPr>
          <p:spPr>
            <a:xfrm>
              <a:off x="4714876" y="1071546"/>
              <a:ext cx="2571768" cy="171451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6" name="Prostokąt 15"/>
            <p:cNvSpPr/>
            <p:nvPr/>
          </p:nvSpPr>
          <p:spPr>
            <a:xfrm>
              <a:off x="4714876" y="2786058"/>
              <a:ext cx="2571768" cy="42862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dirty="0" smtClean="0"/>
                <a:t>Tomograf komputerowy</a:t>
              </a:r>
              <a:endParaRPr lang="pl-PL" dirty="0"/>
            </a:p>
          </p:txBody>
        </p:sp>
      </p:grpSp>
      <p:sp>
        <p:nvSpPr>
          <p:cNvPr id="29" name="Prostokąt zaokrąglony 28">
            <a:hlinkClick r:id="" action="ppaction://hlinkshowjump?jump=nextslide"/>
          </p:cNvPr>
          <p:cNvSpPr/>
          <p:nvPr/>
        </p:nvSpPr>
        <p:spPr>
          <a:xfrm>
            <a:off x="7254724" y="638417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26" name="Prostokąt zaokrąglony 25">
            <a:hlinkClick r:id="rId7" action="ppaction://hlinksldjump"/>
          </p:cNvPr>
          <p:cNvSpPr/>
          <p:nvPr/>
        </p:nvSpPr>
        <p:spPr>
          <a:xfrm>
            <a:off x="539552" y="638417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pic>
        <p:nvPicPr>
          <p:cNvPr id="2050" name="Picture 2" descr="C:\Documents and Settings\Administrator\Pulpit\Biologia\Zdjęcia\Bresser-Mikroskop-Science-MPO-4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785794"/>
            <a:ext cx="5548322" cy="5548322"/>
          </a:xfrm>
          <a:prstGeom prst="rect">
            <a:avLst/>
          </a:prstGeom>
          <a:noFill/>
        </p:spPr>
      </p:pic>
      <p:sp>
        <p:nvSpPr>
          <p:cNvPr id="11" name="Prostokąt zaokrąglony 10"/>
          <p:cNvSpPr/>
          <p:nvPr/>
        </p:nvSpPr>
        <p:spPr>
          <a:xfrm>
            <a:off x="214282" y="1000108"/>
            <a:ext cx="2786082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6600"/>
                </a:solidFill>
              </a:rPr>
              <a:t>Części mechaniczne</a:t>
            </a:r>
            <a:endParaRPr lang="pl-PL" b="1" dirty="0">
              <a:solidFill>
                <a:srgbClr val="006600"/>
              </a:solidFill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2428860" y="285728"/>
            <a:ext cx="428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solidFill>
                  <a:srgbClr val="0033CC"/>
                </a:solidFill>
              </a:rPr>
              <a:t>Jak zbudowany jest mikroskop?</a:t>
            </a:r>
            <a:endParaRPr lang="pl-PL" sz="2400" b="1" dirty="0">
              <a:solidFill>
                <a:srgbClr val="0033CC"/>
              </a:solidFill>
            </a:endParaRPr>
          </a:p>
        </p:txBody>
      </p:sp>
      <p:sp>
        <p:nvSpPr>
          <p:cNvPr id="13" name="Objaśnienie liniowe 1 (brak obramowania) 12"/>
          <p:cNvSpPr/>
          <p:nvPr/>
        </p:nvSpPr>
        <p:spPr>
          <a:xfrm>
            <a:off x="6786578" y="1928802"/>
            <a:ext cx="857256" cy="357190"/>
          </a:xfrm>
          <a:prstGeom prst="callout1">
            <a:avLst>
              <a:gd name="adj1" fmla="val 18750"/>
              <a:gd name="adj2" fmla="val -8333"/>
              <a:gd name="adj3" fmla="val -224721"/>
              <a:gd name="adj4" fmla="val -174589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660033"/>
                </a:solidFill>
              </a:rPr>
              <a:t>okular</a:t>
            </a:r>
            <a:endParaRPr lang="pl-PL" b="1" dirty="0">
              <a:solidFill>
                <a:srgbClr val="660033"/>
              </a:solidFill>
            </a:endParaRPr>
          </a:p>
        </p:txBody>
      </p:sp>
      <p:sp>
        <p:nvSpPr>
          <p:cNvPr id="10" name="Prostokąt zaokrąglony 9"/>
          <p:cNvSpPr/>
          <p:nvPr/>
        </p:nvSpPr>
        <p:spPr>
          <a:xfrm>
            <a:off x="6215074" y="1000108"/>
            <a:ext cx="2786082" cy="50006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800000"/>
                </a:solidFill>
              </a:rPr>
              <a:t>Części optyczne</a:t>
            </a:r>
            <a:endParaRPr lang="pl-PL" b="1" dirty="0">
              <a:solidFill>
                <a:srgbClr val="800000"/>
              </a:solidFill>
            </a:endParaRPr>
          </a:p>
        </p:txBody>
      </p:sp>
      <p:sp>
        <p:nvSpPr>
          <p:cNvPr id="14" name="Objaśnienie liniowe 1 (brak obramowania) 13"/>
          <p:cNvSpPr/>
          <p:nvPr/>
        </p:nvSpPr>
        <p:spPr>
          <a:xfrm>
            <a:off x="899592" y="2060848"/>
            <a:ext cx="857256" cy="357190"/>
          </a:xfrm>
          <a:prstGeom prst="callout1">
            <a:avLst>
              <a:gd name="adj1" fmla="val 54471"/>
              <a:gd name="adj2" fmla="val 98333"/>
              <a:gd name="adj3" fmla="val -75885"/>
              <a:gd name="adj4" fmla="val 410833"/>
            </a:avLst>
          </a:prstGeom>
          <a:noFill/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6600"/>
                </a:solidFill>
              </a:rPr>
              <a:t>tubus</a:t>
            </a:r>
            <a:endParaRPr lang="pl-PL" b="1" dirty="0">
              <a:solidFill>
                <a:srgbClr val="006600"/>
              </a:solidFill>
            </a:endParaRPr>
          </a:p>
        </p:txBody>
      </p:sp>
      <p:sp>
        <p:nvSpPr>
          <p:cNvPr id="15" name="Objaśnienie liniowe 1 (brak obramowania) 14"/>
          <p:cNvSpPr/>
          <p:nvPr/>
        </p:nvSpPr>
        <p:spPr>
          <a:xfrm>
            <a:off x="6786578" y="3714752"/>
            <a:ext cx="1071570" cy="357190"/>
          </a:xfrm>
          <a:prstGeom prst="callout1">
            <a:avLst>
              <a:gd name="adj1" fmla="val 18750"/>
              <a:gd name="adj2" fmla="val -8333"/>
              <a:gd name="adj3" fmla="val -108629"/>
              <a:gd name="adj4" fmla="val -224201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660033"/>
                </a:solidFill>
              </a:rPr>
              <a:t>obiektyw</a:t>
            </a:r>
            <a:endParaRPr lang="pl-PL" b="1" dirty="0">
              <a:solidFill>
                <a:srgbClr val="660033"/>
              </a:solidFill>
            </a:endParaRPr>
          </a:p>
        </p:txBody>
      </p:sp>
      <p:sp>
        <p:nvSpPr>
          <p:cNvPr id="16" name="Objaśnienie liniowe 1 (brak obramowania) 15"/>
          <p:cNvSpPr/>
          <p:nvPr/>
        </p:nvSpPr>
        <p:spPr>
          <a:xfrm>
            <a:off x="714348" y="1571612"/>
            <a:ext cx="857256" cy="357190"/>
          </a:xfrm>
          <a:prstGeom prst="callout1">
            <a:avLst>
              <a:gd name="adj1" fmla="val 54470"/>
              <a:gd name="adj2" fmla="val 99573"/>
              <a:gd name="adj3" fmla="val 31277"/>
              <a:gd name="adj4" fmla="val 381066"/>
            </a:avLst>
          </a:prstGeom>
          <a:noFill/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6600"/>
                </a:solidFill>
              </a:rPr>
              <a:t>statyw</a:t>
            </a:r>
            <a:endParaRPr lang="pl-PL" b="1" dirty="0">
              <a:solidFill>
                <a:srgbClr val="006600"/>
              </a:solidFill>
            </a:endParaRPr>
          </a:p>
        </p:txBody>
      </p:sp>
      <p:sp>
        <p:nvSpPr>
          <p:cNvPr id="17" name="Objaśnienie liniowe 1 (brak obramowania) 16"/>
          <p:cNvSpPr/>
          <p:nvPr/>
        </p:nvSpPr>
        <p:spPr>
          <a:xfrm>
            <a:off x="142844" y="2714620"/>
            <a:ext cx="1928794" cy="357190"/>
          </a:xfrm>
          <a:prstGeom prst="callout1">
            <a:avLst>
              <a:gd name="adj1" fmla="val 54470"/>
              <a:gd name="adj2" fmla="val 99573"/>
              <a:gd name="adj3" fmla="val 322996"/>
              <a:gd name="adj4" fmla="val 184684"/>
            </a:avLst>
          </a:prstGeom>
          <a:noFill/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6600"/>
                </a:solidFill>
              </a:rPr>
              <a:t>stolik z łapkami</a:t>
            </a:r>
            <a:endParaRPr lang="pl-PL" b="1" dirty="0">
              <a:solidFill>
                <a:srgbClr val="006600"/>
              </a:solidFill>
            </a:endParaRPr>
          </a:p>
        </p:txBody>
      </p:sp>
      <p:sp>
        <p:nvSpPr>
          <p:cNvPr id="18" name="Objaśnienie liniowe 1 (brak obramowania) 17"/>
          <p:cNvSpPr/>
          <p:nvPr/>
        </p:nvSpPr>
        <p:spPr>
          <a:xfrm>
            <a:off x="0" y="3357562"/>
            <a:ext cx="2143108" cy="357190"/>
          </a:xfrm>
          <a:prstGeom prst="callout1">
            <a:avLst>
              <a:gd name="adj1" fmla="val 54470"/>
              <a:gd name="adj2" fmla="val 99573"/>
              <a:gd name="adj3" fmla="val 459926"/>
              <a:gd name="adj4" fmla="val 146400"/>
            </a:avLst>
          </a:prstGeom>
          <a:noFill/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6600"/>
                </a:solidFill>
              </a:rPr>
              <a:t>śruba makrometryczna</a:t>
            </a:r>
            <a:endParaRPr lang="pl-PL" b="1" dirty="0">
              <a:solidFill>
                <a:srgbClr val="006600"/>
              </a:solidFill>
            </a:endParaRPr>
          </a:p>
        </p:txBody>
      </p:sp>
      <p:sp>
        <p:nvSpPr>
          <p:cNvPr id="19" name="Objaśnienie liniowe 1 (brak obramowania) 18"/>
          <p:cNvSpPr/>
          <p:nvPr/>
        </p:nvSpPr>
        <p:spPr>
          <a:xfrm>
            <a:off x="0" y="4000504"/>
            <a:ext cx="2143108" cy="357190"/>
          </a:xfrm>
          <a:prstGeom prst="callout1">
            <a:avLst>
              <a:gd name="adj1" fmla="val 54470"/>
              <a:gd name="adj2" fmla="val 99573"/>
              <a:gd name="adj3" fmla="val 320020"/>
              <a:gd name="adj4" fmla="val 134493"/>
            </a:avLst>
          </a:prstGeom>
          <a:noFill/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6600"/>
                </a:solidFill>
              </a:rPr>
              <a:t>śruba mikrometryczna</a:t>
            </a:r>
            <a:endParaRPr lang="pl-PL" b="1" dirty="0">
              <a:solidFill>
                <a:srgbClr val="006600"/>
              </a:solidFill>
            </a:endParaRPr>
          </a:p>
        </p:txBody>
      </p:sp>
      <p:sp>
        <p:nvSpPr>
          <p:cNvPr id="20" name="Objaśnienie liniowe 1 (brak obramowania) 19"/>
          <p:cNvSpPr/>
          <p:nvPr/>
        </p:nvSpPr>
        <p:spPr>
          <a:xfrm>
            <a:off x="357158" y="5500702"/>
            <a:ext cx="1285884" cy="357190"/>
          </a:xfrm>
          <a:prstGeom prst="callout1">
            <a:avLst>
              <a:gd name="adj1" fmla="val 54470"/>
              <a:gd name="adj2" fmla="val 99573"/>
              <a:gd name="adj3" fmla="val 22347"/>
              <a:gd name="adj4" fmla="val 281842"/>
            </a:avLst>
          </a:prstGeom>
          <a:noFill/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006600"/>
                </a:solidFill>
              </a:rPr>
              <a:t>podstawa</a:t>
            </a:r>
            <a:endParaRPr lang="pl-PL" b="1" dirty="0">
              <a:solidFill>
                <a:srgbClr val="006600"/>
              </a:solidFill>
            </a:endParaRPr>
          </a:p>
        </p:txBody>
      </p:sp>
      <p:sp>
        <p:nvSpPr>
          <p:cNvPr id="21" name="Objaśnienie liniowe 1 (brak obramowania) 20"/>
          <p:cNvSpPr/>
          <p:nvPr/>
        </p:nvSpPr>
        <p:spPr>
          <a:xfrm>
            <a:off x="6858016" y="4929198"/>
            <a:ext cx="1071570" cy="357190"/>
          </a:xfrm>
          <a:prstGeom prst="callout1">
            <a:avLst>
              <a:gd name="adj1" fmla="val 18750"/>
              <a:gd name="adj2" fmla="val -8333"/>
              <a:gd name="adj3" fmla="val 69975"/>
              <a:gd name="adj4" fmla="val -226186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660033"/>
                </a:solidFill>
              </a:rPr>
              <a:t>źródło światła</a:t>
            </a:r>
            <a:endParaRPr lang="pl-PL" b="1" dirty="0">
              <a:solidFill>
                <a:srgbClr val="660033"/>
              </a:solidFill>
            </a:endParaRPr>
          </a:p>
        </p:txBody>
      </p:sp>
      <p:sp>
        <p:nvSpPr>
          <p:cNvPr id="25" name="Prostokąt zaokrąglony 24">
            <a:hlinkClick r:id="" action="ppaction://hlinkshowjump?jump=nextslide"/>
          </p:cNvPr>
          <p:cNvSpPr/>
          <p:nvPr/>
        </p:nvSpPr>
        <p:spPr>
          <a:xfrm>
            <a:off x="7254724" y="638417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22" name="Prostokąt zaokrąglony 21">
            <a:hlinkClick r:id="rId3" action="ppaction://hlinksldjump"/>
          </p:cNvPr>
          <p:cNvSpPr/>
          <p:nvPr/>
        </p:nvSpPr>
        <p:spPr>
          <a:xfrm>
            <a:off x="539552" y="638417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0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0"/>
                            </p:stCondLst>
                            <p:childTnLst>
                              <p:par>
                                <p:cTn id="5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0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3" name="pole tekstowe 2"/>
          <p:cNvSpPr txBox="1"/>
          <p:nvPr/>
        </p:nvSpPr>
        <p:spPr>
          <a:xfrm>
            <a:off x="2428860" y="285728"/>
            <a:ext cx="428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solidFill>
                  <a:srgbClr val="0033CC"/>
                </a:solidFill>
              </a:rPr>
              <a:t>Powiększenie mikroskopu</a:t>
            </a:r>
            <a:endParaRPr lang="pl-PL" sz="2400" b="1" dirty="0">
              <a:solidFill>
                <a:srgbClr val="0033CC"/>
              </a:solidFill>
            </a:endParaRPr>
          </a:p>
        </p:txBody>
      </p:sp>
      <p:sp>
        <p:nvSpPr>
          <p:cNvPr id="4" name="Prostokąt zaokrąglony 3"/>
          <p:cNvSpPr/>
          <p:nvPr/>
        </p:nvSpPr>
        <p:spPr>
          <a:xfrm>
            <a:off x="214282" y="1071546"/>
            <a:ext cx="2357454" cy="114300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POWIĘKSZENIE OBRAZU </a:t>
            </a:r>
            <a:br>
              <a:rPr lang="pl-PL" b="1" dirty="0" smtClean="0"/>
            </a:br>
            <a:r>
              <a:rPr lang="pl-PL" b="1" dirty="0" smtClean="0"/>
              <a:t>W MIKROSKOPIE</a:t>
            </a:r>
            <a:endParaRPr lang="pl-PL" b="1" dirty="0"/>
          </a:p>
        </p:txBody>
      </p:sp>
      <p:sp>
        <p:nvSpPr>
          <p:cNvPr id="5" name="Prostokąt zaokrąglony 4"/>
          <p:cNvSpPr/>
          <p:nvPr/>
        </p:nvSpPr>
        <p:spPr>
          <a:xfrm>
            <a:off x="3393273" y="1071546"/>
            <a:ext cx="2357454" cy="114300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POWIĘKSZENIE OBIEKTYWU</a:t>
            </a:r>
            <a:endParaRPr lang="pl-PL" b="1" dirty="0"/>
          </a:p>
        </p:txBody>
      </p:sp>
      <p:sp>
        <p:nvSpPr>
          <p:cNvPr id="6" name="Prostokąt zaokrąglony 5"/>
          <p:cNvSpPr/>
          <p:nvPr/>
        </p:nvSpPr>
        <p:spPr>
          <a:xfrm>
            <a:off x="6572264" y="1071546"/>
            <a:ext cx="2357454" cy="114300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POWIĘKSZENIE OKULARU</a:t>
            </a:r>
            <a:endParaRPr lang="pl-PL" b="1" dirty="0"/>
          </a:p>
        </p:txBody>
      </p:sp>
      <p:sp>
        <p:nvSpPr>
          <p:cNvPr id="7" name="pole tekstowe 6"/>
          <p:cNvSpPr txBox="1"/>
          <p:nvPr/>
        </p:nvSpPr>
        <p:spPr>
          <a:xfrm>
            <a:off x="2714612" y="1214422"/>
            <a:ext cx="642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800" b="1" dirty="0" smtClean="0"/>
              <a:t>=</a:t>
            </a:r>
            <a:endParaRPr lang="pl-PL" sz="4800" b="1" dirty="0"/>
          </a:p>
        </p:txBody>
      </p:sp>
      <p:sp>
        <p:nvSpPr>
          <p:cNvPr id="8" name="pole tekstowe 7"/>
          <p:cNvSpPr txBox="1"/>
          <p:nvPr/>
        </p:nvSpPr>
        <p:spPr>
          <a:xfrm>
            <a:off x="5857884" y="1214422"/>
            <a:ext cx="642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800" b="1" dirty="0"/>
              <a:t>X</a:t>
            </a:r>
          </a:p>
        </p:txBody>
      </p:sp>
      <p:pic>
        <p:nvPicPr>
          <p:cNvPr id="3074" name="Picture 2" descr="C:\Documents and Settings\Administrator\Pulpit\Biologia\Zdjęcia\szkiełko.pn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2195736" y="3212976"/>
            <a:ext cx="4762500" cy="2857500"/>
          </a:xfrm>
          <a:prstGeom prst="rect">
            <a:avLst/>
          </a:prstGeom>
          <a:noFill/>
        </p:spPr>
      </p:pic>
      <p:sp>
        <p:nvSpPr>
          <p:cNvPr id="13" name="Prostokąt zaokrąglony 12">
            <a:hlinkClick r:id="" action="ppaction://hlinkshowjump?jump=nextslide"/>
          </p:cNvPr>
          <p:cNvSpPr/>
          <p:nvPr/>
        </p:nvSpPr>
        <p:spPr>
          <a:xfrm>
            <a:off x="7254724" y="638417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4" name="pole tekstowe 13"/>
          <p:cNvSpPr txBox="1"/>
          <p:nvPr/>
        </p:nvSpPr>
        <p:spPr>
          <a:xfrm>
            <a:off x="2555776" y="2708920"/>
            <a:ext cx="428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solidFill>
                  <a:srgbClr val="0033CC"/>
                </a:solidFill>
              </a:rPr>
              <a:t>Przygotowany preparat</a:t>
            </a:r>
            <a:endParaRPr lang="pl-PL" sz="2400" b="1" dirty="0">
              <a:solidFill>
                <a:srgbClr val="0033CC"/>
              </a:solidFill>
            </a:endParaRPr>
          </a:p>
        </p:txBody>
      </p:sp>
      <p:sp>
        <p:nvSpPr>
          <p:cNvPr id="15" name="Prostokąt zaokrąglony 14">
            <a:hlinkClick r:id="rId3" action="ppaction://hlinksldjump"/>
          </p:cNvPr>
          <p:cNvSpPr/>
          <p:nvPr/>
        </p:nvSpPr>
        <p:spPr>
          <a:xfrm>
            <a:off x="539552" y="638417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  <p:bldP spid="7" grpId="0"/>
      <p:bldP spid="8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3" name="pole tekstowe 2"/>
          <p:cNvSpPr txBox="1"/>
          <p:nvPr/>
        </p:nvSpPr>
        <p:spPr>
          <a:xfrm>
            <a:off x="785786" y="285728"/>
            <a:ext cx="7572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solidFill>
                  <a:srgbClr val="0033CC"/>
                </a:solidFill>
              </a:rPr>
              <a:t>Jak przygotować preparat z miąższu pomidora?</a:t>
            </a:r>
            <a:endParaRPr lang="pl-PL" sz="2400" b="1" dirty="0">
              <a:solidFill>
                <a:srgbClr val="0033CC"/>
              </a:solidFill>
            </a:endParaRPr>
          </a:p>
        </p:txBody>
      </p:sp>
      <p:sp>
        <p:nvSpPr>
          <p:cNvPr id="8" name="Prostokąt zaokrąglony 7">
            <a:hlinkClick r:id="" action="ppaction://hlinkshowjump?jump=nextslide"/>
          </p:cNvPr>
          <p:cNvSpPr/>
          <p:nvPr/>
        </p:nvSpPr>
        <p:spPr>
          <a:xfrm>
            <a:off x="7254724" y="638417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grpSp>
        <p:nvGrpSpPr>
          <p:cNvPr id="13" name="Grupa 12"/>
          <p:cNvGrpSpPr/>
          <p:nvPr/>
        </p:nvGrpSpPr>
        <p:grpSpPr>
          <a:xfrm>
            <a:off x="1178768" y="836712"/>
            <a:ext cx="6705600" cy="4438650"/>
            <a:chOff x="1142976" y="1357298"/>
            <a:chExt cx="6705600" cy="4438650"/>
          </a:xfrm>
        </p:grpSpPr>
        <p:pic>
          <p:nvPicPr>
            <p:cNvPr id="1031" name="Picture 7" descr="C:\Documents and Settings\Administrator\Pulpit\Biologia\Zdjęcia\rzeczy-potrzebne-do-preparatu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42976" y="1357298"/>
              <a:ext cx="6705600" cy="4438650"/>
            </a:xfrm>
            <a:prstGeom prst="rect">
              <a:avLst/>
            </a:prstGeom>
            <a:noFill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63688" y="2348880"/>
              <a:ext cx="2541909" cy="1688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  <a:softEdge rad="127000"/>
            </a:effectLst>
          </p:spPr>
        </p:pic>
      </p:grpSp>
      <p:sp>
        <p:nvSpPr>
          <p:cNvPr id="14" name="pole tekstowe 13"/>
          <p:cNvSpPr txBox="1"/>
          <p:nvPr/>
        </p:nvSpPr>
        <p:spPr>
          <a:xfrm>
            <a:off x="1043608" y="5373216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Potrzebne materiały</a:t>
            </a:r>
            <a:endParaRPr lang="pl-PL" dirty="0"/>
          </a:p>
        </p:txBody>
      </p:sp>
      <p:sp>
        <p:nvSpPr>
          <p:cNvPr id="10" name="Prostokąt zaokrąglony 9">
            <a:hlinkClick r:id="rId4" action="ppaction://hlinksldjump"/>
          </p:cNvPr>
          <p:cNvSpPr/>
          <p:nvPr/>
        </p:nvSpPr>
        <p:spPr>
          <a:xfrm>
            <a:off x="539552" y="638417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3" name="pole tekstowe 2"/>
          <p:cNvSpPr txBox="1"/>
          <p:nvPr/>
        </p:nvSpPr>
        <p:spPr>
          <a:xfrm>
            <a:off x="785786" y="285728"/>
            <a:ext cx="7572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solidFill>
                  <a:srgbClr val="0033CC"/>
                </a:solidFill>
              </a:rPr>
              <a:t>Jak przygotować preparat z miąższu pomidora?</a:t>
            </a:r>
            <a:endParaRPr lang="pl-PL" sz="2400" b="1" dirty="0">
              <a:solidFill>
                <a:srgbClr val="0033CC"/>
              </a:solidFill>
            </a:endParaRPr>
          </a:p>
        </p:txBody>
      </p:sp>
      <p:grpSp>
        <p:nvGrpSpPr>
          <p:cNvPr id="4" name="Grupa 15"/>
          <p:cNvGrpSpPr/>
          <p:nvPr/>
        </p:nvGrpSpPr>
        <p:grpSpPr>
          <a:xfrm>
            <a:off x="500034" y="1071546"/>
            <a:ext cx="2571768" cy="2366978"/>
            <a:chOff x="642910" y="1071546"/>
            <a:chExt cx="2571768" cy="2366978"/>
          </a:xfrm>
        </p:grpSpPr>
        <p:sp>
          <p:nvSpPr>
            <p:cNvPr id="15" name="Prostokąt 14"/>
            <p:cNvSpPr/>
            <p:nvPr/>
          </p:nvSpPr>
          <p:spPr>
            <a:xfrm>
              <a:off x="642910" y="2857496"/>
              <a:ext cx="2571768" cy="581028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sz="1200" dirty="0" smtClean="0"/>
                <a:t>Wytnij bardzo cienki skrawek miąższu pomidora, który chcesz obejrzeć pod mikroskopem </a:t>
              </a:r>
              <a:endParaRPr lang="pl-PL" sz="1200" dirty="0"/>
            </a:p>
          </p:txBody>
        </p:sp>
        <p:sp>
          <p:nvSpPr>
            <p:cNvPr id="14" name="Prostokąt 13"/>
            <p:cNvSpPr/>
            <p:nvPr/>
          </p:nvSpPr>
          <p:spPr>
            <a:xfrm>
              <a:off x="642910" y="1071546"/>
              <a:ext cx="2571768" cy="178595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  <a:ln w="38100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5" name="Grupa 16"/>
          <p:cNvGrpSpPr/>
          <p:nvPr/>
        </p:nvGrpSpPr>
        <p:grpSpPr>
          <a:xfrm>
            <a:off x="3321835" y="1071546"/>
            <a:ext cx="2571768" cy="2366978"/>
            <a:chOff x="642910" y="1071546"/>
            <a:chExt cx="2571768" cy="2366978"/>
          </a:xfrm>
        </p:grpSpPr>
        <p:sp>
          <p:nvSpPr>
            <p:cNvPr id="18" name="Prostokąt 17"/>
            <p:cNvSpPr/>
            <p:nvPr/>
          </p:nvSpPr>
          <p:spPr>
            <a:xfrm>
              <a:off x="642910" y="2857496"/>
              <a:ext cx="2571768" cy="581028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sz="1200" dirty="0" smtClean="0"/>
                <a:t>Na  środek </a:t>
              </a:r>
              <a:r>
                <a:rPr lang="pl-PL" sz="1200" b="1" dirty="0" smtClean="0"/>
                <a:t>szkiełka podstawowego </a:t>
              </a:r>
              <a:r>
                <a:rPr lang="pl-PL" sz="1200" dirty="0" smtClean="0"/>
                <a:t>nanieś kroplę wody</a:t>
              </a:r>
              <a:endParaRPr lang="pl-PL" sz="1200" dirty="0"/>
            </a:p>
          </p:txBody>
        </p:sp>
        <p:sp>
          <p:nvSpPr>
            <p:cNvPr id="19" name="Prostokąt 18"/>
            <p:cNvSpPr/>
            <p:nvPr/>
          </p:nvSpPr>
          <p:spPr>
            <a:xfrm>
              <a:off x="642910" y="1071546"/>
              <a:ext cx="2571768" cy="178595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  <a:ln w="38100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6" name="Grupa 19"/>
          <p:cNvGrpSpPr/>
          <p:nvPr/>
        </p:nvGrpSpPr>
        <p:grpSpPr>
          <a:xfrm>
            <a:off x="6143636" y="1071546"/>
            <a:ext cx="2571768" cy="2366978"/>
            <a:chOff x="642910" y="1071546"/>
            <a:chExt cx="2571768" cy="2366978"/>
          </a:xfrm>
        </p:grpSpPr>
        <p:sp>
          <p:nvSpPr>
            <p:cNvPr id="21" name="Prostokąt 20"/>
            <p:cNvSpPr/>
            <p:nvPr/>
          </p:nvSpPr>
          <p:spPr>
            <a:xfrm>
              <a:off x="642910" y="2857496"/>
              <a:ext cx="2571768" cy="581028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sz="1200" dirty="0" smtClean="0"/>
                <a:t>Rozetrzyj go i umieść badany obiekt w kropli wody, tak aby nie wystawał poza granicę kropli.</a:t>
              </a:r>
              <a:endParaRPr lang="pl-PL" sz="1200" dirty="0"/>
            </a:p>
          </p:txBody>
        </p:sp>
        <p:sp>
          <p:nvSpPr>
            <p:cNvPr id="22" name="Prostokąt 21"/>
            <p:cNvSpPr/>
            <p:nvPr/>
          </p:nvSpPr>
          <p:spPr>
            <a:xfrm>
              <a:off x="642910" y="1071546"/>
              <a:ext cx="2571768" cy="178595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  <a:ln w="38100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7" name="Grupa 22"/>
          <p:cNvGrpSpPr/>
          <p:nvPr/>
        </p:nvGrpSpPr>
        <p:grpSpPr>
          <a:xfrm>
            <a:off x="4857752" y="3643314"/>
            <a:ext cx="2571768" cy="2366978"/>
            <a:chOff x="642910" y="1071546"/>
            <a:chExt cx="2571768" cy="2366978"/>
          </a:xfrm>
        </p:grpSpPr>
        <p:sp>
          <p:nvSpPr>
            <p:cNvPr id="24" name="Prostokąt 23"/>
            <p:cNvSpPr/>
            <p:nvPr/>
          </p:nvSpPr>
          <p:spPr>
            <a:xfrm>
              <a:off x="642910" y="2857496"/>
              <a:ext cx="2571768" cy="581028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sz="1600" b="1" dirty="0" smtClean="0"/>
                <a:t>GOTOWY ŚWIEŻY PREPARAT</a:t>
              </a:r>
              <a:endParaRPr lang="pl-PL" sz="1600" b="1" dirty="0"/>
            </a:p>
          </p:txBody>
        </p:sp>
        <p:sp>
          <p:nvSpPr>
            <p:cNvPr id="25" name="Prostokąt 24"/>
            <p:cNvSpPr/>
            <p:nvPr/>
          </p:nvSpPr>
          <p:spPr>
            <a:xfrm>
              <a:off x="642910" y="1071546"/>
              <a:ext cx="2571768" cy="178595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  <a:ln w="38100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8" name="Grupa 25"/>
          <p:cNvGrpSpPr/>
          <p:nvPr/>
        </p:nvGrpSpPr>
        <p:grpSpPr>
          <a:xfrm>
            <a:off x="1643042" y="3643314"/>
            <a:ext cx="2571768" cy="2366978"/>
            <a:chOff x="642910" y="1071546"/>
            <a:chExt cx="2571768" cy="2366978"/>
          </a:xfrm>
        </p:grpSpPr>
        <p:sp>
          <p:nvSpPr>
            <p:cNvPr id="27" name="Prostokąt 26"/>
            <p:cNvSpPr/>
            <p:nvPr/>
          </p:nvSpPr>
          <p:spPr>
            <a:xfrm>
              <a:off x="642910" y="2857496"/>
              <a:ext cx="2571768" cy="581028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sz="1200" dirty="0" smtClean="0"/>
                <a:t>Ostrożnie połóż na obiekt </a:t>
              </a:r>
              <a:r>
                <a:rPr lang="pl-PL" sz="1200" b="1" dirty="0" smtClean="0"/>
                <a:t>szkiełko nakrywkowe</a:t>
              </a:r>
              <a:r>
                <a:rPr lang="pl-PL" sz="1200" dirty="0" smtClean="0"/>
                <a:t>.</a:t>
              </a:r>
              <a:endParaRPr lang="pl-PL" sz="1200" dirty="0"/>
            </a:p>
          </p:txBody>
        </p:sp>
        <p:sp>
          <p:nvSpPr>
            <p:cNvPr id="28" name="Prostokąt 27"/>
            <p:cNvSpPr/>
            <p:nvPr/>
          </p:nvSpPr>
          <p:spPr>
            <a:xfrm>
              <a:off x="642910" y="1071546"/>
              <a:ext cx="2571768" cy="178595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  <a:ln w="38100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29" name="Prostokąt zaokrąglony 28">
            <a:hlinkClick r:id="" action="ppaction://hlinkshowjump?jump=nextslide"/>
          </p:cNvPr>
          <p:cNvSpPr/>
          <p:nvPr/>
        </p:nvSpPr>
        <p:spPr>
          <a:xfrm>
            <a:off x="7254724" y="638417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23" name="Prostokąt zaokrąglony 22">
            <a:hlinkClick r:id="rId7" action="ppaction://hlinksldjump"/>
          </p:cNvPr>
          <p:cNvSpPr/>
          <p:nvPr/>
        </p:nvSpPr>
        <p:spPr>
          <a:xfrm>
            <a:off x="539552" y="638417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3" name="pole tekstowe 2"/>
          <p:cNvSpPr txBox="1"/>
          <p:nvPr/>
        </p:nvSpPr>
        <p:spPr>
          <a:xfrm>
            <a:off x="1071538" y="285728"/>
            <a:ext cx="7000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solidFill>
                  <a:srgbClr val="0033CC"/>
                </a:solidFill>
              </a:rPr>
              <a:t>Jak przygotować preparat z miąższu pomidora?</a:t>
            </a:r>
            <a:endParaRPr lang="pl-PL" sz="2400" b="1" dirty="0">
              <a:solidFill>
                <a:srgbClr val="0033CC"/>
              </a:solidFill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214282" y="1214422"/>
            <a:ext cx="864399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pl-PL" dirty="0" smtClean="0"/>
              <a:t>Obierz pomidora ze skórki.</a:t>
            </a:r>
          </a:p>
          <a:p>
            <a:pPr marL="342900" indent="-342900">
              <a:buFont typeface="+mj-lt"/>
              <a:buAutoNum type="arabicPeriod"/>
            </a:pPr>
            <a:r>
              <a:rPr lang="pl-PL" dirty="0" smtClean="0"/>
              <a:t>Umieść na szkiełku podstawowym kroplę wody.</a:t>
            </a:r>
          </a:p>
          <a:p>
            <a:pPr marL="342900" indent="-342900">
              <a:buFont typeface="+mj-lt"/>
              <a:buAutoNum type="arabicPeriod"/>
            </a:pPr>
            <a:r>
              <a:rPr lang="pl-PL" dirty="0" smtClean="0"/>
              <a:t>Igłą lub przy pomocy innego przyrządu wytnij kawałeczek miąższu i ostrożnie rozetrzyj go na szkiełku podstawowym.</a:t>
            </a:r>
          </a:p>
          <a:p>
            <a:pPr marL="342900" indent="-342900">
              <a:buFont typeface="+mj-lt"/>
              <a:buAutoNum type="arabicPeriod"/>
            </a:pPr>
            <a:r>
              <a:rPr lang="pl-PL" dirty="0" smtClean="0"/>
              <a:t>Przykryj szkiełkiem nakrywkowym.</a:t>
            </a:r>
          </a:p>
          <a:p>
            <a:pPr marL="342900" indent="-342900">
              <a:buFont typeface="+mj-lt"/>
              <a:buAutoNum type="arabicPeriod"/>
            </a:pPr>
            <a:r>
              <a:rPr lang="pl-PL" dirty="0" smtClean="0"/>
              <a:t>Włóż preparat pod mikroskop.</a:t>
            </a:r>
          </a:p>
          <a:p>
            <a:pPr marL="342900" indent="-342900">
              <a:buFont typeface="+mj-lt"/>
              <a:buAutoNum type="arabicPeriod"/>
            </a:pPr>
            <a:r>
              <a:rPr lang="pl-PL" dirty="0" smtClean="0"/>
              <a:t>Obserwuj preparat.</a:t>
            </a:r>
          </a:p>
          <a:p>
            <a:pPr marL="342900" indent="-342900">
              <a:buFont typeface="+mj-lt"/>
              <a:buAutoNum type="arabicPeriod"/>
            </a:pPr>
            <a:r>
              <a:rPr lang="pl-PL" dirty="0" smtClean="0"/>
              <a:t>Bardzo delikatnie pokręć małą śrubą, ale ostrożnie (obiektyw nie może dotykać preparatu)</a:t>
            </a:r>
          </a:p>
          <a:p>
            <a:pPr marL="342900" indent="-342900">
              <a:buFont typeface="+mj-lt"/>
              <a:buAutoNum type="arabicPeriod"/>
            </a:pPr>
            <a:r>
              <a:rPr lang="pl-PL" dirty="0" smtClean="0"/>
              <a:t>Ustawiając ostrość w przypadku obiektywu o dużym powiększeniu należy bardzo uważnie posługiwać się tylko śrubą mikrometryczną.</a:t>
            </a:r>
          </a:p>
        </p:txBody>
      </p:sp>
      <p:sp>
        <p:nvSpPr>
          <p:cNvPr id="5" name="Prostokąt zaokrąglony 4"/>
          <p:cNvSpPr/>
          <p:nvPr/>
        </p:nvSpPr>
        <p:spPr>
          <a:xfrm>
            <a:off x="785786" y="4786322"/>
            <a:ext cx="7215238" cy="8572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rgbClr val="660033"/>
                </a:solidFill>
              </a:rPr>
              <a:t>Uzyskany obraz w mikroskopie optycznym </a:t>
            </a:r>
            <a:br>
              <a:rPr lang="pl-PL" sz="2400" b="1" dirty="0" smtClean="0">
                <a:solidFill>
                  <a:srgbClr val="660033"/>
                </a:solidFill>
              </a:rPr>
            </a:br>
            <a:r>
              <a:rPr lang="pl-PL" sz="2400" b="1" dirty="0" smtClean="0">
                <a:solidFill>
                  <a:srgbClr val="660033"/>
                </a:solidFill>
              </a:rPr>
              <a:t>jest powiększony i odwrócony.</a:t>
            </a:r>
            <a:endParaRPr lang="pl-PL" sz="2400" b="1" dirty="0">
              <a:solidFill>
                <a:srgbClr val="660033"/>
              </a:solidFill>
            </a:endParaRPr>
          </a:p>
        </p:txBody>
      </p:sp>
      <p:sp>
        <p:nvSpPr>
          <p:cNvPr id="9" name="Prostokąt zaokrąglony 8">
            <a:hlinkClick r:id="" action="ppaction://hlinkshowjump?jump=nextslide"/>
          </p:cNvPr>
          <p:cNvSpPr/>
          <p:nvPr/>
        </p:nvSpPr>
        <p:spPr>
          <a:xfrm>
            <a:off x="7254724" y="638417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0" name="Prostokąt zaokrąglony 9">
            <a:hlinkClick r:id="rId2" action="ppaction://hlinksldjump"/>
          </p:cNvPr>
          <p:cNvSpPr/>
          <p:nvPr/>
        </p:nvSpPr>
        <p:spPr>
          <a:xfrm>
            <a:off x="539552" y="638417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11"/>
          </p:nvPr>
        </p:nvSpPr>
        <p:spPr>
          <a:xfrm>
            <a:off x="3093990" y="6356350"/>
            <a:ext cx="2895600" cy="365125"/>
          </a:xfrm>
        </p:spPr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3" name="pole tekstowe 2"/>
          <p:cNvSpPr txBox="1"/>
          <p:nvPr/>
        </p:nvSpPr>
        <p:spPr>
          <a:xfrm>
            <a:off x="323528" y="988295"/>
            <a:ext cx="8496944" cy="4240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2500"/>
              </a:lnSpc>
              <a:buFont typeface="+mj-lt"/>
              <a:buAutoNum type="arabicPeriod"/>
            </a:pPr>
            <a:r>
              <a:rPr lang="pl-PL" dirty="0" smtClean="0"/>
              <a:t>Nad stolikiem ustaw obiektyw o najmniejszym powiększeniu, w tym celu obróć rewolwer.</a:t>
            </a:r>
          </a:p>
          <a:p>
            <a:pPr marL="342900" indent="-342900">
              <a:lnSpc>
                <a:spcPts val="2500"/>
              </a:lnSpc>
              <a:buFont typeface="+mj-lt"/>
              <a:buAutoNum type="arabicPeriod"/>
            </a:pPr>
            <a:r>
              <a:rPr lang="pl-PL" dirty="0" smtClean="0"/>
              <a:t>Umieść preparat na stoliku w polu widzenia.</a:t>
            </a:r>
          </a:p>
          <a:p>
            <a:pPr marL="342900" indent="-342900">
              <a:lnSpc>
                <a:spcPts val="2500"/>
              </a:lnSpc>
              <a:buFont typeface="+mj-lt"/>
              <a:buAutoNum type="arabicPeriod"/>
            </a:pPr>
            <a:r>
              <a:rPr lang="pl-PL" dirty="0" smtClean="0"/>
              <a:t>Oświetl pole widzenia. Jeśli mikroskop jest wyposażony w lusterku, ustaw je tak, abyś patrząc  przez okular, widział kolistą plamę światła.</a:t>
            </a:r>
          </a:p>
          <a:p>
            <a:pPr marL="342900" indent="-342900">
              <a:lnSpc>
                <a:spcPts val="2500"/>
              </a:lnSpc>
              <a:buFont typeface="+mj-lt"/>
              <a:buAutoNum type="arabicPeriod"/>
            </a:pPr>
            <a:r>
              <a:rPr lang="pl-PL" dirty="0" smtClean="0"/>
              <a:t>Za pomocą śruby </a:t>
            </a:r>
            <a:r>
              <a:rPr lang="pl-PL" dirty="0" err="1" smtClean="0"/>
              <a:t>makrometycznej</a:t>
            </a:r>
            <a:r>
              <a:rPr lang="pl-PL" dirty="0" smtClean="0"/>
              <a:t> zbliż obiektyw do preparatu tak, aby go nie dotykał.</a:t>
            </a:r>
          </a:p>
          <a:p>
            <a:pPr marL="342900" indent="-342900">
              <a:lnSpc>
                <a:spcPts val="2500"/>
              </a:lnSpc>
              <a:buFont typeface="+mj-lt"/>
              <a:buAutoNum type="arabicPeriod"/>
            </a:pPr>
            <a:r>
              <a:rPr lang="pl-PL" dirty="0" smtClean="0"/>
              <a:t>Patrząc przez okular, kręć śrubą mikrometryczną do momentu, kiedy obraz stanie się ostry.</a:t>
            </a:r>
          </a:p>
          <a:p>
            <a:pPr marL="342900" indent="-342900">
              <a:lnSpc>
                <a:spcPts val="2500"/>
              </a:lnSpc>
              <a:buFont typeface="+mj-lt"/>
              <a:buAutoNum type="arabicPeriod"/>
            </a:pPr>
            <a:r>
              <a:rPr lang="pl-PL" dirty="0" smtClean="0"/>
              <a:t>Następnie obróć rewolwer, wybierz obiektyw o większym powiększeniu i ponownie ustaw ostrość</a:t>
            </a:r>
          </a:p>
          <a:p>
            <a:pPr marL="342900" indent="-342900">
              <a:lnSpc>
                <a:spcPts val="2500"/>
              </a:lnSpc>
              <a:buFont typeface="+mj-lt"/>
              <a:buAutoNum type="arabicPeriod"/>
            </a:pPr>
            <a:r>
              <a:rPr lang="pl-PL" dirty="0" smtClean="0"/>
              <a:t>Na koniec wybierz obiektyw o największym powiększeniu.</a:t>
            </a:r>
          </a:p>
          <a:p>
            <a:pPr marL="342900" indent="-342900">
              <a:lnSpc>
                <a:spcPts val="2500"/>
              </a:lnSpc>
              <a:buFont typeface="+mj-lt"/>
              <a:buAutoNum type="arabicPeriod"/>
            </a:pPr>
            <a:r>
              <a:rPr lang="pl-PL" dirty="0" smtClean="0"/>
              <a:t>Za pomocą śrub wyreguluj ostatecznie ostrość obrazu preparatu.</a:t>
            </a:r>
            <a:endParaRPr lang="pl-PL" dirty="0"/>
          </a:p>
        </p:txBody>
      </p:sp>
      <p:sp>
        <p:nvSpPr>
          <p:cNvPr id="7" name="Prostokąt zaokrąglony 6">
            <a:hlinkClick r:id="" action="ppaction://hlinkshowjump?jump=nextslide"/>
          </p:cNvPr>
          <p:cNvSpPr/>
          <p:nvPr/>
        </p:nvSpPr>
        <p:spPr>
          <a:xfrm>
            <a:off x="7254724" y="638417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8" name="pole tekstowe 7"/>
          <p:cNvSpPr txBox="1"/>
          <p:nvPr/>
        </p:nvSpPr>
        <p:spPr>
          <a:xfrm>
            <a:off x="1071538" y="285728"/>
            <a:ext cx="7000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solidFill>
                  <a:srgbClr val="0033CC"/>
                </a:solidFill>
              </a:rPr>
              <a:t>Zasady mikroskopowania</a:t>
            </a:r>
            <a:endParaRPr lang="pl-PL" sz="2400" b="1" dirty="0">
              <a:solidFill>
                <a:srgbClr val="0033CC"/>
              </a:solidFill>
            </a:endParaRPr>
          </a:p>
        </p:txBody>
      </p:sp>
      <p:sp>
        <p:nvSpPr>
          <p:cNvPr id="9" name="Prostokąt zaokrąglony 8">
            <a:hlinkClick r:id="rId2" action="ppaction://hlinksldjump"/>
          </p:cNvPr>
          <p:cNvSpPr/>
          <p:nvPr/>
        </p:nvSpPr>
        <p:spPr>
          <a:xfrm>
            <a:off x="539552" y="638417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3" name="pole tekstowe 2"/>
          <p:cNvSpPr txBox="1"/>
          <p:nvPr/>
        </p:nvSpPr>
        <p:spPr>
          <a:xfrm>
            <a:off x="571472" y="285728"/>
            <a:ext cx="8001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solidFill>
                  <a:srgbClr val="0033CC"/>
                </a:solidFill>
              </a:rPr>
              <a:t>Zasady wykonywania rysunków obserwowanych preparatów</a:t>
            </a:r>
            <a:endParaRPr lang="pl-PL" sz="2400" b="1" dirty="0">
              <a:solidFill>
                <a:srgbClr val="0033CC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642910" y="857232"/>
            <a:ext cx="73581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pl-PL" dirty="0" smtClean="0"/>
              <a:t>Rysuj ołówkiem.</a:t>
            </a:r>
          </a:p>
          <a:p>
            <a:pPr marL="342900" indent="-342900">
              <a:buFont typeface="+mj-lt"/>
              <a:buAutoNum type="arabicPeriod"/>
            </a:pPr>
            <a:r>
              <a:rPr lang="pl-PL" dirty="0" smtClean="0"/>
              <a:t>Rysunek wykonaj w trakcie obserwacji.</a:t>
            </a:r>
          </a:p>
          <a:p>
            <a:pPr marL="342900" indent="-342900">
              <a:buFont typeface="+mj-lt"/>
              <a:buAutoNum type="arabicPeriod"/>
            </a:pPr>
            <a:r>
              <a:rPr lang="pl-PL" dirty="0" smtClean="0"/>
              <a:t>Rysuj to co widzisz.</a:t>
            </a:r>
          </a:p>
          <a:p>
            <a:pPr marL="342900" indent="-342900">
              <a:buFont typeface="+mj-lt"/>
              <a:buAutoNum type="arabicPeriod"/>
            </a:pPr>
            <a:r>
              <a:rPr lang="pl-PL" dirty="0" smtClean="0"/>
              <a:t>Rysunek jest rzutem płaskim, elementy zaznaczaj linią pojedynczą, nie cieniuj.</a:t>
            </a:r>
          </a:p>
          <a:p>
            <a:pPr marL="342900" indent="-342900">
              <a:buFont typeface="+mj-lt"/>
              <a:buAutoNum type="arabicPeriod"/>
            </a:pPr>
            <a:r>
              <a:rPr lang="pl-PL" dirty="0" smtClean="0"/>
              <a:t>Wykonuj rysunek z zachowaniem odpowiednich proporcji.</a:t>
            </a:r>
          </a:p>
          <a:p>
            <a:pPr marL="342900" indent="-342900">
              <a:buFont typeface="+mj-lt"/>
              <a:buAutoNum type="arabicPeriod"/>
            </a:pPr>
            <a:r>
              <a:rPr lang="pl-PL" dirty="0" smtClean="0"/>
              <a:t>Opisuj rysunek ołówkiem.</a:t>
            </a:r>
          </a:p>
          <a:p>
            <a:pPr marL="342900" indent="-342900">
              <a:buFont typeface="+mj-lt"/>
              <a:buAutoNum type="arabicPeriod"/>
            </a:pPr>
            <a:r>
              <a:rPr lang="pl-PL" dirty="0" smtClean="0"/>
              <a:t>Nadaj tytuł.</a:t>
            </a:r>
            <a:endParaRPr lang="pl-PL" dirty="0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1000100" y="3143248"/>
            <a:ext cx="7072362" cy="324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Prostokąt zaokrąglony 6">
            <a:hlinkClick r:id="rId3" action="ppaction://hlinksldjump"/>
          </p:cNvPr>
          <p:cNvSpPr/>
          <p:nvPr/>
        </p:nvSpPr>
        <p:spPr>
          <a:xfrm>
            <a:off x="539552" y="638417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477</Words>
  <Application>Microsoft Office PowerPoint</Application>
  <PresentationFormat>Pokaz na ekranie (4:3)</PresentationFormat>
  <Paragraphs>103</Paragraphs>
  <Slides>10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1" baseType="lpstr">
      <vt:lpstr>Motyw pakietu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</vt:vector>
  </TitlesOfParts>
  <Company>Dom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Krzysztof</dc:creator>
  <cp:lastModifiedBy>Ela</cp:lastModifiedBy>
  <cp:revision>50</cp:revision>
  <dcterms:created xsi:type="dcterms:W3CDTF">2013-03-04T19:18:49Z</dcterms:created>
  <dcterms:modified xsi:type="dcterms:W3CDTF">2013-03-22T18:29:24Z</dcterms:modified>
</cp:coreProperties>
</file>