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9" r:id="rId3"/>
    <p:sldId id="257" r:id="rId4"/>
    <p:sldId id="258" r:id="rId5"/>
    <p:sldId id="266" r:id="rId6"/>
    <p:sldId id="261" r:id="rId7"/>
    <p:sldId id="263" r:id="rId8"/>
    <p:sldId id="262" r:id="rId9"/>
    <p:sldId id="265" r:id="rId10"/>
    <p:sldId id="268" r:id="rId1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59D73"/>
    <a:srgbClr val="D56953"/>
    <a:srgbClr val="717171"/>
    <a:srgbClr val="9C2702"/>
    <a:srgbClr val="BCACD4"/>
    <a:srgbClr val="F4652C"/>
    <a:srgbClr val="D4CD74"/>
    <a:srgbClr val="C3978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a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EECF8-D3D4-4390-8881-3EF0036160D3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8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2B65-6F84-40D5-8B7E-B92FCF73659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10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EC09-E797-4BA4-A540-20DA73DBDD01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5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6007-342D-431F-904E-B437AF95E6A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0E174-52CC-4042-AB4F-D78D59FF9ECF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5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47E66-D886-45CA-B05B-AC40DF8AB8A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2FB90-0115-434D-B04D-AEFCE28588F3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5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F7BBE-394E-41C6-A030-9CD1B18F9D7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B2D89-832C-4CEE-8502-84AD22E271E2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CC46F-2F3C-43FF-B12C-F9289E9F62B2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6B335-111D-41AC-AD78-9C5CCD48B37B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6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C5AE4-BB72-4BB5-9B36-582C5437E1E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Łącznik prosty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1462B-A23C-4BAD-B8E8-79407E76FC4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10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ymbol zastępczy daty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484E-4ACC-42DF-8E27-35BED4E27170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D773F-45F7-4557-97C7-8F46ED29D9DF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4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866E1-90D9-4AA3-B8F9-73BDC32D42E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34BFF-C453-4AE8-9716-0635A0103B22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3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1687E-3138-4EF7-88D1-11B440166A1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7E36-56B3-47A5-AF2D-33502B6D5136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6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44462-12E5-48A6-81B2-948AAE57634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7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FC097-5C46-412F-9AA5-FBC6C42C1672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6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5FA2D-D802-40FE-BEFE-2C92D60990A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7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ekstu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C0124F-A65A-46FD-B668-EC39423D513B}" type="datetimeFigureOut">
              <a:rPr lang="pl-PL"/>
              <a:pPr>
                <a:defRPr/>
              </a:pPr>
              <a:t>2013-04-28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4A6E48-7484-4630-BA5A-F511B3C2457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39" r:id="rId2"/>
    <p:sldLayoutId id="2147483841" r:id="rId3"/>
    <p:sldLayoutId id="2147483838" r:id="rId4"/>
    <p:sldLayoutId id="2147483842" r:id="rId5"/>
    <p:sldLayoutId id="2147483837" r:id="rId6"/>
    <p:sldLayoutId id="2147483836" r:id="rId7"/>
    <p:sldLayoutId id="2147483843" r:id="rId8"/>
    <p:sldLayoutId id="2147483844" r:id="rId9"/>
    <p:sldLayoutId id="2147483835" r:id="rId10"/>
    <p:sldLayoutId id="214748383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pl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Obraz 8" descr="!!!!!!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8" y="9525"/>
            <a:ext cx="9115425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ytuł 9"/>
          <p:cNvSpPr>
            <a:spLocks noGrp="1"/>
          </p:cNvSpPr>
          <p:nvPr>
            <p:ph type="title"/>
          </p:nvPr>
        </p:nvSpPr>
        <p:spPr>
          <a:xfrm>
            <a:off x="542727" y="2065611"/>
            <a:ext cx="8229600" cy="2160239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7200" b="1" i="1" smtClean="0">
                <a:solidFill>
                  <a:schemeClr val="tx1"/>
                </a:solidFill>
              </a:rPr>
              <a:t>Masa i rozmiary atomów</a:t>
            </a:r>
            <a:endParaRPr lang="pl-PL" sz="7200" b="1" i="1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855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72000"/>
          </a:xfrm>
        </p:spPr>
        <p:txBody>
          <a:bodyPr/>
          <a:lstStyle/>
          <a:p>
            <a:r>
              <a:rPr lang="pl-PL" smtClean="0">
                <a:solidFill>
                  <a:schemeClr val="bg1"/>
                </a:solidFill>
              </a:rPr>
              <a:t>,,Powtórka test matematyczno-przyrodniczy”- Włodzimierz Lapis, wyd. publicat </a:t>
            </a:r>
          </a:p>
          <a:p>
            <a:r>
              <a:rPr lang="pl-PL" smtClean="0">
                <a:solidFill>
                  <a:schemeClr val="bg1"/>
                </a:solidFill>
              </a:rPr>
              <a:t>,,Chemia Nowej Ery”cz.1, Jan Kulawik, Teresa Kulawik, Maria Litwin, wyd. Nowa Era</a:t>
            </a:r>
          </a:p>
          <a:p>
            <a:r>
              <a:rPr lang="pl-PL" smtClean="0">
                <a:solidFill>
                  <a:schemeClr val="bg1"/>
                </a:solidFill>
              </a:rPr>
              <a:t>,,Ciekawa chemia” cz.1, Hanna Gulińska, Jarosław Haładuda, Janina Smolińska, wyd.WSiP</a:t>
            </a:r>
          </a:p>
          <a:p>
            <a:r>
              <a:rPr lang="pl-PL" smtClean="0">
                <a:hlinkClick r:id="rId3"/>
              </a:rPr>
              <a:t>http://www.wikipedia.pl</a:t>
            </a:r>
            <a:endParaRPr lang="pl-PL" smtClean="0"/>
          </a:p>
          <a:p>
            <a:r>
              <a:rPr lang="pl-PL" smtClean="0">
                <a:solidFill>
                  <a:schemeClr val="bg1"/>
                </a:solidFill>
              </a:rPr>
              <a:t>http://chemia.opracowania.pl/gimnazjum/masy_i_rozmiary_atom%C3%B3w/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27088" y="836613"/>
            <a:ext cx="3240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400" b="1">
                <a:solidFill>
                  <a:schemeClr val="bg1"/>
                </a:solidFill>
              </a:rPr>
              <a:t>Źródła:</a:t>
            </a:r>
          </a:p>
        </p:txBody>
      </p:sp>
    </p:spTree>
    <p:custDataLst>
      <p:tags r:id="rId1"/>
    </p:custDataLst>
  </p:cSld>
  <p:clrMapOvr>
    <a:masterClrMapping/>
  </p:clrMapOvr>
  <p:transition advTm="1259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539750" y="1198563"/>
            <a:ext cx="8229600" cy="4678362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200" smtClean="0">
                <a:latin typeface="Candara" pitchFamily="34" charset="0"/>
              </a:rPr>
              <a:t>	</a:t>
            </a:r>
            <a:r>
              <a:rPr lang="pl-PL" sz="2400" b="1" smtClean="0">
                <a:solidFill>
                  <a:schemeClr val="bg1"/>
                </a:solidFill>
              </a:rPr>
              <a:t>Atomy są bardzo małe. Aby sobie wyobrazić średnicę atomu tlenu, musiałbyś podzielić 1 milimetr na sto milionów części.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pl-PL" sz="2400" b="1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400" b="1" smtClean="0">
                <a:solidFill>
                  <a:schemeClr val="bg1"/>
                </a:solidFill>
              </a:rPr>
              <a:t>	Masa atomu wodoru wynosi: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400" b="1" smtClean="0">
                <a:solidFill>
                  <a:schemeClr val="bg1"/>
                </a:solidFill>
              </a:rPr>
              <a:t>	0,000 000 000 000 000 000 000 001 67 gramów,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400" b="1" smtClean="0">
                <a:solidFill>
                  <a:schemeClr val="bg1"/>
                </a:solidFill>
              </a:rPr>
              <a:t>	masa atomu węgla wynosi: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400" b="1" smtClean="0">
                <a:solidFill>
                  <a:schemeClr val="bg1"/>
                </a:solidFill>
              </a:rPr>
              <a:t>	0,000 000 000 000 000 000 000 019 gramów.</a:t>
            </a:r>
          </a:p>
          <a:p>
            <a:pPr>
              <a:lnSpc>
                <a:spcPct val="80000"/>
              </a:lnSpc>
            </a:pPr>
            <a:endParaRPr lang="pl-PL" sz="2400" b="1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400" b="1" smtClean="0">
                <a:solidFill>
                  <a:schemeClr val="bg1"/>
                </a:solidFill>
              </a:rPr>
              <a:t>	Wynika z tego, że gram to jednostka za duża do tego, aby korzystać z niej przy wyrażaniu mas atomów.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pl-PL" sz="2400" b="1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pl-PL" sz="2400" smtClean="0">
                <a:solidFill>
                  <a:schemeClr val="bg1"/>
                </a:solidFill>
              </a:rPr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4897438"/>
          </a:xfrm>
        </p:spPr>
        <p:txBody>
          <a:bodyPr>
            <a:normAutofit/>
          </a:bodyPr>
          <a:lstStyle/>
          <a:p>
            <a:r>
              <a:rPr lang="pl-PL" sz="2800" smtClean="0">
                <a:solidFill>
                  <a:schemeClr val="bg1"/>
                </a:solidFill>
                <a:latin typeface="Arial" charset="0"/>
              </a:rPr>
              <a:t>Pojedyncze atomy mają bardzo małą masę i średnicę. Dlatego wprowadzono specjalną jednostkę miary, 6,02 · 10</a:t>
            </a:r>
            <a:r>
              <a:rPr lang="pl-PL" sz="2800" baseline="30000" smtClean="0">
                <a:solidFill>
                  <a:schemeClr val="bg1"/>
                </a:solidFill>
                <a:latin typeface="Arial" charset="0"/>
              </a:rPr>
              <a:t>23</a:t>
            </a:r>
            <a:r>
              <a:rPr lang="pl-PL" sz="2800" smtClean="0">
                <a:solidFill>
                  <a:schemeClr val="bg1"/>
                </a:solidFill>
                <a:latin typeface="Arial" charset="0"/>
              </a:rPr>
              <a:t> razy mniejszą od grama i nazwano ją atomową jednostką masy u </a:t>
            </a:r>
          </a:p>
          <a:p>
            <a:pPr>
              <a:buFont typeface="Wingdings 2" pitchFamily="18" charset="2"/>
              <a:buNone/>
            </a:pPr>
            <a:endParaRPr lang="pl-PL" sz="2800" smtClean="0">
              <a:solidFill>
                <a:schemeClr val="bg1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pl-PL" sz="2800" smtClean="0">
                <a:solidFill>
                  <a:schemeClr val="bg1"/>
                </a:solidFill>
                <a:latin typeface="Arial" charset="0"/>
              </a:rPr>
              <a:t>1g=6,02*10</a:t>
            </a:r>
            <a:r>
              <a:rPr lang="pl-PL" sz="2800" baseline="30000" smtClean="0">
                <a:solidFill>
                  <a:schemeClr val="bg1"/>
                </a:solidFill>
                <a:latin typeface="Arial" charset="0"/>
              </a:rPr>
              <a:t>23</a:t>
            </a:r>
            <a:r>
              <a:rPr lang="pl-PL" sz="2800" smtClean="0">
                <a:solidFill>
                  <a:schemeClr val="bg1"/>
                </a:solidFill>
                <a:latin typeface="Arial" charset="0"/>
              </a:rPr>
              <a:t>u		1u=0,166*10</a:t>
            </a:r>
            <a:r>
              <a:rPr lang="pl-PL" sz="2800" baseline="30000" smtClean="0">
                <a:solidFill>
                  <a:schemeClr val="bg1"/>
                </a:solidFill>
                <a:latin typeface="Arial" charset="0"/>
              </a:rPr>
              <a:t>-23</a:t>
            </a:r>
            <a:r>
              <a:rPr lang="pl-PL" sz="2800" smtClean="0">
                <a:solidFill>
                  <a:schemeClr val="bg1"/>
                </a:solidFill>
                <a:latin typeface="Arial" charset="0"/>
              </a:rPr>
              <a:t>g</a:t>
            </a:r>
          </a:p>
          <a:p>
            <a:pPr>
              <a:buFont typeface="Wingdings 2" pitchFamily="18" charset="2"/>
              <a:buNone/>
            </a:pPr>
            <a:endParaRPr lang="pl-PL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pl-PL" smtClean="0"/>
          </a:p>
        </p:txBody>
      </p:sp>
      <p:pic>
        <p:nvPicPr>
          <p:cNvPr id="3" name="Obraz 2" descr="molecule 1.jpg"/>
          <p:cNvPicPr>
            <a:picLocks noChangeAspect="1"/>
          </p:cNvPicPr>
          <p:nvPr/>
        </p:nvPicPr>
        <p:blipFill>
          <a:blip r:embed="rId3">
            <a:lum contrast="4000"/>
          </a:blip>
          <a:srcRect/>
          <a:stretch>
            <a:fillRect/>
          </a:stretch>
        </p:blipFill>
        <p:spPr bwMode="auto">
          <a:xfrm>
            <a:off x="755650" y="4365625"/>
            <a:ext cx="2232025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58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72000"/>
          </a:xfrm>
        </p:spPr>
        <p:txBody>
          <a:bodyPr>
            <a:normAutofit/>
          </a:bodyPr>
          <a:lstStyle/>
          <a:p>
            <a:r>
              <a:rPr lang="pl-PL" b="1" smtClean="0">
                <a:solidFill>
                  <a:schemeClr val="bg1"/>
                </a:solidFill>
              </a:rPr>
              <a:t>Masa atomowa- </a:t>
            </a:r>
            <a:r>
              <a:rPr lang="pl-PL" smtClean="0">
                <a:solidFill>
                  <a:schemeClr val="bg1"/>
                </a:solidFill>
              </a:rPr>
              <a:t>jest to masa atomu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pl-PL" smtClean="0">
                <a:solidFill>
                  <a:schemeClr val="bg1"/>
                </a:solidFill>
              </a:rPr>
              <a:t>(danego pierwiastka) wyrażona w atomowych jednostkach masy ,,u”.</a:t>
            </a:r>
            <a:endParaRPr lang="pl-PL" smtClean="0">
              <a:solidFill>
                <a:schemeClr val="bg1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pl-PL" smtClean="0">
                <a:solidFill>
                  <a:schemeClr val="bg1"/>
                </a:solidFill>
                <a:latin typeface="Arial" charset="0"/>
              </a:rPr>
              <a:t>m</a:t>
            </a:r>
            <a:r>
              <a:rPr lang="pl-PL" baseline="-25000" smtClean="0">
                <a:solidFill>
                  <a:schemeClr val="bg1"/>
                </a:solidFill>
                <a:latin typeface="Arial" charset="0"/>
              </a:rPr>
              <a:t>H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=1u		m</a:t>
            </a:r>
            <a:r>
              <a:rPr lang="pl-PL" baseline="-25000" smtClean="0">
                <a:solidFill>
                  <a:schemeClr val="bg1"/>
                </a:solidFill>
                <a:latin typeface="Arial" charset="0"/>
              </a:rPr>
              <a:t>O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=16u		m</a:t>
            </a:r>
            <a:r>
              <a:rPr lang="pl-PL" baseline="-2500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=32u</a:t>
            </a:r>
          </a:p>
          <a:p>
            <a:endParaRPr lang="pl-PL" smtClean="0">
              <a:solidFill>
                <a:schemeClr val="bg1"/>
              </a:solidFill>
            </a:endParaRPr>
          </a:p>
          <a:p>
            <a:r>
              <a:rPr lang="pl-PL" b="1" smtClean="0">
                <a:solidFill>
                  <a:schemeClr val="bg1"/>
                </a:solidFill>
              </a:rPr>
              <a:t>Masa cząsteczkowa- </a:t>
            </a:r>
            <a:r>
              <a:rPr lang="pl-PL" smtClean="0">
                <a:solidFill>
                  <a:schemeClr val="bg1"/>
                </a:solidFill>
              </a:rPr>
              <a:t>jest to  masa cząsteczki  (danego związku chemicznego) wyrażona  w atomowych jednostkach masy ,, u”.</a:t>
            </a:r>
            <a:endParaRPr lang="pl-PL" smtClean="0">
              <a:solidFill>
                <a:schemeClr val="bg1"/>
              </a:solidFill>
              <a:latin typeface="Arial" charset="0"/>
            </a:endParaRPr>
          </a:p>
          <a:p>
            <a:endParaRPr lang="pl-PL" smtClean="0">
              <a:solidFill>
                <a:schemeClr val="bg1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pl-PL" smtClean="0">
                <a:solidFill>
                  <a:schemeClr val="bg1"/>
                </a:solidFill>
                <a:latin typeface="Arial" charset="0"/>
              </a:rPr>
              <a:t>m</a:t>
            </a:r>
            <a:r>
              <a:rPr lang="pl-PL" baseline="-25000" smtClean="0">
                <a:solidFill>
                  <a:schemeClr val="bg1"/>
                </a:solidFill>
                <a:latin typeface="Arial" charset="0"/>
              </a:rPr>
              <a:t>H2O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=2*m</a:t>
            </a:r>
            <a:r>
              <a:rPr lang="pl-PL" baseline="-25000" smtClean="0">
                <a:solidFill>
                  <a:schemeClr val="bg1"/>
                </a:solidFill>
                <a:latin typeface="Arial" charset="0"/>
              </a:rPr>
              <a:t>H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+m</a:t>
            </a:r>
            <a:r>
              <a:rPr lang="pl-PL" baseline="-25000" smtClean="0">
                <a:solidFill>
                  <a:schemeClr val="bg1"/>
                </a:solidFill>
                <a:latin typeface="Arial" charset="0"/>
              </a:rPr>
              <a:t>O</a:t>
            </a:r>
            <a:r>
              <a:rPr lang="pl-PL" smtClean="0">
                <a:solidFill>
                  <a:schemeClr val="bg1"/>
                </a:solidFill>
                <a:latin typeface="Arial" charset="0"/>
              </a:rPr>
              <a:t>= 2*1u+16u=18u</a:t>
            </a:r>
          </a:p>
        </p:txBody>
      </p:sp>
    </p:spTree>
    <p:custDataLst>
      <p:tags r:id="rId1"/>
    </p:custDataLst>
  </p:cSld>
  <p:clrMapOvr>
    <a:masterClrMapping/>
  </p:clrMapOvr>
  <p:transition advTm="1382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427538" y="1628775"/>
            <a:ext cx="4043362" cy="4572000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pl-PL" sz="1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Założenia: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Atomy tego samego pierwiastka chemicznego są identyczne pod względem masy i rozmiarów.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Atomy mają kształt kulisty.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Atom jest najmniejszą cząstką pierwiastka chemicznego.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Pierwiastek chemiczny jest zbiorem takich samych atomów.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Atomy łączą się, tworząc cząsteczki.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Związek chemiczny  jest zbiorem takich samych cząsteczek.</a:t>
            </a:r>
            <a:endParaRPr lang="pl-PL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Teoria atomistyczno-cząsteczkowej budowy materii</a:t>
            </a:r>
            <a:endParaRPr lang="pl-PL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95288" y="1700213"/>
            <a:ext cx="3744912" cy="1093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W 1808r. </a:t>
            </a:r>
            <a:r>
              <a:rPr lang="pl-PL" sz="16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John Dalton </a:t>
            </a:r>
            <a:r>
              <a:rPr lang="pl-PL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przedstawił najważniejsze założenia teorii atomistyczno-cząsteczkowej budowy materii</a:t>
            </a:r>
            <a:endParaRPr lang="pl-PL" sz="16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" name="Obraz 4" descr="dalt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2781300"/>
            <a:ext cx="2319337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897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a 22"/>
          <p:cNvGrpSpPr>
            <a:grpSpLocks/>
          </p:cNvGrpSpPr>
          <p:nvPr/>
        </p:nvGrpSpPr>
        <p:grpSpPr bwMode="auto">
          <a:xfrm>
            <a:off x="827088" y="620713"/>
            <a:ext cx="576262" cy="576262"/>
            <a:chOff x="611560" y="908720"/>
            <a:chExt cx="576064" cy="576064"/>
          </a:xfrm>
        </p:grpSpPr>
        <p:sp>
          <p:nvSpPr>
            <p:cNvPr id="6" name="Elipsa 5"/>
            <p:cNvSpPr/>
            <p:nvPr/>
          </p:nvSpPr>
          <p:spPr>
            <a:xfrm>
              <a:off x="611560" y="908720"/>
              <a:ext cx="576064" cy="576064"/>
            </a:xfrm>
            <a:prstGeom prst="ellipse">
              <a:avLst/>
            </a:prstGeom>
            <a:solidFill>
              <a:srgbClr val="9C2702"/>
            </a:solidFill>
            <a:ln>
              <a:solidFill>
                <a:srgbClr val="9C27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682972" y="908720"/>
              <a:ext cx="433239" cy="5236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28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H</a:t>
              </a:r>
              <a:endParaRPr lang="pl-PL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9" name="pole tekstowe 8"/>
          <p:cNvSpPr txBox="1">
            <a:spLocks noChangeArrowheads="1"/>
          </p:cNvSpPr>
          <p:nvPr/>
        </p:nvSpPr>
        <p:spPr bwMode="auto">
          <a:xfrm>
            <a:off x="4500563" y="1989138"/>
            <a:ext cx="3455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>
              <a:latin typeface="Constantia" pitchFamily="18" charset="0"/>
            </a:endParaRPr>
          </a:p>
          <a:p>
            <a:endParaRPr lang="pl-PL">
              <a:latin typeface="Constantia" pitchFamily="18" charset="0"/>
            </a:endParaRPr>
          </a:p>
        </p:txBody>
      </p:sp>
      <p:grpSp>
        <p:nvGrpSpPr>
          <p:cNvPr id="20" name="Grupa 19"/>
          <p:cNvGrpSpPr>
            <a:grpSpLocks/>
          </p:cNvGrpSpPr>
          <p:nvPr/>
        </p:nvGrpSpPr>
        <p:grpSpPr bwMode="auto">
          <a:xfrm>
            <a:off x="684213" y="1773238"/>
            <a:ext cx="863600" cy="863600"/>
            <a:chOff x="755576" y="3717032"/>
            <a:chExt cx="864096" cy="864096"/>
          </a:xfrm>
        </p:grpSpPr>
        <p:sp>
          <p:nvSpPr>
            <p:cNvPr id="10" name="Elipsa 9"/>
            <p:cNvSpPr/>
            <p:nvPr/>
          </p:nvSpPr>
          <p:spPr>
            <a:xfrm>
              <a:off x="755576" y="3717032"/>
              <a:ext cx="864096" cy="864096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900121" y="3861577"/>
              <a:ext cx="503527" cy="5845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O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16" name="Grupa 15"/>
          <p:cNvGrpSpPr>
            <a:grpSpLocks/>
          </p:cNvGrpSpPr>
          <p:nvPr/>
        </p:nvGrpSpPr>
        <p:grpSpPr bwMode="auto">
          <a:xfrm>
            <a:off x="684213" y="3573463"/>
            <a:ext cx="863600" cy="863600"/>
            <a:chOff x="2123728" y="4221088"/>
            <a:chExt cx="864000" cy="864000"/>
          </a:xfrm>
        </p:grpSpPr>
        <p:sp>
          <p:nvSpPr>
            <p:cNvPr id="14" name="Elipsa 13"/>
            <p:cNvSpPr/>
            <p:nvPr/>
          </p:nvSpPr>
          <p:spPr>
            <a:xfrm>
              <a:off x="2123728" y="4221088"/>
              <a:ext cx="864000" cy="864000"/>
            </a:xfrm>
            <a:prstGeom prst="ellipse">
              <a:avLst/>
            </a:prstGeom>
            <a:solidFill>
              <a:schemeClr val="bg1">
                <a:lumMod val="95000"/>
                <a:lumOff val="5000"/>
              </a:schemeClr>
            </a:solidFill>
            <a:ln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9473" name="pole tekstowe 14"/>
            <p:cNvSpPr txBox="1">
              <a:spLocks noChangeArrowheads="1"/>
            </p:cNvSpPr>
            <p:nvPr/>
          </p:nvSpPr>
          <p:spPr bwMode="auto">
            <a:xfrm>
              <a:off x="2339752" y="4365104"/>
              <a:ext cx="57606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3200" b="1">
                  <a:latin typeface="Constantia" pitchFamily="18" charset="0"/>
                </a:rPr>
                <a:t>C</a:t>
              </a:r>
            </a:p>
          </p:txBody>
        </p:sp>
      </p:grpSp>
      <p:grpSp>
        <p:nvGrpSpPr>
          <p:cNvPr id="22" name="Grupa 21"/>
          <p:cNvGrpSpPr>
            <a:grpSpLocks/>
          </p:cNvGrpSpPr>
          <p:nvPr/>
        </p:nvGrpSpPr>
        <p:grpSpPr bwMode="auto">
          <a:xfrm>
            <a:off x="684213" y="5445125"/>
            <a:ext cx="863600" cy="863600"/>
            <a:chOff x="2339752" y="3140968"/>
            <a:chExt cx="936104" cy="936104"/>
          </a:xfrm>
        </p:grpSpPr>
        <p:sp>
          <p:nvSpPr>
            <p:cNvPr id="17" name="Elipsa 16"/>
            <p:cNvSpPr/>
            <p:nvPr/>
          </p:nvSpPr>
          <p:spPr>
            <a:xfrm>
              <a:off x="2339752" y="3140968"/>
              <a:ext cx="936104" cy="936104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2496342" y="3297559"/>
              <a:ext cx="562695" cy="6435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N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65" name="pole tekstowe 64"/>
          <p:cNvSpPr txBox="1"/>
          <p:nvPr/>
        </p:nvSpPr>
        <p:spPr>
          <a:xfrm>
            <a:off x="3563938" y="476250"/>
            <a:ext cx="4824412" cy="1069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rgbClr val="0D0D0D"/>
                </a:solidFill>
              </a:rPr>
              <a:t>Pierwiastek chemiczny o masie atomowej ok.1u, niemetal, jest najpowszechniej występującym pierwiastkiem we Wszechświecie</a:t>
            </a:r>
            <a:r>
              <a:rPr lang="pl-PL" sz="1600">
                <a:solidFill>
                  <a:srgbClr val="0D0D0D"/>
                </a:solidFill>
              </a:rPr>
              <a:t>.</a:t>
            </a:r>
          </a:p>
        </p:txBody>
      </p:sp>
      <p:sp>
        <p:nvSpPr>
          <p:cNvPr id="66" name="pole tekstowe 65"/>
          <p:cNvSpPr txBox="1"/>
          <p:nvPr/>
        </p:nvSpPr>
        <p:spPr>
          <a:xfrm>
            <a:off x="1763713" y="692150"/>
            <a:ext cx="9366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HEL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7" name="pole tekstowe 66"/>
          <p:cNvSpPr txBox="1"/>
          <p:nvPr/>
        </p:nvSpPr>
        <p:spPr>
          <a:xfrm>
            <a:off x="1763713" y="2060575"/>
            <a:ext cx="7921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TLEN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8" name="pole tekstowe 67"/>
          <p:cNvSpPr txBox="1"/>
          <p:nvPr/>
        </p:nvSpPr>
        <p:spPr>
          <a:xfrm>
            <a:off x="1692275" y="3789363"/>
            <a:ext cx="115093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WĘGIEL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9" name="pole tekstowe 68"/>
          <p:cNvSpPr txBox="1"/>
          <p:nvPr/>
        </p:nvSpPr>
        <p:spPr>
          <a:xfrm>
            <a:off x="1692275" y="5732463"/>
            <a:ext cx="10795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AZOT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0" name="pole tekstowe 69"/>
          <p:cNvSpPr txBox="1"/>
          <p:nvPr/>
        </p:nvSpPr>
        <p:spPr>
          <a:xfrm>
            <a:off x="3924300" y="1916113"/>
            <a:ext cx="4248150" cy="1069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rgbClr val="0D0D0D"/>
                </a:solidFill>
              </a:rPr>
              <a:t>Pierwiastek chemiczny o masie atomowej ok.16u,niemetal, pierwiastek biogenny, najbardziej rozpowszechniony pierwiastek na Ziemi.</a:t>
            </a:r>
          </a:p>
        </p:txBody>
      </p:sp>
      <p:sp>
        <p:nvSpPr>
          <p:cNvPr id="72" name="pole tekstowe 71"/>
          <p:cNvSpPr txBox="1"/>
          <p:nvPr/>
        </p:nvSpPr>
        <p:spPr>
          <a:xfrm>
            <a:off x="4140200" y="3573463"/>
            <a:ext cx="4032250" cy="1069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rgbClr val="0D0D0D"/>
                </a:solidFill>
              </a:rPr>
              <a:t>Pierwiastek chemiczny o masie atomowej ok.12u,niemetal; stanowi podstawę życia na Ziemi, ponieważ tworzy wszystkie związki organiczne.</a:t>
            </a:r>
          </a:p>
        </p:txBody>
      </p:sp>
      <p:sp>
        <p:nvSpPr>
          <p:cNvPr id="73" name="pole tekstowe 72"/>
          <p:cNvSpPr txBox="1"/>
          <p:nvPr/>
        </p:nvSpPr>
        <p:spPr>
          <a:xfrm>
            <a:off x="4067175" y="5300663"/>
            <a:ext cx="4176713" cy="131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rgbClr val="0D0D0D"/>
                </a:solidFill>
              </a:rPr>
              <a:t>Pierwiastek chemiczny o masie atomowej ok. 14u,niemetal,wchodzi w skład wielu biocząsteczek np. aminokwasów, nukleotydów oraz kwasów nukleinowych.</a:t>
            </a:r>
          </a:p>
        </p:txBody>
      </p:sp>
    </p:spTree>
    <p:custDataLst>
      <p:tags r:id="rId1"/>
    </p:custDataLst>
  </p:cSld>
  <p:clrMapOvr>
    <a:masterClrMapping/>
  </p:clrMapOvr>
  <p:transition advTm="2804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539750" y="5013325"/>
            <a:ext cx="1223963" cy="1223963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rgbClr val="7171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827088" y="5300663"/>
            <a:ext cx="5762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Si</a:t>
            </a:r>
            <a:endParaRPr lang="pl-PL" sz="32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0" name="Grupa 9"/>
          <p:cNvGrpSpPr>
            <a:grpSpLocks/>
          </p:cNvGrpSpPr>
          <p:nvPr/>
        </p:nvGrpSpPr>
        <p:grpSpPr bwMode="auto">
          <a:xfrm>
            <a:off x="539750" y="2708275"/>
            <a:ext cx="1223963" cy="1225550"/>
            <a:chOff x="3347864" y="4077072"/>
            <a:chExt cx="1224136" cy="1224136"/>
          </a:xfrm>
        </p:grpSpPr>
        <p:sp>
          <p:nvSpPr>
            <p:cNvPr id="11" name="Elipsa 10"/>
            <p:cNvSpPr/>
            <p:nvPr/>
          </p:nvSpPr>
          <p:spPr>
            <a:xfrm>
              <a:off x="3347864" y="4077072"/>
              <a:ext cx="1224136" cy="1224136"/>
            </a:xfrm>
            <a:prstGeom prst="ellipse">
              <a:avLst/>
            </a:prstGeom>
            <a:solidFill>
              <a:srgbClr val="BCAF04"/>
            </a:solidFill>
            <a:ln>
              <a:solidFill>
                <a:srgbClr val="BCAF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3635243" y="4365664"/>
              <a:ext cx="576343" cy="6453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6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 S</a:t>
              </a:r>
              <a:endParaRPr lang="pl-PL" sz="3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13" name="Grupa 12"/>
          <p:cNvGrpSpPr>
            <a:grpSpLocks/>
          </p:cNvGrpSpPr>
          <p:nvPr/>
        </p:nvGrpSpPr>
        <p:grpSpPr bwMode="auto">
          <a:xfrm>
            <a:off x="611188" y="333375"/>
            <a:ext cx="1152525" cy="1150938"/>
            <a:chOff x="3995936" y="4077072"/>
            <a:chExt cx="1152128" cy="1152128"/>
          </a:xfrm>
        </p:grpSpPr>
        <p:sp>
          <p:nvSpPr>
            <p:cNvPr id="14" name="Elipsa 13"/>
            <p:cNvSpPr/>
            <p:nvPr/>
          </p:nvSpPr>
          <p:spPr>
            <a:xfrm>
              <a:off x="3995936" y="4077072"/>
              <a:ext cx="1152128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4211762" y="4364707"/>
              <a:ext cx="720477" cy="5848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Cl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6" name="pole tekstowe 15"/>
          <p:cNvSpPr txBox="1"/>
          <p:nvPr/>
        </p:nvSpPr>
        <p:spPr>
          <a:xfrm>
            <a:off x="1979613" y="620713"/>
            <a:ext cx="10080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CHLOR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051050" y="3213100"/>
            <a:ext cx="11525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SIARKA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2051050" y="5445125"/>
            <a:ext cx="11525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KRZEM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0" name="pole tekstowe 19"/>
          <p:cNvSpPr txBox="1">
            <a:spLocks noChangeArrowheads="1"/>
          </p:cNvSpPr>
          <p:nvPr/>
        </p:nvSpPr>
        <p:spPr bwMode="auto">
          <a:xfrm>
            <a:off x="4284663" y="476250"/>
            <a:ext cx="41751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chemeClr val="bg1"/>
                </a:solidFill>
              </a:rPr>
              <a:t>Pierwiastek chemiczny o masie atomowej ok.. 35,5u;używany w instalacjach do uzdatniania wody; należy do makroelementów. </a:t>
            </a:r>
          </a:p>
        </p:txBody>
      </p:sp>
      <p:sp>
        <p:nvSpPr>
          <p:cNvPr id="21" name="pole tekstowe 20"/>
          <p:cNvSpPr txBox="1">
            <a:spLocks noChangeArrowheads="1"/>
          </p:cNvSpPr>
          <p:nvPr/>
        </p:nvSpPr>
        <p:spPr bwMode="auto">
          <a:xfrm>
            <a:off x="4284663" y="2781300"/>
            <a:ext cx="410368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chemeClr val="bg1"/>
                </a:solidFill>
              </a:rPr>
              <a:t>Pierwiastek chemiczny o masie atomowej ok. 32u,  występuje w paliwach kopalnych będących pokładami obumarłych tkanek. </a:t>
            </a:r>
          </a:p>
        </p:txBody>
      </p:sp>
      <p:sp>
        <p:nvSpPr>
          <p:cNvPr id="22" name="pole tekstowe 21"/>
          <p:cNvSpPr txBox="1">
            <a:spLocks noChangeArrowheads="1"/>
          </p:cNvSpPr>
          <p:nvPr/>
        </p:nvSpPr>
        <p:spPr bwMode="auto">
          <a:xfrm>
            <a:off x="4427538" y="5084763"/>
            <a:ext cx="38163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chemeClr val="bg1"/>
                </a:solidFill>
              </a:rPr>
              <a:t>Pierwiastek chemiczny o masie atomowej ok. 28u, drugi po tlenie  najbardziej rozpowszechniony pierwiastek na Ziemi, usuwa z komórek substancje toksyczne.</a:t>
            </a:r>
          </a:p>
        </p:txBody>
      </p:sp>
    </p:spTree>
    <p:custDataLst>
      <p:tags r:id="rId1"/>
    </p:custDataLst>
  </p:cSld>
  <p:clrMapOvr>
    <a:masterClrMapping/>
  </p:clrMapOvr>
  <p:transition advTm="2483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a 26"/>
          <p:cNvGrpSpPr>
            <a:grpSpLocks/>
          </p:cNvGrpSpPr>
          <p:nvPr/>
        </p:nvGrpSpPr>
        <p:grpSpPr bwMode="auto">
          <a:xfrm>
            <a:off x="395288" y="4797425"/>
            <a:ext cx="1728787" cy="1727200"/>
            <a:chOff x="395536" y="4941168"/>
            <a:chExt cx="1728000" cy="1728000"/>
          </a:xfrm>
        </p:grpSpPr>
        <p:sp>
          <p:nvSpPr>
            <p:cNvPr id="17" name="Elipsa 16"/>
            <p:cNvSpPr/>
            <p:nvPr/>
          </p:nvSpPr>
          <p:spPr>
            <a:xfrm>
              <a:off x="395536" y="4941168"/>
              <a:ext cx="1728000" cy="1728000"/>
            </a:xfrm>
            <a:prstGeom prst="ellipse">
              <a:avLst/>
            </a:prstGeom>
            <a:solidFill>
              <a:srgbClr val="D56953"/>
            </a:solidFill>
            <a:ln>
              <a:solidFill>
                <a:srgbClr val="D569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809684" y="5493874"/>
              <a:ext cx="829885" cy="5622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Mg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8" name="Grupa 27"/>
          <p:cNvGrpSpPr>
            <a:grpSpLocks/>
          </p:cNvGrpSpPr>
          <p:nvPr/>
        </p:nvGrpSpPr>
        <p:grpSpPr bwMode="auto">
          <a:xfrm>
            <a:off x="468313" y="2636838"/>
            <a:ext cx="1727200" cy="1728787"/>
            <a:chOff x="179512" y="2564904"/>
            <a:chExt cx="1728192" cy="1728192"/>
          </a:xfrm>
        </p:grpSpPr>
        <p:sp>
          <p:nvSpPr>
            <p:cNvPr id="38" name="Elipsa 37"/>
            <p:cNvSpPr/>
            <p:nvPr/>
          </p:nvSpPr>
          <p:spPr>
            <a:xfrm>
              <a:off x="179512" y="2564904"/>
              <a:ext cx="1728192" cy="1728192"/>
            </a:xfrm>
            <a:prstGeom prst="ellipse">
              <a:avLst/>
            </a:prstGeom>
            <a:solidFill>
              <a:srgbClr val="759D73"/>
            </a:solidFill>
            <a:ln>
              <a:solidFill>
                <a:srgbClr val="759D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683038" y="3140968"/>
              <a:ext cx="1008642" cy="583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Hg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40" name="pole tekstowe 39"/>
          <p:cNvSpPr txBox="1"/>
          <p:nvPr/>
        </p:nvSpPr>
        <p:spPr>
          <a:xfrm>
            <a:off x="2339975" y="3429000"/>
            <a:ext cx="12239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RTĘĆ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1" name="pole tekstowe 40"/>
          <p:cNvSpPr txBox="1"/>
          <p:nvPr/>
        </p:nvSpPr>
        <p:spPr>
          <a:xfrm>
            <a:off x="2268538" y="5589588"/>
            <a:ext cx="12954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MAGNEZ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4" name="Grupa 13"/>
          <p:cNvGrpSpPr>
            <a:grpSpLocks/>
          </p:cNvGrpSpPr>
          <p:nvPr/>
        </p:nvGrpSpPr>
        <p:grpSpPr bwMode="auto">
          <a:xfrm>
            <a:off x="611188" y="692150"/>
            <a:ext cx="1368425" cy="1368425"/>
            <a:chOff x="2771800" y="4005064"/>
            <a:chExt cx="1440160" cy="1440160"/>
          </a:xfrm>
        </p:grpSpPr>
        <p:sp>
          <p:nvSpPr>
            <p:cNvPr id="15" name="Elipsa 14"/>
            <p:cNvSpPr/>
            <p:nvPr/>
          </p:nvSpPr>
          <p:spPr>
            <a:xfrm>
              <a:off x="2771800" y="4005064"/>
              <a:ext cx="1440160" cy="144016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3132675" y="4437781"/>
              <a:ext cx="791921" cy="58475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Fe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0" name="pole tekstowe 19"/>
          <p:cNvSpPr txBox="1"/>
          <p:nvPr/>
        </p:nvSpPr>
        <p:spPr>
          <a:xfrm>
            <a:off x="2268538" y="1196975"/>
            <a:ext cx="11509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ŻELAZO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pole tekstowe 20"/>
          <p:cNvSpPr txBox="1">
            <a:spLocks noChangeArrowheads="1"/>
          </p:cNvSpPr>
          <p:nvPr/>
        </p:nvSpPr>
        <p:spPr bwMode="auto">
          <a:xfrm>
            <a:off x="4500563" y="692150"/>
            <a:ext cx="38877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chemeClr val="bg1"/>
                </a:solidFill>
              </a:rPr>
              <a:t>Pierwiastek chemiczny o masie atomowej ok. 56u, najistotniejszy składnik hemoglobiny.</a:t>
            </a:r>
          </a:p>
        </p:txBody>
      </p:sp>
      <p:sp>
        <p:nvSpPr>
          <p:cNvPr id="25" name="pole tekstowe 24"/>
          <p:cNvSpPr txBox="1">
            <a:spLocks noChangeArrowheads="1"/>
          </p:cNvSpPr>
          <p:nvPr/>
        </p:nvSpPr>
        <p:spPr bwMode="auto">
          <a:xfrm>
            <a:off x="4716463" y="2852738"/>
            <a:ext cx="34559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chemeClr val="bg1"/>
                </a:solidFill>
              </a:rPr>
              <a:t>Pierwiastek chemiczny  o masie atomowej ok. 201u , toksyczny dla środowiska; wykorzystywany m.in. do wypełniania termometrów cieczowych.</a:t>
            </a:r>
          </a:p>
        </p:txBody>
      </p:sp>
      <p:sp>
        <p:nvSpPr>
          <p:cNvPr id="26" name="pole tekstowe 25"/>
          <p:cNvSpPr txBox="1">
            <a:spLocks noChangeArrowheads="1"/>
          </p:cNvSpPr>
          <p:nvPr/>
        </p:nvSpPr>
        <p:spPr bwMode="auto">
          <a:xfrm>
            <a:off x="4643438" y="5013325"/>
            <a:ext cx="36734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 i="1">
                <a:solidFill>
                  <a:schemeClr val="bg1"/>
                </a:solidFill>
              </a:rPr>
              <a:t>Pierwiastek chemiczny o masie atomowej ok. 24u; w skorupie ziemskiej występuje pod postacią minerałów: dolomitu, magnezytu, kizerytu, biszofitu, karnalitu i szenitu.</a:t>
            </a:r>
          </a:p>
        </p:txBody>
      </p:sp>
    </p:spTree>
    <p:custDataLst>
      <p:tags r:id="rId1"/>
    </p:custDataLst>
  </p:cSld>
  <p:clrMapOvr>
    <a:masterClrMapping/>
  </p:clrMapOvr>
  <p:transition advTm="2492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>
            <a:grpSpLocks/>
          </p:cNvGrpSpPr>
          <p:nvPr/>
        </p:nvGrpSpPr>
        <p:grpSpPr bwMode="auto">
          <a:xfrm>
            <a:off x="395288" y="4437063"/>
            <a:ext cx="2305050" cy="2305050"/>
            <a:chOff x="5076056" y="4077072"/>
            <a:chExt cx="2376264" cy="2420888"/>
          </a:xfrm>
        </p:grpSpPr>
        <p:sp>
          <p:nvSpPr>
            <p:cNvPr id="5" name="Elipsa 4"/>
            <p:cNvSpPr/>
            <p:nvPr/>
          </p:nvSpPr>
          <p:spPr>
            <a:xfrm>
              <a:off x="5076056" y="4077072"/>
              <a:ext cx="2376264" cy="2420888"/>
            </a:xfrm>
            <a:prstGeom prst="ellipse">
              <a:avLst/>
            </a:prstGeom>
            <a:solidFill>
              <a:srgbClr val="BCACD4"/>
            </a:solidFill>
            <a:ln>
              <a:solidFill>
                <a:srgbClr val="BCAC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5967973" y="4985738"/>
              <a:ext cx="864096" cy="5835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K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7" name="Grupa 6"/>
          <p:cNvGrpSpPr>
            <a:grpSpLocks/>
          </p:cNvGrpSpPr>
          <p:nvPr/>
        </p:nvGrpSpPr>
        <p:grpSpPr bwMode="auto">
          <a:xfrm>
            <a:off x="539750" y="2205038"/>
            <a:ext cx="2016125" cy="2016125"/>
            <a:chOff x="5220072" y="4509120"/>
            <a:chExt cx="2088232" cy="2088232"/>
          </a:xfrm>
        </p:grpSpPr>
        <p:sp>
          <p:nvSpPr>
            <p:cNvPr id="8" name="Elipsa 7"/>
            <p:cNvSpPr/>
            <p:nvPr/>
          </p:nvSpPr>
          <p:spPr>
            <a:xfrm>
              <a:off x="5220072" y="4509120"/>
              <a:ext cx="2088232" cy="2088232"/>
            </a:xfrm>
            <a:prstGeom prst="ellipse">
              <a:avLst/>
            </a:prstGeom>
            <a:solidFill>
              <a:srgbClr val="F4652C"/>
            </a:solidFill>
            <a:ln>
              <a:solidFill>
                <a:srgbClr val="F465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5890937" y="5255622"/>
              <a:ext cx="937238" cy="5837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Ca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10" name="Grupa 9"/>
          <p:cNvGrpSpPr>
            <a:grpSpLocks/>
          </p:cNvGrpSpPr>
          <p:nvPr/>
        </p:nvGrpSpPr>
        <p:grpSpPr bwMode="auto">
          <a:xfrm>
            <a:off x="611188" y="115888"/>
            <a:ext cx="2016125" cy="2016125"/>
            <a:chOff x="5220072" y="4293096"/>
            <a:chExt cx="2016224" cy="2016224"/>
          </a:xfrm>
        </p:grpSpPr>
        <p:sp>
          <p:nvSpPr>
            <p:cNvPr id="11" name="Elipsa 10"/>
            <p:cNvSpPr/>
            <p:nvPr/>
          </p:nvSpPr>
          <p:spPr>
            <a:xfrm>
              <a:off x="5220072" y="4293096"/>
              <a:ext cx="2016224" cy="2016224"/>
            </a:xfrm>
            <a:prstGeom prst="ellipse">
              <a:avLst/>
            </a:prstGeom>
            <a:solidFill>
              <a:srgbClr val="D4CD74"/>
            </a:solidFill>
            <a:ln>
              <a:solidFill>
                <a:srgbClr val="D4CD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5867804" y="4950353"/>
              <a:ext cx="865229" cy="5842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l-PL" sz="3200" b="1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+mn-cs"/>
                </a:rPr>
                <a:t>Na</a:t>
              </a:r>
              <a:endParaRPr lang="pl-PL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2916238" y="692150"/>
            <a:ext cx="16557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SÓD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987675" y="2852738"/>
            <a:ext cx="13684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WAPŃ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2987675" y="5084763"/>
            <a:ext cx="151288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POTAS</a:t>
            </a:r>
            <a:endParaRPr lang="pl-PL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pole tekstowe 16"/>
          <p:cNvSpPr txBox="1">
            <a:spLocks noChangeArrowheads="1"/>
          </p:cNvSpPr>
          <p:nvPr/>
        </p:nvSpPr>
        <p:spPr bwMode="auto">
          <a:xfrm>
            <a:off x="4140200" y="549275"/>
            <a:ext cx="44640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>
                <a:solidFill>
                  <a:schemeClr val="bg1"/>
                </a:solidFill>
              </a:rPr>
              <a:t>Pierwiastek chemiczny o masie atomowej ok. 23u; występuje w górnych warstwach skorupy ziemskiej, oceanach i minerałach; bierze udział w przewodzeniu przez neurony impulsów nerwowych.</a:t>
            </a:r>
          </a:p>
        </p:txBody>
      </p:sp>
      <p:sp>
        <p:nvSpPr>
          <p:cNvPr id="18" name="pole tekstowe 17"/>
          <p:cNvSpPr txBox="1">
            <a:spLocks noChangeArrowheads="1"/>
          </p:cNvSpPr>
          <p:nvPr/>
        </p:nvSpPr>
        <p:spPr bwMode="auto">
          <a:xfrm>
            <a:off x="4284663" y="2565400"/>
            <a:ext cx="42481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>
                <a:solidFill>
                  <a:schemeClr val="bg1"/>
                </a:solidFill>
              </a:rPr>
              <a:t>Pierwiastek chemiczny o masie atomowej ok. 40u; wchodzi w skład kości oraz niektórych rodzajów ścian komórkowych; jest wykorzystywany m.in. w budownictwie.</a:t>
            </a:r>
          </a:p>
        </p:txBody>
      </p:sp>
      <p:sp>
        <p:nvSpPr>
          <p:cNvPr id="19" name="pole tekstowe 18"/>
          <p:cNvSpPr txBox="1">
            <a:spLocks noChangeArrowheads="1"/>
          </p:cNvSpPr>
          <p:nvPr/>
        </p:nvSpPr>
        <p:spPr bwMode="auto">
          <a:xfrm>
            <a:off x="4284663" y="5013325"/>
            <a:ext cx="43910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pl-PL" sz="1600" b="1">
                <a:solidFill>
                  <a:schemeClr val="bg1"/>
                </a:solidFill>
              </a:rPr>
              <a:t>Pierwiastek chemiczny o masie atomowej  ok. 39u; jest bardzo aktywny; bierze udział w przewodzeniu impulsów przez neuron.</a:t>
            </a:r>
          </a:p>
        </p:txBody>
      </p:sp>
    </p:spTree>
    <p:custDataLst>
      <p:tags r:id="rId1"/>
    </p:custDataLst>
  </p:cSld>
  <p:clrMapOvr>
    <a:masterClrMapping/>
  </p:clrMapOvr>
  <p:transition advTm="2808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9|0.9|0.9|0.9|0.9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2|1.2|1.2|3.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Niestandardowy 2">
      <a:dk1>
        <a:srgbClr val="000000"/>
      </a:dk1>
      <a:lt1>
        <a:sysClr val="window" lastClr="FFFFFF"/>
      </a:lt1>
      <a:dk2>
        <a:srgbClr val="1F497D"/>
      </a:dk2>
      <a:lt2>
        <a:srgbClr val="FF0000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362</TotalTime>
  <Words>457</Words>
  <Application>Microsoft Office PowerPoint</Application>
  <PresentationFormat>Pokaz na ekranie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Szablon projektu</vt:lpstr>
      </vt:variant>
      <vt:variant>
        <vt:i4>6</vt:i4>
      </vt:variant>
      <vt:variant>
        <vt:lpstr>Tytuły slajdów</vt:lpstr>
      </vt:variant>
      <vt:variant>
        <vt:i4>10</vt:i4>
      </vt:variant>
    </vt:vector>
  </HeadingPairs>
  <TitlesOfParts>
    <vt:vector size="21" baseType="lpstr">
      <vt:lpstr>Constantia</vt:lpstr>
      <vt:lpstr>Arial</vt:lpstr>
      <vt:lpstr>Wingdings 2</vt:lpstr>
      <vt:lpstr>Calibri</vt:lpstr>
      <vt:lpstr>Candara</vt:lpstr>
      <vt:lpstr>Papier</vt:lpstr>
      <vt:lpstr>Papier</vt:lpstr>
      <vt:lpstr>Papier</vt:lpstr>
      <vt:lpstr>Papier</vt:lpstr>
      <vt:lpstr>Papier</vt:lpstr>
      <vt:lpstr>Papier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Karolina</dc:creator>
  <cp:lastModifiedBy>Toshiba</cp:lastModifiedBy>
  <cp:revision>38</cp:revision>
  <dcterms:created xsi:type="dcterms:W3CDTF">2013-04-15T19:17:21Z</dcterms:created>
  <dcterms:modified xsi:type="dcterms:W3CDTF">2013-04-28T18:44:19Z</dcterms:modified>
</cp:coreProperties>
</file>