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6" r:id="rId5"/>
    <p:sldId id="258" r:id="rId6"/>
    <p:sldId id="259" r:id="rId7"/>
    <p:sldId id="260" r:id="rId8"/>
    <p:sldId id="268" r:id="rId9"/>
    <p:sldId id="269" r:id="rId10"/>
    <p:sldId id="261" r:id="rId11"/>
    <p:sldId id="262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pl-PL" b="1" dirty="0" smtClean="0"/>
              <a:t>POTĘGA O WYKŁADNIKU CAŁKOWITYM</a:t>
            </a:r>
            <a:endParaRPr lang="pl-PL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31640" y="2564904"/>
            <a:ext cx="6400800" cy="1752600"/>
          </a:xfrm>
        </p:spPr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definicja, własności, przykłady </a:t>
            </a:r>
          </a:p>
          <a:p>
            <a:endParaRPr lang="pl-PL" dirty="0">
              <a:solidFill>
                <a:schemeClr val="tx1"/>
              </a:solidFill>
            </a:endParaRPr>
          </a:p>
          <a:p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628800"/>
            <a:ext cx="2714625" cy="619125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611560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Potęgowanie potęgi</a:t>
            </a:r>
            <a:endParaRPr lang="pl-PL" sz="2800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971600" y="2636912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dirty="0" smtClean="0"/>
              <a:t>Powyższy wzór jest prawdziwy dla dowolnych liczb całkowitych </a:t>
            </a:r>
            <a:r>
              <a:rPr lang="pl-PL" sz="2400" i="1" dirty="0" smtClean="0"/>
              <a:t>m</a:t>
            </a:r>
            <a:r>
              <a:rPr lang="pl-PL" sz="2400" dirty="0" smtClean="0"/>
              <a:t> i </a:t>
            </a:r>
            <a:r>
              <a:rPr lang="pl-PL" sz="2400" i="1" dirty="0" smtClean="0"/>
              <a:t>n </a:t>
            </a:r>
            <a:r>
              <a:rPr lang="pl-PL" sz="2400" dirty="0" smtClean="0"/>
              <a:t>(dodatnia, ujemna, zero), liczba </a:t>
            </a:r>
            <a:r>
              <a:rPr lang="pl-PL" sz="2400" i="1" dirty="0" smtClean="0"/>
              <a:t>a </a:t>
            </a:r>
            <a:r>
              <a:rPr lang="pl-PL" sz="2400" dirty="0" smtClean="0"/>
              <a:t>może być dowolną liczbą, o ile możliwe jest wykonanie potęgowania.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Potęgowanie potęgi - przykłady</a:t>
            </a:r>
            <a:endParaRPr lang="pl-PL" sz="2800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00808"/>
            <a:ext cx="4857750" cy="75247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212976"/>
            <a:ext cx="4686300" cy="8953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Potęga o wykładniku naturalnym - przypomnienie</a:t>
            </a:r>
            <a:endParaRPr lang="pl-PL" sz="2800" b="1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11" name="Grupa 10"/>
          <p:cNvGrpSpPr/>
          <p:nvPr/>
        </p:nvGrpSpPr>
        <p:grpSpPr>
          <a:xfrm>
            <a:off x="2483768" y="1556792"/>
            <a:ext cx="3816424" cy="1233428"/>
            <a:chOff x="2483768" y="1556792"/>
            <a:chExt cx="3816424" cy="1233428"/>
          </a:xfrm>
        </p:grpSpPr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83768" y="1556792"/>
              <a:ext cx="3743325" cy="619125"/>
            </a:xfrm>
            <a:prstGeom prst="rect">
              <a:avLst/>
            </a:prstGeom>
            <a:noFill/>
          </p:spPr>
        </p:pic>
        <p:sp>
          <p:nvSpPr>
            <p:cNvPr id="9" name="Nawias klamrowy zamykający 8"/>
            <p:cNvSpPr/>
            <p:nvPr/>
          </p:nvSpPr>
          <p:spPr>
            <a:xfrm rot="5400000">
              <a:off x="4716016" y="836712"/>
              <a:ext cx="360040" cy="2808312"/>
            </a:xfrm>
            <a:prstGeom prst="rightBrace">
              <a:avLst>
                <a:gd name="adj1" fmla="val 8333"/>
                <a:gd name="adj2" fmla="val 52171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4139952" y="2420888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i="1" dirty="0" smtClean="0"/>
                <a:t>n czynników</a:t>
              </a:r>
              <a:endParaRPr lang="pl-PL" i="1" dirty="0"/>
            </a:p>
          </p:txBody>
        </p:sp>
      </p:grp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4365104"/>
            <a:ext cx="4943475" cy="619125"/>
          </a:xfrm>
          <a:prstGeom prst="rect">
            <a:avLst/>
          </a:prstGeom>
          <a:noFill/>
        </p:spPr>
      </p:pic>
      <p:sp>
        <p:nvSpPr>
          <p:cNvPr id="17" name="pole tekstowe 16"/>
          <p:cNvSpPr txBox="1"/>
          <p:nvPr/>
        </p:nvSpPr>
        <p:spPr>
          <a:xfrm>
            <a:off x="971600" y="2924944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b="1" dirty="0" smtClean="0"/>
              <a:t>Potęgowanie</a:t>
            </a:r>
            <a:r>
              <a:rPr lang="pl-PL" sz="2400" dirty="0" smtClean="0"/>
              <a:t>, w przypadku gdy wykładnik jest liczbą naturalną różną od 0 i 1 to </a:t>
            </a:r>
            <a:r>
              <a:rPr lang="pl-PL" sz="2400" b="1" dirty="0" smtClean="0"/>
              <a:t>skrócony zapis mnożenia </a:t>
            </a:r>
            <a:r>
              <a:rPr lang="pl-PL" sz="2400" dirty="0" smtClean="0"/>
              <a:t>tych samych czynników.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Potęga o wykładniku naturalnym - przypomnienie</a:t>
            </a:r>
            <a:endParaRPr lang="pl-PL" sz="2800" b="1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18" name="Grupa 17"/>
          <p:cNvGrpSpPr/>
          <p:nvPr/>
        </p:nvGrpSpPr>
        <p:grpSpPr>
          <a:xfrm>
            <a:off x="2627784" y="1916832"/>
            <a:ext cx="4132287" cy="628650"/>
            <a:chOff x="2771800" y="2060848"/>
            <a:chExt cx="4132287" cy="628650"/>
          </a:xfrm>
        </p:grpSpPr>
        <p:pic>
          <p:nvPicPr>
            <p:cNvPr id="24577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71800" y="2060848"/>
              <a:ext cx="1323975" cy="628650"/>
            </a:xfrm>
            <a:prstGeom prst="rect">
              <a:avLst/>
            </a:prstGeom>
            <a:noFill/>
          </p:spPr>
        </p:pic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80112" y="2060848"/>
              <a:ext cx="1323975" cy="628650"/>
            </a:xfrm>
            <a:prstGeom prst="rect">
              <a:avLst/>
            </a:prstGeom>
            <a:noFill/>
          </p:spPr>
        </p:pic>
      </p:grp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971600" y="2924944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dirty="0" smtClean="0"/>
              <a:t>Dowolna liczba podniesiona do potęgi pierwszej jest równa danej liczbie.</a:t>
            </a:r>
          </a:p>
          <a:p>
            <a:pPr algn="just"/>
            <a:r>
              <a:rPr lang="pl-PL" sz="2400" dirty="0" smtClean="0"/>
              <a:t>Dowolna liczba rożna od zera podniesiona do potęgi zero jest równa jeden.</a:t>
            </a:r>
            <a:endParaRPr lang="pl-PL" sz="2400" dirty="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5229200"/>
            <a:ext cx="5991225" cy="628650"/>
          </a:xfrm>
          <a:prstGeom prst="rect">
            <a:avLst/>
          </a:prstGeom>
          <a:noFill/>
        </p:spPr>
      </p:pic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Potęga o wykładniku całkowitym ujemnym</a:t>
            </a:r>
            <a:endParaRPr lang="pl-PL" sz="2800" b="1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1628800"/>
            <a:ext cx="3657600" cy="1181100"/>
          </a:xfrm>
          <a:prstGeom prst="rect">
            <a:avLst/>
          </a:prstGeom>
          <a:noFill/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1466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33600" algn="l"/>
              </a:tabLst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3924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971600" y="3140968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dirty="0" smtClean="0"/>
              <a:t>Potęga dowolnej liczby o </a:t>
            </a:r>
            <a:r>
              <a:rPr lang="pl-PL" sz="2400" b="1" dirty="0" smtClean="0"/>
              <a:t>wykładniku całkowitym ujemnym </a:t>
            </a:r>
            <a:r>
              <a:rPr lang="pl-PL" sz="2400" dirty="0" smtClean="0"/>
              <a:t>jest równa </a:t>
            </a:r>
            <a:r>
              <a:rPr lang="pl-PL" sz="2400" b="1" dirty="0" smtClean="0"/>
              <a:t>odwrotności</a:t>
            </a:r>
            <a:r>
              <a:rPr lang="pl-PL" sz="2400" dirty="0" smtClean="0"/>
              <a:t> danej liczby podniesionej do potęgi, której wykładnikiem jest liczba </a:t>
            </a:r>
            <a:r>
              <a:rPr lang="pl-PL" sz="2400" b="1" dirty="0" smtClean="0"/>
              <a:t>przeciwna</a:t>
            </a:r>
            <a:r>
              <a:rPr lang="pl-PL" sz="2400" dirty="0" smtClean="0"/>
              <a:t> do danego wykładnika.</a:t>
            </a:r>
          </a:p>
          <a:p>
            <a:pPr algn="just"/>
            <a:r>
              <a:rPr lang="pl-PL" sz="2400" b="1" dirty="0" smtClean="0"/>
              <a:t>Do potęgi ujemnej nie można podnosić liczby zero</a:t>
            </a:r>
            <a:r>
              <a:rPr lang="pl-PL" sz="2400" dirty="0" smtClean="0"/>
              <a:t>, ponieważ nie istnieje odwrotność zera.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628800"/>
            <a:ext cx="2933700" cy="1009650"/>
          </a:xfrm>
          <a:prstGeom prst="rect">
            <a:avLst/>
          </a:prstGeom>
          <a:noFill/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780928"/>
            <a:ext cx="3314700" cy="1228725"/>
          </a:xfrm>
          <a:prstGeom prst="rect">
            <a:avLst/>
          </a:prstGeom>
          <a:noFill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365104"/>
            <a:ext cx="3771900" cy="1228725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611560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Potęga o wykładniku całkowitym ujemnym</a:t>
            </a:r>
            <a:endParaRPr lang="pl-P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Działania na potęgach o tych samych podstawach</a:t>
            </a:r>
            <a:endParaRPr lang="pl-PL" sz="2800" b="1" dirty="0"/>
          </a:p>
        </p:txBody>
      </p:sp>
      <p:grpSp>
        <p:nvGrpSpPr>
          <p:cNvPr id="12" name="Grupa 11"/>
          <p:cNvGrpSpPr/>
          <p:nvPr/>
        </p:nvGrpSpPr>
        <p:grpSpPr>
          <a:xfrm>
            <a:off x="3059832" y="1412776"/>
            <a:ext cx="3076575" cy="1339205"/>
            <a:chOff x="3059832" y="1412776"/>
            <a:chExt cx="3076575" cy="1339205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59832" y="1412776"/>
              <a:ext cx="3076575" cy="619125"/>
            </a:xfrm>
            <a:prstGeom prst="rect">
              <a:avLst/>
            </a:prstGeom>
            <a:noFill/>
          </p:spPr>
        </p:pic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31840" y="2132856"/>
              <a:ext cx="2952750" cy="619125"/>
            </a:xfrm>
            <a:prstGeom prst="rect">
              <a:avLst/>
            </a:prstGeom>
            <a:noFill/>
          </p:spPr>
        </p:pic>
      </p:grp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971600" y="3429000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dirty="0" smtClean="0"/>
              <a:t>Powyższe wzory są prawdziwe dla dowolnych całkowitych liczb </a:t>
            </a:r>
            <a:r>
              <a:rPr lang="pl-PL" sz="2400" i="1" dirty="0" smtClean="0"/>
              <a:t>m </a:t>
            </a:r>
            <a:r>
              <a:rPr lang="pl-PL" sz="2400" dirty="0" smtClean="0"/>
              <a:t>i</a:t>
            </a:r>
            <a:r>
              <a:rPr lang="pl-PL" sz="2400" i="1" dirty="0" smtClean="0"/>
              <a:t> n </a:t>
            </a:r>
            <a:r>
              <a:rPr lang="pl-PL" sz="2400" dirty="0" smtClean="0"/>
              <a:t>(dodatnie, ujemne, zero), liczba </a:t>
            </a:r>
            <a:r>
              <a:rPr lang="pl-PL" sz="2400" i="1" dirty="0" smtClean="0"/>
              <a:t>a</a:t>
            </a:r>
            <a:r>
              <a:rPr lang="pl-PL" sz="2400" dirty="0" smtClean="0"/>
              <a:t> może być dowolną liczbą, o ile możliwe jest wykonanie potęgowania. </a:t>
            </a:r>
          </a:p>
          <a:p>
            <a:pPr algn="just"/>
            <a:r>
              <a:rPr lang="pl-PL" sz="2400" dirty="0" smtClean="0"/>
              <a:t>Liczba </a:t>
            </a:r>
            <a:r>
              <a:rPr lang="pl-PL" sz="2400" i="1" dirty="0" smtClean="0"/>
              <a:t>a</a:t>
            </a:r>
            <a:r>
              <a:rPr lang="pl-PL" sz="2400" dirty="0" smtClean="0"/>
              <a:t> nie może być zerem w przypadku wykładnika ujemnego lub równego 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04664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Działania na potęgach o tych samych podstawach - przykłady</a:t>
            </a:r>
            <a:endParaRPr lang="pl-PL" sz="2800" b="1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556792"/>
            <a:ext cx="4162425" cy="485775"/>
          </a:xfrm>
          <a:prstGeom prst="rect">
            <a:avLst/>
          </a:prstGeom>
          <a:noFill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276872"/>
            <a:ext cx="5534025" cy="514350"/>
          </a:xfrm>
          <a:prstGeom prst="rect">
            <a:avLst/>
          </a:prstGeom>
          <a:noFill/>
        </p:spPr>
      </p:pic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1457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6165" name="Picture 2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789040"/>
            <a:ext cx="5781675" cy="704850"/>
          </a:xfrm>
          <a:prstGeom prst="rect">
            <a:avLst/>
          </a:prstGeom>
          <a:noFill/>
        </p:spPr>
      </p:pic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6167" name="Picture 2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924944"/>
            <a:ext cx="3771900" cy="790575"/>
          </a:xfrm>
          <a:prstGeom prst="rect">
            <a:avLst/>
          </a:prstGeom>
          <a:noFill/>
        </p:spPr>
      </p:pic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797152"/>
            <a:ext cx="4048125" cy="657225"/>
          </a:xfrm>
          <a:prstGeom prst="rect">
            <a:avLst/>
          </a:prstGeom>
          <a:noFill/>
        </p:spPr>
      </p:pic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Działania na potęgach o tych samych wykładnikach</a:t>
            </a:r>
            <a:endParaRPr lang="pl-PL" sz="2800" b="1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971600" y="2492896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dirty="0" smtClean="0"/>
              <a:t>Powyższe wzory są prawdziwe dla dowolnej liczby całkowitej </a:t>
            </a:r>
            <a:r>
              <a:rPr lang="pl-PL" sz="2400" i="1" dirty="0" smtClean="0"/>
              <a:t>n </a:t>
            </a:r>
            <a:r>
              <a:rPr lang="pl-PL" sz="2400" dirty="0" smtClean="0"/>
              <a:t>(dodatnia, ujemna, zero), liczby </a:t>
            </a:r>
            <a:r>
              <a:rPr lang="pl-PL" sz="2400" i="1" dirty="0" smtClean="0"/>
              <a:t>a </a:t>
            </a:r>
            <a:r>
              <a:rPr lang="pl-PL" sz="2400" dirty="0" smtClean="0"/>
              <a:t>i</a:t>
            </a:r>
            <a:r>
              <a:rPr lang="pl-PL" sz="2400" i="1" dirty="0" smtClean="0"/>
              <a:t> b</a:t>
            </a:r>
            <a:r>
              <a:rPr lang="pl-PL" sz="2400" dirty="0" smtClean="0"/>
              <a:t> mogą być dowolnymi liczbami, o ile możliwe jest wykonanie potęgowania. </a:t>
            </a:r>
          </a:p>
          <a:p>
            <a:pPr algn="just"/>
            <a:r>
              <a:rPr lang="pl-PL" sz="2400" dirty="0" smtClean="0"/>
              <a:t>Liczby </a:t>
            </a:r>
            <a:r>
              <a:rPr lang="pl-PL" sz="2400" i="1" dirty="0" smtClean="0"/>
              <a:t>a </a:t>
            </a:r>
            <a:r>
              <a:rPr lang="pl-PL" sz="2400" dirty="0" smtClean="0"/>
              <a:t>i</a:t>
            </a:r>
            <a:r>
              <a:rPr lang="pl-PL" sz="2400" i="1" dirty="0" smtClean="0"/>
              <a:t> b</a:t>
            </a:r>
            <a:r>
              <a:rPr lang="pl-PL" sz="2400" dirty="0" smtClean="0"/>
              <a:t> nie mogą być zerami w przypadku wykładnika ujemnego lub równego 0.</a:t>
            </a:r>
          </a:p>
          <a:p>
            <a:pPr algn="just"/>
            <a:r>
              <a:rPr lang="pl-PL" sz="2400" dirty="0" smtClean="0"/>
              <a:t>Drugi ze wzorów można zapisać zastępując znak dzielenia kreską ułamkową.</a:t>
            </a:r>
          </a:p>
        </p:txBody>
      </p:sp>
      <p:grpSp>
        <p:nvGrpSpPr>
          <p:cNvPr id="19" name="Grupa 18"/>
          <p:cNvGrpSpPr/>
          <p:nvPr/>
        </p:nvGrpSpPr>
        <p:grpSpPr>
          <a:xfrm>
            <a:off x="2699792" y="1124744"/>
            <a:ext cx="3371850" cy="1267197"/>
            <a:chOff x="2699792" y="1556792"/>
            <a:chExt cx="3371850" cy="1267197"/>
          </a:xfrm>
        </p:grpSpPr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99792" y="1556792"/>
              <a:ext cx="3371850" cy="619125"/>
            </a:xfrm>
            <a:prstGeom prst="rect">
              <a:avLst/>
            </a:prstGeom>
            <a:noFill/>
          </p:spPr>
        </p:pic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2204864"/>
              <a:ext cx="3133725" cy="619125"/>
            </a:xfrm>
            <a:prstGeom prst="rect">
              <a:avLst/>
            </a:prstGeom>
            <a:noFill/>
          </p:spPr>
        </p:pic>
      </p:grp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5373216"/>
            <a:ext cx="2057400" cy="1133475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04664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Działania na potęgach o tych samych wykładnikach - przykłady</a:t>
            </a:r>
            <a:endParaRPr lang="pl-PL" sz="2800" b="1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1457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34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212976"/>
            <a:ext cx="5400600" cy="752475"/>
          </a:xfrm>
          <a:prstGeom prst="rect">
            <a:avLst/>
          </a:prstGeom>
          <a:noFill/>
        </p:spPr>
      </p:pic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293096"/>
            <a:ext cx="4991100" cy="752475"/>
          </a:xfrm>
          <a:prstGeom prst="rect">
            <a:avLst/>
          </a:prstGeom>
          <a:noFill/>
        </p:spPr>
      </p:pic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844824"/>
            <a:ext cx="4991100" cy="752475"/>
          </a:xfrm>
          <a:prstGeom prst="rect">
            <a:avLst/>
          </a:prstGeom>
          <a:noFill/>
        </p:spPr>
      </p:pic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42" name="Picture 2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517232"/>
            <a:ext cx="4210050" cy="75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297</Words>
  <Application>Microsoft Office PowerPoint</Application>
  <PresentationFormat>Pokaz na ekranie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Motyw pakietu Office</vt:lpstr>
      <vt:lpstr>POTĘGA O WYKŁADNIKU CAŁKOWITYM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POTĘGA O WYKŁADNIKU CAŁKOWITYM UJEMNYM</dc:title>
  <dc:creator>LO</dc:creator>
  <cp:lastModifiedBy>LO</cp:lastModifiedBy>
  <cp:revision>28</cp:revision>
  <dcterms:created xsi:type="dcterms:W3CDTF">2013-08-28T06:21:27Z</dcterms:created>
  <dcterms:modified xsi:type="dcterms:W3CDTF">2013-08-31T21:40:09Z</dcterms:modified>
</cp:coreProperties>
</file>