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  <p:sldId id="278" r:id="rId4"/>
    <p:sldId id="281" r:id="rId5"/>
    <p:sldId id="279" r:id="rId6"/>
    <p:sldId id="280" r:id="rId7"/>
    <p:sldId id="282" r:id="rId8"/>
    <p:sldId id="283" r:id="rId9"/>
    <p:sldId id="284" r:id="rId10"/>
    <p:sldId id="285" r:id="rId11"/>
    <p:sldId id="263" r:id="rId12"/>
    <p:sldId id="270" r:id="rId13"/>
    <p:sldId id="264" r:id="rId14"/>
    <p:sldId id="268" r:id="rId15"/>
    <p:sldId id="294" r:id="rId16"/>
    <p:sldId id="286" r:id="rId17"/>
    <p:sldId id="287" r:id="rId18"/>
    <p:sldId id="288" r:id="rId19"/>
    <p:sldId id="290" r:id="rId20"/>
    <p:sldId id="289" r:id="rId21"/>
    <p:sldId id="291" r:id="rId22"/>
    <p:sldId id="292" r:id="rId23"/>
    <p:sldId id="293" r:id="rId24"/>
    <p:sldId id="295" r:id="rId25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Styl pośredni 2 — Ak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5758FB7-9AC5-4552-8A53-C91805E547FA}" styleName="Styl z motywem 1 — Ak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3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Relationship Id="rId4" Type="http://schemas.openxmlformats.org/officeDocument/2006/relationships/image" Target="../media/image22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4" Type="http://schemas.openxmlformats.org/officeDocument/2006/relationships/image" Target="../media/image1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B75E1-5154-481E-BE68-0F6BAACBF1A2}" type="datetimeFigureOut">
              <a:rPr lang="pl-PL" smtClean="0"/>
              <a:t>2013-07-05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30748-CA05-4BB2-94D1-F618F76B348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636056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B75E1-5154-481E-BE68-0F6BAACBF1A2}" type="datetimeFigureOut">
              <a:rPr lang="pl-PL" smtClean="0"/>
              <a:t>2013-07-05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30748-CA05-4BB2-94D1-F618F76B348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755866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B75E1-5154-481E-BE68-0F6BAACBF1A2}" type="datetimeFigureOut">
              <a:rPr lang="pl-PL" smtClean="0"/>
              <a:t>2013-07-05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30748-CA05-4BB2-94D1-F618F76B348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847827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B75E1-5154-481E-BE68-0F6BAACBF1A2}" type="datetimeFigureOut">
              <a:rPr lang="pl-PL" smtClean="0"/>
              <a:t>2013-07-05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30748-CA05-4BB2-94D1-F618F76B348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01736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B75E1-5154-481E-BE68-0F6BAACBF1A2}" type="datetimeFigureOut">
              <a:rPr lang="pl-PL" smtClean="0"/>
              <a:t>2013-07-05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30748-CA05-4BB2-94D1-F618F76B348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269793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B75E1-5154-481E-BE68-0F6BAACBF1A2}" type="datetimeFigureOut">
              <a:rPr lang="pl-PL" smtClean="0"/>
              <a:t>2013-07-05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30748-CA05-4BB2-94D1-F618F76B348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56743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B75E1-5154-481E-BE68-0F6BAACBF1A2}" type="datetimeFigureOut">
              <a:rPr lang="pl-PL" smtClean="0"/>
              <a:t>2013-07-05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30748-CA05-4BB2-94D1-F618F76B348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51431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B75E1-5154-481E-BE68-0F6BAACBF1A2}" type="datetimeFigureOut">
              <a:rPr lang="pl-PL" smtClean="0"/>
              <a:t>2013-07-05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30748-CA05-4BB2-94D1-F618F76B348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3887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B75E1-5154-481E-BE68-0F6BAACBF1A2}" type="datetimeFigureOut">
              <a:rPr lang="pl-PL" smtClean="0"/>
              <a:t>2013-07-05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30748-CA05-4BB2-94D1-F618F76B348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00189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B75E1-5154-481E-BE68-0F6BAACBF1A2}" type="datetimeFigureOut">
              <a:rPr lang="pl-PL" smtClean="0"/>
              <a:t>2013-07-05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30748-CA05-4BB2-94D1-F618F76B348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03138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B75E1-5154-481E-BE68-0F6BAACBF1A2}" type="datetimeFigureOut">
              <a:rPr lang="pl-PL" smtClean="0"/>
              <a:t>2013-07-05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30748-CA05-4BB2-94D1-F618F76B348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37618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70000">
              <a:schemeClr val="accent5">
                <a:lumMod val="60000"/>
                <a:lumOff val="40000"/>
              </a:schemeClr>
            </a:gs>
            <a:gs pos="52000">
              <a:schemeClr val="accent5"/>
            </a:gs>
            <a:gs pos="100000">
              <a:srgbClr val="005CBF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CB75E1-5154-481E-BE68-0F6BAACBF1A2}" type="datetimeFigureOut">
              <a:rPr lang="pl-PL" smtClean="0"/>
              <a:t>2013-07-05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C30748-CA05-4BB2-94D1-F618F76B348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39066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3.w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5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6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7.w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9.png"/><Relationship Id="rId4" Type="http://schemas.openxmlformats.org/officeDocument/2006/relationships/image" Target="../media/image8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9.w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oleObject" Target="../embeddings/oleObject10.bin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11.bin"/><Relationship Id="rId10" Type="http://schemas.openxmlformats.org/officeDocument/2006/relationships/image" Target="../media/image13.wmf"/><Relationship Id="rId4" Type="http://schemas.openxmlformats.org/officeDocument/2006/relationships/image" Target="../media/image10.wmf"/><Relationship Id="rId9" Type="http://schemas.openxmlformats.org/officeDocument/2006/relationships/oleObject" Target="../embeddings/oleObject13.bin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oleObject" Target="../embeddings/oleObject14.bin"/><Relationship Id="rId7" Type="http://schemas.openxmlformats.org/officeDocument/2006/relationships/oleObject" Target="../embeddings/oleObject16.bin"/><Relationship Id="rId12" Type="http://schemas.openxmlformats.org/officeDocument/2006/relationships/image" Target="../media/image18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15.wmf"/><Relationship Id="rId11" Type="http://schemas.openxmlformats.org/officeDocument/2006/relationships/oleObject" Target="../embeddings/oleObject18.bin"/><Relationship Id="rId5" Type="http://schemas.openxmlformats.org/officeDocument/2006/relationships/oleObject" Target="../embeddings/oleObject15.bin"/><Relationship Id="rId10" Type="http://schemas.openxmlformats.org/officeDocument/2006/relationships/image" Target="../media/image17.wmf"/><Relationship Id="rId4" Type="http://schemas.openxmlformats.org/officeDocument/2006/relationships/image" Target="../media/image14.wmf"/><Relationship Id="rId9" Type="http://schemas.openxmlformats.org/officeDocument/2006/relationships/oleObject" Target="../embeddings/oleObject17.bin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3" Type="http://schemas.openxmlformats.org/officeDocument/2006/relationships/oleObject" Target="../embeddings/oleObject19.bin"/><Relationship Id="rId7" Type="http://schemas.openxmlformats.org/officeDocument/2006/relationships/oleObject" Target="../embeddings/oleObject2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20.wmf"/><Relationship Id="rId5" Type="http://schemas.openxmlformats.org/officeDocument/2006/relationships/oleObject" Target="../embeddings/oleObject20.bin"/><Relationship Id="rId10" Type="http://schemas.openxmlformats.org/officeDocument/2006/relationships/image" Target="../media/image22.wmf"/><Relationship Id="rId4" Type="http://schemas.openxmlformats.org/officeDocument/2006/relationships/image" Target="../media/image19.wmf"/><Relationship Id="rId9" Type="http://schemas.openxmlformats.org/officeDocument/2006/relationships/oleObject" Target="../embeddings/oleObject22.bin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wmf"/><Relationship Id="rId3" Type="http://schemas.openxmlformats.org/officeDocument/2006/relationships/oleObject" Target="../embeddings/oleObject23.bin"/><Relationship Id="rId7" Type="http://schemas.openxmlformats.org/officeDocument/2006/relationships/oleObject" Target="../embeddings/oleObject2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24.wmf"/><Relationship Id="rId5" Type="http://schemas.openxmlformats.org/officeDocument/2006/relationships/oleObject" Target="../embeddings/oleObject24.bin"/><Relationship Id="rId4" Type="http://schemas.openxmlformats.org/officeDocument/2006/relationships/image" Target="../media/image23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47500" lnSpcReduction="2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l">
              <a:defRPr/>
            </a:pPr>
            <a:r>
              <a:rPr lang="pl-PL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omic Sans MS" pitchFamily="66" charset="0"/>
              </a:rPr>
              <a:t> </a:t>
            </a:r>
          </a:p>
          <a:p>
            <a:pPr>
              <a:defRPr/>
            </a:pPr>
            <a:endParaRPr lang="pl-PL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Comic Sans MS" pitchFamily="66" charset="0"/>
            </a:endParaRPr>
          </a:p>
          <a:p>
            <a:pPr algn="l">
              <a:defRPr/>
            </a:pPr>
            <a:r>
              <a:rPr lang="pl-PL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omic Sans MS" pitchFamily="66" charset="0"/>
              </a:rPr>
              <a:t> </a:t>
            </a:r>
            <a:r>
              <a:rPr lang="pl-PL" sz="165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omic Sans MS" pitchFamily="66" charset="0"/>
              </a:rPr>
              <a:t>y</a:t>
            </a:r>
            <a:r>
              <a:rPr lang="pl-PL" sz="165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omic Sans MS" pitchFamily="66" charset="0"/>
              </a:rPr>
              <a:t> = ???      </a:t>
            </a:r>
            <a:endParaRPr lang="pl-PL" sz="9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Comic Sans MS" pitchFamily="66" charset="0"/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611560" y="2153850"/>
            <a:ext cx="806489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defRPr/>
            </a:pPr>
            <a:r>
              <a:rPr lang="pl-PL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   </a:t>
            </a:r>
            <a:endParaRPr lang="pl-PL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4054401" y="3382833"/>
            <a:ext cx="24753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5400" b="1" spc="100" dirty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mic Sans MS" pitchFamily="66" charset="0"/>
              </a:rPr>
              <a:t>x</a:t>
            </a:r>
            <a:r>
              <a:rPr lang="pl-PL" sz="5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mic Sans MS" pitchFamily="66" charset="0"/>
              </a:rPr>
              <a:t> = ??</a:t>
            </a:r>
            <a:endParaRPr lang="pl-PL" sz="54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5292080" y="623731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l-PL" dirty="0"/>
          </a:p>
        </p:txBody>
      </p:sp>
      <p:sp>
        <p:nvSpPr>
          <p:cNvPr id="10" name="Prostokąt 9"/>
          <p:cNvSpPr/>
          <p:nvPr/>
        </p:nvSpPr>
        <p:spPr>
          <a:xfrm>
            <a:off x="689052" y="2182505"/>
            <a:ext cx="4289957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pl-PL" sz="96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omic Sans MS" pitchFamily="66" charset="0"/>
              </a:rPr>
              <a:t>x</a:t>
            </a:r>
            <a:r>
              <a:rPr lang="pl-PL" sz="9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omic Sans MS" pitchFamily="66" charset="0"/>
              </a:rPr>
              <a:t> = ??</a:t>
            </a:r>
            <a:endParaRPr lang="pl-PL" sz="9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1" name="Prostokąt 10"/>
          <p:cNvSpPr/>
          <p:nvPr/>
        </p:nvSpPr>
        <p:spPr>
          <a:xfrm>
            <a:off x="4479634" y="2967335"/>
            <a:ext cx="18473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pl-PL" sz="5400" b="1" cap="none" spc="100" dirty="0" smtClean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Comic Sans MS" pitchFamily="66" charset="0"/>
            </a:endParaRPr>
          </a:p>
          <a:p>
            <a:pPr algn="ctr"/>
            <a:endParaRPr lang="pl-PL" sz="54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13" name="Prostokąt 12"/>
          <p:cNvSpPr/>
          <p:nvPr/>
        </p:nvSpPr>
        <p:spPr>
          <a:xfrm>
            <a:off x="3648720" y="5349431"/>
            <a:ext cx="47291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5400" b="1" spc="100" dirty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mic Sans MS" pitchFamily="66" charset="0"/>
              </a:rPr>
              <a:t>y</a:t>
            </a:r>
            <a:r>
              <a:rPr lang="pl-PL" sz="5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mic Sans MS" pitchFamily="66" charset="0"/>
              </a:rPr>
              <a:t> = ???      </a:t>
            </a:r>
            <a:endParaRPr lang="pl-PL" sz="54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1098931" y="404664"/>
            <a:ext cx="69461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pl-PL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omic Sans MS" pitchFamily="66" charset="0"/>
              </a:rPr>
              <a:t>UKŁADY  RÓWNAŃ</a:t>
            </a:r>
            <a:endParaRPr lang="pl-PL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20298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2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Nasze zadanie zatem możemy zapisać w następującej postaci:</a:t>
            </a:r>
            <a:endParaRPr lang="pl-PL" sz="32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l-PL" sz="2000" b="1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Bankomat wypłaca pieniądze w banknotach 50zł  i  </a:t>
            </a:r>
            <a:r>
              <a:rPr lang="pl-PL" sz="20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100zł</a:t>
            </a:r>
            <a:r>
              <a:rPr lang="pl-PL" sz="2000" b="1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.  </a:t>
            </a:r>
          </a:p>
          <a:p>
            <a:pPr marL="0" indent="0">
              <a:buNone/>
            </a:pPr>
            <a:r>
              <a:rPr lang="pl-PL" sz="2000" b="1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Pani Marta wybiera z bankomatu kwotę 700 </a:t>
            </a:r>
            <a:r>
              <a:rPr lang="pl-PL" sz="20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złotych. </a:t>
            </a:r>
          </a:p>
          <a:p>
            <a:pPr marL="0" indent="0">
              <a:buNone/>
            </a:pPr>
            <a:r>
              <a:rPr lang="pl-PL" sz="20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W </a:t>
            </a:r>
            <a:r>
              <a:rPr lang="pl-PL" sz="2000" b="1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wypłaconych banknotach było o jeden więcej banknotów 100-złotowych niż </a:t>
            </a:r>
            <a:r>
              <a:rPr lang="pl-PL" sz="20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50-złotowych.</a:t>
            </a:r>
            <a:endParaRPr lang="pl-PL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4" name="Obiekt 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4056289247"/>
              </p:ext>
            </p:extLst>
          </p:nvPr>
        </p:nvGraphicFramePr>
        <p:xfrm>
          <a:off x="726913" y="3284984"/>
          <a:ext cx="3672408" cy="14380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6" name="Równanie" r:id="rId3" imgW="1168200" imgH="457200" progId="Equation.3">
                  <p:embed/>
                </p:oleObj>
              </mc:Choice>
              <mc:Fallback>
                <p:oleObj name="Równanie" r:id="rId3" imgW="1168200" imgH="457200" progId="Equation.3">
                  <p:embed/>
                  <p:pic>
                    <p:nvPicPr>
                      <p:cNvPr id="0" name="Symbol zastępczy zawartości 3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6913" y="3284984"/>
                        <a:ext cx="3672408" cy="143803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pole tekstowe 4"/>
          <p:cNvSpPr txBox="1"/>
          <p:nvPr/>
        </p:nvSpPr>
        <p:spPr>
          <a:xfrm>
            <a:off x="395536" y="4941168"/>
            <a:ext cx="815075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8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Klamra łącząca oba równania oznacza, że </a:t>
            </a:r>
            <a:r>
              <a:rPr lang="pl-PL" sz="2800" b="1" u="sng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szukane liczby x i y  muszą spełniać oba równania jednocześnie.</a:t>
            </a:r>
            <a:endParaRPr lang="pl-PL" sz="2800" b="1" u="sng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6" name="Objaśnienie w chmurce 5"/>
          <p:cNvSpPr/>
          <p:nvPr/>
        </p:nvSpPr>
        <p:spPr>
          <a:xfrm>
            <a:off x="5449950" y="2780928"/>
            <a:ext cx="3514538" cy="2160240"/>
          </a:xfrm>
          <a:prstGeom prst="cloudCallout">
            <a:avLst>
              <a:gd name="adj1" fmla="val -84540"/>
              <a:gd name="adj2" fmla="val 2544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pole tekstowe 6"/>
          <p:cNvSpPr txBox="1"/>
          <p:nvPr/>
        </p:nvSpPr>
        <p:spPr>
          <a:xfrm>
            <a:off x="5868144" y="3128036"/>
            <a:ext cx="267815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 smtClean="0">
                <a:latin typeface="Comic Sans MS" pitchFamily="66" charset="0"/>
              </a:rPr>
              <a:t>Zapis taki nazywamy   </a:t>
            </a:r>
            <a:r>
              <a:rPr lang="pl-PL" sz="2800" b="1" dirty="0" smtClean="0">
                <a:solidFill>
                  <a:schemeClr val="bg1"/>
                </a:solidFill>
                <a:latin typeface="Comic Sans MS" pitchFamily="66" charset="0"/>
              </a:rPr>
              <a:t>UKŁADEM RÓWNAŃ</a:t>
            </a:r>
            <a:endParaRPr lang="pl-PL" sz="28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3680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l-PL" sz="2800" b="1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pl-PL" sz="2800" b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pl-PL" sz="2800" b="1" dirty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pl-PL" sz="2800" b="1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pl-PL" sz="28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Zadanie 1 Dopisz brakujące równanie.</a:t>
            </a:r>
            <a:br>
              <a:rPr lang="pl-PL" sz="28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</a:br>
            <a:endParaRPr lang="pl-PL" sz="28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 dirty="0" smtClean="0"/>
          </a:p>
          <a:p>
            <a:endParaRPr lang="pl-PL" dirty="0"/>
          </a:p>
        </p:txBody>
      </p:sp>
      <p:sp>
        <p:nvSpPr>
          <p:cNvPr id="4" name="pole tekstowe 3"/>
          <p:cNvSpPr txBox="1"/>
          <p:nvPr/>
        </p:nvSpPr>
        <p:spPr>
          <a:xfrm>
            <a:off x="683568" y="1844824"/>
            <a:ext cx="792088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 smtClean="0">
                <a:latin typeface="Comic Sans MS" pitchFamily="66" charset="0"/>
              </a:rPr>
              <a:t>Za sok i ciastko Ola zapłaciła 3,60zł, a Ania za dwa takie soki i trzy ciastka zapłaciła 9,40zł. </a:t>
            </a:r>
          </a:p>
          <a:p>
            <a:endParaRPr lang="pl-PL" sz="2000" b="1" dirty="0">
              <a:latin typeface="Comic Sans MS" pitchFamily="66" charset="0"/>
            </a:endParaRPr>
          </a:p>
          <a:p>
            <a:r>
              <a:rPr lang="pl-PL" sz="2000" b="1" dirty="0" smtClean="0">
                <a:solidFill>
                  <a:srgbClr val="C00000"/>
                </a:solidFill>
                <a:latin typeface="Comic Sans MS" pitchFamily="66" charset="0"/>
              </a:rPr>
              <a:t>x-cena soku</a:t>
            </a:r>
          </a:p>
          <a:p>
            <a:r>
              <a:rPr lang="pl-PL" sz="2000" b="1" dirty="0">
                <a:solidFill>
                  <a:srgbClr val="C00000"/>
                </a:solidFill>
                <a:latin typeface="Comic Sans MS" pitchFamily="66" charset="0"/>
              </a:rPr>
              <a:t>y</a:t>
            </a:r>
            <a:r>
              <a:rPr lang="pl-PL" sz="2000" b="1" dirty="0" smtClean="0">
                <a:solidFill>
                  <a:srgbClr val="C00000"/>
                </a:solidFill>
                <a:latin typeface="Comic Sans MS" pitchFamily="66" charset="0"/>
              </a:rPr>
              <a:t>-cena ciastka</a:t>
            </a:r>
            <a:endParaRPr lang="pl-PL" sz="20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graphicFrame>
        <p:nvGraphicFramePr>
          <p:cNvPr id="5" name="Obi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6858688"/>
              </p:ext>
            </p:extLst>
          </p:nvPr>
        </p:nvGraphicFramePr>
        <p:xfrm>
          <a:off x="5076056" y="2798971"/>
          <a:ext cx="2482850" cy="1354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7" name="Równanie" r:id="rId3" imgW="838080" imgH="457200" progId="Equation.3">
                  <p:embed/>
                </p:oleObj>
              </mc:Choice>
              <mc:Fallback>
                <p:oleObj name="Równanie" r:id="rId3" imgW="838080" imgH="4572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6056" y="2798971"/>
                        <a:ext cx="2482850" cy="1354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pole tekstowe 5"/>
          <p:cNvSpPr txBox="1"/>
          <p:nvPr/>
        </p:nvSpPr>
        <p:spPr>
          <a:xfrm>
            <a:off x="827584" y="4371201"/>
            <a:ext cx="763284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 smtClean="0">
                <a:latin typeface="Comic Sans MS" pitchFamily="66" charset="0"/>
              </a:rPr>
              <a:t>Mama i córka mają razem 30 lat. Mama jest o 20 lat starsza od córki.</a:t>
            </a:r>
          </a:p>
          <a:p>
            <a:endParaRPr lang="pl-PL" sz="2000" b="1" dirty="0">
              <a:latin typeface="Comic Sans MS" pitchFamily="66" charset="0"/>
            </a:endParaRPr>
          </a:p>
          <a:p>
            <a:r>
              <a:rPr lang="pl-PL" sz="2000" b="1" dirty="0">
                <a:solidFill>
                  <a:srgbClr val="C00000"/>
                </a:solidFill>
                <a:latin typeface="Comic Sans MS" pitchFamily="66" charset="0"/>
              </a:rPr>
              <a:t>x</a:t>
            </a:r>
            <a:r>
              <a:rPr lang="pl-PL" sz="2000" b="1" dirty="0" smtClean="0">
                <a:solidFill>
                  <a:srgbClr val="C00000"/>
                </a:solidFill>
                <a:latin typeface="Comic Sans MS" pitchFamily="66" charset="0"/>
              </a:rPr>
              <a:t>-wiek mamy</a:t>
            </a:r>
          </a:p>
          <a:p>
            <a:r>
              <a:rPr lang="pl-PL" sz="2000" b="1" dirty="0">
                <a:solidFill>
                  <a:srgbClr val="C00000"/>
                </a:solidFill>
                <a:latin typeface="Comic Sans MS" pitchFamily="66" charset="0"/>
              </a:rPr>
              <a:t>y</a:t>
            </a:r>
            <a:r>
              <a:rPr lang="pl-PL" sz="2000" b="1" dirty="0" smtClean="0">
                <a:solidFill>
                  <a:srgbClr val="C00000"/>
                </a:solidFill>
                <a:latin typeface="Comic Sans MS" pitchFamily="66" charset="0"/>
              </a:rPr>
              <a:t>-wiek córki</a:t>
            </a:r>
            <a:endParaRPr lang="pl-PL" sz="20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graphicFrame>
        <p:nvGraphicFramePr>
          <p:cNvPr id="7" name="Obi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5531972"/>
              </p:ext>
            </p:extLst>
          </p:nvPr>
        </p:nvGraphicFramePr>
        <p:xfrm>
          <a:off x="5148064" y="5079087"/>
          <a:ext cx="2144712" cy="1354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8" name="Równanie" r:id="rId5" imgW="723600" imgH="457200" progId="Equation.3">
                  <p:embed/>
                </p:oleObj>
              </mc:Choice>
              <mc:Fallback>
                <p:oleObj name="Równanie" r:id="rId5" imgW="723600" imgH="457200" progId="Equation.3">
                  <p:embed/>
                  <p:pic>
                    <p:nvPicPr>
                      <p:cNvPr id="0" name="Obiek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8064" y="5079087"/>
                        <a:ext cx="2144712" cy="13541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73430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12968" cy="1143000"/>
          </a:xfrm>
        </p:spPr>
        <p:txBody>
          <a:bodyPr>
            <a:normAutofit/>
          </a:bodyPr>
          <a:lstStyle/>
          <a:p>
            <a:pPr algn="l"/>
            <a:r>
              <a:rPr lang="pl-PL" sz="24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Zadanie 2 Zapisz układy równań do podanych problemów</a:t>
            </a:r>
            <a:r>
              <a:rPr lang="pl-PL" sz="2400" b="1" dirty="0" smtClean="0">
                <a:latin typeface="Comic Sans MS" pitchFamily="66" charset="0"/>
              </a:rPr>
              <a:t>.</a:t>
            </a:r>
            <a:endParaRPr lang="pl-PL" sz="2400" b="1" dirty="0">
              <a:latin typeface="Comic Sans MS" pitchFamily="66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6104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l-PL" sz="2000" b="1" dirty="0" smtClean="0">
                <a:latin typeface="Comic Sans MS" pitchFamily="66" charset="0"/>
              </a:rPr>
              <a:t>W pewnej klasie jest x dziewcząt i y chłopców, razem 26 osób. Gdyby dziewczynek było o 6 mniej, a chłopców dwa razy więcej to razem byłoby 30 uczniów. </a:t>
            </a:r>
          </a:p>
          <a:p>
            <a:pPr marL="0" indent="0">
              <a:buNone/>
            </a:pPr>
            <a:endParaRPr lang="pl-PL" sz="2000" b="1" dirty="0">
              <a:latin typeface="Comic Sans MS" pitchFamily="66" charset="0"/>
            </a:endParaRPr>
          </a:p>
          <a:p>
            <a:pPr marL="0" indent="0">
              <a:buNone/>
            </a:pPr>
            <a:r>
              <a:rPr lang="pl-PL" sz="2000" b="1" dirty="0" smtClean="0">
                <a:latin typeface="Comic Sans MS" pitchFamily="66" charset="0"/>
              </a:rPr>
              <a:t>Jaś i Małgosia mają razem 250zł, gdyby Jaś wydał połowę swoich oszczędności a Małgosia wydałaby 40zł to zostałoby im łącznie 140zł.</a:t>
            </a:r>
          </a:p>
          <a:p>
            <a:pPr marL="0" indent="0">
              <a:buNone/>
            </a:pPr>
            <a:endParaRPr lang="pl-PL" sz="2000" b="1" dirty="0">
              <a:latin typeface="Comic Sans MS" pitchFamily="66" charset="0"/>
            </a:endParaRPr>
          </a:p>
          <a:p>
            <a:pPr marL="0" indent="0">
              <a:buNone/>
            </a:pPr>
            <a:r>
              <a:rPr lang="pl-PL" sz="2000" b="1" dirty="0" smtClean="0">
                <a:latin typeface="Comic Sans MS" pitchFamily="66" charset="0"/>
              </a:rPr>
              <a:t>Buty kosztują x zł a torba y zł razem 180zł. Gdy cenę torby obniżono o 20 zł, a cenę butów o 30zł to trzeba było zapłacić 130zł.</a:t>
            </a:r>
          </a:p>
          <a:p>
            <a:pPr marL="0" indent="0">
              <a:buNone/>
            </a:pPr>
            <a:endParaRPr lang="pl-PL" sz="2000" b="1" dirty="0">
              <a:latin typeface="Comic Sans MS" pitchFamily="66" charset="0"/>
            </a:endParaRPr>
          </a:p>
          <a:p>
            <a:pPr marL="0" indent="0">
              <a:buNone/>
            </a:pPr>
            <a:r>
              <a:rPr lang="pl-PL" sz="2000" b="1" dirty="0" smtClean="0">
                <a:latin typeface="Comic Sans MS" pitchFamily="66" charset="0"/>
              </a:rPr>
              <a:t>Majka za dwa bilety normalne i trzy ulgowe zapłaciła 57zł, a Kuba kupując  1 bilet normalny i 2 bilety ulgowe na ten sam film zapłacił 38zł.</a:t>
            </a:r>
            <a:endParaRPr lang="pl-PL" sz="2000" b="1" dirty="0">
              <a:latin typeface="Comic Sans MS" pitchFamily="66" charset="0"/>
            </a:endParaRPr>
          </a:p>
          <a:p>
            <a:pPr marL="0" indent="0">
              <a:buNone/>
            </a:pPr>
            <a:endParaRPr lang="pl-PL" sz="2000" b="1" dirty="0" smtClean="0">
              <a:latin typeface="Comic Sans MS" pitchFamily="66" charset="0"/>
            </a:endParaRPr>
          </a:p>
          <a:p>
            <a:pPr marL="0" indent="0">
              <a:buNone/>
            </a:pPr>
            <a:r>
              <a:rPr lang="pl-PL" sz="2000" b="1" dirty="0" smtClean="0">
                <a:latin typeface="Comic Sans MS" pitchFamily="66" charset="0"/>
              </a:rPr>
              <a:t> </a:t>
            </a:r>
            <a:endParaRPr lang="pl-PL" sz="20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31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l-PL" sz="32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Sprawdzamy czy dana para liczb jest rozwiązaniem układu równań</a:t>
            </a:r>
            <a:br>
              <a:rPr lang="pl-PL" sz="32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</a:br>
            <a:endParaRPr lang="pl-PL" sz="32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l-PL" sz="24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Rozwiązaniem układu równań jest para liczb, która spełnia oba równania jednocześnie.</a:t>
            </a:r>
          </a:p>
          <a:p>
            <a:pPr marL="0" indent="0">
              <a:buNone/>
            </a:pPr>
            <a:endParaRPr lang="pl-PL" sz="2400" b="1" dirty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  <a:p>
            <a:pPr marL="0" indent="0">
              <a:buNone/>
            </a:pPr>
            <a:r>
              <a:rPr lang="pl-PL" sz="2000" b="1" dirty="0" smtClean="0">
                <a:latin typeface="Comic Sans MS" pitchFamily="66" charset="0"/>
              </a:rPr>
              <a:t>Przykład: </a:t>
            </a:r>
          </a:p>
          <a:p>
            <a:pPr marL="0" indent="0">
              <a:buNone/>
            </a:pPr>
            <a:r>
              <a:rPr lang="pl-PL" sz="2000" b="1" dirty="0" smtClean="0">
                <a:latin typeface="Comic Sans MS" pitchFamily="66" charset="0"/>
              </a:rPr>
              <a:t>Sprawdź czy liczby </a:t>
            </a:r>
            <a:r>
              <a:rPr lang="pl-PL" sz="2000" b="1" dirty="0" smtClean="0">
                <a:solidFill>
                  <a:srgbClr val="FF0000"/>
                </a:solidFill>
                <a:latin typeface="Comic Sans MS" pitchFamily="66" charset="0"/>
              </a:rPr>
              <a:t>x = 2 </a:t>
            </a:r>
            <a:r>
              <a:rPr lang="pl-PL" sz="2000" b="1" dirty="0" smtClean="0">
                <a:latin typeface="Comic Sans MS" pitchFamily="66" charset="0"/>
              </a:rPr>
              <a:t>i </a:t>
            </a:r>
            <a:r>
              <a:rPr lang="pl-PL" sz="2000" b="1" dirty="0" smtClean="0">
                <a:solidFill>
                  <a:srgbClr val="FF0000"/>
                </a:solidFill>
                <a:latin typeface="Comic Sans MS" pitchFamily="66" charset="0"/>
              </a:rPr>
              <a:t>y = 3 </a:t>
            </a:r>
            <a:r>
              <a:rPr lang="pl-PL" sz="2000" b="1" dirty="0" smtClean="0">
                <a:latin typeface="Comic Sans MS" pitchFamily="66" charset="0"/>
              </a:rPr>
              <a:t>są rozwiązaniem układu równań?</a:t>
            </a:r>
          </a:p>
          <a:p>
            <a:pPr marL="0" indent="0">
              <a:buNone/>
            </a:pPr>
            <a:endParaRPr lang="pl-PL" sz="2000" b="1" dirty="0">
              <a:latin typeface="Comic Sans MS" pitchFamily="66" charset="0"/>
            </a:endParaRPr>
          </a:p>
        </p:txBody>
      </p:sp>
      <p:graphicFrame>
        <p:nvGraphicFramePr>
          <p:cNvPr id="4" name="Obi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7162306"/>
              </p:ext>
            </p:extLst>
          </p:nvPr>
        </p:nvGraphicFramePr>
        <p:xfrm>
          <a:off x="971600" y="3933056"/>
          <a:ext cx="4723011" cy="232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2" name="Równanie" r:id="rId3" imgW="1511280" imgH="939600" progId="Equation.3">
                  <p:embed/>
                </p:oleObj>
              </mc:Choice>
              <mc:Fallback>
                <p:oleObj name="Równanie" r:id="rId3" imgW="1511280" imgH="9396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3933056"/>
                        <a:ext cx="4723011" cy="2329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pole tekstowe 4"/>
          <p:cNvSpPr txBox="1"/>
          <p:nvPr/>
        </p:nvSpPr>
        <p:spPr>
          <a:xfrm>
            <a:off x="5724128" y="5445224"/>
            <a:ext cx="2952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i="1" dirty="0"/>
              <a:t>s</a:t>
            </a:r>
            <a:r>
              <a:rPr lang="pl-PL" sz="2400" i="1" dirty="0" smtClean="0"/>
              <a:t>ą rozwiązanie układu</a:t>
            </a:r>
            <a:endParaRPr lang="pl-PL" sz="2400" i="1" dirty="0"/>
          </a:p>
        </p:txBody>
      </p:sp>
    </p:spTree>
    <p:extLst>
      <p:ext uri="{BB962C8B-B14F-4D97-AF65-F5344CB8AC3E}">
        <p14:creationId xmlns:p14="http://schemas.microsoft.com/office/powerpoint/2010/main" val="4233786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755576" y="2348880"/>
            <a:ext cx="7702624" cy="1461120"/>
          </a:xfrm>
        </p:spPr>
        <p:txBody>
          <a:bodyPr>
            <a:normAutofit fontScale="90000"/>
          </a:bodyPr>
          <a:lstStyle/>
          <a:p>
            <a:pPr algn="l"/>
            <a:r>
              <a:rPr lang="pl-PL" sz="3100" b="1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Sprawdź czy dana para liczb może być rozwiązaniem podanego układu.</a:t>
            </a:r>
            <a:br>
              <a:rPr lang="pl-PL" sz="3100" b="1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pl-PL" sz="3100" b="1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/>
            </a:r>
            <a:br>
              <a:rPr lang="pl-PL" sz="3100" b="1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pl-PL" b="1" dirty="0">
                <a:solidFill>
                  <a:srgbClr val="FF0000"/>
                </a:solidFill>
                <a:latin typeface="Comic Sans MS" pitchFamily="66" charset="0"/>
              </a:rPr>
              <a:t>x=5  </a:t>
            </a:r>
            <a:br>
              <a:rPr lang="pl-PL" b="1" dirty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pl-PL" b="1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y=6</a:t>
            </a:r>
            <a:r>
              <a:rPr lang="pl-PL" b="1" dirty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pl-PL" b="1" dirty="0">
                <a:solidFill>
                  <a:srgbClr val="FF0000"/>
                </a:solidFill>
              </a:rPr>
              <a:t/>
            </a:r>
            <a:br>
              <a:rPr lang="pl-PL" b="1" dirty="0">
                <a:solidFill>
                  <a:srgbClr val="FF0000"/>
                </a:solidFill>
              </a:rPr>
            </a:br>
            <a:r>
              <a:rPr lang="pl-PL" b="1" dirty="0">
                <a:solidFill>
                  <a:srgbClr val="FF0000"/>
                </a:solidFill>
              </a:rPr>
              <a:t/>
            </a:r>
            <a:br>
              <a:rPr lang="pl-PL" b="1" dirty="0">
                <a:solidFill>
                  <a:srgbClr val="FF0000"/>
                </a:solidFill>
              </a:rPr>
            </a:br>
            <a:r>
              <a:rPr lang="pl-PL" b="1" dirty="0" smtClean="0">
                <a:solidFill>
                  <a:srgbClr val="FF0000"/>
                </a:solidFill>
                <a:latin typeface="Comic Sans MS" pitchFamily="66" charset="0"/>
              </a:rPr>
              <a:t>                          </a:t>
            </a:r>
            <a:r>
              <a:rPr lang="pl-PL" b="1" dirty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pl-PL" b="1" dirty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pl-PL" b="1" dirty="0" smtClean="0">
                <a:solidFill>
                  <a:srgbClr val="FF0000"/>
                </a:solidFill>
                <a:latin typeface="Comic Sans MS" pitchFamily="66" charset="0"/>
              </a:rPr>
              <a:t>                         </a:t>
            </a:r>
            <a:endParaRPr lang="pl-PL" b="1" dirty="0">
              <a:latin typeface="Comic Sans MS" pitchFamily="66" charset="0"/>
            </a:endParaRPr>
          </a:p>
        </p:txBody>
      </p:sp>
      <p:graphicFrame>
        <p:nvGraphicFramePr>
          <p:cNvPr id="17411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20104062"/>
              </p:ext>
            </p:extLst>
          </p:nvPr>
        </p:nvGraphicFramePr>
        <p:xfrm>
          <a:off x="2339752" y="2204864"/>
          <a:ext cx="2895600" cy="1354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6" name="Equation" r:id="rId3" imgW="977760" imgH="457200" progId="Equation.3">
                  <p:embed/>
                </p:oleObj>
              </mc:Choice>
              <mc:Fallback>
                <p:oleObj name="Equation" r:id="rId3" imgW="97776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752" y="2204864"/>
                        <a:ext cx="2895600" cy="1354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pole tekstowe 2"/>
          <p:cNvSpPr txBox="1"/>
          <p:nvPr/>
        </p:nvSpPr>
        <p:spPr>
          <a:xfrm>
            <a:off x="611560" y="4149080"/>
            <a:ext cx="7553671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b="1" dirty="0" smtClean="0">
                <a:latin typeface="Comic Sans MS" pitchFamily="66" charset="0"/>
              </a:rPr>
              <a:t>2 ∙ </a:t>
            </a:r>
            <a:r>
              <a:rPr lang="pl-PL" sz="2400" b="1" dirty="0" smtClean="0">
                <a:solidFill>
                  <a:srgbClr val="FF0000"/>
                </a:solidFill>
                <a:latin typeface="Comic Sans MS" pitchFamily="66" charset="0"/>
              </a:rPr>
              <a:t>5</a:t>
            </a:r>
            <a:r>
              <a:rPr lang="pl-PL" sz="2400" b="1" dirty="0" smtClean="0">
                <a:latin typeface="Comic Sans MS" pitchFamily="66" charset="0"/>
              </a:rPr>
              <a:t> + </a:t>
            </a:r>
            <a:r>
              <a:rPr lang="pl-PL" sz="2400" b="1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6 </a:t>
            </a:r>
            <a:r>
              <a:rPr lang="pl-PL" sz="2400" b="1" dirty="0" smtClean="0">
                <a:latin typeface="Comic Sans MS" pitchFamily="66" charset="0"/>
              </a:rPr>
              <a:t>= 10 + 6 = 16</a:t>
            </a:r>
          </a:p>
          <a:p>
            <a:endParaRPr lang="pl-PL" sz="2400" b="1" dirty="0">
              <a:latin typeface="Comic Sans MS" pitchFamily="66" charset="0"/>
            </a:endParaRPr>
          </a:p>
          <a:p>
            <a:r>
              <a:rPr lang="pl-PL" sz="2400" b="1" dirty="0">
                <a:latin typeface="Comic Sans MS" pitchFamily="66" charset="0"/>
              </a:rPr>
              <a:t>2 ∙ </a:t>
            </a:r>
            <a:r>
              <a:rPr lang="pl-PL" sz="2400" b="1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6 </a:t>
            </a:r>
            <a:r>
              <a:rPr lang="pl-PL" sz="2400" b="1" dirty="0">
                <a:latin typeface="Comic Sans MS" pitchFamily="66" charset="0"/>
              </a:rPr>
              <a:t>+ </a:t>
            </a:r>
            <a:r>
              <a:rPr lang="pl-PL" sz="2400" b="1" dirty="0" smtClean="0">
                <a:solidFill>
                  <a:srgbClr val="FF0000"/>
                </a:solidFill>
                <a:latin typeface="Comic Sans MS" pitchFamily="66" charset="0"/>
              </a:rPr>
              <a:t>5</a:t>
            </a:r>
            <a:r>
              <a:rPr lang="pl-PL" sz="2400" b="1" dirty="0" smtClean="0">
                <a:latin typeface="Comic Sans MS" pitchFamily="66" charset="0"/>
              </a:rPr>
              <a:t> </a:t>
            </a:r>
            <a:r>
              <a:rPr lang="pl-PL" sz="2400" b="1" dirty="0">
                <a:latin typeface="Comic Sans MS" pitchFamily="66" charset="0"/>
              </a:rPr>
              <a:t>= </a:t>
            </a:r>
            <a:r>
              <a:rPr lang="pl-PL" sz="2400" b="1" dirty="0" smtClean="0">
                <a:latin typeface="Comic Sans MS" pitchFamily="66" charset="0"/>
              </a:rPr>
              <a:t>12 </a:t>
            </a:r>
            <a:r>
              <a:rPr lang="pl-PL" sz="2400" b="1" dirty="0">
                <a:latin typeface="Comic Sans MS" pitchFamily="66" charset="0"/>
              </a:rPr>
              <a:t>+ </a:t>
            </a:r>
            <a:r>
              <a:rPr lang="pl-PL" sz="2400" b="1" dirty="0" smtClean="0">
                <a:latin typeface="Comic Sans MS" pitchFamily="66" charset="0"/>
              </a:rPr>
              <a:t>5 </a:t>
            </a:r>
            <a:r>
              <a:rPr lang="pl-PL" sz="2400" b="1" dirty="0">
                <a:latin typeface="Comic Sans MS" pitchFamily="66" charset="0"/>
              </a:rPr>
              <a:t>= </a:t>
            </a:r>
            <a:r>
              <a:rPr lang="pl-PL" sz="2400" b="1" dirty="0" smtClean="0">
                <a:latin typeface="Comic Sans MS" pitchFamily="66" charset="0"/>
              </a:rPr>
              <a:t>17</a:t>
            </a:r>
          </a:p>
          <a:p>
            <a:endParaRPr lang="pl-PL" sz="2400" b="1" dirty="0">
              <a:latin typeface="Comic Sans MS" pitchFamily="66" charset="0"/>
            </a:endParaRPr>
          </a:p>
          <a:p>
            <a:r>
              <a:rPr lang="pl-PL" sz="2400" b="1" dirty="0" smtClean="0">
                <a:latin typeface="Comic Sans MS" pitchFamily="66" charset="0"/>
              </a:rPr>
              <a:t>Oba równania są prawdziwe, zatem liczby (5, 6) </a:t>
            </a:r>
          </a:p>
          <a:p>
            <a:r>
              <a:rPr lang="pl-PL" sz="2400" b="1" u="sng" dirty="0" smtClean="0">
                <a:latin typeface="Comic Sans MS" pitchFamily="66" charset="0"/>
              </a:rPr>
              <a:t>są rozwiązaniem</a:t>
            </a:r>
            <a:r>
              <a:rPr lang="pl-PL" sz="2400" b="1" dirty="0" smtClean="0">
                <a:latin typeface="Comic Sans MS" pitchFamily="66" charset="0"/>
              </a:rPr>
              <a:t>  tego układu równań.</a:t>
            </a:r>
            <a:endParaRPr lang="pl-PL" sz="2400" b="1" dirty="0">
              <a:latin typeface="Comic Sans MS" pitchFamily="66" charset="0"/>
            </a:endParaRPr>
          </a:p>
          <a:p>
            <a:endParaRPr lang="pl-PL" sz="24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0692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i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113127"/>
              </p:ext>
            </p:extLst>
          </p:nvPr>
        </p:nvGraphicFramePr>
        <p:xfrm>
          <a:off x="1958975" y="844550"/>
          <a:ext cx="2838450" cy="1479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6" name="Równanie" r:id="rId3" imgW="876240" imgH="457200" progId="Equation.3">
                  <p:embed/>
                </p:oleObj>
              </mc:Choice>
              <mc:Fallback>
                <p:oleObj name="Równanie" r:id="rId3" imgW="876240" imgH="457200" progId="Equation.3">
                  <p:embed/>
                  <p:pic>
                    <p:nvPicPr>
                      <p:cNvPr id="0" name="Obiek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58975" y="844550"/>
                        <a:ext cx="2838450" cy="1479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Prostokąt 3"/>
          <p:cNvSpPr/>
          <p:nvPr/>
        </p:nvSpPr>
        <p:spPr>
          <a:xfrm>
            <a:off x="509642" y="922367"/>
            <a:ext cx="631844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4000" b="1" dirty="0">
                <a:solidFill>
                  <a:srgbClr val="FF0000"/>
                </a:solidFill>
                <a:latin typeface="Comic Sans MS" pitchFamily="66" charset="0"/>
              </a:rPr>
              <a:t>x=4                          </a:t>
            </a:r>
            <a:br>
              <a:rPr lang="pl-PL" sz="4000" b="1" dirty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pl-PL" sz="4000" b="1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y=3</a:t>
            </a:r>
            <a:r>
              <a:rPr lang="pl-PL" sz="4000" b="1" dirty="0">
                <a:solidFill>
                  <a:srgbClr val="FF0000"/>
                </a:solidFill>
                <a:latin typeface="Comic Sans MS" pitchFamily="66" charset="0"/>
              </a:rPr>
              <a:t> </a:t>
            </a:r>
            <a:endParaRPr lang="pl-PL" sz="4000" dirty="0"/>
          </a:p>
        </p:txBody>
      </p:sp>
      <p:sp>
        <p:nvSpPr>
          <p:cNvPr id="5" name="Prostokąt 4"/>
          <p:cNvSpPr/>
          <p:nvPr/>
        </p:nvSpPr>
        <p:spPr>
          <a:xfrm>
            <a:off x="323528" y="3228202"/>
            <a:ext cx="85689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400" b="1" dirty="0" smtClean="0">
                <a:latin typeface="Comic Sans MS" pitchFamily="66" charset="0"/>
              </a:rPr>
              <a:t>5∙</a:t>
            </a:r>
            <a:r>
              <a:rPr lang="pl-PL" sz="2400" b="1" dirty="0" smtClean="0">
                <a:solidFill>
                  <a:srgbClr val="FF0000"/>
                </a:solidFill>
                <a:latin typeface="Comic Sans MS" pitchFamily="66" charset="0"/>
              </a:rPr>
              <a:t>4</a:t>
            </a:r>
            <a:r>
              <a:rPr lang="pl-PL" sz="2400" b="1" dirty="0" smtClean="0">
                <a:latin typeface="Comic Sans MS" pitchFamily="66" charset="0"/>
              </a:rPr>
              <a:t>  +   4∙</a:t>
            </a:r>
            <a:r>
              <a:rPr lang="pl-PL" sz="2400" b="1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3</a:t>
            </a:r>
            <a:r>
              <a:rPr lang="pl-PL" sz="2400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pl-PL" sz="2400" b="1" dirty="0">
                <a:latin typeface="Comic Sans MS" pitchFamily="66" charset="0"/>
              </a:rPr>
              <a:t>= </a:t>
            </a:r>
            <a:r>
              <a:rPr lang="pl-PL" sz="2400" b="1" dirty="0" smtClean="0">
                <a:latin typeface="Comic Sans MS" pitchFamily="66" charset="0"/>
              </a:rPr>
              <a:t>20 </a:t>
            </a:r>
            <a:r>
              <a:rPr lang="pl-PL" sz="2400" b="1" dirty="0">
                <a:latin typeface="Comic Sans MS" pitchFamily="66" charset="0"/>
              </a:rPr>
              <a:t>+ </a:t>
            </a:r>
            <a:r>
              <a:rPr lang="pl-PL" sz="2400" b="1" dirty="0" smtClean="0">
                <a:latin typeface="Comic Sans MS" pitchFamily="66" charset="0"/>
              </a:rPr>
              <a:t>12 </a:t>
            </a:r>
            <a:r>
              <a:rPr lang="pl-PL" sz="2400" b="1" dirty="0">
                <a:latin typeface="Comic Sans MS" pitchFamily="66" charset="0"/>
              </a:rPr>
              <a:t>= </a:t>
            </a:r>
            <a:r>
              <a:rPr lang="pl-PL" sz="2400" b="1" dirty="0" smtClean="0">
                <a:latin typeface="Comic Sans MS" pitchFamily="66" charset="0"/>
              </a:rPr>
              <a:t>32</a:t>
            </a:r>
            <a:endParaRPr lang="pl-PL" sz="2400" b="1" dirty="0">
              <a:latin typeface="Comic Sans MS" pitchFamily="66" charset="0"/>
            </a:endParaRPr>
          </a:p>
          <a:p>
            <a:endParaRPr lang="pl-PL" sz="2400" b="1" dirty="0">
              <a:latin typeface="Comic Sans MS" pitchFamily="66" charset="0"/>
            </a:endParaRPr>
          </a:p>
          <a:p>
            <a:r>
              <a:rPr lang="pl-PL" sz="2400" b="1" dirty="0">
                <a:latin typeface="Comic Sans MS" pitchFamily="66" charset="0"/>
              </a:rPr>
              <a:t>3</a:t>
            </a:r>
            <a:r>
              <a:rPr lang="pl-PL" sz="2400" b="1" dirty="0" smtClean="0">
                <a:latin typeface="Comic Sans MS" pitchFamily="66" charset="0"/>
              </a:rPr>
              <a:t>∙</a:t>
            </a:r>
            <a:r>
              <a:rPr lang="pl-PL" sz="2400" b="1" dirty="0" smtClean="0">
                <a:solidFill>
                  <a:srgbClr val="FF0000"/>
                </a:solidFill>
                <a:latin typeface="Comic Sans MS" pitchFamily="66" charset="0"/>
              </a:rPr>
              <a:t>4 </a:t>
            </a:r>
            <a:r>
              <a:rPr lang="pl-PL" sz="2400" b="1" dirty="0" smtClean="0">
                <a:latin typeface="Comic Sans MS" pitchFamily="66" charset="0"/>
              </a:rPr>
              <a:t> </a:t>
            </a:r>
            <a:r>
              <a:rPr lang="pl-PL" sz="2400" b="1" dirty="0">
                <a:latin typeface="Comic Sans MS" pitchFamily="66" charset="0"/>
              </a:rPr>
              <a:t>+ </a:t>
            </a:r>
            <a:r>
              <a:rPr lang="pl-PL" sz="2400" b="1" dirty="0" smtClean="0">
                <a:latin typeface="Comic Sans MS" pitchFamily="66" charset="0"/>
              </a:rPr>
              <a:t> </a:t>
            </a:r>
            <a:r>
              <a:rPr lang="pl-PL" sz="2400" b="1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3</a:t>
            </a:r>
            <a:r>
              <a:rPr lang="pl-PL" sz="2400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pl-PL" sz="2400" b="1" dirty="0" smtClean="0">
                <a:latin typeface="Comic Sans MS" pitchFamily="66" charset="0"/>
              </a:rPr>
              <a:t> </a:t>
            </a:r>
            <a:r>
              <a:rPr lang="pl-PL" sz="2400" b="1" dirty="0">
                <a:latin typeface="Comic Sans MS" pitchFamily="66" charset="0"/>
              </a:rPr>
              <a:t>= 12 + </a:t>
            </a:r>
            <a:r>
              <a:rPr lang="pl-PL" sz="2400" b="1" dirty="0" smtClean="0">
                <a:latin typeface="Comic Sans MS" pitchFamily="66" charset="0"/>
              </a:rPr>
              <a:t>3 ≠ 13</a:t>
            </a:r>
            <a:endParaRPr lang="pl-PL" sz="2400" b="1" dirty="0">
              <a:latin typeface="Comic Sans MS" pitchFamily="66" charset="0"/>
            </a:endParaRPr>
          </a:p>
          <a:p>
            <a:endParaRPr lang="pl-PL" sz="2400" b="1" dirty="0">
              <a:latin typeface="Comic Sans MS" pitchFamily="66" charset="0"/>
            </a:endParaRPr>
          </a:p>
          <a:p>
            <a:r>
              <a:rPr lang="pl-PL" sz="2400" b="1" dirty="0">
                <a:latin typeface="Comic Sans MS" pitchFamily="66" charset="0"/>
              </a:rPr>
              <a:t>L</a:t>
            </a:r>
            <a:r>
              <a:rPr lang="pl-PL" sz="2400" b="1" dirty="0" smtClean="0">
                <a:latin typeface="Comic Sans MS" pitchFamily="66" charset="0"/>
              </a:rPr>
              <a:t>iczby (4, 3) spełniają tylko jedno równanie, zatem  </a:t>
            </a:r>
            <a:endParaRPr lang="pl-PL" sz="2400" b="1" dirty="0">
              <a:latin typeface="Comic Sans MS" pitchFamily="66" charset="0"/>
            </a:endParaRPr>
          </a:p>
          <a:p>
            <a:r>
              <a:rPr lang="pl-PL" sz="2400" b="1" u="sng" dirty="0">
                <a:latin typeface="Comic Sans MS" pitchFamily="66" charset="0"/>
              </a:rPr>
              <a:t>n</a:t>
            </a:r>
            <a:r>
              <a:rPr lang="pl-PL" sz="2400" b="1" u="sng" dirty="0" smtClean="0">
                <a:latin typeface="Comic Sans MS" pitchFamily="66" charset="0"/>
              </a:rPr>
              <a:t>ie są </a:t>
            </a:r>
            <a:r>
              <a:rPr lang="pl-PL" sz="2400" b="1" u="sng" dirty="0">
                <a:latin typeface="Comic Sans MS" pitchFamily="66" charset="0"/>
              </a:rPr>
              <a:t>rozwiązaniem  </a:t>
            </a:r>
            <a:r>
              <a:rPr lang="pl-PL" sz="2400" b="1" dirty="0">
                <a:latin typeface="Comic Sans MS" pitchFamily="66" charset="0"/>
              </a:rPr>
              <a:t>tego układu równań.</a:t>
            </a:r>
          </a:p>
        </p:txBody>
      </p:sp>
    </p:spTree>
    <p:extLst>
      <p:ext uri="{BB962C8B-B14F-4D97-AF65-F5344CB8AC3E}">
        <p14:creationId xmlns:p14="http://schemas.microsoft.com/office/powerpoint/2010/main" val="2742477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95536" y="1988840"/>
            <a:ext cx="8229600" cy="1143000"/>
          </a:xfrm>
        </p:spPr>
        <p:txBody>
          <a:bodyPr>
            <a:noAutofit/>
          </a:bodyPr>
          <a:lstStyle/>
          <a:p>
            <a:r>
              <a:rPr lang="pl-PL" sz="66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/>
            </a:r>
            <a:br>
              <a:rPr lang="pl-PL" sz="66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pl-PL" sz="66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/>
            </a:r>
            <a:br>
              <a:rPr lang="pl-PL" sz="66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</a:br>
            <a:endParaRPr lang="pl-PL" sz="6600" b="1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797480" y="2636912"/>
            <a:ext cx="75103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pl-PL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omic Sans MS" pitchFamily="66" charset="0"/>
              </a:rPr>
              <a:t>Zadania testowe</a:t>
            </a:r>
            <a:endParaRPr lang="pl-PL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07263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l-PL" sz="2000" b="1" dirty="0" smtClean="0">
                <a:latin typeface="Comic Sans MS" pitchFamily="66" charset="0"/>
              </a:rPr>
              <a:t>Rozwiązaniem których układów równań jest para liczb </a:t>
            </a:r>
            <a:br>
              <a:rPr lang="pl-PL" sz="2000" b="1" dirty="0" smtClean="0">
                <a:latin typeface="Comic Sans MS" pitchFamily="66" charset="0"/>
              </a:rPr>
            </a:br>
            <a:endParaRPr lang="pl-PL" sz="2000" b="1" dirty="0">
              <a:latin typeface="Comic Sans MS" pitchFamily="66" charset="0"/>
            </a:endParaRPr>
          </a:p>
        </p:txBody>
      </p:sp>
      <p:graphicFrame>
        <p:nvGraphicFramePr>
          <p:cNvPr id="3" name="Obi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5576760"/>
              </p:ext>
            </p:extLst>
          </p:nvPr>
        </p:nvGraphicFramePr>
        <p:xfrm>
          <a:off x="7380312" y="404664"/>
          <a:ext cx="1064543" cy="11280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7" name="Równanie" r:id="rId3" imgW="431640" imgH="457200" progId="Equation.3">
                  <p:embed/>
                </p:oleObj>
              </mc:Choice>
              <mc:Fallback>
                <p:oleObj name="Równanie" r:id="rId3" imgW="431640" imgH="4572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80312" y="404664"/>
                        <a:ext cx="1064543" cy="112801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ela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83437147"/>
                  </p:ext>
                </p:extLst>
              </p:nvPr>
            </p:nvGraphicFramePr>
            <p:xfrm>
              <a:off x="1763688" y="1268760"/>
              <a:ext cx="5184576" cy="3515742"/>
            </p:xfrm>
            <a:graphic>
              <a:graphicData uri="http://schemas.openxmlformats.org/drawingml/2006/table">
                <a:tbl>
                  <a:tblPr firstRow="1" bandRow="1">
                    <a:tableStyleId>{35758FB7-9AC5-4552-8A53-C91805E547FA}</a:tableStyleId>
                  </a:tblPr>
                  <a:tblGrid>
                    <a:gridCol w="1391816"/>
                    <a:gridCol w="3792760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l-PL" b="1" dirty="0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</a:rPr>
                            <a:t>I</a:t>
                          </a:r>
                          <a:endParaRPr lang="pl-PL" b="1" dirty="0">
                            <a:solidFill>
                              <a:schemeClr val="accent5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begChr m:val="{"/>
                                    <m:endChr m:val=""/>
                                    <m:ctrlPr>
                                      <a:rPr lang="pl-PL" b="1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eqArr>
                                      <m:eqArrPr>
                                        <m:ctrlP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eqArrPr>
                                      <m:e>
                                        <m: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𝒙</m:t>
                                        </m:r>
                                        <m: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+</m:t>
                                        </m:r>
                                        <m: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𝒚</m:t>
                                        </m:r>
                                        <m: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=</m:t>
                                        </m:r>
                                        <m: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𝟕</m:t>
                                        </m:r>
                                      </m:e>
                                      <m:e>
                                        <m: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𝟐</m:t>
                                        </m:r>
                                        <m: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𝒚</m:t>
                                        </m:r>
                                        <m: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−</m:t>
                                        </m:r>
                                        <m: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𝒙</m:t>
                                        </m:r>
                                        <m: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=</m:t>
                                        </m:r>
                                        <m: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𝟖</m:t>
                                        </m:r>
                                      </m:e>
                                    </m:eqArr>
                                  </m:e>
                                </m:d>
                              </m:oMath>
                            </m:oMathPara>
                          </a14:m>
                          <a:endParaRPr lang="pl-PL" b="1" dirty="0" smtClean="0">
                            <a:solidFill>
                              <a:schemeClr val="tx1"/>
                            </a:solidFill>
                          </a:endParaRPr>
                        </a:p>
                        <a:p>
                          <a:endParaRPr lang="pl-PL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l-PL" b="1" dirty="0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</a:rPr>
                            <a:t>II</a:t>
                          </a:r>
                          <a:endParaRPr lang="pl-PL" b="1" dirty="0">
                            <a:solidFill>
                              <a:schemeClr val="accent5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begChr m:val="{"/>
                                    <m:endChr m:val=""/>
                                    <m:ctrlPr>
                                      <a:rPr lang="pl-PL" b="1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eqArr>
                                      <m:eqArrPr>
                                        <m:ctrlP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eqArrPr>
                                      <m:e>
                                        <m: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𝟔</m:t>
                                        </m:r>
                                        <m: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𝒙</m:t>
                                        </m:r>
                                        <m: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+</m:t>
                                        </m:r>
                                        <m: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𝒚</m:t>
                                        </m:r>
                                        <m: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=</m:t>
                                        </m:r>
                                        <m: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𝟏𝟗</m:t>
                                        </m:r>
                                      </m:e>
                                      <m:e>
                                        <m: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𝒙</m:t>
                                        </m:r>
                                        <m: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−</m:t>
                                        </m:r>
                                        <m: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𝒚</m:t>
                                        </m:r>
                                        <m: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=−</m:t>
                                        </m:r>
                                        <m: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𝟑</m:t>
                                        </m:r>
                                      </m:e>
                                    </m:eqArr>
                                  </m:e>
                                </m:d>
                              </m:oMath>
                            </m:oMathPara>
                          </a14:m>
                          <a:endParaRPr lang="pl-PL" dirty="0" smtClean="0"/>
                        </a:p>
                        <a:p>
                          <a:endParaRPr lang="pl-PL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l-PL" b="1" dirty="0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</a:rPr>
                            <a:t>III</a:t>
                          </a:r>
                          <a:endParaRPr lang="pl-PL" b="1" dirty="0">
                            <a:solidFill>
                              <a:schemeClr val="accent5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begChr m:val="{"/>
                                    <m:endChr m:val=""/>
                                    <m:ctrlPr>
                                      <a:rPr lang="pl-PL" b="1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eqArr>
                                      <m:eqArrPr>
                                        <m:ctrlP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eqArrPr>
                                      <m:e>
                                        <m: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𝟏𝟎</m:t>
                                        </m:r>
                                        <m: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𝒙</m:t>
                                        </m:r>
                                        <m: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−</m:t>
                                        </m:r>
                                        <m: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𝟐</m:t>
                                        </m:r>
                                        <m: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𝒚</m:t>
                                        </m:r>
                                        <m: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=</m:t>
                                        </m:r>
                                        <m: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𝟏𝟎</m:t>
                                        </m:r>
                                      </m:e>
                                      <m:e>
                                        <m: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𝟑</m:t>
                                        </m:r>
                                        <m: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𝒙</m:t>
                                        </m:r>
                                        <m: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−</m:t>
                                        </m:r>
                                        <m: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𝒚</m:t>
                                        </m:r>
                                        <m: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=</m:t>
                                        </m:r>
                                        <m: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𝟏</m:t>
                                        </m:r>
                                      </m:e>
                                    </m:eqArr>
                                  </m:e>
                                </m:d>
                              </m:oMath>
                            </m:oMathPara>
                          </a14:m>
                          <a:endParaRPr lang="pl-PL" dirty="0" smtClean="0"/>
                        </a:p>
                        <a:p>
                          <a:endParaRPr lang="pl-PL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l-PL" b="1" dirty="0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</a:rPr>
                            <a:t>IV</a:t>
                          </a:r>
                          <a:endParaRPr lang="pl-PL" b="1" dirty="0">
                            <a:solidFill>
                              <a:schemeClr val="accent5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begChr m:val="{"/>
                                    <m:endChr m:val=""/>
                                    <m:ctrlPr>
                                      <a:rPr lang="pl-PL" b="1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eqArr>
                                      <m:eqArrPr>
                                        <m:ctrlP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eqArrPr>
                                      <m:e>
                                        <m: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𝟐</m:t>
                                        </m:r>
                                        <m: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,</m:t>
                                        </m:r>
                                        <m: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𝟓</m:t>
                                        </m:r>
                                        <m: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𝒙</m:t>
                                        </m:r>
                                        <m: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+</m:t>
                                        </m:r>
                                        <m: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𝒚</m:t>
                                        </m:r>
                                        <m: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=</m:t>
                                        </m:r>
                                        <m: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𝟏𝟎</m:t>
                                        </m:r>
                                      </m:e>
                                      <m:e>
                                        <m: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𝟕</m:t>
                                        </m:r>
                                        <m: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𝒙</m:t>
                                        </m:r>
                                        <m: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−</m:t>
                                        </m:r>
                                        <m: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𝒚</m:t>
                                        </m:r>
                                        <m: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=</m:t>
                                        </m:r>
                                        <m: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𝟗</m:t>
                                        </m:r>
                                      </m:e>
                                    </m:eqArr>
                                  </m:e>
                                </m:d>
                              </m:oMath>
                            </m:oMathPara>
                          </a14:m>
                          <a:endParaRPr lang="pl-PL" dirty="0" smtClean="0"/>
                        </a:p>
                        <a:p>
                          <a:endParaRPr lang="pl-PL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ela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83437147"/>
                  </p:ext>
                </p:extLst>
              </p:nvPr>
            </p:nvGraphicFramePr>
            <p:xfrm>
              <a:off x="1763688" y="1268760"/>
              <a:ext cx="5184576" cy="3515742"/>
            </p:xfrm>
            <a:graphic>
              <a:graphicData uri="http://schemas.openxmlformats.org/drawingml/2006/table">
                <a:tbl>
                  <a:tblPr firstRow="1" bandRow="1">
                    <a:tableStyleId>{35758FB7-9AC5-4552-8A53-C91805E547FA}</a:tableStyleId>
                  </a:tblPr>
                  <a:tblGrid>
                    <a:gridCol w="1391816"/>
                    <a:gridCol w="3792760"/>
                  </a:tblGrid>
                  <a:tr h="87617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l-PL" b="1" dirty="0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</a:rPr>
                            <a:t>I</a:t>
                          </a:r>
                          <a:endParaRPr lang="pl-PL" b="1" dirty="0">
                            <a:solidFill>
                              <a:schemeClr val="accent5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pl-PL"/>
                        </a:p>
                      </a:txBody>
                      <a:tcPr>
                        <a:blipFill rotWithShape="1">
                          <a:blip r:embed="rId5"/>
                          <a:stretch>
                            <a:fillRect l="-37721" t="-3472" r="-1124" b="-307639"/>
                          </a:stretch>
                        </a:blipFill>
                      </a:tcPr>
                    </a:tc>
                  </a:tr>
                  <a:tr h="87801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l-PL" b="1" dirty="0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</a:rPr>
                            <a:t>II</a:t>
                          </a:r>
                          <a:endParaRPr lang="pl-PL" b="1" dirty="0">
                            <a:solidFill>
                              <a:schemeClr val="accent5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pl-PL"/>
                        </a:p>
                      </a:txBody>
                      <a:tcPr>
                        <a:blipFill rotWithShape="1">
                          <a:blip r:embed="rId5"/>
                          <a:stretch>
                            <a:fillRect l="-37721" t="-103472" r="-1124" b="-207639"/>
                          </a:stretch>
                        </a:blipFill>
                      </a:tcPr>
                    </a:tc>
                  </a:tr>
                  <a:tr h="87801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l-PL" b="1" dirty="0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</a:rPr>
                            <a:t>III</a:t>
                          </a:r>
                          <a:endParaRPr lang="pl-PL" b="1" dirty="0">
                            <a:solidFill>
                              <a:schemeClr val="accent5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pl-PL"/>
                        </a:p>
                      </a:txBody>
                      <a:tcPr>
                        <a:blipFill rotWithShape="1">
                          <a:blip r:embed="rId5"/>
                          <a:stretch>
                            <a:fillRect l="-37721" t="-203472" r="-1124" b="-107639"/>
                          </a:stretch>
                        </a:blipFill>
                      </a:tcPr>
                    </a:tc>
                  </a:tr>
                  <a:tr h="88353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l-PL" b="1" dirty="0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</a:rPr>
                            <a:t>IV</a:t>
                          </a:r>
                          <a:endParaRPr lang="pl-PL" b="1" dirty="0">
                            <a:solidFill>
                              <a:schemeClr val="accent5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pl-PL"/>
                        </a:p>
                      </a:txBody>
                      <a:tcPr>
                        <a:blipFill rotWithShape="1">
                          <a:blip r:embed="rId5"/>
                          <a:stretch>
                            <a:fillRect l="-37721" t="-301379" r="-1124" b="-6897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6" name="pole tekstowe 5"/>
          <p:cNvSpPr txBox="1"/>
          <p:nvPr/>
        </p:nvSpPr>
        <p:spPr>
          <a:xfrm>
            <a:off x="179513" y="5733256"/>
            <a:ext cx="88569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 smtClean="0">
                <a:latin typeface="Comic Sans MS" pitchFamily="66" charset="0"/>
              </a:rPr>
              <a:t>A. I  </a:t>
            </a:r>
            <a:r>
              <a:rPr lang="pl-PL" sz="2000" b="1" dirty="0" err="1" smtClean="0">
                <a:latin typeface="Comic Sans MS" pitchFamily="66" charset="0"/>
              </a:rPr>
              <a:t>i</a:t>
            </a:r>
            <a:r>
              <a:rPr lang="pl-PL" sz="2000" b="1" dirty="0" smtClean="0">
                <a:latin typeface="Comic Sans MS" pitchFamily="66" charset="0"/>
              </a:rPr>
              <a:t>  III      B. I  </a:t>
            </a:r>
            <a:r>
              <a:rPr lang="pl-PL" sz="2000" b="1" dirty="0" err="1" smtClean="0">
                <a:latin typeface="Comic Sans MS" pitchFamily="66" charset="0"/>
              </a:rPr>
              <a:t>i</a:t>
            </a:r>
            <a:r>
              <a:rPr lang="pl-PL" sz="2000" b="1" dirty="0" smtClean="0">
                <a:latin typeface="Comic Sans MS" pitchFamily="66" charset="0"/>
              </a:rPr>
              <a:t>  IV       C. I, III i  IV       D. II  i  IV</a:t>
            </a:r>
            <a:endParaRPr lang="pl-PL" sz="20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3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2400" b="1" dirty="0" smtClean="0">
                <a:latin typeface="Comic Sans MS" pitchFamily="66" charset="0"/>
              </a:rPr>
              <a:t>Wybierz drugie równanie tak, by rozwiązaniem powstałego układu były liczby </a:t>
            </a:r>
            <a:r>
              <a:rPr lang="pl-PL" sz="24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x = 10 i y = 8</a:t>
            </a:r>
            <a:endParaRPr lang="pl-PL" sz="2400" b="1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graphicFrame>
        <p:nvGraphicFramePr>
          <p:cNvPr id="3" name="Obi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770671"/>
              </p:ext>
            </p:extLst>
          </p:nvPr>
        </p:nvGraphicFramePr>
        <p:xfrm>
          <a:off x="1204913" y="1412875"/>
          <a:ext cx="2016125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2" name="Równanie" r:id="rId3" imgW="711000" imgH="457200" progId="Equation.3">
                  <p:embed/>
                </p:oleObj>
              </mc:Choice>
              <mc:Fallback>
                <p:oleObj name="Równanie" r:id="rId3" imgW="711000" imgH="4572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04913" y="1412875"/>
                        <a:ext cx="2016125" cy="1295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pole tekstowe 3"/>
          <p:cNvSpPr txBox="1"/>
          <p:nvPr/>
        </p:nvSpPr>
        <p:spPr>
          <a:xfrm>
            <a:off x="1115616" y="3140968"/>
            <a:ext cx="3339376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lphaUcPeriod"/>
            </a:pPr>
            <a:r>
              <a:rPr lang="pl-PL" sz="32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 x – y = 0</a:t>
            </a:r>
          </a:p>
          <a:p>
            <a:pPr marL="342900" indent="-342900">
              <a:buAutoNum type="alphaUcPeriod"/>
            </a:pPr>
            <a:r>
              <a:rPr lang="pl-PL" sz="32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 3y – x = 14</a:t>
            </a:r>
          </a:p>
          <a:p>
            <a:pPr marL="342900" indent="-342900">
              <a:buAutoNum type="alphaUcPeriod"/>
            </a:pPr>
            <a:r>
              <a:rPr lang="pl-PL" sz="32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 2x – y = 18</a:t>
            </a:r>
          </a:p>
          <a:p>
            <a:pPr marL="342900" indent="-342900">
              <a:buAutoNum type="alphaUcPeriod"/>
            </a:pPr>
            <a:r>
              <a:rPr lang="pl-PL" sz="32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 x =  y - 2</a:t>
            </a:r>
          </a:p>
          <a:p>
            <a:endParaRPr lang="pl-PL" sz="3200" b="1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9532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pl-PL" sz="2000" b="1" dirty="0" smtClean="0">
                <a:latin typeface="Comic Sans MS" pitchFamily="66" charset="0"/>
              </a:rPr>
              <a:t>Ania kupiła 3 czekolady i 6 ciastek, zapłaciła 24 zł. </a:t>
            </a:r>
            <a:br>
              <a:rPr lang="pl-PL" sz="2000" b="1" dirty="0" smtClean="0">
                <a:latin typeface="Comic Sans MS" pitchFamily="66" charset="0"/>
              </a:rPr>
            </a:br>
            <a:r>
              <a:rPr lang="pl-PL" sz="2000" b="1" dirty="0" smtClean="0">
                <a:latin typeface="Comic Sans MS" pitchFamily="66" charset="0"/>
              </a:rPr>
              <a:t>Gdyby czekolada była o złotówkę tańsza, a ciastko o 50 groszy tańsze, to wówczas zapłaciłaby o 6 złotych mniej.</a:t>
            </a:r>
            <a:br>
              <a:rPr lang="pl-PL" sz="2000" b="1" dirty="0" smtClean="0">
                <a:latin typeface="Comic Sans MS" pitchFamily="66" charset="0"/>
              </a:rPr>
            </a:br>
            <a:r>
              <a:rPr lang="pl-PL" sz="2000" b="1" dirty="0">
                <a:latin typeface="Comic Sans MS" pitchFamily="66" charset="0"/>
              </a:rPr>
              <a:t/>
            </a:r>
            <a:br>
              <a:rPr lang="pl-PL" sz="2000" b="1" dirty="0">
                <a:latin typeface="Comic Sans MS" pitchFamily="66" charset="0"/>
              </a:rPr>
            </a:br>
            <a:r>
              <a:rPr lang="pl-PL" sz="2000" b="1" dirty="0" smtClean="0">
                <a:latin typeface="Comic Sans MS" pitchFamily="66" charset="0"/>
              </a:rPr>
              <a:t>Przyjmij oznaczenia: x – cena czekolady;  y – cena ciastka</a:t>
            </a:r>
            <a:endParaRPr lang="pl-PL" sz="2000" b="1" dirty="0">
              <a:latin typeface="Comic Sans MS" pitchFamily="66" charset="0"/>
            </a:endParaRPr>
          </a:p>
        </p:txBody>
      </p:sp>
      <p:sp>
        <p:nvSpPr>
          <p:cNvPr id="4" name="pole tekstowe 3"/>
          <p:cNvSpPr txBox="1"/>
          <p:nvPr/>
        </p:nvSpPr>
        <p:spPr>
          <a:xfrm>
            <a:off x="683568" y="1844824"/>
            <a:ext cx="79208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pl-PL" sz="24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Interpretacją pierwszego zdania może być równanie:</a:t>
            </a:r>
          </a:p>
          <a:p>
            <a:pPr marL="342900" indent="-342900">
              <a:buAutoNum type="alphaUcPeriod"/>
            </a:pPr>
            <a:r>
              <a:rPr lang="pl-PL" sz="24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3x + 6y = 24                               PRAWDA / FAŁSZ</a:t>
            </a:r>
          </a:p>
          <a:p>
            <a:pPr marL="342900" indent="-342900">
              <a:buAutoNum type="alphaUcPeriod"/>
            </a:pPr>
            <a:r>
              <a:rPr lang="pl-PL" sz="2400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x</a:t>
            </a:r>
            <a:r>
              <a:rPr lang="pl-PL" sz="24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+ y = 24                                   PRAWDA / FAŁSZ</a:t>
            </a:r>
          </a:p>
          <a:p>
            <a:pPr marL="342900" indent="-342900">
              <a:buAutoNum type="alphaUcPeriod"/>
            </a:pPr>
            <a:r>
              <a:rPr lang="pl-PL" sz="24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6x + 3y = 24                               PRAWDA / FAŁSZ</a:t>
            </a:r>
          </a:p>
          <a:p>
            <a:pPr marL="342900" indent="-342900">
              <a:buAutoNum type="alphaUcPeriod"/>
            </a:pPr>
            <a:endParaRPr lang="pl-PL" sz="24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5" name="pole tekstowe 4"/>
          <p:cNvSpPr txBox="1"/>
          <p:nvPr/>
        </p:nvSpPr>
        <p:spPr>
          <a:xfrm>
            <a:off x="712881" y="4005064"/>
            <a:ext cx="7893508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2. Drugie zdanie można zapisać za pomocą równania:</a:t>
            </a:r>
          </a:p>
          <a:p>
            <a:pPr marL="457200" indent="-457200">
              <a:buAutoNum type="alphaUcPeriod"/>
            </a:pPr>
            <a:r>
              <a:rPr lang="pl-PL" sz="24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x – 1 + y – 0,50 = 6                   PRAWDA / FAŁSZ</a:t>
            </a:r>
          </a:p>
          <a:p>
            <a:pPr marL="457200" indent="-457200">
              <a:buAutoNum type="alphaUcPeriod"/>
            </a:pPr>
            <a:r>
              <a:rPr lang="pl-PL" sz="24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3(x – 1) + 6(y - 0,50) = 18         PRAWDA / FAŁSZ</a:t>
            </a:r>
          </a:p>
          <a:p>
            <a:pPr marL="457200" indent="-457200">
              <a:buAutoNum type="alphaUcPeriod"/>
            </a:pPr>
            <a:r>
              <a:rPr lang="pl-PL" sz="24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3x – 3 + 6y – 3 = </a:t>
            </a:r>
            <a:r>
              <a:rPr lang="pl-PL" sz="24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24 - 6</a:t>
            </a:r>
            <a:r>
              <a:rPr lang="pl-PL" sz="24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           PRAWDA </a:t>
            </a:r>
            <a:r>
              <a:rPr lang="pl-PL" sz="24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/ FAŁSZ</a:t>
            </a:r>
          </a:p>
          <a:p>
            <a:pPr marL="457200" indent="-457200">
              <a:buAutoNum type="alphaUcPeriod"/>
            </a:pPr>
            <a:endParaRPr lang="pl-PL" sz="2400" dirty="0" smtClean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  <a:p>
            <a:pPr marL="457200" indent="-457200">
              <a:buAutoNum type="alphaUcPeriod"/>
            </a:pPr>
            <a:endParaRPr lang="pl-PL" sz="24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150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33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Zapisywanie związków między wielkościami za pomocą układów równań pierwszego stopnia z dwiema niewiadomymi</a:t>
            </a:r>
          </a:p>
          <a:p>
            <a:pPr marL="0" indent="0">
              <a:buNone/>
            </a:pPr>
            <a:endParaRPr lang="pl-PL" sz="3300" b="1" dirty="0" smtClean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  <a:p>
            <a:pPr marL="0" indent="0">
              <a:buNone/>
            </a:pPr>
            <a:r>
              <a:rPr lang="pl-PL" sz="33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Sprawdzanie czy dana para liczb jest rozwiązaniem układu równań</a:t>
            </a:r>
          </a:p>
          <a:p>
            <a:pPr marL="0" indent="0"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01442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 2"/>
          <p:cNvSpPr/>
          <p:nvPr/>
        </p:nvSpPr>
        <p:spPr>
          <a:xfrm>
            <a:off x="272916" y="2492896"/>
            <a:ext cx="85266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pl-PL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omic Sans MS" pitchFamily="66" charset="0"/>
              </a:rPr>
              <a:t>Sprawdź czy umiesz</a:t>
            </a:r>
            <a:endParaRPr lang="pl-PL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2402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512" y="2348880"/>
            <a:ext cx="864096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pl-PL" sz="2200" u="sng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Do podanego problemu dobierz układ równań będący jego interpretacją</a:t>
            </a:r>
            <a:r>
              <a:rPr lang="pl-PL" sz="2200" dirty="0" smtClean="0">
                <a:latin typeface="Comic Sans MS" pitchFamily="66" charset="0"/>
              </a:rPr>
              <a:t>.</a:t>
            </a:r>
            <a:br>
              <a:rPr lang="pl-PL" sz="2200" dirty="0" smtClean="0">
                <a:latin typeface="Comic Sans MS" pitchFamily="66" charset="0"/>
              </a:rPr>
            </a:br>
            <a:r>
              <a:rPr lang="pl-PL" sz="2200" dirty="0">
                <a:latin typeface="Comic Sans MS" pitchFamily="66" charset="0"/>
              </a:rPr>
              <a:t/>
            </a:r>
            <a:br>
              <a:rPr lang="pl-PL" sz="2200" dirty="0">
                <a:latin typeface="Comic Sans MS" pitchFamily="66" charset="0"/>
              </a:rPr>
            </a:br>
            <a:r>
              <a:rPr lang="pl-PL" sz="2000" b="1" dirty="0" smtClean="0">
                <a:latin typeface="Comic Sans MS" pitchFamily="66" charset="0"/>
              </a:rPr>
              <a:t>Adam kupił bilety do kina 3 zwykłe i 7 ulgowych, razem zapłacił 135zł.</a:t>
            </a:r>
            <a:br>
              <a:rPr lang="pl-PL" sz="2000" b="1" dirty="0" smtClean="0">
                <a:latin typeface="Comic Sans MS" pitchFamily="66" charset="0"/>
              </a:rPr>
            </a:br>
            <a:r>
              <a:rPr lang="pl-PL" sz="2000" b="1" dirty="0" smtClean="0">
                <a:latin typeface="Comic Sans MS" pitchFamily="66" charset="0"/>
              </a:rPr>
              <a:t>Bilet ulgowy był o 5 zł tańszy od zwykłego.</a:t>
            </a:r>
            <a:r>
              <a:rPr lang="pl-PL" sz="2000" b="1" dirty="0">
                <a:latin typeface="Comic Sans MS" pitchFamily="66" charset="0"/>
              </a:rPr>
              <a:t/>
            </a:r>
            <a:br>
              <a:rPr lang="pl-PL" sz="2000" b="1" dirty="0">
                <a:latin typeface="Comic Sans MS" pitchFamily="66" charset="0"/>
              </a:rPr>
            </a:br>
            <a:r>
              <a:rPr lang="pl-PL" sz="2000" b="1" dirty="0" smtClean="0">
                <a:latin typeface="Comic Sans MS" pitchFamily="66" charset="0"/>
              </a:rPr>
              <a:t/>
            </a:r>
            <a:br>
              <a:rPr lang="pl-PL" sz="2000" b="1" dirty="0" smtClean="0">
                <a:latin typeface="Comic Sans MS" pitchFamily="66" charset="0"/>
              </a:rPr>
            </a:br>
            <a:r>
              <a:rPr lang="pl-PL" sz="2200" b="1" dirty="0">
                <a:latin typeface="Comic Sans MS" pitchFamily="66" charset="0"/>
              </a:rPr>
              <a:t>x</a:t>
            </a:r>
            <a:r>
              <a:rPr lang="pl-PL" sz="2200" b="1" dirty="0" smtClean="0">
                <a:latin typeface="Comic Sans MS" pitchFamily="66" charset="0"/>
              </a:rPr>
              <a:t> – cena biletu zwykłego  y – cena biletu ulgowego</a:t>
            </a:r>
            <a:br>
              <a:rPr lang="pl-PL" sz="2200" b="1" dirty="0" smtClean="0">
                <a:latin typeface="Comic Sans MS" pitchFamily="66" charset="0"/>
              </a:rPr>
            </a:br>
            <a:r>
              <a:rPr lang="pl-PL" sz="2200" b="1" dirty="0">
                <a:latin typeface="Comic Sans MS" pitchFamily="66" charset="0"/>
              </a:rPr>
              <a:t/>
            </a:r>
            <a:br>
              <a:rPr lang="pl-PL" sz="2200" b="1" dirty="0">
                <a:latin typeface="Comic Sans MS" pitchFamily="66" charset="0"/>
              </a:rPr>
            </a:br>
            <a:r>
              <a:rPr lang="pl-PL" sz="2200" b="1" dirty="0" smtClean="0">
                <a:latin typeface="Comic Sans MS" pitchFamily="66" charset="0"/>
              </a:rPr>
              <a:t/>
            </a:r>
            <a:br>
              <a:rPr lang="pl-PL" sz="2200" b="1" dirty="0" smtClean="0">
                <a:latin typeface="Comic Sans MS" pitchFamily="66" charset="0"/>
              </a:rPr>
            </a:br>
            <a:r>
              <a:rPr lang="pl-PL" sz="2200" b="1" dirty="0">
                <a:latin typeface="Comic Sans MS" pitchFamily="66" charset="0"/>
              </a:rPr>
              <a:t/>
            </a:r>
            <a:br>
              <a:rPr lang="pl-PL" sz="2200" b="1" dirty="0">
                <a:latin typeface="Comic Sans MS" pitchFamily="66" charset="0"/>
              </a:rPr>
            </a:br>
            <a:r>
              <a:rPr lang="pl-PL" sz="2200" b="1" dirty="0" smtClean="0">
                <a:latin typeface="Comic Sans MS" pitchFamily="66" charset="0"/>
              </a:rPr>
              <a:t>A.                                           B. </a:t>
            </a:r>
            <a:br>
              <a:rPr lang="pl-PL" sz="2200" b="1" dirty="0" smtClean="0">
                <a:latin typeface="Comic Sans MS" pitchFamily="66" charset="0"/>
              </a:rPr>
            </a:br>
            <a:r>
              <a:rPr lang="pl-PL" sz="2200" b="1" dirty="0">
                <a:latin typeface="Comic Sans MS" pitchFamily="66" charset="0"/>
              </a:rPr>
              <a:t/>
            </a:r>
            <a:br>
              <a:rPr lang="pl-PL" sz="2200" b="1" dirty="0">
                <a:latin typeface="Comic Sans MS" pitchFamily="66" charset="0"/>
              </a:rPr>
            </a:br>
            <a:r>
              <a:rPr lang="pl-PL" sz="2200" b="1" dirty="0" smtClean="0">
                <a:latin typeface="Comic Sans MS" pitchFamily="66" charset="0"/>
              </a:rPr>
              <a:t/>
            </a:r>
            <a:br>
              <a:rPr lang="pl-PL" sz="2200" b="1" dirty="0" smtClean="0">
                <a:latin typeface="Comic Sans MS" pitchFamily="66" charset="0"/>
              </a:rPr>
            </a:br>
            <a:r>
              <a:rPr lang="pl-PL" sz="2200" b="1" dirty="0">
                <a:latin typeface="Comic Sans MS" pitchFamily="66" charset="0"/>
              </a:rPr>
              <a:t/>
            </a:r>
            <a:br>
              <a:rPr lang="pl-PL" sz="2200" b="1" dirty="0">
                <a:latin typeface="Comic Sans MS" pitchFamily="66" charset="0"/>
              </a:rPr>
            </a:br>
            <a:r>
              <a:rPr lang="pl-PL" sz="2200" b="1" dirty="0" smtClean="0">
                <a:latin typeface="Comic Sans MS" pitchFamily="66" charset="0"/>
              </a:rPr>
              <a:t/>
            </a:r>
            <a:br>
              <a:rPr lang="pl-PL" sz="2200" b="1" dirty="0" smtClean="0">
                <a:latin typeface="Comic Sans MS" pitchFamily="66" charset="0"/>
              </a:rPr>
            </a:br>
            <a:r>
              <a:rPr lang="pl-PL" sz="2200" b="1" dirty="0">
                <a:latin typeface="Comic Sans MS" pitchFamily="66" charset="0"/>
              </a:rPr>
              <a:t/>
            </a:r>
            <a:br>
              <a:rPr lang="pl-PL" sz="2200" b="1" dirty="0">
                <a:latin typeface="Comic Sans MS" pitchFamily="66" charset="0"/>
              </a:rPr>
            </a:br>
            <a:r>
              <a:rPr lang="pl-PL" sz="2200" b="1" dirty="0" smtClean="0">
                <a:latin typeface="Comic Sans MS" pitchFamily="66" charset="0"/>
              </a:rPr>
              <a:t>C.                                            D. </a:t>
            </a:r>
            <a:endParaRPr lang="pl-PL" sz="2200" b="1" dirty="0">
              <a:latin typeface="Comic Sans MS" pitchFamily="66" charset="0"/>
            </a:endParaRPr>
          </a:p>
        </p:txBody>
      </p:sp>
      <p:graphicFrame>
        <p:nvGraphicFramePr>
          <p:cNvPr id="4" name="Obi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6520386"/>
              </p:ext>
            </p:extLst>
          </p:nvPr>
        </p:nvGraphicFramePr>
        <p:xfrm>
          <a:off x="755576" y="2708920"/>
          <a:ext cx="2233613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55" name="Równanie" r:id="rId3" imgW="787320" imgH="457200" progId="Equation.3">
                  <p:embed/>
                </p:oleObj>
              </mc:Choice>
              <mc:Fallback>
                <p:oleObj name="Równanie" r:id="rId3" imgW="787320" imgH="457200" progId="Equation.3">
                  <p:embed/>
                  <p:pic>
                    <p:nvPicPr>
                      <p:cNvPr id="0" name="Obiek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6" y="2708920"/>
                        <a:ext cx="2233613" cy="1295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i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9481366"/>
              </p:ext>
            </p:extLst>
          </p:nvPr>
        </p:nvGraphicFramePr>
        <p:xfrm>
          <a:off x="5688013" y="2708275"/>
          <a:ext cx="2663825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56" name="Równanie" r:id="rId5" imgW="939600" imgH="457200" progId="Equation.3">
                  <p:embed/>
                </p:oleObj>
              </mc:Choice>
              <mc:Fallback>
                <p:oleObj name="Równanie" r:id="rId5" imgW="939600" imgH="457200" progId="Equation.3">
                  <p:embed/>
                  <p:pic>
                    <p:nvPicPr>
                      <p:cNvPr id="0" name="Obiek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88013" y="2708275"/>
                        <a:ext cx="2663825" cy="1295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i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4416003"/>
              </p:ext>
            </p:extLst>
          </p:nvPr>
        </p:nvGraphicFramePr>
        <p:xfrm>
          <a:off x="755576" y="4653136"/>
          <a:ext cx="2663825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57" name="Równanie" r:id="rId7" imgW="939600" imgH="457200" progId="Equation.3">
                  <p:embed/>
                </p:oleObj>
              </mc:Choice>
              <mc:Fallback>
                <p:oleObj name="Równanie" r:id="rId7" imgW="939600" imgH="457200" progId="Equation.3">
                  <p:embed/>
                  <p:pic>
                    <p:nvPicPr>
                      <p:cNvPr id="0" name="Obiek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6" y="4653136"/>
                        <a:ext cx="2663825" cy="1295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i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0683196"/>
              </p:ext>
            </p:extLst>
          </p:nvPr>
        </p:nvGraphicFramePr>
        <p:xfrm>
          <a:off x="5903913" y="4581525"/>
          <a:ext cx="2232025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58" name="Równanie" r:id="rId9" imgW="787320" imgH="457200" progId="Equation.3">
                  <p:embed/>
                </p:oleObj>
              </mc:Choice>
              <mc:Fallback>
                <p:oleObj name="Równanie" r:id="rId9" imgW="787320" imgH="457200" progId="Equation.3">
                  <p:embed/>
                  <p:pic>
                    <p:nvPicPr>
                      <p:cNvPr id="0" name="Obiek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03913" y="4581525"/>
                        <a:ext cx="2232025" cy="1295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96940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2000" u="sng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Wybierz, która para liczb jest rozwiązaniem  danego układu równań.</a:t>
            </a:r>
            <a:endParaRPr lang="pl-PL" sz="2000" u="sng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</p:txBody>
      </p:sp>
      <p:graphicFrame>
        <p:nvGraphicFramePr>
          <p:cNvPr id="3" name="Obi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9108747"/>
              </p:ext>
            </p:extLst>
          </p:nvPr>
        </p:nvGraphicFramePr>
        <p:xfrm>
          <a:off x="306388" y="1341438"/>
          <a:ext cx="2771775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75" name="Równanie" r:id="rId3" imgW="977760" imgH="457200" progId="Equation.3">
                  <p:embed/>
                </p:oleObj>
              </mc:Choice>
              <mc:Fallback>
                <p:oleObj name="Równanie" r:id="rId3" imgW="977760" imgH="457200" progId="Equation.3">
                  <p:embed/>
                  <p:pic>
                    <p:nvPicPr>
                      <p:cNvPr id="0" name="Obiek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6388" y="1341438"/>
                        <a:ext cx="2771775" cy="1295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pole tekstowe 3"/>
          <p:cNvSpPr txBox="1"/>
          <p:nvPr/>
        </p:nvSpPr>
        <p:spPr>
          <a:xfrm>
            <a:off x="755577" y="3789040"/>
            <a:ext cx="79928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lphaUcPeriod"/>
            </a:pPr>
            <a:r>
              <a:rPr lang="pl-PL" sz="2000" b="1" dirty="0" smtClean="0">
                <a:latin typeface="Comic Sans MS" pitchFamily="66" charset="0"/>
              </a:rPr>
              <a:t>                                       B.                               </a:t>
            </a:r>
          </a:p>
          <a:p>
            <a:pPr marL="457200" indent="-457200">
              <a:buAutoNum type="alphaUcPeriod"/>
            </a:pPr>
            <a:endParaRPr lang="pl-PL" sz="2000" b="1" dirty="0">
              <a:latin typeface="Comic Sans MS" pitchFamily="66" charset="0"/>
            </a:endParaRPr>
          </a:p>
          <a:p>
            <a:pPr marL="457200" indent="-457200">
              <a:buAutoNum type="alphaUcPeriod"/>
            </a:pPr>
            <a:endParaRPr lang="pl-PL" sz="2000" b="1" dirty="0" smtClean="0">
              <a:latin typeface="Comic Sans MS" pitchFamily="66" charset="0"/>
            </a:endParaRPr>
          </a:p>
          <a:p>
            <a:endParaRPr lang="pl-PL" sz="2000" b="1" dirty="0">
              <a:latin typeface="Comic Sans MS" pitchFamily="66" charset="0"/>
            </a:endParaRPr>
          </a:p>
          <a:p>
            <a:r>
              <a:rPr lang="pl-PL" sz="2000" b="1" dirty="0" smtClean="0">
                <a:latin typeface="Comic Sans MS" pitchFamily="66" charset="0"/>
              </a:rPr>
              <a:t> </a:t>
            </a:r>
          </a:p>
          <a:p>
            <a:r>
              <a:rPr lang="pl-PL" sz="2000" b="1" dirty="0" smtClean="0">
                <a:latin typeface="Comic Sans MS" pitchFamily="66" charset="0"/>
              </a:rPr>
              <a:t>C.                                         D.          </a:t>
            </a:r>
            <a:endParaRPr lang="pl-PL" sz="2000" b="1" dirty="0">
              <a:latin typeface="Comic Sans MS" pitchFamily="66" charset="0"/>
            </a:endParaRPr>
          </a:p>
        </p:txBody>
      </p:sp>
      <p:graphicFrame>
        <p:nvGraphicFramePr>
          <p:cNvPr id="5" name="Obi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5507810"/>
              </p:ext>
            </p:extLst>
          </p:nvPr>
        </p:nvGraphicFramePr>
        <p:xfrm>
          <a:off x="1330325" y="3509963"/>
          <a:ext cx="1439863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76" name="Równanie" r:id="rId5" imgW="507960" imgH="457200" progId="Equation.3">
                  <p:embed/>
                </p:oleObj>
              </mc:Choice>
              <mc:Fallback>
                <p:oleObj name="Równanie" r:id="rId5" imgW="507960" imgH="457200" progId="Equation.3">
                  <p:embed/>
                  <p:pic>
                    <p:nvPicPr>
                      <p:cNvPr id="0" name="Obiek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0325" y="3509963"/>
                        <a:ext cx="1439863" cy="1295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i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0947539"/>
              </p:ext>
            </p:extLst>
          </p:nvPr>
        </p:nvGraphicFramePr>
        <p:xfrm>
          <a:off x="6012160" y="3501008"/>
          <a:ext cx="1547813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77" name="Równanie" r:id="rId7" imgW="545760" imgH="457200" progId="Equation.3">
                  <p:embed/>
                </p:oleObj>
              </mc:Choice>
              <mc:Fallback>
                <p:oleObj name="Równanie" r:id="rId7" imgW="545760" imgH="457200" progId="Equation.3">
                  <p:embed/>
                  <p:pic>
                    <p:nvPicPr>
                      <p:cNvPr id="0" name="Obiek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2160" y="3501008"/>
                        <a:ext cx="1547813" cy="1295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i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72949149"/>
              </p:ext>
            </p:extLst>
          </p:nvPr>
        </p:nvGraphicFramePr>
        <p:xfrm>
          <a:off x="1331640" y="4847768"/>
          <a:ext cx="1225550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78" name="Równanie" r:id="rId9" imgW="431640" imgH="457200" progId="Equation.3">
                  <p:embed/>
                </p:oleObj>
              </mc:Choice>
              <mc:Fallback>
                <p:oleObj name="Równanie" r:id="rId9" imgW="431640" imgH="457200" progId="Equation.3">
                  <p:embed/>
                  <p:pic>
                    <p:nvPicPr>
                      <p:cNvPr id="0" name="Obiek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640" y="4847768"/>
                        <a:ext cx="1225550" cy="1295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i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65082279"/>
              </p:ext>
            </p:extLst>
          </p:nvPr>
        </p:nvGraphicFramePr>
        <p:xfrm>
          <a:off x="6012160" y="4941168"/>
          <a:ext cx="1474787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79" name="Równanie" r:id="rId11" imgW="520560" imgH="457200" progId="Equation.3">
                  <p:embed/>
                </p:oleObj>
              </mc:Choice>
              <mc:Fallback>
                <p:oleObj name="Równanie" r:id="rId11" imgW="520560" imgH="457200" progId="Equation.3">
                  <p:embed/>
                  <p:pic>
                    <p:nvPicPr>
                      <p:cNvPr id="0" name="Obiek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2160" y="4941168"/>
                        <a:ext cx="1474787" cy="1295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52973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2218258"/>
          </a:xfrm>
        </p:spPr>
        <p:txBody>
          <a:bodyPr>
            <a:normAutofit/>
          </a:bodyPr>
          <a:lstStyle/>
          <a:p>
            <a:pPr algn="l"/>
            <a:r>
              <a:rPr lang="pl-PL" sz="2000" u="sng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Dopisz wartość drugiej niewiadomej tak, by otrzymana para liczb była rozwiązaniem danego układu równań.</a:t>
            </a:r>
            <a:br>
              <a:rPr lang="pl-PL" sz="2000" u="sng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pl-PL" sz="2000" u="sng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/>
            </a:r>
            <a:br>
              <a:rPr lang="pl-PL" sz="2000" u="sng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pl-PL" sz="2000" u="sng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/>
            </a:r>
            <a:br>
              <a:rPr lang="pl-PL" sz="2000" u="sng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pl-PL" sz="2000" u="sng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/>
            </a:r>
            <a:br>
              <a:rPr lang="pl-PL" sz="2000" u="sng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pl-PL" sz="32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A. </a:t>
            </a:r>
            <a:endParaRPr lang="pl-PL" sz="3200" b="1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</p:txBody>
      </p:sp>
      <p:graphicFrame>
        <p:nvGraphicFramePr>
          <p:cNvPr id="3" name="Obi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5526282"/>
              </p:ext>
            </p:extLst>
          </p:nvPr>
        </p:nvGraphicFramePr>
        <p:xfrm>
          <a:off x="1331640" y="2132856"/>
          <a:ext cx="2520950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1" name="Równanie" r:id="rId3" imgW="888840" imgH="457200" progId="Equation.3">
                  <p:embed/>
                </p:oleObj>
              </mc:Choice>
              <mc:Fallback>
                <p:oleObj name="Równanie" r:id="rId3" imgW="888840" imgH="457200" progId="Equation.3">
                  <p:embed/>
                  <p:pic>
                    <p:nvPicPr>
                      <p:cNvPr id="0" name="Obiek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640" y="2132856"/>
                        <a:ext cx="2520950" cy="1295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i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1639609"/>
              </p:ext>
            </p:extLst>
          </p:nvPr>
        </p:nvGraphicFramePr>
        <p:xfrm>
          <a:off x="5724128" y="2204864"/>
          <a:ext cx="1223963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2" name="Równanie" r:id="rId5" imgW="431640" imgH="457200" progId="Equation.3">
                  <p:embed/>
                </p:oleObj>
              </mc:Choice>
              <mc:Fallback>
                <p:oleObj name="Równanie" r:id="rId5" imgW="431640" imgH="457200" progId="Equation.3">
                  <p:embed/>
                  <p:pic>
                    <p:nvPicPr>
                      <p:cNvPr id="0" name="Obiek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24128" y="2204864"/>
                        <a:ext cx="1223963" cy="1295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pole tekstowe 4"/>
          <p:cNvSpPr txBox="1"/>
          <p:nvPr/>
        </p:nvSpPr>
        <p:spPr>
          <a:xfrm>
            <a:off x="539552" y="4514443"/>
            <a:ext cx="7986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32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B. </a:t>
            </a:r>
            <a:endParaRPr lang="pl-PL" sz="3200" dirty="0"/>
          </a:p>
        </p:txBody>
      </p:sp>
      <p:graphicFrame>
        <p:nvGraphicFramePr>
          <p:cNvPr id="6" name="Obi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0519278"/>
              </p:ext>
            </p:extLst>
          </p:nvPr>
        </p:nvGraphicFramePr>
        <p:xfrm>
          <a:off x="5741988" y="4510088"/>
          <a:ext cx="1476375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3" name="Równanie" r:id="rId7" imgW="520560" imgH="457200" progId="Equation.3">
                  <p:embed/>
                </p:oleObj>
              </mc:Choice>
              <mc:Fallback>
                <p:oleObj name="Równanie" r:id="rId7" imgW="520560" imgH="457200" progId="Equation.3">
                  <p:embed/>
                  <p:pic>
                    <p:nvPicPr>
                      <p:cNvPr id="0" name="Obiek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41988" y="4510088"/>
                        <a:ext cx="1476375" cy="1295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i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1937938"/>
              </p:ext>
            </p:extLst>
          </p:nvPr>
        </p:nvGraphicFramePr>
        <p:xfrm>
          <a:off x="1338169" y="4432061"/>
          <a:ext cx="2879725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4" name="Równanie" r:id="rId9" imgW="1015920" imgH="457200" progId="Equation.3">
                  <p:embed/>
                </p:oleObj>
              </mc:Choice>
              <mc:Fallback>
                <p:oleObj name="Równanie" r:id="rId9" imgW="1015920" imgH="457200" progId="Equation.3">
                  <p:embed/>
                  <p:pic>
                    <p:nvPicPr>
                      <p:cNvPr id="0" name="Obiek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8169" y="4432061"/>
                        <a:ext cx="2879725" cy="1295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99030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omic Sans MS" pitchFamily="66" charset="0"/>
              </a:rPr>
              <a:t>Sprawdź czy umiesz</a:t>
            </a:r>
            <a:br>
              <a:rPr lang="pl-PL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omic Sans MS" pitchFamily="66" charset="0"/>
              </a:rPr>
            </a:br>
            <a:r>
              <a:rPr lang="pl-PL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omic Sans MS" pitchFamily="66" charset="0"/>
              </a:rPr>
              <a:t>ODPOWIEDZI</a:t>
            </a:r>
            <a:endParaRPr lang="pl-PL" dirty="0"/>
          </a:p>
        </p:txBody>
      </p:sp>
      <p:sp>
        <p:nvSpPr>
          <p:cNvPr id="4" name="Prostokąt 3"/>
          <p:cNvSpPr/>
          <p:nvPr/>
        </p:nvSpPr>
        <p:spPr>
          <a:xfrm>
            <a:off x="179512" y="1556792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l-PL" b="1" dirty="0">
                <a:latin typeface="Comic Sans MS" pitchFamily="66" charset="0"/>
              </a:rPr>
              <a:t>Adam kupił bilety do kina 3 zwykłe i 7 ulgowych, razem zapłacił 135zł.</a:t>
            </a:r>
            <a:br>
              <a:rPr lang="pl-PL" b="1" dirty="0">
                <a:latin typeface="Comic Sans MS" pitchFamily="66" charset="0"/>
              </a:rPr>
            </a:br>
            <a:r>
              <a:rPr lang="pl-PL" b="1" dirty="0">
                <a:latin typeface="Comic Sans MS" pitchFamily="66" charset="0"/>
              </a:rPr>
              <a:t>Bilet ulgowy był o 5 zł tańszy od </a:t>
            </a:r>
            <a:r>
              <a:rPr lang="pl-PL" b="1" dirty="0" smtClean="0">
                <a:latin typeface="Comic Sans MS" pitchFamily="66" charset="0"/>
              </a:rPr>
              <a:t> zwykłego</a:t>
            </a:r>
            <a:r>
              <a:rPr lang="pl-PL" b="1" dirty="0">
                <a:latin typeface="Comic Sans MS" pitchFamily="66" charset="0"/>
              </a:rPr>
              <a:t>.</a:t>
            </a:r>
            <a:br>
              <a:rPr lang="pl-PL" b="1" dirty="0">
                <a:latin typeface="Comic Sans MS" pitchFamily="66" charset="0"/>
              </a:rPr>
            </a:br>
            <a:r>
              <a:rPr lang="pl-PL" b="1" dirty="0">
                <a:latin typeface="Comic Sans MS" pitchFamily="66" charset="0"/>
              </a:rPr>
              <a:t/>
            </a:r>
            <a:br>
              <a:rPr lang="pl-PL" b="1" dirty="0">
                <a:latin typeface="Comic Sans MS" pitchFamily="66" charset="0"/>
              </a:rPr>
            </a:br>
            <a:endParaRPr lang="pl-PL" dirty="0"/>
          </a:p>
        </p:txBody>
      </p:sp>
      <p:graphicFrame>
        <p:nvGraphicFramePr>
          <p:cNvPr id="5" name="Obi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9850043"/>
              </p:ext>
            </p:extLst>
          </p:nvPr>
        </p:nvGraphicFramePr>
        <p:xfrm>
          <a:off x="5652120" y="1786255"/>
          <a:ext cx="2663825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7" name="Równanie" r:id="rId3" imgW="939600" imgH="457200" progId="Equation.3">
                  <p:embed/>
                </p:oleObj>
              </mc:Choice>
              <mc:Fallback>
                <p:oleObj name="Równanie" r:id="rId3" imgW="939600" imgH="457200" progId="Equation.3">
                  <p:embed/>
                  <p:pic>
                    <p:nvPicPr>
                      <p:cNvPr id="0" name="Obiek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2120" y="1786255"/>
                        <a:ext cx="2663825" cy="1295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pole tekstowe 5"/>
          <p:cNvSpPr txBox="1"/>
          <p:nvPr/>
        </p:nvSpPr>
        <p:spPr>
          <a:xfrm>
            <a:off x="5220072" y="2132856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dirty="0" smtClean="0">
                <a:solidFill>
                  <a:srgbClr val="0070C0"/>
                </a:solidFill>
                <a:latin typeface="Comic Sans MS" pitchFamily="66" charset="0"/>
              </a:rPr>
              <a:t>C. </a:t>
            </a:r>
            <a:endParaRPr lang="pl-PL" sz="2800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229219" y="3351403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l-PL" b="1" dirty="0">
                <a:latin typeface="Comic Sans MS" pitchFamily="66" charset="0"/>
              </a:rPr>
              <a:t>Wybierz, która para liczb jest rozwiązaniem  danego układu równań</a:t>
            </a:r>
            <a:endParaRPr lang="pl-PL" b="1" dirty="0"/>
          </a:p>
        </p:txBody>
      </p:sp>
      <p:graphicFrame>
        <p:nvGraphicFramePr>
          <p:cNvPr id="8" name="Obi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32262404"/>
              </p:ext>
            </p:extLst>
          </p:nvPr>
        </p:nvGraphicFramePr>
        <p:xfrm>
          <a:off x="683568" y="3997734"/>
          <a:ext cx="2345719" cy="10962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8" name="Równanie" r:id="rId5" imgW="977760" imgH="457200" progId="Equation.3">
                  <p:embed/>
                </p:oleObj>
              </mc:Choice>
              <mc:Fallback>
                <p:oleObj name="Równanie" r:id="rId5" imgW="977760" imgH="457200" progId="Equation.3">
                  <p:embed/>
                  <p:pic>
                    <p:nvPicPr>
                      <p:cNvPr id="0" name="Obiek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8" y="3997734"/>
                        <a:ext cx="2345719" cy="109628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iek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2850566"/>
              </p:ext>
            </p:extLst>
          </p:nvPr>
        </p:nvGraphicFramePr>
        <p:xfrm>
          <a:off x="5753681" y="3824173"/>
          <a:ext cx="1547812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9" name="Równanie" r:id="rId7" imgW="545760" imgH="457200" progId="Equation.3">
                  <p:embed/>
                </p:oleObj>
              </mc:Choice>
              <mc:Fallback>
                <p:oleObj name="Równanie" r:id="rId7" imgW="545760" imgH="457200" progId="Equation.3">
                  <p:embed/>
                  <p:pic>
                    <p:nvPicPr>
                      <p:cNvPr id="0" name="Obiek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53681" y="3824173"/>
                        <a:ext cx="1547812" cy="1295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pole tekstowe 9"/>
          <p:cNvSpPr txBox="1"/>
          <p:nvPr/>
        </p:nvSpPr>
        <p:spPr>
          <a:xfrm>
            <a:off x="5216980" y="4138314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dirty="0" smtClean="0">
                <a:solidFill>
                  <a:srgbClr val="0070C0"/>
                </a:solidFill>
                <a:latin typeface="Comic Sans MS" pitchFamily="66" charset="0"/>
              </a:rPr>
              <a:t>B. </a:t>
            </a:r>
            <a:endParaRPr lang="pl-PL" sz="2800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11" name="Prostokąt 10"/>
          <p:cNvSpPr/>
          <p:nvPr/>
        </p:nvSpPr>
        <p:spPr>
          <a:xfrm>
            <a:off x="208468" y="5430416"/>
            <a:ext cx="427368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b="1" dirty="0">
                <a:latin typeface="Comic Sans MS" pitchFamily="66" charset="0"/>
              </a:rPr>
              <a:t>Dopisz wartość drugiej niewiadomej tak, by otrzymana para liczb była rozwiązaniem danego układu równań</a:t>
            </a:r>
            <a:r>
              <a:rPr lang="pl-PL" b="1" dirty="0" smtClean="0">
                <a:latin typeface="Comic Sans MS" pitchFamily="66" charset="0"/>
              </a:rPr>
              <a:t>.</a:t>
            </a:r>
          </a:p>
          <a:p>
            <a:r>
              <a:rPr lang="pl-PL" b="1" dirty="0">
                <a:latin typeface="Comic Sans MS" pitchFamily="66" charset="0"/>
              </a:rPr>
              <a:t/>
            </a:r>
            <a:br>
              <a:rPr lang="pl-PL" b="1" dirty="0">
                <a:latin typeface="Comic Sans MS" pitchFamily="66" charset="0"/>
              </a:rPr>
            </a:br>
            <a:r>
              <a:rPr lang="pl-PL" u="sng" dirty="0">
                <a:latin typeface="Comic Sans MS" pitchFamily="66" charset="0"/>
              </a:rPr>
              <a:t/>
            </a:r>
            <a:br>
              <a:rPr lang="pl-PL" u="sng" dirty="0">
                <a:latin typeface="Comic Sans MS" pitchFamily="66" charset="0"/>
              </a:rPr>
            </a:br>
            <a:endParaRPr lang="pl-PL" dirty="0"/>
          </a:p>
        </p:txBody>
      </p:sp>
      <p:sp>
        <p:nvSpPr>
          <p:cNvPr id="14" name="pole tekstowe 13"/>
          <p:cNvSpPr txBox="1"/>
          <p:nvPr/>
        </p:nvSpPr>
        <p:spPr>
          <a:xfrm>
            <a:off x="5225255" y="5661248"/>
            <a:ext cx="27799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>
                <a:latin typeface="Comic Sans MS" pitchFamily="66" charset="0"/>
              </a:rPr>
              <a:t>W przykładzie I  </a:t>
            </a:r>
            <a:r>
              <a:rPr lang="pl-PL" dirty="0" smtClean="0">
                <a:latin typeface="Comic Sans MS" pitchFamily="66" charset="0"/>
              </a:rPr>
              <a:t>   y </a:t>
            </a:r>
            <a:r>
              <a:rPr lang="pl-PL" dirty="0">
                <a:latin typeface="Comic Sans MS" pitchFamily="66" charset="0"/>
              </a:rPr>
              <a:t>= 5</a:t>
            </a:r>
          </a:p>
          <a:p>
            <a:r>
              <a:rPr lang="pl-PL" dirty="0">
                <a:latin typeface="Comic Sans MS" pitchFamily="66" charset="0"/>
              </a:rPr>
              <a:t>W przykładzie II  </a:t>
            </a:r>
            <a:r>
              <a:rPr lang="pl-PL" dirty="0" smtClean="0">
                <a:latin typeface="Comic Sans MS" pitchFamily="66" charset="0"/>
              </a:rPr>
              <a:t> x </a:t>
            </a:r>
            <a:r>
              <a:rPr lang="pl-PL" dirty="0">
                <a:latin typeface="Comic Sans MS" pitchFamily="66" charset="0"/>
              </a:rPr>
              <a:t>= 0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364052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pl-PL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RÓWNIANIE PIERWSZEGO STOPNIA Z JEDNĄ NIEWIADOMĄ</a:t>
            </a:r>
          </a:p>
          <a:p>
            <a:pPr marL="0" indent="0" algn="ctr">
              <a:buNone/>
            </a:pPr>
            <a:endParaRPr lang="pl-PL" b="1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marL="0" indent="0" algn="ctr">
              <a:buNone/>
            </a:pPr>
            <a:r>
              <a:rPr lang="pl-PL" b="1" dirty="0" smtClean="0">
                <a:latin typeface="Comic Sans MS" pitchFamily="66" charset="0"/>
              </a:rPr>
              <a:t>2x + 5 = 11</a:t>
            </a:r>
          </a:p>
          <a:p>
            <a:pPr marL="0" indent="0" algn="ctr">
              <a:buNone/>
            </a:pPr>
            <a:endParaRPr lang="pl-PL" b="1" dirty="0">
              <a:latin typeface="Comic Sans MS" pitchFamily="66" charset="0"/>
            </a:endParaRPr>
          </a:p>
          <a:p>
            <a:pPr marL="0" indent="0" algn="ctr">
              <a:buNone/>
            </a:pPr>
            <a:r>
              <a:rPr lang="pl-PL" sz="2200" b="1" dirty="0" smtClean="0">
                <a:latin typeface="Comic Sans MS" pitchFamily="66" charset="0"/>
              </a:rPr>
              <a:t>Jedna niewiadoma w pierwszej potędze</a:t>
            </a:r>
          </a:p>
          <a:p>
            <a:pPr marL="0" indent="0" algn="ctr">
              <a:buNone/>
            </a:pPr>
            <a:r>
              <a:rPr lang="pl-PL" sz="2200" b="1" dirty="0" smtClean="0">
                <a:latin typeface="Comic Sans MS" pitchFamily="66" charset="0"/>
              </a:rPr>
              <a:t>Rozwiązaniem tego równania jest liczba </a:t>
            </a:r>
            <a:r>
              <a:rPr lang="pl-PL" sz="2200" b="1" dirty="0" smtClean="0">
                <a:solidFill>
                  <a:srgbClr val="FF0000"/>
                </a:solidFill>
                <a:latin typeface="Comic Sans MS" pitchFamily="66" charset="0"/>
              </a:rPr>
              <a:t>3</a:t>
            </a:r>
            <a:r>
              <a:rPr lang="pl-PL" sz="2200" b="1" dirty="0" smtClean="0">
                <a:latin typeface="Comic Sans MS" pitchFamily="66" charset="0"/>
              </a:rPr>
              <a:t> ponieważ</a:t>
            </a:r>
          </a:p>
          <a:p>
            <a:pPr marL="0" indent="0" algn="ctr">
              <a:buNone/>
            </a:pPr>
            <a:endParaRPr lang="pl-PL" sz="2200" b="1" dirty="0">
              <a:latin typeface="Comic Sans MS" pitchFamily="66" charset="0"/>
            </a:endParaRPr>
          </a:p>
          <a:p>
            <a:pPr marL="0" indent="0" algn="ctr">
              <a:buNone/>
            </a:pPr>
            <a:r>
              <a:rPr lang="pl-PL" sz="2200" b="1" dirty="0" smtClean="0">
                <a:latin typeface="Comic Sans MS" pitchFamily="66" charset="0"/>
              </a:rPr>
              <a:t>2∙</a:t>
            </a:r>
            <a:r>
              <a:rPr lang="pl-PL" sz="2200" b="1" dirty="0" smtClean="0">
                <a:solidFill>
                  <a:srgbClr val="FF0000"/>
                </a:solidFill>
                <a:latin typeface="Comic Sans MS" pitchFamily="66" charset="0"/>
              </a:rPr>
              <a:t>3 </a:t>
            </a:r>
            <a:r>
              <a:rPr lang="pl-PL" sz="2200" b="1" dirty="0" smtClean="0">
                <a:latin typeface="Comic Sans MS" pitchFamily="66" charset="0"/>
              </a:rPr>
              <a:t>+ 5 = 6 + 5 = 11</a:t>
            </a:r>
          </a:p>
          <a:p>
            <a:pPr marL="0" indent="0" algn="ctr">
              <a:buNone/>
            </a:pPr>
            <a:endParaRPr lang="pl-PL" sz="2200" b="1" dirty="0">
              <a:latin typeface="Comic Sans MS" pitchFamily="66" charset="0"/>
            </a:endParaRPr>
          </a:p>
          <a:p>
            <a:pPr marL="0" indent="0" algn="ctr">
              <a:buNone/>
            </a:pPr>
            <a:r>
              <a:rPr lang="pl-PL" sz="2200" b="1" dirty="0" smtClean="0">
                <a:latin typeface="Comic Sans MS" pitchFamily="66" charset="0"/>
              </a:rPr>
              <a:t>Równania służą do rozwiązywania takich problemów w których występuje jedna nieznana wielkość.</a:t>
            </a:r>
            <a:endParaRPr lang="pl-PL" sz="2200" b="1" dirty="0">
              <a:latin typeface="Comic Sans MS" pitchFamily="66" charset="0"/>
            </a:endParaRPr>
          </a:p>
        </p:txBody>
      </p:sp>
      <p:cxnSp>
        <p:nvCxnSpPr>
          <p:cNvPr id="5" name="Łącznik prosty ze strzałką 4"/>
          <p:cNvCxnSpPr/>
          <p:nvPr/>
        </p:nvCxnSpPr>
        <p:spPr>
          <a:xfrm flipV="1">
            <a:off x="3590109" y="3186545"/>
            <a:ext cx="144016" cy="576064"/>
          </a:xfrm>
          <a:prstGeom prst="straightConnector1">
            <a:avLst/>
          </a:prstGeom>
          <a:ln w="444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Prostokąt 3"/>
          <p:cNvSpPr/>
          <p:nvPr/>
        </p:nvSpPr>
        <p:spPr>
          <a:xfrm>
            <a:off x="1451175" y="260648"/>
            <a:ext cx="61975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pl-PL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omic Sans MS" pitchFamily="66" charset="0"/>
              </a:rPr>
              <a:t>PRZYPOMNIENIE</a:t>
            </a:r>
            <a:endParaRPr lang="pl-PL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1887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2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RÓWNANIE PIERWSZEGO STOPNIA Z DWIEMA NIEWIADOMYMI</a:t>
            </a:r>
            <a:endParaRPr lang="pl-PL" sz="3200" b="1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pl-PL" dirty="0"/>
              <a:t> </a:t>
            </a:r>
            <a:r>
              <a:rPr lang="pl-PL" b="1" dirty="0" smtClean="0">
                <a:latin typeface="Comic Sans MS" pitchFamily="66" charset="0"/>
              </a:rPr>
              <a:t>2x + y = 10 </a:t>
            </a:r>
          </a:p>
          <a:p>
            <a:pPr marL="0" indent="0" algn="ctr">
              <a:buNone/>
            </a:pPr>
            <a:endParaRPr lang="pl-PL" b="1" dirty="0" smtClean="0">
              <a:latin typeface="Comic Sans MS" pitchFamily="66" charset="0"/>
            </a:endParaRPr>
          </a:p>
          <a:p>
            <a:pPr marL="0" indent="0" algn="ctr">
              <a:buNone/>
            </a:pPr>
            <a:endParaRPr lang="pl-PL" sz="1800" b="1" dirty="0" smtClean="0">
              <a:latin typeface="Comic Sans MS" pitchFamily="66" charset="0"/>
            </a:endParaRPr>
          </a:p>
          <a:p>
            <a:pPr marL="0" indent="0" algn="ctr">
              <a:buNone/>
            </a:pPr>
            <a:r>
              <a:rPr lang="pl-PL" sz="2000" b="1" dirty="0" smtClean="0">
                <a:latin typeface="Comic Sans MS" pitchFamily="66" charset="0"/>
              </a:rPr>
              <a:t>Dwie niewiadome </a:t>
            </a:r>
            <a:r>
              <a:rPr lang="pl-PL" sz="2000" b="1" dirty="0">
                <a:latin typeface="Comic Sans MS" pitchFamily="66" charset="0"/>
              </a:rPr>
              <a:t>w pierwszej potędze</a:t>
            </a:r>
          </a:p>
          <a:p>
            <a:pPr marL="0" indent="0" algn="ctr">
              <a:buNone/>
            </a:pPr>
            <a:r>
              <a:rPr lang="pl-PL" sz="2000" b="1" dirty="0">
                <a:latin typeface="Comic Sans MS" pitchFamily="66" charset="0"/>
              </a:rPr>
              <a:t>Rozwiązaniem tego równania jest </a:t>
            </a:r>
            <a:r>
              <a:rPr lang="pl-PL" sz="2000" b="1" dirty="0" smtClean="0">
                <a:latin typeface="Comic Sans MS" pitchFamily="66" charset="0"/>
              </a:rPr>
              <a:t>każda para liczb, która podstawiona w miejsce niewiadomych daje równość prawdziwą.</a:t>
            </a:r>
          </a:p>
          <a:p>
            <a:pPr marL="0" indent="0" algn="ctr">
              <a:buNone/>
            </a:pPr>
            <a:r>
              <a:rPr lang="pl-PL" sz="2000" b="1" dirty="0" smtClean="0">
                <a:latin typeface="Comic Sans MS" pitchFamily="66" charset="0"/>
              </a:rPr>
              <a:t>Np.: x = 1 i y = 8 bo 2∙1 + 8 = 10</a:t>
            </a:r>
          </a:p>
          <a:p>
            <a:pPr marL="0" indent="0" algn="ctr">
              <a:buNone/>
            </a:pPr>
            <a:r>
              <a:rPr lang="pl-PL" sz="2000" b="1" dirty="0" smtClean="0">
                <a:latin typeface="Comic Sans MS" pitchFamily="66" charset="0"/>
              </a:rPr>
              <a:t>      x </a:t>
            </a:r>
            <a:r>
              <a:rPr lang="pl-PL" sz="2000" b="1" dirty="0">
                <a:latin typeface="Comic Sans MS" pitchFamily="66" charset="0"/>
              </a:rPr>
              <a:t>= </a:t>
            </a:r>
            <a:r>
              <a:rPr lang="pl-PL" sz="2000" b="1" dirty="0" smtClean="0">
                <a:latin typeface="Comic Sans MS" pitchFamily="66" charset="0"/>
              </a:rPr>
              <a:t>2 </a:t>
            </a:r>
            <a:r>
              <a:rPr lang="pl-PL" sz="2000" b="1" dirty="0">
                <a:latin typeface="Comic Sans MS" pitchFamily="66" charset="0"/>
              </a:rPr>
              <a:t>i y = </a:t>
            </a:r>
            <a:r>
              <a:rPr lang="pl-PL" sz="2000" b="1" dirty="0" smtClean="0">
                <a:latin typeface="Comic Sans MS" pitchFamily="66" charset="0"/>
              </a:rPr>
              <a:t>6 </a:t>
            </a:r>
            <a:r>
              <a:rPr lang="pl-PL" sz="2000" b="1" dirty="0">
                <a:latin typeface="Comic Sans MS" pitchFamily="66" charset="0"/>
              </a:rPr>
              <a:t>bo </a:t>
            </a:r>
            <a:r>
              <a:rPr lang="pl-PL" sz="2000" b="1" dirty="0" smtClean="0">
                <a:latin typeface="Comic Sans MS" pitchFamily="66" charset="0"/>
              </a:rPr>
              <a:t>2∙2 </a:t>
            </a:r>
            <a:r>
              <a:rPr lang="pl-PL" sz="2000" b="1" dirty="0">
                <a:latin typeface="Comic Sans MS" pitchFamily="66" charset="0"/>
              </a:rPr>
              <a:t>+ </a:t>
            </a:r>
            <a:r>
              <a:rPr lang="pl-PL" sz="2000" b="1" dirty="0" smtClean="0">
                <a:latin typeface="Comic Sans MS" pitchFamily="66" charset="0"/>
              </a:rPr>
              <a:t>6 </a:t>
            </a:r>
            <a:r>
              <a:rPr lang="pl-PL" sz="2000" b="1" dirty="0">
                <a:latin typeface="Comic Sans MS" pitchFamily="66" charset="0"/>
              </a:rPr>
              <a:t>= </a:t>
            </a:r>
            <a:r>
              <a:rPr lang="pl-PL" sz="2000" b="1" dirty="0" smtClean="0">
                <a:latin typeface="Comic Sans MS" pitchFamily="66" charset="0"/>
              </a:rPr>
              <a:t>10</a:t>
            </a:r>
          </a:p>
          <a:p>
            <a:pPr marL="0" indent="0" algn="ctr">
              <a:buNone/>
            </a:pPr>
            <a:r>
              <a:rPr lang="pl-PL" sz="2000" b="1" dirty="0" smtClean="0">
                <a:latin typeface="Comic Sans MS" pitchFamily="66" charset="0"/>
              </a:rPr>
              <a:t>              x </a:t>
            </a:r>
            <a:r>
              <a:rPr lang="pl-PL" sz="2000" b="1" dirty="0">
                <a:latin typeface="Comic Sans MS" pitchFamily="66" charset="0"/>
              </a:rPr>
              <a:t>= </a:t>
            </a:r>
            <a:r>
              <a:rPr lang="pl-PL" sz="2000" b="1" dirty="0" smtClean="0">
                <a:latin typeface="Comic Sans MS" pitchFamily="66" charset="0"/>
              </a:rPr>
              <a:t>3 </a:t>
            </a:r>
            <a:r>
              <a:rPr lang="pl-PL" sz="2000" b="1" dirty="0">
                <a:latin typeface="Comic Sans MS" pitchFamily="66" charset="0"/>
              </a:rPr>
              <a:t>i y = </a:t>
            </a:r>
            <a:r>
              <a:rPr lang="pl-PL" sz="2000" b="1" dirty="0" smtClean="0">
                <a:latin typeface="Comic Sans MS" pitchFamily="66" charset="0"/>
              </a:rPr>
              <a:t>4 </a:t>
            </a:r>
            <a:r>
              <a:rPr lang="pl-PL" sz="2000" b="1" dirty="0">
                <a:latin typeface="Comic Sans MS" pitchFamily="66" charset="0"/>
              </a:rPr>
              <a:t>bo </a:t>
            </a:r>
            <a:r>
              <a:rPr lang="pl-PL" sz="2000" b="1" dirty="0" smtClean="0">
                <a:latin typeface="Comic Sans MS" pitchFamily="66" charset="0"/>
              </a:rPr>
              <a:t>2∙3 </a:t>
            </a:r>
            <a:r>
              <a:rPr lang="pl-PL" sz="2000" b="1" dirty="0">
                <a:latin typeface="Comic Sans MS" pitchFamily="66" charset="0"/>
              </a:rPr>
              <a:t>+ </a:t>
            </a:r>
            <a:r>
              <a:rPr lang="pl-PL" sz="2000" b="1" dirty="0" smtClean="0">
                <a:latin typeface="Comic Sans MS" pitchFamily="66" charset="0"/>
              </a:rPr>
              <a:t>4 </a:t>
            </a:r>
            <a:r>
              <a:rPr lang="pl-PL" sz="2000" b="1" dirty="0">
                <a:latin typeface="Comic Sans MS" pitchFamily="66" charset="0"/>
              </a:rPr>
              <a:t>= </a:t>
            </a:r>
            <a:r>
              <a:rPr lang="pl-PL" sz="2000" b="1" dirty="0" smtClean="0">
                <a:latin typeface="Comic Sans MS" pitchFamily="66" charset="0"/>
              </a:rPr>
              <a:t>10 </a:t>
            </a:r>
            <a:r>
              <a:rPr lang="pl-PL" sz="2000" b="1" dirty="0" err="1" smtClean="0">
                <a:latin typeface="Comic Sans MS" pitchFamily="66" charset="0"/>
              </a:rPr>
              <a:t>itd</a:t>
            </a:r>
            <a:r>
              <a:rPr lang="pl-PL" sz="2000" b="1" dirty="0" smtClean="0">
                <a:latin typeface="Comic Sans MS" pitchFamily="66" charset="0"/>
              </a:rPr>
              <a:t>…..</a:t>
            </a:r>
          </a:p>
          <a:p>
            <a:pPr marL="0" indent="0" algn="ctr">
              <a:buNone/>
            </a:pPr>
            <a:endParaRPr lang="pl-PL" sz="2000" b="1" dirty="0">
              <a:latin typeface="Comic Sans MS" pitchFamily="66" charset="0"/>
            </a:endParaRPr>
          </a:p>
          <a:p>
            <a:pPr marL="0" indent="0" algn="ctr">
              <a:buNone/>
            </a:pPr>
            <a:r>
              <a:rPr lang="pl-PL" sz="2000" b="1" dirty="0" smtClean="0">
                <a:latin typeface="Comic Sans MS" pitchFamily="66" charset="0"/>
              </a:rPr>
              <a:t>Równania z dwiema niewiadomymi </a:t>
            </a:r>
            <a:r>
              <a:rPr lang="pl-PL" sz="2000" b="1" dirty="0">
                <a:latin typeface="Comic Sans MS" pitchFamily="66" charset="0"/>
              </a:rPr>
              <a:t>służą do rozwiązywania takich problemów w których </a:t>
            </a:r>
            <a:r>
              <a:rPr lang="pl-PL" sz="2000" b="1" dirty="0" smtClean="0">
                <a:latin typeface="Comic Sans MS" pitchFamily="66" charset="0"/>
              </a:rPr>
              <a:t>występują  dwie nieznane wielkości.</a:t>
            </a:r>
            <a:endParaRPr lang="pl-PL" sz="2000" b="1" dirty="0">
              <a:latin typeface="Comic Sans MS" pitchFamily="66" charset="0"/>
            </a:endParaRPr>
          </a:p>
          <a:p>
            <a:pPr marL="0" indent="0" algn="ctr">
              <a:buNone/>
            </a:pPr>
            <a:endParaRPr lang="pl-PL" sz="2000" b="1" dirty="0">
              <a:latin typeface="Comic Sans MS" pitchFamily="66" charset="0"/>
            </a:endParaRPr>
          </a:p>
        </p:txBody>
      </p:sp>
      <p:cxnSp>
        <p:nvCxnSpPr>
          <p:cNvPr id="5" name="Łącznik prosty ze strzałką 4"/>
          <p:cNvCxnSpPr/>
          <p:nvPr/>
        </p:nvCxnSpPr>
        <p:spPr>
          <a:xfrm flipH="1" flipV="1">
            <a:off x="3733945" y="2276872"/>
            <a:ext cx="198989" cy="576064"/>
          </a:xfrm>
          <a:prstGeom prst="straightConnector1">
            <a:avLst/>
          </a:prstGeom>
          <a:ln w="412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Łącznik prosty ze strzałką 5"/>
          <p:cNvCxnSpPr/>
          <p:nvPr/>
        </p:nvCxnSpPr>
        <p:spPr>
          <a:xfrm flipV="1">
            <a:off x="4408837" y="2254602"/>
            <a:ext cx="216024" cy="576064"/>
          </a:xfrm>
          <a:prstGeom prst="straightConnector1">
            <a:avLst/>
          </a:prstGeom>
          <a:ln w="412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162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28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PRZEANALIZUJMY  PIERWSZY PROBLEM</a:t>
            </a:r>
            <a:endParaRPr lang="pl-PL" sz="2800" b="1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pl-PL" sz="2200" b="1" dirty="0" smtClean="0">
                <a:latin typeface="Comic Sans MS" pitchFamily="66" charset="0"/>
              </a:rPr>
              <a:t>Bankomat wypłaca pieniądze w banknotach </a:t>
            </a:r>
            <a:r>
              <a:rPr lang="pl-PL" sz="2200" b="1" dirty="0" smtClean="0">
                <a:latin typeface="Comic Sans MS" pitchFamily="66" charset="0"/>
              </a:rPr>
              <a:t>50zł  i  100zł</a:t>
            </a:r>
            <a:r>
              <a:rPr lang="pl-PL" sz="2200" b="1" dirty="0" smtClean="0">
                <a:latin typeface="Comic Sans MS" pitchFamily="66" charset="0"/>
              </a:rPr>
              <a:t>.  </a:t>
            </a:r>
          </a:p>
          <a:p>
            <a:pPr marL="0" indent="0">
              <a:buNone/>
            </a:pPr>
            <a:r>
              <a:rPr lang="pl-PL" sz="2200" b="1" dirty="0" smtClean="0">
                <a:latin typeface="Comic Sans MS" pitchFamily="66" charset="0"/>
              </a:rPr>
              <a:t>Pani Marta wybiera z bankomatu kwotę 700 </a:t>
            </a:r>
            <a:r>
              <a:rPr lang="pl-PL" sz="2200" b="1" dirty="0" smtClean="0">
                <a:latin typeface="Comic Sans MS" pitchFamily="66" charset="0"/>
              </a:rPr>
              <a:t>złotych.</a:t>
            </a:r>
            <a:endParaRPr lang="pl-PL" sz="2200" b="1" dirty="0" smtClean="0">
              <a:latin typeface="Comic Sans MS" pitchFamily="66" charset="0"/>
            </a:endParaRPr>
          </a:p>
          <a:p>
            <a:pPr marL="0" indent="0">
              <a:buNone/>
            </a:pPr>
            <a:endParaRPr lang="pl-PL" sz="2000" b="1" dirty="0">
              <a:latin typeface="Comic Sans MS" pitchFamily="66" charset="0"/>
            </a:endParaRPr>
          </a:p>
          <a:p>
            <a:pPr marL="0" indent="0">
              <a:buNone/>
            </a:pPr>
            <a:r>
              <a:rPr lang="pl-PL" sz="1800" dirty="0" smtClean="0">
                <a:latin typeface="Comic Sans MS" pitchFamily="66" charset="0"/>
              </a:rPr>
              <a:t>Zapiszmy zależność między ilością banknotów a wypłaconą kwotą.</a:t>
            </a:r>
          </a:p>
          <a:p>
            <a:pPr marL="0" indent="0">
              <a:buNone/>
            </a:pPr>
            <a:endParaRPr lang="pl-PL" sz="1800" dirty="0">
              <a:latin typeface="Comic Sans MS" pitchFamily="66" charset="0"/>
            </a:endParaRPr>
          </a:p>
          <a:p>
            <a:pPr marL="0" indent="0">
              <a:buNone/>
            </a:pPr>
            <a:r>
              <a:rPr lang="pl-PL" sz="1800" dirty="0" smtClean="0">
                <a:latin typeface="Comic Sans MS" pitchFamily="66" charset="0"/>
              </a:rPr>
              <a:t>Podajmy wszystkie możliwe sposoby wypłacenia przez bankomat tej kwoty.</a:t>
            </a:r>
          </a:p>
          <a:p>
            <a:pPr marL="0" indent="0">
              <a:buNone/>
            </a:pPr>
            <a:endParaRPr lang="pl-PL" sz="1800" dirty="0">
              <a:latin typeface="Comic Sans MS" pitchFamily="66" charset="0"/>
            </a:endParaRPr>
          </a:p>
          <a:p>
            <a:pPr marL="0" indent="0">
              <a:buNone/>
            </a:pPr>
            <a:r>
              <a:rPr lang="pl-PL" sz="1800" b="1" dirty="0" smtClean="0">
                <a:solidFill>
                  <a:srgbClr val="C00000"/>
                </a:solidFill>
                <a:latin typeface="Comic Sans MS" pitchFamily="66" charset="0"/>
              </a:rPr>
              <a:t>Oznaczmy:    x – ilość banknotów </a:t>
            </a:r>
            <a:r>
              <a:rPr lang="pl-PL" sz="1800" b="1" dirty="0" smtClean="0">
                <a:solidFill>
                  <a:srgbClr val="C00000"/>
                </a:solidFill>
                <a:latin typeface="Comic Sans MS" pitchFamily="66" charset="0"/>
              </a:rPr>
              <a:t>50zł       </a:t>
            </a:r>
            <a:r>
              <a:rPr lang="pl-PL" sz="1800" b="1" dirty="0" smtClean="0">
                <a:solidFill>
                  <a:srgbClr val="C00000"/>
                </a:solidFill>
                <a:latin typeface="Comic Sans MS" pitchFamily="66" charset="0"/>
              </a:rPr>
              <a:t>y – ilość banknotów 100zł</a:t>
            </a:r>
          </a:p>
          <a:p>
            <a:pPr marL="0" indent="0">
              <a:buNone/>
            </a:pPr>
            <a:endParaRPr lang="pl-PL" sz="1800" b="1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pPr marL="0" indent="0">
              <a:buNone/>
            </a:pPr>
            <a:r>
              <a:rPr lang="pl-PL" sz="18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Przedstawiony problem możemy zapisać w postaci równania: </a:t>
            </a:r>
          </a:p>
          <a:p>
            <a:pPr marL="0" indent="0">
              <a:buNone/>
            </a:pPr>
            <a:endParaRPr lang="pl-PL" sz="1800" b="1" dirty="0">
              <a:solidFill>
                <a:srgbClr val="C00000"/>
              </a:solidFill>
              <a:latin typeface="Comic Sans MS" pitchFamily="66" charset="0"/>
            </a:endParaRPr>
          </a:p>
          <a:p>
            <a:pPr marL="0" indent="0">
              <a:buNone/>
            </a:pPr>
            <a:r>
              <a:rPr lang="pl-PL" sz="1800" b="1" dirty="0" smtClean="0">
                <a:solidFill>
                  <a:srgbClr val="C00000"/>
                </a:solidFill>
                <a:latin typeface="Comic Sans MS" pitchFamily="66" charset="0"/>
              </a:rPr>
              <a:t>50zł ∙ x + 100zł ∙ y = 700zł</a:t>
            </a:r>
          </a:p>
          <a:p>
            <a:pPr marL="0" indent="0">
              <a:buNone/>
            </a:pPr>
            <a:endParaRPr lang="pl-PL" sz="1800" b="1" dirty="0">
              <a:solidFill>
                <a:srgbClr val="C00000"/>
              </a:solidFill>
              <a:latin typeface="Comic Sans MS" pitchFamily="66" charset="0"/>
            </a:endParaRPr>
          </a:p>
          <a:p>
            <a:pPr marL="0" indent="0">
              <a:buNone/>
            </a:pPr>
            <a:r>
              <a:rPr lang="pl-PL" sz="18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Czyli</a:t>
            </a:r>
            <a:r>
              <a:rPr lang="pl-PL" sz="1800" b="1" dirty="0" smtClean="0">
                <a:solidFill>
                  <a:srgbClr val="C00000"/>
                </a:solidFill>
                <a:latin typeface="Comic Sans MS" pitchFamily="66" charset="0"/>
              </a:rPr>
              <a:t>                </a:t>
            </a:r>
            <a:r>
              <a:rPr lang="pl-PL" b="1" dirty="0" smtClean="0">
                <a:solidFill>
                  <a:srgbClr val="C00000"/>
                </a:solidFill>
                <a:latin typeface="Comic Sans MS" pitchFamily="66" charset="0"/>
              </a:rPr>
              <a:t>50∙x </a:t>
            </a:r>
            <a:r>
              <a:rPr lang="pl-PL" b="1" dirty="0">
                <a:solidFill>
                  <a:srgbClr val="C00000"/>
                </a:solidFill>
                <a:latin typeface="Comic Sans MS" pitchFamily="66" charset="0"/>
              </a:rPr>
              <a:t>+ </a:t>
            </a:r>
            <a:r>
              <a:rPr lang="pl-PL" b="1" dirty="0" smtClean="0">
                <a:solidFill>
                  <a:srgbClr val="C00000"/>
                </a:solidFill>
                <a:latin typeface="Comic Sans MS" pitchFamily="66" charset="0"/>
              </a:rPr>
              <a:t>100∙y </a:t>
            </a:r>
            <a:r>
              <a:rPr lang="pl-PL" b="1" dirty="0">
                <a:solidFill>
                  <a:srgbClr val="C00000"/>
                </a:solidFill>
                <a:latin typeface="Comic Sans MS" pitchFamily="66" charset="0"/>
              </a:rPr>
              <a:t>= </a:t>
            </a:r>
            <a:r>
              <a:rPr lang="pl-PL" b="1" dirty="0" smtClean="0">
                <a:solidFill>
                  <a:srgbClr val="C00000"/>
                </a:solidFill>
                <a:latin typeface="Comic Sans MS" pitchFamily="66" charset="0"/>
              </a:rPr>
              <a:t>700</a:t>
            </a:r>
            <a:endParaRPr lang="pl-PL" b="1" dirty="0">
              <a:solidFill>
                <a:srgbClr val="C00000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pl-PL" b="1" dirty="0">
              <a:solidFill>
                <a:srgbClr val="C00000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pl-PL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0553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rmAutofit fontScale="90000"/>
          </a:bodyPr>
          <a:lstStyle/>
          <a:p>
            <a:pPr marL="0" indent="0"/>
            <a:r>
              <a:rPr lang="pl-PL" b="1" dirty="0" smtClean="0">
                <a:solidFill>
                  <a:srgbClr val="C00000"/>
                </a:solidFill>
                <a:latin typeface="Comic Sans MS" pitchFamily="66" charset="0"/>
              </a:rPr>
              <a:t>50∙x </a:t>
            </a:r>
            <a:r>
              <a:rPr lang="pl-PL" b="1" dirty="0">
                <a:solidFill>
                  <a:srgbClr val="C00000"/>
                </a:solidFill>
                <a:latin typeface="Comic Sans MS" pitchFamily="66" charset="0"/>
              </a:rPr>
              <a:t>+ </a:t>
            </a:r>
            <a:r>
              <a:rPr lang="pl-PL" b="1" dirty="0" smtClean="0">
                <a:solidFill>
                  <a:srgbClr val="C00000"/>
                </a:solidFill>
                <a:latin typeface="Comic Sans MS" pitchFamily="66" charset="0"/>
              </a:rPr>
              <a:t>100∙y </a:t>
            </a:r>
            <a:r>
              <a:rPr lang="pl-PL" b="1" dirty="0">
                <a:solidFill>
                  <a:srgbClr val="C00000"/>
                </a:solidFill>
                <a:latin typeface="Comic Sans MS" pitchFamily="66" charset="0"/>
              </a:rPr>
              <a:t>= </a:t>
            </a:r>
            <a:r>
              <a:rPr lang="pl-PL" b="1" dirty="0" smtClean="0">
                <a:solidFill>
                  <a:srgbClr val="C00000"/>
                </a:solidFill>
                <a:latin typeface="Comic Sans MS" pitchFamily="66" charset="0"/>
              </a:rPr>
              <a:t>700</a:t>
            </a:r>
            <a:r>
              <a:rPr lang="pl-PL" b="1" dirty="0">
                <a:solidFill>
                  <a:srgbClr val="C00000"/>
                </a:solidFill>
                <a:latin typeface="Comic Sans MS" pitchFamily="66" charset="0"/>
              </a:rPr>
              <a:t/>
            </a:r>
            <a:br>
              <a:rPr lang="pl-PL" b="1" dirty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pl-PL" b="1" dirty="0">
                <a:solidFill>
                  <a:srgbClr val="C00000"/>
                </a:solidFill>
                <a:latin typeface="Comic Sans MS" pitchFamily="66" charset="0"/>
              </a:rPr>
              <a:t/>
            </a:r>
            <a:br>
              <a:rPr lang="pl-PL" b="1" dirty="0">
                <a:solidFill>
                  <a:srgbClr val="C00000"/>
                </a:solidFill>
                <a:latin typeface="Comic Sans MS" pitchFamily="66" charset="0"/>
              </a:rPr>
            </a:b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pl-PL" sz="2800" dirty="0" smtClean="0">
                <a:latin typeface="Comic Sans MS" pitchFamily="66" charset="0"/>
              </a:rPr>
              <a:t>UWAGA</a:t>
            </a:r>
          </a:p>
          <a:p>
            <a:pPr marL="0" indent="0">
              <a:buNone/>
            </a:pPr>
            <a:r>
              <a:rPr lang="pl-PL" sz="2800" dirty="0" smtClean="0">
                <a:latin typeface="Comic Sans MS" pitchFamily="66" charset="0"/>
              </a:rPr>
              <a:t>Wypłacona kwota to 700zł, zatem ilość banknotów </a:t>
            </a:r>
            <a:r>
              <a:rPr lang="pl-PL" sz="2800" dirty="0" smtClean="0">
                <a:latin typeface="Comic Sans MS" pitchFamily="66" charset="0"/>
              </a:rPr>
              <a:t>50-złotowych </a:t>
            </a:r>
            <a:r>
              <a:rPr lang="pl-PL" sz="2800" dirty="0" smtClean="0">
                <a:latin typeface="Comic Sans MS" pitchFamily="66" charset="0"/>
              </a:rPr>
              <a:t>musi być parzysta.</a:t>
            </a:r>
          </a:p>
          <a:p>
            <a:pPr marL="0" indent="0">
              <a:buNone/>
            </a:pPr>
            <a:endParaRPr lang="pl-PL" sz="2800" dirty="0">
              <a:latin typeface="Comic Sans MS" pitchFamily="66" charset="0"/>
            </a:endParaRPr>
          </a:p>
          <a:p>
            <a:pPr marL="0" indent="0">
              <a:buNone/>
            </a:pPr>
            <a:r>
              <a:rPr lang="pl-PL" sz="2800" dirty="0" smtClean="0">
                <a:latin typeface="Comic Sans MS" pitchFamily="66" charset="0"/>
              </a:rPr>
              <a:t>Zatem  jeżeli:</a:t>
            </a:r>
          </a:p>
          <a:p>
            <a:pPr marL="0" indent="0">
              <a:buNone/>
            </a:pPr>
            <a:r>
              <a:rPr lang="pl-PL" sz="2800" dirty="0" smtClean="0">
                <a:latin typeface="Comic Sans MS" pitchFamily="66" charset="0"/>
              </a:rPr>
              <a:t>x = 2  to y = 6  bo  50∙2 + 100∙6 = 100 + 600 = 700</a:t>
            </a:r>
          </a:p>
          <a:p>
            <a:pPr marL="0" indent="0">
              <a:buNone/>
            </a:pPr>
            <a:r>
              <a:rPr lang="pl-PL" sz="2800" dirty="0">
                <a:latin typeface="Comic Sans MS" pitchFamily="66" charset="0"/>
              </a:rPr>
              <a:t>x = </a:t>
            </a:r>
            <a:r>
              <a:rPr lang="pl-PL" sz="2800" dirty="0" smtClean="0">
                <a:latin typeface="Comic Sans MS" pitchFamily="66" charset="0"/>
              </a:rPr>
              <a:t>4  to </a:t>
            </a:r>
            <a:r>
              <a:rPr lang="pl-PL" sz="2800" dirty="0">
                <a:latin typeface="Comic Sans MS" pitchFamily="66" charset="0"/>
              </a:rPr>
              <a:t>y = </a:t>
            </a:r>
            <a:r>
              <a:rPr lang="pl-PL" sz="2800" dirty="0" smtClean="0">
                <a:latin typeface="Comic Sans MS" pitchFamily="66" charset="0"/>
              </a:rPr>
              <a:t>5  bo  </a:t>
            </a:r>
            <a:r>
              <a:rPr lang="pl-PL" sz="2800" dirty="0">
                <a:latin typeface="Comic Sans MS" pitchFamily="66" charset="0"/>
              </a:rPr>
              <a:t>50</a:t>
            </a:r>
            <a:r>
              <a:rPr lang="pl-PL" sz="2800" dirty="0" smtClean="0">
                <a:latin typeface="Comic Sans MS" pitchFamily="66" charset="0"/>
              </a:rPr>
              <a:t>∙4 </a:t>
            </a:r>
            <a:r>
              <a:rPr lang="pl-PL" sz="2800" dirty="0">
                <a:latin typeface="Comic Sans MS" pitchFamily="66" charset="0"/>
              </a:rPr>
              <a:t>+ 100</a:t>
            </a:r>
            <a:r>
              <a:rPr lang="pl-PL" sz="2800" dirty="0" smtClean="0">
                <a:latin typeface="Comic Sans MS" pitchFamily="66" charset="0"/>
              </a:rPr>
              <a:t>∙5 </a:t>
            </a:r>
            <a:r>
              <a:rPr lang="pl-PL" sz="2800" dirty="0">
                <a:latin typeface="Comic Sans MS" pitchFamily="66" charset="0"/>
              </a:rPr>
              <a:t>= </a:t>
            </a:r>
            <a:r>
              <a:rPr lang="pl-PL" sz="2800" dirty="0" smtClean="0">
                <a:latin typeface="Comic Sans MS" pitchFamily="66" charset="0"/>
              </a:rPr>
              <a:t>200 </a:t>
            </a:r>
            <a:r>
              <a:rPr lang="pl-PL" sz="2800" dirty="0">
                <a:latin typeface="Comic Sans MS" pitchFamily="66" charset="0"/>
              </a:rPr>
              <a:t>+ </a:t>
            </a:r>
            <a:r>
              <a:rPr lang="pl-PL" sz="2800" dirty="0" smtClean="0">
                <a:latin typeface="Comic Sans MS" pitchFamily="66" charset="0"/>
              </a:rPr>
              <a:t>500 </a:t>
            </a:r>
            <a:r>
              <a:rPr lang="pl-PL" sz="2800" dirty="0">
                <a:latin typeface="Comic Sans MS" pitchFamily="66" charset="0"/>
              </a:rPr>
              <a:t>= 700</a:t>
            </a:r>
          </a:p>
          <a:p>
            <a:pPr marL="0" indent="0">
              <a:buNone/>
            </a:pPr>
            <a:r>
              <a:rPr lang="pl-PL" sz="2800" dirty="0">
                <a:latin typeface="Comic Sans MS" pitchFamily="66" charset="0"/>
              </a:rPr>
              <a:t>x = </a:t>
            </a:r>
            <a:r>
              <a:rPr lang="pl-PL" sz="2800" dirty="0" smtClean="0">
                <a:latin typeface="Comic Sans MS" pitchFamily="66" charset="0"/>
              </a:rPr>
              <a:t>6  to </a:t>
            </a:r>
            <a:r>
              <a:rPr lang="pl-PL" sz="2800" dirty="0">
                <a:latin typeface="Comic Sans MS" pitchFamily="66" charset="0"/>
              </a:rPr>
              <a:t>y = </a:t>
            </a:r>
            <a:r>
              <a:rPr lang="pl-PL" sz="2800" dirty="0" smtClean="0">
                <a:latin typeface="Comic Sans MS" pitchFamily="66" charset="0"/>
              </a:rPr>
              <a:t>4  bo  </a:t>
            </a:r>
            <a:r>
              <a:rPr lang="pl-PL" sz="2800" dirty="0">
                <a:latin typeface="Comic Sans MS" pitchFamily="66" charset="0"/>
              </a:rPr>
              <a:t>50</a:t>
            </a:r>
            <a:r>
              <a:rPr lang="pl-PL" sz="2800" dirty="0" smtClean="0">
                <a:latin typeface="Comic Sans MS" pitchFamily="66" charset="0"/>
              </a:rPr>
              <a:t>∙6 </a:t>
            </a:r>
            <a:r>
              <a:rPr lang="pl-PL" sz="2800" dirty="0">
                <a:latin typeface="Comic Sans MS" pitchFamily="66" charset="0"/>
              </a:rPr>
              <a:t>+ 100</a:t>
            </a:r>
            <a:r>
              <a:rPr lang="pl-PL" sz="2800" dirty="0" smtClean="0">
                <a:latin typeface="Comic Sans MS" pitchFamily="66" charset="0"/>
              </a:rPr>
              <a:t>∙4 </a:t>
            </a:r>
            <a:r>
              <a:rPr lang="pl-PL" sz="2800" dirty="0">
                <a:latin typeface="Comic Sans MS" pitchFamily="66" charset="0"/>
              </a:rPr>
              <a:t>= </a:t>
            </a:r>
            <a:r>
              <a:rPr lang="pl-PL" sz="2800" dirty="0" smtClean="0">
                <a:latin typeface="Comic Sans MS" pitchFamily="66" charset="0"/>
              </a:rPr>
              <a:t>300 </a:t>
            </a:r>
            <a:r>
              <a:rPr lang="pl-PL" sz="2800" dirty="0">
                <a:latin typeface="Comic Sans MS" pitchFamily="66" charset="0"/>
              </a:rPr>
              <a:t>+ </a:t>
            </a:r>
            <a:r>
              <a:rPr lang="pl-PL" sz="2800" dirty="0" smtClean="0">
                <a:latin typeface="Comic Sans MS" pitchFamily="66" charset="0"/>
              </a:rPr>
              <a:t>400 </a:t>
            </a:r>
            <a:r>
              <a:rPr lang="pl-PL" sz="2800" dirty="0">
                <a:latin typeface="Comic Sans MS" pitchFamily="66" charset="0"/>
              </a:rPr>
              <a:t>= 700</a:t>
            </a:r>
          </a:p>
          <a:p>
            <a:pPr marL="0" indent="0">
              <a:buNone/>
            </a:pPr>
            <a:r>
              <a:rPr lang="pl-PL" sz="2800" dirty="0">
                <a:latin typeface="Comic Sans MS" pitchFamily="66" charset="0"/>
              </a:rPr>
              <a:t>x = </a:t>
            </a:r>
            <a:r>
              <a:rPr lang="pl-PL" sz="2800" dirty="0" smtClean="0">
                <a:latin typeface="Comic Sans MS" pitchFamily="66" charset="0"/>
              </a:rPr>
              <a:t>8  to </a:t>
            </a:r>
            <a:r>
              <a:rPr lang="pl-PL" sz="2800" dirty="0">
                <a:latin typeface="Comic Sans MS" pitchFamily="66" charset="0"/>
              </a:rPr>
              <a:t>y = </a:t>
            </a:r>
            <a:r>
              <a:rPr lang="pl-PL" sz="2800" dirty="0" smtClean="0">
                <a:latin typeface="Comic Sans MS" pitchFamily="66" charset="0"/>
              </a:rPr>
              <a:t>3  bo  </a:t>
            </a:r>
            <a:r>
              <a:rPr lang="pl-PL" sz="2800" dirty="0">
                <a:latin typeface="Comic Sans MS" pitchFamily="66" charset="0"/>
              </a:rPr>
              <a:t>50</a:t>
            </a:r>
            <a:r>
              <a:rPr lang="pl-PL" sz="2800" dirty="0" smtClean="0">
                <a:latin typeface="Comic Sans MS" pitchFamily="66" charset="0"/>
              </a:rPr>
              <a:t>∙8 </a:t>
            </a:r>
            <a:r>
              <a:rPr lang="pl-PL" sz="2800" dirty="0">
                <a:latin typeface="Comic Sans MS" pitchFamily="66" charset="0"/>
              </a:rPr>
              <a:t>+ 100</a:t>
            </a:r>
            <a:r>
              <a:rPr lang="pl-PL" sz="2800" dirty="0" smtClean="0">
                <a:latin typeface="Comic Sans MS" pitchFamily="66" charset="0"/>
              </a:rPr>
              <a:t>∙3 </a:t>
            </a:r>
            <a:r>
              <a:rPr lang="pl-PL" sz="2800" dirty="0">
                <a:latin typeface="Comic Sans MS" pitchFamily="66" charset="0"/>
              </a:rPr>
              <a:t>= </a:t>
            </a:r>
            <a:r>
              <a:rPr lang="pl-PL" sz="2800" dirty="0" smtClean="0">
                <a:latin typeface="Comic Sans MS" pitchFamily="66" charset="0"/>
              </a:rPr>
              <a:t>400 </a:t>
            </a:r>
            <a:r>
              <a:rPr lang="pl-PL" sz="2800" dirty="0">
                <a:latin typeface="Comic Sans MS" pitchFamily="66" charset="0"/>
              </a:rPr>
              <a:t>+ 3</a:t>
            </a:r>
            <a:r>
              <a:rPr lang="pl-PL" sz="2800" dirty="0" smtClean="0">
                <a:latin typeface="Comic Sans MS" pitchFamily="66" charset="0"/>
              </a:rPr>
              <a:t>00 </a:t>
            </a:r>
            <a:r>
              <a:rPr lang="pl-PL" sz="2800" dirty="0">
                <a:latin typeface="Comic Sans MS" pitchFamily="66" charset="0"/>
              </a:rPr>
              <a:t>= 700</a:t>
            </a:r>
          </a:p>
          <a:p>
            <a:pPr marL="0" indent="0">
              <a:buNone/>
            </a:pPr>
            <a:r>
              <a:rPr lang="pl-PL" sz="2800" dirty="0">
                <a:latin typeface="Comic Sans MS" pitchFamily="66" charset="0"/>
              </a:rPr>
              <a:t>x = </a:t>
            </a:r>
            <a:r>
              <a:rPr lang="pl-PL" sz="2800" dirty="0" smtClean="0">
                <a:latin typeface="Comic Sans MS" pitchFamily="66" charset="0"/>
              </a:rPr>
              <a:t>10 </a:t>
            </a:r>
            <a:r>
              <a:rPr lang="pl-PL" sz="2800" dirty="0">
                <a:latin typeface="Comic Sans MS" pitchFamily="66" charset="0"/>
              </a:rPr>
              <a:t>to y = 2</a:t>
            </a:r>
            <a:r>
              <a:rPr lang="pl-PL" sz="2800" dirty="0" smtClean="0">
                <a:latin typeface="Comic Sans MS" pitchFamily="66" charset="0"/>
              </a:rPr>
              <a:t> </a:t>
            </a:r>
            <a:r>
              <a:rPr lang="pl-PL" sz="2800" dirty="0">
                <a:latin typeface="Comic Sans MS" pitchFamily="66" charset="0"/>
              </a:rPr>
              <a:t>bo  50</a:t>
            </a:r>
            <a:r>
              <a:rPr lang="pl-PL" sz="2800" dirty="0" smtClean="0">
                <a:latin typeface="Comic Sans MS" pitchFamily="66" charset="0"/>
              </a:rPr>
              <a:t>∙10+ </a:t>
            </a:r>
            <a:r>
              <a:rPr lang="pl-PL" sz="2800" dirty="0">
                <a:latin typeface="Comic Sans MS" pitchFamily="66" charset="0"/>
              </a:rPr>
              <a:t>100</a:t>
            </a:r>
            <a:r>
              <a:rPr lang="pl-PL" sz="2800" dirty="0" smtClean="0">
                <a:latin typeface="Comic Sans MS" pitchFamily="66" charset="0"/>
              </a:rPr>
              <a:t>∙2 </a:t>
            </a:r>
            <a:r>
              <a:rPr lang="pl-PL" sz="2800" dirty="0">
                <a:latin typeface="Comic Sans MS" pitchFamily="66" charset="0"/>
              </a:rPr>
              <a:t>= </a:t>
            </a:r>
            <a:r>
              <a:rPr lang="pl-PL" sz="2800" dirty="0" smtClean="0">
                <a:latin typeface="Comic Sans MS" pitchFamily="66" charset="0"/>
              </a:rPr>
              <a:t>500 </a:t>
            </a:r>
            <a:r>
              <a:rPr lang="pl-PL" sz="2800" dirty="0">
                <a:latin typeface="Comic Sans MS" pitchFamily="66" charset="0"/>
              </a:rPr>
              <a:t>+ 2</a:t>
            </a:r>
            <a:r>
              <a:rPr lang="pl-PL" sz="2800" dirty="0" smtClean="0">
                <a:latin typeface="Comic Sans MS" pitchFamily="66" charset="0"/>
              </a:rPr>
              <a:t>00 </a:t>
            </a:r>
            <a:r>
              <a:rPr lang="pl-PL" sz="2800" dirty="0">
                <a:latin typeface="Comic Sans MS" pitchFamily="66" charset="0"/>
              </a:rPr>
              <a:t>= 700</a:t>
            </a:r>
          </a:p>
          <a:p>
            <a:pPr marL="0" indent="0">
              <a:buNone/>
            </a:pPr>
            <a:r>
              <a:rPr lang="pl-PL" sz="2800" dirty="0">
                <a:latin typeface="Comic Sans MS" pitchFamily="66" charset="0"/>
              </a:rPr>
              <a:t>x = </a:t>
            </a:r>
            <a:r>
              <a:rPr lang="pl-PL" sz="2800" dirty="0" smtClean="0">
                <a:latin typeface="Comic Sans MS" pitchFamily="66" charset="0"/>
              </a:rPr>
              <a:t>12 </a:t>
            </a:r>
            <a:r>
              <a:rPr lang="pl-PL" sz="2800" dirty="0">
                <a:latin typeface="Comic Sans MS" pitchFamily="66" charset="0"/>
              </a:rPr>
              <a:t>to y = </a:t>
            </a:r>
            <a:r>
              <a:rPr lang="pl-PL" sz="2800" dirty="0" smtClean="0">
                <a:latin typeface="Comic Sans MS" pitchFamily="66" charset="0"/>
              </a:rPr>
              <a:t>1  bo  </a:t>
            </a:r>
            <a:r>
              <a:rPr lang="pl-PL" sz="2800" dirty="0">
                <a:latin typeface="Comic Sans MS" pitchFamily="66" charset="0"/>
              </a:rPr>
              <a:t>50</a:t>
            </a:r>
            <a:r>
              <a:rPr lang="pl-PL" sz="2800" dirty="0" smtClean="0">
                <a:latin typeface="Comic Sans MS" pitchFamily="66" charset="0"/>
              </a:rPr>
              <a:t>∙12+ </a:t>
            </a:r>
            <a:r>
              <a:rPr lang="pl-PL" sz="2800" dirty="0">
                <a:latin typeface="Comic Sans MS" pitchFamily="66" charset="0"/>
              </a:rPr>
              <a:t>100</a:t>
            </a:r>
            <a:r>
              <a:rPr lang="pl-PL" sz="2800" dirty="0" smtClean="0">
                <a:latin typeface="Comic Sans MS" pitchFamily="66" charset="0"/>
              </a:rPr>
              <a:t>∙1 </a:t>
            </a:r>
            <a:r>
              <a:rPr lang="pl-PL" sz="2800" dirty="0">
                <a:latin typeface="Comic Sans MS" pitchFamily="66" charset="0"/>
              </a:rPr>
              <a:t>= </a:t>
            </a:r>
            <a:r>
              <a:rPr lang="pl-PL" sz="2800" dirty="0" smtClean="0">
                <a:latin typeface="Comic Sans MS" pitchFamily="66" charset="0"/>
              </a:rPr>
              <a:t>600 </a:t>
            </a:r>
            <a:r>
              <a:rPr lang="pl-PL" sz="2800" dirty="0">
                <a:latin typeface="Comic Sans MS" pitchFamily="66" charset="0"/>
              </a:rPr>
              <a:t>+ </a:t>
            </a:r>
            <a:r>
              <a:rPr lang="pl-PL" sz="2800" dirty="0" smtClean="0">
                <a:latin typeface="Comic Sans MS" pitchFamily="66" charset="0"/>
              </a:rPr>
              <a:t>100 </a:t>
            </a:r>
            <a:r>
              <a:rPr lang="pl-PL" sz="2800" dirty="0">
                <a:latin typeface="Comic Sans MS" pitchFamily="66" charset="0"/>
              </a:rPr>
              <a:t>= 700</a:t>
            </a:r>
          </a:p>
          <a:p>
            <a:pPr marL="0" indent="0">
              <a:buNone/>
            </a:pPr>
            <a:endParaRPr lang="pl-PL" sz="2800" dirty="0">
              <a:latin typeface="Comic Sans MS" pitchFamily="66" charset="0"/>
            </a:endParaRPr>
          </a:p>
          <a:p>
            <a:pPr marL="0" indent="0">
              <a:buNone/>
            </a:pPr>
            <a:endParaRPr lang="pl-PL" sz="2800" dirty="0">
              <a:latin typeface="Comic Sans MS" pitchFamily="66" charset="0"/>
            </a:endParaRPr>
          </a:p>
          <a:p>
            <a:pPr marL="0" indent="0">
              <a:buNone/>
            </a:pPr>
            <a:endParaRPr lang="pl-PL" sz="2800" dirty="0">
              <a:latin typeface="Comic Sans MS" pitchFamily="66" charset="0"/>
            </a:endParaRPr>
          </a:p>
          <a:p>
            <a:pPr marL="0" indent="0">
              <a:buNone/>
            </a:pPr>
            <a:endParaRPr lang="pl-PL" sz="2800" dirty="0">
              <a:latin typeface="Comic Sans MS" pitchFamily="66" charset="0"/>
            </a:endParaRPr>
          </a:p>
          <a:p>
            <a:pPr marL="0" indent="0">
              <a:buNone/>
            </a:pPr>
            <a:endParaRPr lang="pl-PL" sz="28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4848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pl-PL" sz="24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Zauważmy więc, że nie jesteśmy w stanie podać jednoznacznej odpowiedzi.</a:t>
            </a:r>
            <a:br>
              <a:rPr lang="pl-PL" sz="24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pl-PL" sz="24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Zatem w praktyce pojedyncze równanie o dwóch niewiadomych jest mało przydatne.</a:t>
            </a:r>
            <a:endParaRPr lang="pl-PL" sz="2400" b="1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pl-PL" sz="20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Sytuacja ulega zmieni, gdy rozwiązując konkretny problem możemy zapisać </a:t>
            </a:r>
            <a:r>
              <a:rPr lang="pl-PL" sz="2000" b="1" u="sng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dwa równania</a:t>
            </a:r>
            <a:r>
              <a:rPr lang="pl-PL" sz="20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. </a:t>
            </a:r>
          </a:p>
          <a:p>
            <a:pPr marL="0" indent="0">
              <a:buNone/>
            </a:pPr>
            <a:r>
              <a:rPr lang="pl-PL" sz="20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Wróćmy do naszego zadania. </a:t>
            </a:r>
          </a:p>
          <a:p>
            <a:pPr marL="0" indent="0">
              <a:buNone/>
            </a:pPr>
            <a:endParaRPr lang="pl-PL" sz="2000" b="1" dirty="0" smtClean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  <a:p>
            <a:pPr marL="0" indent="0">
              <a:buNone/>
            </a:pPr>
            <a:r>
              <a:rPr lang="pl-PL" sz="2000" b="1" dirty="0" smtClean="0">
                <a:latin typeface="Comic Sans MS" pitchFamily="66" charset="0"/>
              </a:rPr>
              <a:t>Bankomat </a:t>
            </a:r>
            <a:r>
              <a:rPr lang="pl-PL" sz="2000" b="1" dirty="0">
                <a:latin typeface="Comic Sans MS" pitchFamily="66" charset="0"/>
              </a:rPr>
              <a:t>wypłaca pieniądze w banknotach 50zł  i  </a:t>
            </a:r>
            <a:r>
              <a:rPr lang="pl-PL" sz="2000" b="1" dirty="0" smtClean="0">
                <a:latin typeface="Comic Sans MS" pitchFamily="66" charset="0"/>
              </a:rPr>
              <a:t>100zł</a:t>
            </a:r>
            <a:r>
              <a:rPr lang="pl-PL" sz="2000" b="1" dirty="0">
                <a:latin typeface="Comic Sans MS" pitchFamily="66" charset="0"/>
              </a:rPr>
              <a:t>.  </a:t>
            </a:r>
          </a:p>
          <a:p>
            <a:pPr marL="0" indent="0">
              <a:buNone/>
            </a:pPr>
            <a:r>
              <a:rPr lang="pl-PL" sz="2000" b="1" dirty="0">
                <a:latin typeface="Comic Sans MS" pitchFamily="66" charset="0"/>
              </a:rPr>
              <a:t>Pani Marta wybiera z bankomatu kwotę 700 </a:t>
            </a:r>
            <a:r>
              <a:rPr lang="pl-PL" sz="2000" b="1" dirty="0" smtClean="0">
                <a:latin typeface="Comic Sans MS" pitchFamily="66" charset="0"/>
              </a:rPr>
              <a:t>złotych.</a:t>
            </a:r>
            <a:endParaRPr lang="pl-PL" sz="2000" b="1" dirty="0">
              <a:latin typeface="Comic Sans MS" pitchFamily="66" charset="0"/>
            </a:endParaRPr>
          </a:p>
          <a:p>
            <a:pPr marL="0" indent="0">
              <a:buNone/>
            </a:pPr>
            <a:r>
              <a:rPr lang="pl-PL" sz="2000" b="1" dirty="0" smtClean="0">
                <a:latin typeface="Comic Sans MS" pitchFamily="66" charset="0"/>
              </a:rPr>
              <a:t>Jeżeli dodatkowo wiemy, że w wypłaconych banknotach było o jeden więcej banknotów 100-złotowych niż 50-złotowych, to </a:t>
            </a:r>
            <a:r>
              <a:rPr lang="pl-PL" sz="2000" b="1" dirty="0" smtClean="0">
                <a:latin typeface="Comic Sans MS" pitchFamily="66" charset="0"/>
              </a:rPr>
              <a:t>nową informację</a:t>
            </a:r>
            <a:r>
              <a:rPr lang="pl-PL" sz="2000" b="1" dirty="0" smtClean="0">
                <a:latin typeface="Comic Sans MS" pitchFamily="66" charset="0"/>
              </a:rPr>
              <a:t> </a:t>
            </a:r>
            <a:r>
              <a:rPr lang="pl-PL" sz="2000" b="1" dirty="0" smtClean="0">
                <a:latin typeface="Comic Sans MS" pitchFamily="66" charset="0"/>
              </a:rPr>
              <a:t>możemy zapisać w postaci drugiego równania.</a:t>
            </a:r>
          </a:p>
          <a:p>
            <a:pPr marL="0" indent="0">
              <a:buNone/>
            </a:pPr>
            <a:endParaRPr lang="pl-PL" sz="2000" b="1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pPr marL="0" indent="0">
              <a:buNone/>
            </a:pPr>
            <a:r>
              <a:rPr lang="pl-PL" sz="2000" b="1" dirty="0" smtClean="0">
                <a:solidFill>
                  <a:srgbClr val="C00000"/>
                </a:solidFill>
                <a:latin typeface="Comic Sans MS" pitchFamily="66" charset="0"/>
              </a:rPr>
              <a:t>x </a:t>
            </a:r>
            <a:r>
              <a:rPr lang="pl-PL" sz="2000" b="1" dirty="0">
                <a:solidFill>
                  <a:srgbClr val="C00000"/>
                </a:solidFill>
                <a:latin typeface="Comic Sans MS" pitchFamily="66" charset="0"/>
              </a:rPr>
              <a:t>– ilość banknotów 50 zł       y – ilość banknotów 100zł</a:t>
            </a:r>
          </a:p>
          <a:p>
            <a:pPr marL="0" indent="0">
              <a:buNone/>
            </a:pPr>
            <a:endParaRPr lang="pl-PL" sz="2000" b="1" dirty="0">
              <a:solidFill>
                <a:srgbClr val="C00000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pl-PL" sz="2000" b="1" dirty="0">
              <a:latin typeface="Comic Sans MS" pitchFamily="66" charset="0"/>
            </a:endParaRPr>
          </a:p>
          <a:p>
            <a:pPr marL="0" indent="0" algn="ctr">
              <a:buNone/>
            </a:pPr>
            <a:r>
              <a:rPr lang="pl-PL" b="1" dirty="0" smtClean="0">
                <a:latin typeface="Comic Sans MS" pitchFamily="66" charset="0"/>
              </a:rPr>
              <a:t> </a:t>
            </a:r>
            <a:r>
              <a:rPr lang="pl-PL" b="1" dirty="0" smtClean="0">
                <a:solidFill>
                  <a:srgbClr val="C00000"/>
                </a:solidFill>
                <a:latin typeface="Comic Sans MS" pitchFamily="66" charset="0"/>
              </a:rPr>
              <a:t>y = x + 1</a:t>
            </a:r>
            <a:endParaRPr lang="pl-PL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8863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pl-PL" sz="31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Mamy zatem dwa równania pierwszego stopnia </a:t>
            </a:r>
            <a:r>
              <a:rPr lang="pl-PL" sz="31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z </a:t>
            </a:r>
            <a:r>
              <a:rPr lang="pl-PL" sz="31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dwiema niewiadomymi</a:t>
            </a:r>
            <a:r>
              <a:rPr lang="pl-PL" dirty="0"/>
              <a:t> </a:t>
            </a:r>
            <a:r>
              <a:rPr lang="pl-PL" dirty="0" smtClean="0"/>
              <a:t>– </a:t>
            </a:r>
            <a:r>
              <a:rPr lang="pl-PL" sz="31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tworzące układ równań</a:t>
            </a:r>
            <a:endParaRPr lang="pl-PL" sz="31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graphicFrame>
        <p:nvGraphicFramePr>
          <p:cNvPr id="4" name="Symbol zastępczy zawartości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35184389"/>
              </p:ext>
            </p:extLst>
          </p:nvPr>
        </p:nvGraphicFramePr>
        <p:xfrm>
          <a:off x="611561" y="1844824"/>
          <a:ext cx="6068852" cy="23762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3" name="Równanie" r:id="rId3" imgW="1168200" imgH="457200" progId="Equation.3">
                  <p:embed/>
                </p:oleObj>
              </mc:Choice>
              <mc:Fallback>
                <p:oleObj name="Równanie" r:id="rId3" imgW="1168200" imgH="457200" progId="Equation.3">
                  <p:embed/>
                  <p:pic>
                    <p:nvPicPr>
                      <p:cNvPr id="0" name="Obiek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561" y="1844824"/>
                        <a:ext cx="6068852" cy="237626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pole tekstowe 4"/>
          <p:cNvSpPr txBox="1"/>
          <p:nvPr/>
        </p:nvSpPr>
        <p:spPr>
          <a:xfrm>
            <a:off x="395536" y="4715061"/>
            <a:ext cx="68407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Banknotów                                o 1 więcej niż </a:t>
            </a:r>
          </a:p>
          <a:p>
            <a:r>
              <a:rPr lang="pl-PL" sz="20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100-złotowych      jest                50-złotowych</a:t>
            </a:r>
            <a:endParaRPr lang="pl-PL" sz="2000" b="1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cxnSp>
        <p:nvCxnSpPr>
          <p:cNvPr id="7" name="Łącznik prosty ze strzałką 6"/>
          <p:cNvCxnSpPr/>
          <p:nvPr/>
        </p:nvCxnSpPr>
        <p:spPr>
          <a:xfrm flipV="1">
            <a:off x="1043608" y="3926959"/>
            <a:ext cx="360040" cy="726177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Łącznik prosty ze strzałką 10"/>
          <p:cNvCxnSpPr/>
          <p:nvPr/>
        </p:nvCxnSpPr>
        <p:spPr>
          <a:xfrm flipH="1" flipV="1">
            <a:off x="1969840" y="3789040"/>
            <a:ext cx="1232386" cy="1279964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Łącznik prosty ze strzałką 11"/>
          <p:cNvCxnSpPr/>
          <p:nvPr/>
        </p:nvCxnSpPr>
        <p:spPr>
          <a:xfrm flipH="1" flipV="1">
            <a:off x="3380626" y="4290047"/>
            <a:ext cx="1767438" cy="425015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Nawias klamrowy otwierający 16"/>
          <p:cNvSpPr/>
          <p:nvPr/>
        </p:nvSpPr>
        <p:spPr>
          <a:xfrm rot="16200000">
            <a:off x="2984581" y="3270927"/>
            <a:ext cx="435290" cy="1513789"/>
          </a:xfrm>
          <a:prstGeom prst="leftBrac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99321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28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Przeanalizujmy jeszcze raz nasze rozwiązania:</a:t>
            </a:r>
            <a:endParaRPr lang="pl-PL" sz="28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pl-PL" dirty="0" smtClean="0">
                <a:latin typeface="Comic Sans MS" pitchFamily="66" charset="0"/>
              </a:rPr>
              <a:t>Z pierwszego równania wynikało: </a:t>
            </a:r>
          </a:p>
          <a:p>
            <a:pPr marL="0" indent="0">
              <a:buNone/>
            </a:pPr>
            <a:r>
              <a:rPr lang="pl-PL" dirty="0" smtClean="0">
                <a:latin typeface="Comic Sans MS" pitchFamily="66" charset="0"/>
              </a:rPr>
              <a:t>x </a:t>
            </a:r>
            <a:r>
              <a:rPr lang="pl-PL" dirty="0" smtClean="0">
                <a:latin typeface="Comic Sans MS" pitchFamily="66" charset="0"/>
              </a:rPr>
              <a:t>= 2  to y = 6  bo  50∙2 + 100∙6 = 100 + 600 = 700</a:t>
            </a:r>
          </a:p>
          <a:p>
            <a:pPr marL="0" indent="0">
              <a:buNone/>
            </a:pPr>
            <a:r>
              <a:rPr lang="pl-PL" dirty="0" smtClean="0">
                <a:latin typeface="Comic Sans MS" pitchFamily="66" charset="0"/>
              </a:rPr>
              <a:t>x = 4  to y = 5  bo  50∙4 + 100∙5 = 200 + 500 = 700</a:t>
            </a:r>
          </a:p>
          <a:p>
            <a:pPr marL="0" indent="0">
              <a:buNone/>
            </a:pPr>
            <a:r>
              <a:rPr lang="pl-PL" dirty="0" smtClean="0">
                <a:latin typeface="Comic Sans MS" pitchFamily="66" charset="0"/>
              </a:rPr>
              <a:t>x = 6  to y = 4  bo  50∙6 + 100∙4 = 300 + 400 = 700</a:t>
            </a:r>
          </a:p>
          <a:p>
            <a:pPr marL="0" indent="0">
              <a:buNone/>
            </a:pPr>
            <a:r>
              <a:rPr lang="pl-PL" dirty="0" smtClean="0">
                <a:latin typeface="Comic Sans MS" pitchFamily="66" charset="0"/>
              </a:rPr>
              <a:t>x = 8  to y = 3  bo  50∙8 + 100∙3 = 400 + 300 = 700</a:t>
            </a:r>
          </a:p>
          <a:p>
            <a:pPr marL="0" indent="0">
              <a:buNone/>
            </a:pPr>
            <a:r>
              <a:rPr lang="pl-PL" dirty="0" smtClean="0">
                <a:latin typeface="Comic Sans MS" pitchFamily="66" charset="0"/>
              </a:rPr>
              <a:t>x = 10 to y = 2 bo  50∙10 + 100∙2 = 500 + 200 = 700</a:t>
            </a:r>
          </a:p>
          <a:p>
            <a:pPr marL="0" indent="0">
              <a:buNone/>
            </a:pPr>
            <a:r>
              <a:rPr lang="pl-PL" dirty="0" smtClean="0">
                <a:latin typeface="Comic Sans MS" pitchFamily="66" charset="0"/>
              </a:rPr>
              <a:t>x = 12 to y = 1  bo  50∙12 + 100∙1 = 600 + 100 = 700</a:t>
            </a:r>
          </a:p>
          <a:p>
            <a:pPr marL="0" indent="0">
              <a:buNone/>
            </a:pPr>
            <a:endParaRPr lang="pl-PL" dirty="0" smtClean="0">
              <a:latin typeface="Comic Sans MS" pitchFamily="66" charset="0"/>
            </a:endParaRPr>
          </a:p>
          <a:p>
            <a:pPr marL="0" indent="0">
              <a:buNone/>
            </a:pPr>
            <a:r>
              <a:rPr lang="pl-PL" dirty="0" smtClean="0"/>
              <a:t>Jeżeli </a:t>
            </a:r>
            <a:r>
              <a:rPr lang="pl-PL" dirty="0" smtClean="0"/>
              <a:t>banknotów 100-złotowych jest o 1 więcej, to z wszystkich rozwiązań możemy wybrać tylko jedno spełniające oba warunki.</a:t>
            </a:r>
            <a:r>
              <a:rPr lang="pl-PL" dirty="0">
                <a:latin typeface="Comic Sans MS" pitchFamily="66" charset="0"/>
              </a:rPr>
              <a:t> </a:t>
            </a:r>
            <a:r>
              <a:rPr lang="pl-PL" dirty="0" smtClean="0">
                <a:latin typeface="Comic Sans MS" pitchFamily="66" charset="0"/>
              </a:rPr>
              <a:t> </a:t>
            </a:r>
          </a:p>
          <a:p>
            <a:pPr marL="0" indent="0">
              <a:buNone/>
            </a:pPr>
            <a:r>
              <a:rPr lang="pl-PL" sz="4200" b="1" dirty="0" smtClean="0">
                <a:solidFill>
                  <a:srgbClr val="C00000"/>
                </a:solidFill>
                <a:latin typeface="Comic Sans MS" pitchFamily="66" charset="0"/>
              </a:rPr>
              <a:t>x </a:t>
            </a:r>
            <a:r>
              <a:rPr lang="pl-PL" sz="4200" b="1" dirty="0">
                <a:solidFill>
                  <a:srgbClr val="C00000"/>
                </a:solidFill>
                <a:latin typeface="Comic Sans MS" pitchFamily="66" charset="0"/>
              </a:rPr>
              <a:t>= 4  i</a:t>
            </a:r>
            <a:r>
              <a:rPr lang="pl-PL" sz="4200" b="1" dirty="0" smtClean="0">
                <a:solidFill>
                  <a:srgbClr val="C00000"/>
                </a:solidFill>
                <a:latin typeface="Comic Sans MS" pitchFamily="66" charset="0"/>
              </a:rPr>
              <a:t>  y </a:t>
            </a:r>
            <a:r>
              <a:rPr lang="pl-PL" sz="4200" b="1" dirty="0">
                <a:solidFill>
                  <a:srgbClr val="C00000"/>
                </a:solidFill>
                <a:latin typeface="Comic Sans MS" pitchFamily="66" charset="0"/>
              </a:rPr>
              <a:t>= 5 </a:t>
            </a:r>
            <a:endParaRPr lang="pl-PL" sz="4200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pl-PL" dirty="0" smtClean="0"/>
          </a:p>
          <a:p>
            <a:pPr marL="0" indent="0"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519664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526</TotalTime>
  <Words>1399</Words>
  <Application>Microsoft Office PowerPoint</Application>
  <PresentationFormat>Pokaz na ekranie (4:3)</PresentationFormat>
  <Paragraphs>179</Paragraphs>
  <Slides>24</Slides>
  <Notes>0</Notes>
  <HiddenSlides>0</HiddenSlides>
  <MMClips>0</MMClips>
  <ScaleCrop>false</ScaleCrop>
  <HeadingPairs>
    <vt:vector size="6" baseType="variant">
      <vt:variant>
        <vt:lpstr>Motyw</vt:lpstr>
      </vt:variant>
      <vt:variant>
        <vt:i4>1</vt:i4>
      </vt:variant>
      <vt:variant>
        <vt:lpstr>Osadzone serwery OLE</vt:lpstr>
      </vt:variant>
      <vt:variant>
        <vt:i4>2</vt:i4>
      </vt:variant>
      <vt:variant>
        <vt:lpstr>Tytuły slajdów</vt:lpstr>
      </vt:variant>
      <vt:variant>
        <vt:i4>24</vt:i4>
      </vt:variant>
    </vt:vector>
  </HeadingPairs>
  <TitlesOfParts>
    <vt:vector size="27" baseType="lpstr">
      <vt:lpstr>Motyw pakietu Office</vt:lpstr>
      <vt:lpstr>Równanie</vt:lpstr>
      <vt:lpstr>Equation</vt:lpstr>
      <vt:lpstr>Prezentacja programu PowerPoint</vt:lpstr>
      <vt:lpstr>Prezentacja programu PowerPoint</vt:lpstr>
      <vt:lpstr>Prezentacja programu PowerPoint</vt:lpstr>
      <vt:lpstr>RÓWNANIE PIERWSZEGO STOPNIA Z DWIEMA NIEWIADOMYMI</vt:lpstr>
      <vt:lpstr>PRZEANALIZUJMY  PIERWSZY PROBLEM</vt:lpstr>
      <vt:lpstr>50∙x + 100∙y = 700  </vt:lpstr>
      <vt:lpstr>Zauważmy więc, że nie jesteśmy w stanie podać jednoznacznej odpowiedzi. Zatem w praktyce pojedyncze równanie o dwóch niewiadomych jest mało przydatne.</vt:lpstr>
      <vt:lpstr>Mamy zatem dwa równania pierwszego stopnia z dwiema niewiadomymi – tworzące układ równań</vt:lpstr>
      <vt:lpstr>Przeanalizujmy jeszcze raz nasze rozwiązania:</vt:lpstr>
      <vt:lpstr>Nasze zadanie zatem możemy zapisać w następującej postaci:</vt:lpstr>
      <vt:lpstr>  Zadanie 1 Dopisz brakujące równanie. </vt:lpstr>
      <vt:lpstr>Zadanie 2 Zapisz układy równań do podanych problemów.</vt:lpstr>
      <vt:lpstr>Sprawdzamy czy dana para liczb jest rozwiązaniem układu równań </vt:lpstr>
      <vt:lpstr>Sprawdź czy dana para liczb może być rozwiązaniem podanego układu.  x=5   y=6                                                       </vt:lpstr>
      <vt:lpstr>Prezentacja programu PowerPoint</vt:lpstr>
      <vt:lpstr>  </vt:lpstr>
      <vt:lpstr>Rozwiązaniem których układów równań jest para liczb  </vt:lpstr>
      <vt:lpstr>Wybierz drugie równanie tak, by rozwiązaniem powstałego układu były liczby x = 10 i y = 8</vt:lpstr>
      <vt:lpstr>Ania kupiła 3 czekolady i 6 ciastek, zapłaciła 24 zł.  Gdyby czekolada była o złotówkę tańsza, a ciastko o 50 groszy tańsze, to wówczas zapłaciłaby o 6 złotych mniej.  Przyjmij oznaczenia: x – cena czekolady;  y – cena ciastka</vt:lpstr>
      <vt:lpstr>Prezentacja programu PowerPoint</vt:lpstr>
      <vt:lpstr>Do podanego problemu dobierz układ równań będący jego interpretacją.  Adam kupił bilety do kina 3 zwykłe i 7 ulgowych, razem zapłacił 135zł. Bilet ulgowy był o 5 zł tańszy od zwykłego.  x – cena biletu zwykłego  y – cena biletu ulgowego    A.                                           B.       C.                                            D. </vt:lpstr>
      <vt:lpstr>Wybierz, która para liczb jest rozwiązaniem  danego układu równań.</vt:lpstr>
      <vt:lpstr>Dopisz wartość drugiej niewiadomej tak, by otrzymana para liczb była rozwiązaniem danego układu równań.    A. </vt:lpstr>
      <vt:lpstr>Sprawdź czy umiesz ODPOWIEDZI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RÓWNANIA I NIERÓWNOŚCI</dc:title>
  <dc:creator>marta</dc:creator>
  <cp:lastModifiedBy>marta</cp:lastModifiedBy>
  <cp:revision>47</cp:revision>
  <dcterms:created xsi:type="dcterms:W3CDTF">2013-03-16T21:24:49Z</dcterms:created>
  <dcterms:modified xsi:type="dcterms:W3CDTF">2013-07-05T12:56:59Z</dcterms:modified>
</cp:coreProperties>
</file>