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1" r:id="rId10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B5898-7AD8-4AE4-9376-8B1748907D33}" type="datetimeFigureOut">
              <a:rPr lang="pl-PL" smtClean="0"/>
              <a:pPr/>
              <a:t>2013-08-31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4028B-E8AC-4B73-A40A-E9469FC872C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B5898-7AD8-4AE4-9376-8B1748907D33}" type="datetimeFigureOut">
              <a:rPr lang="pl-PL" smtClean="0"/>
              <a:pPr/>
              <a:t>2013-08-31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4028B-E8AC-4B73-A40A-E9469FC872C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B5898-7AD8-4AE4-9376-8B1748907D33}" type="datetimeFigureOut">
              <a:rPr lang="pl-PL" smtClean="0"/>
              <a:pPr/>
              <a:t>2013-08-31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4028B-E8AC-4B73-A40A-E9469FC872C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B5898-7AD8-4AE4-9376-8B1748907D33}" type="datetimeFigureOut">
              <a:rPr lang="pl-PL" smtClean="0"/>
              <a:pPr/>
              <a:t>2013-08-31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4028B-E8AC-4B73-A40A-E9469FC872C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B5898-7AD8-4AE4-9376-8B1748907D33}" type="datetimeFigureOut">
              <a:rPr lang="pl-PL" smtClean="0"/>
              <a:pPr/>
              <a:t>2013-08-31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4028B-E8AC-4B73-A40A-E9469FC872C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B5898-7AD8-4AE4-9376-8B1748907D33}" type="datetimeFigureOut">
              <a:rPr lang="pl-PL" smtClean="0"/>
              <a:pPr/>
              <a:t>2013-08-31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4028B-E8AC-4B73-A40A-E9469FC872C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B5898-7AD8-4AE4-9376-8B1748907D33}" type="datetimeFigureOut">
              <a:rPr lang="pl-PL" smtClean="0"/>
              <a:pPr/>
              <a:t>2013-08-31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4028B-E8AC-4B73-A40A-E9469FC872C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B5898-7AD8-4AE4-9376-8B1748907D33}" type="datetimeFigureOut">
              <a:rPr lang="pl-PL" smtClean="0"/>
              <a:pPr/>
              <a:t>2013-08-31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4028B-E8AC-4B73-A40A-E9469FC872C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B5898-7AD8-4AE4-9376-8B1748907D33}" type="datetimeFigureOut">
              <a:rPr lang="pl-PL" smtClean="0"/>
              <a:pPr/>
              <a:t>2013-08-31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4028B-E8AC-4B73-A40A-E9469FC872C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B5898-7AD8-4AE4-9376-8B1748907D33}" type="datetimeFigureOut">
              <a:rPr lang="pl-PL" smtClean="0"/>
              <a:pPr/>
              <a:t>2013-08-31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4028B-E8AC-4B73-A40A-E9469FC872C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B5898-7AD8-4AE4-9376-8B1748907D33}" type="datetimeFigureOut">
              <a:rPr lang="pl-PL" smtClean="0"/>
              <a:pPr/>
              <a:t>2013-08-31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4028B-E8AC-4B73-A40A-E9469FC872C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B5898-7AD8-4AE4-9376-8B1748907D33}" type="datetimeFigureOut">
              <a:rPr lang="pl-PL" smtClean="0"/>
              <a:pPr/>
              <a:t>2013-08-31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4028B-E8AC-4B73-A40A-E9469FC872C5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772400" cy="1470025"/>
          </a:xfrm>
        </p:spPr>
        <p:txBody>
          <a:bodyPr/>
          <a:lstStyle/>
          <a:p>
            <a:r>
              <a:rPr lang="pl-PL" b="1" dirty="0" smtClean="0"/>
              <a:t>TWIERDZENIE PITAGORASA</a:t>
            </a:r>
            <a:endParaRPr lang="pl-PL" b="1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31640" y="2564904"/>
            <a:ext cx="6400800" cy="1752600"/>
          </a:xfrm>
        </p:spPr>
        <p:txBody>
          <a:bodyPr/>
          <a:lstStyle/>
          <a:p>
            <a:endParaRPr lang="pl-PL" dirty="0">
              <a:solidFill>
                <a:schemeClr val="tx1"/>
              </a:solidFill>
            </a:endParaRPr>
          </a:p>
          <a:p>
            <a:endParaRPr lang="pl-PL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395536" y="836712"/>
            <a:ext cx="842493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800" dirty="0" smtClean="0"/>
              <a:t>Twierdzenie Pitagorasa to chyba najczęściej wykorzystywane twierdzenie geometryczne. Jego autorstwo przypisuje się Pitagorasowi, matematykowi                i filozofowi żyjącemu w starożytnej Grecji w VI wieku przed naszą erą.</a:t>
            </a:r>
          </a:p>
          <a:p>
            <a:pPr algn="just"/>
            <a:r>
              <a:rPr lang="pl-PL" sz="2800" dirty="0" smtClean="0"/>
              <a:t>Istnieją przesłanki pozwalające przypuszczać, że starożytni Egipcjanie już przed Pitagorasem znali własność opisana w tym twierdzeniu.</a:t>
            </a:r>
          </a:p>
          <a:p>
            <a:pPr algn="just"/>
            <a:r>
              <a:rPr lang="pl-PL" sz="2800" dirty="0" smtClean="0"/>
              <a:t>Jedno jest pewne to twierdzenie ma ponad 2500 lat.</a:t>
            </a:r>
          </a:p>
          <a:p>
            <a:pPr algn="just"/>
            <a:endParaRPr lang="pl-PL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395536" y="332656"/>
            <a:ext cx="842493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2800" dirty="0" smtClean="0"/>
              <a:t>Twierdzenie Pitagorasa:</a:t>
            </a:r>
          </a:p>
          <a:p>
            <a:pPr algn="just"/>
            <a:r>
              <a:rPr lang="pl-PL" sz="2800" i="1" dirty="0" smtClean="0"/>
              <a:t>	</a:t>
            </a:r>
            <a:r>
              <a:rPr lang="pl-PL" sz="2800" b="1" i="1" dirty="0" smtClean="0"/>
              <a:t>W dowolnym trójkącie prostokątnym kwadrat długości przeciwprostokątnej jest równy sumie kwadratów przyprostokątnych.</a:t>
            </a:r>
          </a:p>
          <a:p>
            <a:pPr algn="just"/>
            <a:endParaRPr lang="pl-PL" sz="2800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0858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rójkąt prostokątny 6"/>
          <p:cNvSpPr/>
          <p:nvPr/>
        </p:nvSpPr>
        <p:spPr>
          <a:xfrm>
            <a:off x="3131840" y="2636912"/>
            <a:ext cx="3888432" cy="2232248"/>
          </a:xfrm>
          <a:prstGeom prst="rt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pole tekstowe 7"/>
          <p:cNvSpPr txBox="1"/>
          <p:nvPr/>
        </p:nvSpPr>
        <p:spPr>
          <a:xfrm>
            <a:off x="2699792" y="3573016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i="1" dirty="0" smtClean="0"/>
              <a:t>a</a:t>
            </a:r>
            <a:endParaRPr lang="pl-PL" sz="2800" i="1" dirty="0"/>
          </a:p>
        </p:txBody>
      </p:sp>
      <p:sp>
        <p:nvSpPr>
          <p:cNvPr id="9" name="pole tekstowe 8"/>
          <p:cNvSpPr txBox="1"/>
          <p:nvPr/>
        </p:nvSpPr>
        <p:spPr>
          <a:xfrm>
            <a:off x="4860032" y="3212976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i="1" dirty="0" smtClean="0"/>
              <a:t>c</a:t>
            </a:r>
            <a:endParaRPr lang="pl-PL" sz="2800" i="1" dirty="0"/>
          </a:p>
        </p:txBody>
      </p:sp>
      <p:sp>
        <p:nvSpPr>
          <p:cNvPr id="10" name="pole tekstowe 9"/>
          <p:cNvSpPr txBox="1"/>
          <p:nvPr/>
        </p:nvSpPr>
        <p:spPr>
          <a:xfrm>
            <a:off x="4644008" y="4869160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i="1" dirty="0" smtClean="0"/>
              <a:t>b</a:t>
            </a:r>
            <a:endParaRPr lang="pl-PL" sz="2800" i="1" dirty="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7904" y="5661248"/>
            <a:ext cx="1857375" cy="45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/>
          <p:cNvSpPr/>
          <p:nvPr/>
        </p:nvSpPr>
        <p:spPr>
          <a:xfrm>
            <a:off x="1403648" y="3733512"/>
            <a:ext cx="1158859" cy="1086274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Prostokąt 3"/>
          <p:cNvSpPr/>
          <p:nvPr/>
        </p:nvSpPr>
        <p:spPr>
          <a:xfrm>
            <a:off x="2564099" y="4812404"/>
            <a:ext cx="1440291" cy="1420394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Prostokąt 4"/>
          <p:cNvSpPr/>
          <p:nvPr/>
        </p:nvSpPr>
        <p:spPr>
          <a:xfrm rot="13063257">
            <a:off x="2957876" y="2631412"/>
            <a:ext cx="1782751" cy="182601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ole tekstowe 8"/>
          <p:cNvSpPr txBox="1"/>
          <p:nvPr/>
        </p:nvSpPr>
        <p:spPr>
          <a:xfrm>
            <a:off x="395536" y="332656"/>
            <a:ext cx="842493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2800" dirty="0" smtClean="0"/>
              <a:t>Twierdzenie Pitagorasa (inna wersja treści):</a:t>
            </a:r>
          </a:p>
          <a:p>
            <a:pPr algn="just"/>
            <a:r>
              <a:rPr lang="pl-PL" sz="2800" i="1" dirty="0" smtClean="0"/>
              <a:t>	</a:t>
            </a:r>
            <a:r>
              <a:rPr lang="pl-PL" sz="2800" b="1" i="1" dirty="0" smtClean="0"/>
              <a:t>W trójkącie prostokątnym suma pól kwadratów zbudowanych na przyprostokątnych jest równa polu kwadratu zbudowanego na przeciwprostokątnej</a:t>
            </a:r>
          </a:p>
          <a:p>
            <a:pPr algn="just"/>
            <a:endParaRPr lang="pl-PL" sz="2800" dirty="0"/>
          </a:p>
        </p:txBody>
      </p:sp>
      <p:sp>
        <p:nvSpPr>
          <p:cNvPr id="11" name="pole tekstowe 10"/>
          <p:cNvSpPr txBox="1"/>
          <p:nvPr/>
        </p:nvSpPr>
        <p:spPr>
          <a:xfrm>
            <a:off x="2267744" y="4005064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i="1" dirty="0" smtClean="0"/>
              <a:t>a</a:t>
            </a:r>
            <a:endParaRPr lang="pl-PL" sz="2800" i="1" dirty="0"/>
          </a:p>
        </p:txBody>
      </p:sp>
      <p:sp>
        <p:nvSpPr>
          <p:cNvPr id="12" name="pole tekstowe 11"/>
          <p:cNvSpPr txBox="1"/>
          <p:nvPr/>
        </p:nvSpPr>
        <p:spPr>
          <a:xfrm>
            <a:off x="2987824" y="4725144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i="1" dirty="0" smtClean="0"/>
              <a:t>b</a:t>
            </a:r>
            <a:endParaRPr lang="pl-PL" sz="2800" i="1" dirty="0"/>
          </a:p>
        </p:txBody>
      </p:sp>
      <p:sp>
        <p:nvSpPr>
          <p:cNvPr id="13" name="pole tekstowe 12"/>
          <p:cNvSpPr txBox="1"/>
          <p:nvPr/>
        </p:nvSpPr>
        <p:spPr>
          <a:xfrm>
            <a:off x="3203848" y="3789040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i="1" dirty="0" smtClean="0"/>
              <a:t>c</a:t>
            </a:r>
            <a:endParaRPr lang="pl-PL" sz="2800" i="1" dirty="0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6096" y="4365104"/>
            <a:ext cx="1857375" cy="45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ole tekstowe 13"/>
          <p:cNvSpPr txBox="1"/>
          <p:nvPr/>
        </p:nvSpPr>
        <p:spPr>
          <a:xfrm>
            <a:off x="547936" y="485056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2800" b="1" dirty="0" smtClean="0"/>
              <a:t>Twierdzenie Pitagorasa - dowód</a:t>
            </a:r>
            <a:r>
              <a:rPr lang="pl-PL" sz="2800" dirty="0" smtClean="0"/>
              <a:t>:</a:t>
            </a:r>
            <a:endParaRPr lang="pl-PL" sz="2800" b="1" i="1" dirty="0" smtClean="0"/>
          </a:p>
        </p:txBody>
      </p:sp>
      <p:grpSp>
        <p:nvGrpSpPr>
          <p:cNvPr id="27" name="Grupa 26"/>
          <p:cNvGrpSpPr/>
          <p:nvPr/>
        </p:nvGrpSpPr>
        <p:grpSpPr>
          <a:xfrm>
            <a:off x="323528" y="1628800"/>
            <a:ext cx="3528392" cy="3528392"/>
            <a:chOff x="1115616" y="1052736"/>
            <a:chExt cx="3528392" cy="3528392"/>
          </a:xfrm>
          <a:solidFill>
            <a:srgbClr val="FF0000"/>
          </a:solidFill>
        </p:grpSpPr>
        <p:sp>
          <p:nvSpPr>
            <p:cNvPr id="22" name="Trójkąt prostokątny 21"/>
            <p:cNvSpPr/>
            <p:nvPr/>
          </p:nvSpPr>
          <p:spPr>
            <a:xfrm>
              <a:off x="1115616" y="3573016"/>
              <a:ext cx="2520280" cy="1008112"/>
            </a:xfrm>
            <a:prstGeom prst="rtTriangl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3" name="Trójkąt prostokątny 22"/>
            <p:cNvSpPr/>
            <p:nvPr/>
          </p:nvSpPr>
          <p:spPr>
            <a:xfrm rot="5400000">
              <a:off x="359532" y="1808820"/>
              <a:ext cx="2520280" cy="1008112"/>
            </a:xfrm>
            <a:prstGeom prst="rtTriangl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4" name="Trójkąt prostokątny 23"/>
            <p:cNvSpPr/>
            <p:nvPr/>
          </p:nvSpPr>
          <p:spPr>
            <a:xfrm rot="16200000">
              <a:off x="2879812" y="2816932"/>
              <a:ext cx="2520280" cy="1008112"/>
            </a:xfrm>
            <a:prstGeom prst="rtTriangl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6" name="Trójkąt prostokątny 25"/>
            <p:cNvSpPr/>
            <p:nvPr/>
          </p:nvSpPr>
          <p:spPr>
            <a:xfrm rot="10800000">
              <a:off x="2123728" y="1052736"/>
              <a:ext cx="2520280" cy="1008112"/>
            </a:xfrm>
            <a:prstGeom prst="rtTriangl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35" name="pole tekstowe 34"/>
          <p:cNvSpPr txBox="1"/>
          <p:nvPr/>
        </p:nvSpPr>
        <p:spPr>
          <a:xfrm>
            <a:off x="467544" y="1196752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i="1" dirty="0" smtClean="0"/>
              <a:t>a</a:t>
            </a:r>
            <a:endParaRPr lang="pl-PL" sz="2800" i="1" dirty="0"/>
          </a:p>
        </p:txBody>
      </p:sp>
      <p:sp>
        <p:nvSpPr>
          <p:cNvPr id="36" name="pole tekstowe 35"/>
          <p:cNvSpPr txBox="1"/>
          <p:nvPr/>
        </p:nvSpPr>
        <p:spPr>
          <a:xfrm>
            <a:off x="0" y="4509120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i="1" dirty="0" smtClean="0"/>
              <a:t>a</a:t>
            </a:r>
            <a:endParaRPr lang="pl-PL" sz="2800" i="1" dirty="0"/>
          </a:p>
        </p:txBody>
      </p:sp>
      <p:sp>
        <p:nvSpPr>
          <p:cNvPr id="37" name="pole tekstowe 36"/>
          <p:cNvSpPr txBox="1"/>
          <p:nvPr/>
        </p:nvSpPr>
        <p:spPr>
          <a:xfrm>
            <a:off x="3851920" y="1916832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i="1" dirty="0" smtClean="0"/>
              <a:t>a</a:t>
            </a:r>
            <a:endParaRPr lang="pl-PL" sz="2800" i="1" dirty="0"/>
          </a:p>
        </p:txBody>
      </p:sp>
      <p:sp>
        <p:nvSpPr>
          <p:cNvPr id="38" name="pole tekstowe 37"/>
          <p:cNvSpPr txBox="1"/>
          <p:nvPr/>
        </p:nvSpPr>
        <p:spPr>
          <a:xfrm>
            <a:off x="971600" y="5085184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i="1" dirty="0" smtClean="0"/>
              <a:t>b</a:t>
            </a:r>
            <a:endParaRPr lang="pl-PL" sz="2800" i="1" dirty="0"/>
          </a:p>
        </p:txBody>
      </p:sp>
      <p:sp>
        <p:nvSpPr>
          <p:cNvPr id="39" name="pole tekstowe 38"/>
          <p:cNvSpPr txBox="1"/>
          <p:nvPr/>
        </p:nvSpPr>
        <p:spPr>
          <a:xfrm>
            <a:off x="0" y="2348880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i="1" dirty="0" smtClean="0"/>
              <a:t>b</a:t>
            </a:r>
            <a:endParaRPr lang="pl-PL" sz="2800" i="1" dirty="0"/>
          </a:p>
        </p:txBody>
      </p:sp>
      <p:sp>
        <p:nvSpPr>
          <p:cNvPr id="40" name="pole tekstowe 39"/>
          <p:cNvSpPr txBox="1"/>
          <p:nvPr/>
        </p:nvSpPr>
        <p:spPr>
          <a:xfrm>
            <a:off x="2627784" y="1196752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i="1" dirty="0" smtClean="0"/>
              <a:t>b</a:t>
            </a:r>
            <a:endParaRPr lang="pl-PL" sz="2800" i="1" dirty="0"/>
          </a:p>
        </p:txBody>
      </p:sp>
      <p:sp>
        <p:nvSpPr>
          <p:cNvPr id="41" name="pole tekstowe 40"/>
          <p:cNvSpPr txBox="1"/>
          <p:nvPr/>
        </p:nvSpPr>
        <p:spPr>
          <a:xfrm>
            <a:off x="3851920" y="3789040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i="1" dirty="0" smtClean="0"/>
              <a:t>b</a:t>
            </a:r>
            <a:endParaRPr lang="pl-PL" sz="2800" i="1" dirty="0"/>
          </a:p>
        </p:txBody>
      </p:sp>
      <p:sp>
        <p:nvSpPr>
          <p:cNvPr id="42" name="pole tekstowe 41"/>
          <p:cNvSpPr txBox="1"/>
          <p:nvPr/>
        </p:nvSpPr>
        <p:spPr>
          <a:xfrm>
            <a:off x="1475656" y="4149080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i="1" dirty="0" smtClean="0"/>
              <a:t>c</a:t>
            </a:r>
            <a:endParaRPr lang="pl-PL" sz="2800" i="1" dirty="0"/>
          </a:p>
        </p:txBody>
      </p:sp>
      <p:sp>
        <p:nvSpPr>
          <p:cNvPr id="43" name="pole tekstowe 42"/>
          <p:cNvSpPr txBox="1"/>
          <p:nvPr/>
        </p:nvSpPr>
        <p:spPr>
          <a:xfrm>
            <a:off x="2483768" y="2060848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i="1" dirty="0" smtClean="0"/>
              <a:t>c</a:t>
            </a:r>
            <a:endParaRPr lang="pl-PL" sz="2800" i="1" dirty="0"/>
          </a:p>
        </p:txBody>
      </p:sp>
      <p:sp>
        <p:nvSpPr>
          <p:cNvPr id="44" name="pole tekstowe 43"/>
          <p:cNvSpPr txBox="1"/>
          <p:nvPr/>
        </p:nvSpPr>
        <p:spPr>
          <a:xfrm>
            <a:off x="899592" y="2492896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i="1" dirty="0" smtClean="0"/>
              <a:t>c</a:t>
            </a:r>
            <a:endParaRPr lang="pl-PL" sz="2800" i="1" dirty="0"/>
          </a:p>
        </p:txBody>
      </p:sp>
      <p:sp>
        <p:nvSpPr>
          <p:cNvPr id="45" name="pole tekstowe 44"/>
          <p:cNvSpPr txBox="1"/>
          <p:nvPr/>
        </p:nvSpPr>
        <p:spPr>
          <a:xfrm>
            <a:off x="2987824" y="3573016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i="1" dirty="0" smtClean="0"/>
              <a:t>c</a:t>
            </a:r>
            <a:endParaRPr lang="pl-PL" sz="2800" i="1" dirty="0"/>
          </a:p>
        </p:txBody>
      </p:sp>
      <p:sp>
        <p:nvSpPr>
          <p:cNvPr id="46" name="pole tekstowe 45"/>
          <p:cNvSpPr txBox="1"/>
          <p:nvPr/>
        </p:nvSpPr>
        <p:spPr>
          <a:xfrm>
            <a:off x="3059832" y="5085184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i="1" dirty="0" smtClean="0"/>
              <a:t>a</a:t>
            </a:r>
            <a:endParaRPr lang="pl-PL" sz="2800" i="1" dirty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762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0" y="762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0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pole tekstowe 55"/>
          <p:cNvSpPr txBox="1"/>
          <p:nvPr/>
        </p:nvSpPr>
        <p:spPr>
          <a:xfrm>
            <a:off x="4211960" y="1268760"/>
            <a:ext cx="493204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 smtClean="0"/>
              <a:t>Wewnątrz dowolnego kwadratu rysujemy drugi, tak jak na rysunku.</a:t>
            </a:r>
          </a:p>
          <a:p>
            <a:r>
              <a:rPr lang="pl-PL" sz="2400" dirty="0" smtClean="0"/>
              <a:t>Pole dużego kwadratu, którego bok ma długość  </a:t>
            </a:r>
            <a:r>
              <a:rPr lang="pl-PL" sz="2400" b="1" i="1" dirty="0" err="1" smtClean="0"/>
              <a:t>a+b</a:t>
            </a:r>
            <a:r>
              <a:rPr lang="pl-PL" sz="2400" i="1" dirty="0" smtClean="0"/>
              <a:t>,  </a:t>
            </a:r>
            <a:r>
              <a:rPr lang="pl-PL" sz="2400" dirty="0" smtClean="0"/>
              <a:t>można zapisać następująco </a:t>
            </a:r>
            <a:r>
              <a:rPr lang="pl-PL" sz="2400" b="1" i="1" dirty="0" smtClean="0"/>
              <a:t>P=(</a:t>
            </a:r>
            <a:r>
              <a:rPr lang="pl-PL" sz="2400" b="1" i="1" dirty="0" err="1" smtClean="0"/>
              <a:t>a+b</a:t>
            </a:r>
            <a:r>
              <a:rPr lang="pl-PL" sz="2400" b="1" i="1" dirty="0" smtClean="0"/>
              <a:t>)</a:t>
            </a:r>
            <a:r>
              <a:rPr lang="pl-PL" sz="2400" b="1" i="1" baseline="30000" dirty="0" smtClean="0"/>
              <a:t>2</a:t>
            </a:r>
            <a:r>
              <a:rPr lang="pl-PL" sz="2400" i="1" dirty="0" smtClean="0"/>
              <a:t>.</a:t>
            </a:r>
          </a:p>
          <a:p>
            <a:r>
              <a:rPr lang="pl-PL" sz="2400" i="1" dirty="0" smtClean="0"/>
              <a:t>To samo pole można zapisać jako suma pól wewnętrznego kwadratu                i czterech trójkątów prostokątnych, czyli  </a:t>
            </a:r>
            <a:r>
              <a:rPr lang="pl-PL" sz="2400" b="1" i="1" dirty="0" smtClean="0"/>
              <a:t>P=c</a:t>
            </a:r>
            <a:r>
              <a:rPr lang="pl-PL" sz="2400" b="1" i="1" baseline="30000" dirty="0" smtClean="0"/>
              <a:t>2</a:t>
            </a:r>
            <a:r>
              <a:rPr lang="pl-PL" sz="2400" b="1" i="1" dirty="0" smtClean="0"/>
              <a:t>+4</a:t>
            </a:r>
            <a:r>
              <a:rPr lang="pl-PL" sz="2400" b="1" i="1" baseline="30000" dirty="0" smtClean="0"/>
              <a:t>.</a:t>
            </a:r>
            <a:r>
              <a:rPr lang="pl-PL" sz="2400" b="1" i="1" dirty="0" smtClean="0"/>
              <a:t>0,5</a:t>
            </a:r>
            <a:r>
              <a:rPr lang="pl-PL" sz="2400" b="1" i="1" baseline="30000" dirty="0" smtClean="0"/>
              <a:t>.</a:t>
            </a:r>
            <a:r>
              <a:rPr lang="pl-PL" sz="2400" b="1" i="1" dirty="0" smtClean="0"/>
              <a:t>ab=c</a:t>
            </a:r>
            <a:r>
              <a:rPr lang="pl-PL" sz="2400" b="1" i="1" baseline="30000" dirty="0" smtClean="0"/>
              <a:t>2</a:t>
            </a:r>
            <a:r>
              <a:rPr lang="pl-PL" sz="2400" b="1" i="1" dirty="0" smtClean="0"/>
              <a:t>+2</a:t>
            </a:r>
            <a:r>
              <a:rPr lang="pl-PL" sz="2400" b="1" i="1" baseline="30000" dirty="0" smtClean="0"/>
              <a:t>.</a:t>
            </a:r>
            <a:r>
              <a:rPr lang="pl-PL" sz="2400" b="1" i="1" dirty="0" smtClean="0"/>
              <a:t>ab.</a:t>
            </a:r>
          </a:p>
          <a:p>
            <a:r>
              <a:rPr lang="pl-PL" sz="2400" i="1" dirty="0" smtClean="0"/>
              <a:t>Zatem prawdziwa jest równość:</a:t>
            </a:r>
          </a:p>
          <a:p>
            <a:r>
              <a:rPr lang="pl-PL" sz="2400" b="1" i="1" dirty="0" smtClean="0"/>
              <a:t>(</a:t>
            </a:r>
            <a:r>
              <a:rPr lang="pl-PL" sz="2400" b="1" i="1" dirty="0" err="1" smtClean="0"/>
              <a:t>a+b</a:t>
            </a:r>
            <a:r>
              <a:rPr lang="pl-PL" sz="2400" b="1" i="1" dirty="0" smtClean="0"/>
              <a:t>)</a:t>
            </a:r>
            <a:r>
              <a:rPr lang="pl-PL" sz="2400" b="1" i="1" baseline="30000" dirty="0" smtClean="0"/>
              <a:t>2</a:t>
            </a:r>
            <a:r>
              <a:rPr lang="pl-PL" sz="2400" b="1" i="1" dirty="0" smtClean="0"/>
              <a:t>=c</a:t>
            </a:r>
            <a:r>
              <a:rPr lang="pl-PL" sz="2400" b="1" i="1" baseline="30000" dirty="0" smtClean="0"/>
              <a:t>2</a:t>
            </a:r>
            <a:r>
              <a:rPr lang="pl-PL" sz="2400" b="1" i="1" dirty="0" smtClean="0"/>
              <a:t>+2</a:t>
            </a:r>
            <a:r>
              <a:rPr lang="pl-PL" sz="2400" b="1" i="1" baseline="30000" dirty="0" smtClean="0"/>
              <a:t>.</a:t>
            </a:r>
            <a:r>
              <a:rPr lang="pl-PL" sz="2400" b="1" i="1" dirty="0" smtClean="0"/>
              <a:t>ab</a:t>
            </a:r>
          </a:p>
          <a:p>
            <a:r>
              <a:rPr lang="pl-PL" sz="2400" b="1" i="1" dirty="0" smtClean="0"/>
              <a:t>a</a:t>
            </a:r>
            <a:r>
              <a:rPr lang="pl-PL" sz="2400" b="1" i="1" baseline="30000" dirty="0" smtClean="0"/>
              <a:t>2</a:t>
            </a:r>
            <a:r>
              <a:rPr lang="pl-PL" sz="2400" b="1" i="1" dirty="0" smtClean="0"/>
              <a:t>+2ab+b</a:t>
            </a:r>
            <a:r>
              <a:rPr lang="pl-PL" sz="2400" b="1" i="1" baseline="30000" dirty="0" smtClean="0"/>
              <a:t>2</a:t>
            </a:r>
            <a:r>
              <a:rPr lang="pl-PL" sz="2400" b="1" i="1" dirty="0" smtClean="0"/>
              <a:t>=c</a:t>
            </a:r>
            <a:r>
              <a:rPr lang="pl-PL" sz="2400" b="1" i="1" baseline="30000" dirty="0" smtClean="0"/>
              <a:t>2</a:t>
            </a:r>
            <a:r>
              <a:rPr lang="pl-PL" sz="2400" b="1" i="1" dirty="0" smtClean="0"/>
              <a:t>+2ab</a:t>
            </a:r>
          </a:p>
          <a:p>
            <a:r>
              <a:rPr lang="pl-PL" sz="2400" b="1" i="1" dirty="0" smtClean="0"/>
              <a:t>a</a:t>
            </a:r>
            <a:r>
              <a:rPr lang="pl-PL" sz="2400" b="1" i="1" baseline="30000" dirty="0" smtClean="0"/>
              <a:t>2</a:t>
            </a:r>
            <a:r>
              <a:rPr lang="pl-PL" sz="2400" b="1" i="1" dirty="0" smtClean="0"/>
              <a:t>+b</a:t>
            </a:r>
            <a:r>
              <a:rPr lang="pl-PL" sz="2400" b="1" i="1" baseline="30000" dirty="0" smtClean="0"/>
              <a:t>2</a:t>
            </a:r>
            <a:r>
              <a:rPr lang="pl-PL" sz="2400" b="1" i="1" dirty="0" smtClean="0"/>
              <a:t>=c</a:t>
            </a:r>
            <a:r>
              <a:rPr lang="pl-PL" sz="2400" b="1" i="1" baseline="30000" dirty="0" smtClean="0"/>
              <a:t>2</a:t>
            </a:r>
            <a:endParaRPr lang="pl-PL" sz="2400" b="1" i="1" dirty="0" smtClean="0"/>
          </a:p>
        </p:txBody>
      </p:sp>
      <p:sp>
        <p:nvSpPr>
          <p:cNvPr id="57" name="Nawias klamrowy otwierający 56"/>
          <p:cNvSpPr/>
          <p:nvPr/>
        </p:nvSpPr>
        <p:spPr>
          <a:xfrm rot="16200000">
            <a:off x="1943708" y="3969060"/>
            <a:ext cx="360040" cy="360040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8" name="pole tekstowe 57"/>
          <p:cNvSpPr txBox="1"/>
          <p:nvPr/>
        </p:nvSpPr>
        <p:spPr>
          <a:xfrm>
            <a:off x="1763688" y="5805264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i="1" dirty="0" err="1" smtClean="0"/>
              <a:t>a+b</a:t>
            </a:r>
            <a:endParaRPr lang="pl-PL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547936" y="485056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2800" b="1" dirty="0" smtClean="0"/>
              <a:t>Twierdzenie Pitagorasa - zastosowanie</a:t>
            </a:r>
            <a:endParaRPr lang="pl-PL" sz="2800" b="1" i="1" dirty="0" smtClean="0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790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8" name="Grupa 37"/>
          <p:cNvGrpSpPr/>
          <p:nvPr/>
        </p:nvGrpSpPr>
        <p:grpSpPr>
          <a:xfrm>
            <a:off x="0" y="2204864"/>
            <a:ext cx="3240360" cy="3033047"/>
            <a:chOff x="179512" y="2060848"/>
            <a:chExt cx="3240360" cy="3033047"/>
          </a:xfrm>
        </p:grpSpPr>
        <p:sp>
          <p:nvSpPr>
            <p:cNvPr id="10" name="Prostokąt 9"/>
            <p:cNvSpPr/>
            <p:nvPr/>
          </p:nvSpPr>
          <p:spPr>
            <a:xfrm>
              <a:off x="611560" y="2060848"/>
              <a:ext cx="2808312" cy="2592288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cxnSp>
          <p:nvCxnSpPr>
            <p:cNvPr id="12" name="Łącznik prosty 11"/>
            <p:cNvCxnSpPr/>
            <p:nvPr/>
          </p:nvCxnSpPr>
          <p:spPr>
            <a:xfrm>
              <a:off x="611560" y="2060848"/>
              <a:ext cx="2808312" cy="25922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pole tekstowe 12"/>
            <p:cNvSpPr txBox="1"/>
            <p:nvPr/>
          </p:nvSpPr>
          <p:spPr>
            <a:xfrm>
              <a:off x="1691680" y="4509120"/>
              <a:ext cx="8640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3200" i="1" dirty="0" smtClean="0"/>
                <a:t>a</a:t>
              </a:r>
              <a:endParaRPr lang="pl-PL" sz="3200" i="1" dirty="0"/>
            </a:p>
          </p:txBody>
        </p:sp>
        <p:sp>
          <p:nvSpPr>
            <p:cNvPr id="14" name="pole tekstowe 13"/>
            <p:cNvSpPr txBox="1"/>
            <p:nvPr/>
          </p:nvSpPr>
          <p:spPr>
            <a:xfrm>
              <a:off x="179512" y="2996952"/>
              <a:ext cx="8640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3200" i="1" dirty="0" smtClean="0"/>
                <a:t>a</a:t>
              </a:r>
              <a:endParaRPr lang="pl-PL" sz="3200" i="1" dirty="0"/>
            </a:p>
          </p:txBody>
        </p:sp>
        <p:sp>
          <p:nvSpPr>
            <p:cNvPr id="15" name="pole tekstowe 14"/>
            <p:cNvSpPr txBox="1"/>
            <p:nvPr/>
          </p:nvSpPr>
          <p:spPr>
            <a:xfrm>
              <a:off x="1907704" y="2852936"/>
              <a:ext cx="8640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3200" i="1" dirty="0" smtClean="0"/>
                <a:t>d</a:t>
              </a:r>
              <a:endParaRPr lang="pl-PL" sz="3200" i="1" dirty="0"/>
            </a:p>
          </p:txBody>
        </p:sp>
      </p:grpSp>
      <p:sp>
        <p:nvSpPr>
          <p:cNvPr id="20494" name="Rectangle 14"/>
          <p:cNvSpPr>
            <a:spLocks noChangeArrowheads="1"/>
          </p:cNvSpPr>
          <p:nvPr/>
        </p:nvSpPr>
        <p:spPr bwMode="auto">
          <a:xfrm>
            <a:off x="0" y="134076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Przekątna d kwadratu o boku a ma długość </a:t>
            </a:r>
            <a:endParaRPr kumimoji="0" lang="pl-P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93" name="Picture 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1340768"/>
            <a:ext cx="571500" cy="457200"/>
          </a:xfrm>
          <a:prstGeom prst="rect">
            <a:avLst/>
          </a:prstGeom>
          <a:noFill/>
        </p:spPr>
      </p:pic>
      <p:pic>
        <p:nvPicPr>
          <p:cNvPr id="20500" name="Picture 2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7904" y="2924944"/>
            <a:ext cx="1724025" cy="419100"/>
          </a:xfrm>
          <a:prstGeom prst="rect">
            <a:avLst/>
          </a:prstGeom>
          <a:noFill/>
        </p:spPr>
      </p:pic>
      <p:pic>
        <p:nvPicPr>
          <p:cNvPr id="20499" name="Picture 1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7904" y="3429000"/>
            <a:ext cx="1209675" cy="419100"/>
          </a:xfrm>
          <a:prstGeom prst="rect">
            <a:avLst/>
          </a:prstGeom>
          <a:noFill/>
        </p:spPr>
      </p:pic>
      <p:pic>
        <p:nvPicPr>
          <p:cNvPr id="20498" name="Picture 1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896" y="3933056"/>
            <a:ext cx="1295400" cy="504825"/>
          </a:xfrm>
          <a:prstGeom prst="rect">
            <a:avLst/>
          </a:prstGeom>
          <a:noFill/>
        </p:spPr>
      </p:pic>
      <p:pic>
        <p:nvPicPr>
          <p:cNvPr id="20497" name="Picture 1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896" y="4509120"/>
            <a:ext cx="1133475" cy="466725"/>
          </a:xfrm>
          <a:prstGeom prst="rect">
            <a:avLst/>
          </a:prstGeom>
          <a:noFill/>
        </p:spPr>
      </p:pic>
      <p:pic>
        <p:nvPicPr>
          <p:cNvPr id="20496" name="Picture 16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7904" y="5013176"/>
            <a:ext cx="1162050" cy="457200"/>
          </a:xfrm>
          <a:prstGeom prst="rect">
            <a:avLst/>
          </a:prstGeom>
          <a:noFill/>
        </p:spPr>
      </p:pic>
      <p:sp>
        <p:nvSpPr>
          <p:cNvPr id="20501" name="Rectangle 21"/>
          <p:cNvSpPr>
            <a:spLocks noChangeArrowheads="1"/>
          </p:cNvSpPr>
          <p:nvPr/>
        </p:nvSpPr>
        <p:spPr bwMode="auto">
          <a:xfrm>
            <a:off x="3563888" y="2060848"/>
            <a:ext cx="491006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Na podstawie twierdzenia Pitagorasa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można zapisać równości:</a:t>
            </a:r>
            <a:endParaRPr kumimoji="0" lang="pl-PL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3" name="Rectangle 23"/>
          <p:cNvSpPr>
            <a:spLocks noChangeArrowheads="1"/>
          </p:cNvSpPr>
          <p:nvPr/>
        </p:nvSpPr>
        <p:spPr bwMode="auto">
          <a:xfrm>
            <a:off x="0" y="1752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4" name="Rectangle 24"/>
          <p:cNvSpPr>
            <a:spLocks noChangeArrowheads="1"/>
          </p:cNvSpPr>
          <p:nvPr/>
        </p:nvSpPr>
        <p:spPr bwMode="auto">
          <a:xfrm>
            <a:off x="0" y="270892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5" name="Rectangle 25"/>
          <p:cNvSpPr>
            <a:spLocks noChangeArrowheads="1"/>
          </p:cNvSpPr>
          <p:nvPr/>
        </p:nvSpPr>
        <p:spPr bwMode="auto">
          <a:xfrm>
            <a:off x="0" y="36385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ole tekstowe 12"/>
          <p:cNvSpPr txBox="1"/>
          <p:nvPr/>
        </p:nvSpPr>
        <p:spPr>
          <a:xfrm>
            <a:off x="547936" y="485056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2800" b="1" dirty="0" smtClean="0"/>
              <a:t>Twierdzenie Pitagorasa - zastosowanie</a:t>
            </a:r>
            <a:endParaRPr lang="pl-PL" sz="2800" b="1" i="1" dirty="0" smtClean="0"/>
          </a:p>
        </p:txBody>
      </p:sp>
      <p:sp>
        <p:nvSpPr>
          <p:cNvPr id="19469" name="Rectangle 13"/>
          <p:cNvSpPr>
            <a:spLocks noChangeArrowheads="1"/>
          </p:cNvSpPr>
          <p:nvPr/>
        </p:nvSpPr>
        <p:spPr bwMode="auto">
          <a:xfrm>
            <a:off x="0" y="148478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Wysokość h trójkąta równobocznego o boku a ma długość </a:t>
            </a:r>
            <a:endParaRPr kumimoji="0" lang="pl-P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68" name="Picture 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24328" y="1340768"/>
            <a:ext cx="476250" cy="742950"/>
          </a:xfrm>
          <a:prstGeom prst="rect">
            <a:avLst/>
          </a:prstGeom>
          <a:noFill/>
        </p:spPr>
      </p:pic>
      <p:sp>
        <p:nvSpPr>
          <p:cNvPr id="19472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9473" name="Rectangle 17"/>
          <p:cNvSpPr>
            <a:spLocks noChangeArrowheads="1"/>
          </p:cNvSpPr>
          <p:nvPr/>
        </p:nvSpPr>
        <p:spPr bwMode="auto">
          <a:xfrm>
            <a:off x="0" y="1009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75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9476" name="Rectangle 20"/>
          <p:cNvSpPr>
            <a:spLocks noChangeArrowheads="1"/>
          </p:cNvSpPr>
          <p:nvPr/>
        </p:nvSpPr>
        <p:spPr bwMode="auto">
          <a:xfrm>
            <a:off x="0" y="10096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78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grpSp>
        <p:nvGrpSpPr>
          <p:cNvPr id="37" name="Grupa 36"/>
          <p:cNvGrpSpPr/>
          <p:nvPr/>
        </p:nvGrpSpPr>
        <p:grpSpPr>
          <a:xfrm>
            <a:off x="1259632" y="3068960"/>
            <a:ext cx="3384376" cy="3187516"/>
            <a:chOff x="179512" y="2276872"/>
            <a:chExt cx="3384376" cy="3187516"/>
          </a:xfrm>
        </p:grpSpPr>
        <p:sp>
          <p:nvSpPr>
            <p:cNvPr id="18" name="Trójkąt równoramienny 17"/>
            <p:cNvSpPr/>
            <p:nvPr/>
          </p:nvSpPr>
          <p:spPr>
            <a:xfrm>
              <a:off x="179512" y="2276872"/>
              <a:ext cx="3384376" cy="2808312"/>
            </a:xfrm>
            <a:prstGeom prst="triangl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cxnSp>
          <p:nvCxnSpPr>
            <p:cNvPr id="20" name="Łącznik prosty 19"/>
            <p:cNvCxnSpPr>
              <a:stCxn id="18" idx="0"/>
              <a:endCxn id="18" idx="3"/>
            </p:cNvCxnSpPr>
            <p:nvPr/>
          </p:nvCxnSpPr>
          <p:spPr>
            <a:xfrm>
              <a:off x="1871700" y="2276872"/>
              <a:ext cx="0" cy="280831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pole tekstowe 20"/>
            <p:cNvSpPr txBox="1"/>
            <p:nvPr/>
          </p:nvSpPr>
          <p:spPr>
            <a:xfrm>
              <a:off x="1691680" y="4941168"/>
              <a:ext cx="3600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2800" i="1" dirty="0" smtClean="0"/>
                <a:t>a</a:t>
              </a:r>
              <a:endParaRPr lang="pl-PL" sz="2800" i="1" dirty="0"/>
            </a:p>
          </p:txBody>
        </p:sp>
        <p:sp>
          <p:nvSpPr>
            <p:cNvPr id="22" name="pole tekstowe 21"/>
            <p:cNvSpPr txBox="1"/>
            <p:nvPr/>
          </p:nvSpPr>
          <p:spPr>
            <a:xfrm>
              <a:off x="755576" y="3212976"/>
              <a:ext cx="3600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2800" i="1" dirty="0" smtClean="0"/>
                <a:t>a</a:t>
              </a:r>
              <a:endParaRPr lang="pl-PL" sz="2800" i="1" dirty="0"/>
            </a:p>
          </p:txBody>
        </p:sp>
        <p:sp>
          <p:nvSpPr>
            <p:cNvPr id="23" name="pole tekstowe 22"/>
            <p:cNvSpPr txBox="1"/>
            <p:nvPr/>
          </p:nvSpPr>
          <p:spPr>
            <a:xfrm>
              <a:off x="2699792" y="3212976"/>
              <a:ext cx="3600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2800" i="1" dirty="0" smtClean="0"/>
                <a:t>a</a:t>
              </a:r>
              <a:endParaRPr lang="pl-PL" sz="2800" i="1" dirty="0"/>
            </a:p>
          </p:txBody>
        </p:sp>
        <p:sp>
          <p:nvSpPr>
            <p:cNvPr id="24" name="pole tekstowe 23"/>
            <p:cNvSpPr txBox="1"/>
            <p:nvPr/>
          </p:nvSpPr>
          <p:spPr>
            <a:xfrm>
              <a:off x="1835696" y="3573016"/>
              <a:ext cx="3600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2800" i="1" dirty="0" smtClean="0"/>
                <a:t>h</a:t>
              </a:r>
              <a:endParaRPr lang="pl-PL" sz="2800" i="1" dirty="0"/>
            </a:p>
          </p:txBody>
        </p:sp>
        <p:pic>
          <p:nvPicPr>
            <p:cNvPr id="19474" name="Picture 18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043608" y="4509120"/>
              <a:ext cx="314325" cy="552450"/>
            </a:xfrm>
            <a:prstGeom prst="rect">
              <a:avLst/>
            </a:prstGeom>
            <a:noFill/>
          </p:spPr>
        </p:pic>
        <p:pic>
          <p:nvPicPr>
            <p:cNvPr id="19477" name="Picture 21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555776" y="4509120"/>
              <a:ext cx="314325" cy="552450"/>
            </a:xfrm>
            <a:prstGeom prst="rect">
              <a:avLst/>
            </a:prstGeom>
            <a:noFill/>
          </p:spPr>
        </p:pic>
      </p:grpSp>
      <p:sp>
        <p:nvSpPr>
          <p:cNvPr id="19479" name="Rectangle 23"/>
          <p:cNvSpPr>
            <a:spLocks noChangeArrowheads="1"/>
          </p:cNvSpPr>
          <p:nvPr/>
        </p:nvSpPr>
        <p:spPr bwMode="auto">
          <a:xfrm>
            <a:off x="0" y="10096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80" name="Rectangle 24"/>
          <p:cNvSpPr>
            <a:spLocks noChangeArrowheads="1"/>
          </p:cNvSpPr>
          <p:nvPr/>
        </p:nvSpPr>
        <p:spPr bwMode="auto">
          <a:xfrm>
            <a:off x="971600" y="2060848"/>
            <a:ext cx="80064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Na podstawie twierdzenia Pitagorasa można zapisać równości:</a:t>
            </a:r>
            <a:endParaRPr kumimoji="0" lang="pl-P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81" name="Picture 2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7743825"/>
            <a:ext cx="1209675" cy="819150"/>
          </a:xfrm>
          <a:prstGeom prst="rect">
            <a:avLst/>
          </a:prstGeom>
          <a:noFill/>
        </p:spPr>
      </p:pic>
      <p:sp>
        <p:nvSpPr>
          <p:cNvPr id="19488" name="Rectangle 3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9489" name="Rectangle 33"/>
          <p:cNvSpPr>
            <a:spLocks noChangeArrowheads="1"/>
          </p:cNvSpPr>
          <p:nvPr/>
        </p:nvSpPr>
        <p:spPr bwMode="auto">
          <a:xfrm>
            <a:off x="0" y="1276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90" name="Rectangle 34"/>
          <p:cNvSpPr>
            <a:spLocks noChangeArrowheads="1"/>
          </p:cNvSpPr>
          <p:nvPr/>
        </p:nvSpPr>
        <p:spPr bwMode="auto">
          <a:xfrm>
            <a:off x="0" y="24765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92" name="Rectangle 36"/>
          <p:cNvSpPr>
            <a:spLocks noChangeArrowheads="1"/>
          </p:cNvSpPr>
          <p:nvPr/>
        </p:nvSpPr>
        <p:spPr bwMode="auto">
          <a:xfrm>
            <a:off x="0" y="4876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93" name="Rectangle 37"/>
          <p:cNvSpPr>
            <a:spLocks noChangeArrowheads="1"/>
          </p:cNvSpPr>
          <p:nvPr/>
        </p:nvSpPr>
        <p:spPr bwMode="auto">
          <a:xfrm>
            <a:off x="0" y="6467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pl-PL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94" name="Rectangle 38"/>
          <p:cNvSpPr>
            <a:spLocks noChangeArrowheads="1"/>
          </p:cNvSpPr>
          <p:nvPr/>
        </p:nvSpPr>
        <p:spPr bwMode="auto">
          <a:xfrm>
            <a:off x="0" y="72866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95" name="Rectangle 39"/>
          <p:cNvSpPr>
            <a:spLocks noChangeArrowheads="1"/>
          </p:cNvSpPr>
          <p:nvPr/>
        </p:nvSpPr>
        <p:spPr bwMode="auto">
          <a:xfrm>
            <a:off x="0" y="8562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81400" algn="l"/>
              </a:tabLst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96" name="Picture 4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7743825"/>
            <a:ext cx="1276350" cy="819150"/>
          </a:xfrm>
          <a:prstGeom prst="rect">
            <a:avLst/>
          </a:prstGeom>
          <a:noFill/>
        </p:spPr>
      </p:pic>
      <p:sp>
        <p:nvSpPr>
          <p:cNvPr id="19503" name="Rectangle 4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9504" name="Rectangle 48"/>
          <p:cNvSpPr>
            <a:spLocks noChangeArrowheads="1"/>
          </p:cNvSpPr>
          <p:nvPr/>
        </p:nvSpPr>
        <p:spPr bwMode="auto">
          <a:xfrm>
            <a:off x="0" y="1276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505" name="Rectangle 49"/>
          <p:cNvSpPr>
            <a:spLocks noChangeArrowheads="1"/>
          </p:cNvSpPr>
          <p:nvPr/>
        </p:nvSpPr>
        <p:spPr bwMode="auto">
          <a:xfrm>
            <a:off x="0" y="24765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507" name="Rectangle 51"/>
          <p:cNvSpPr>
            <a:spLocks noChangeArrowheads="1"/>
          </p:cNvSpPr>
          <p:nvPr/>
        </p:nvSpPr>
        <p:spPr bwMode="auto">
          <a:xfrm>
            <a:off x="0" y="4876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508" name="Rectangle 52"/>
          <p:cNvSpPr>
            <a:spLocks noChangeArrowheads="1"/>
          </p:cNvSpPr>
          <p:nvPr/>
        </p:nvSpPr>
        <p:spPr bwMode="auto">
          <a:xfrm>
            <a:off x="0" y="6467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pl-PL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509" name="Rectangle 53"/>
          <p:cNvSpPr>
            <a:spLocks noChangeArrowheads="1"/>
          </p:cNvSpPr>
          <p:nvPr/>
        </p:nvSpPr>
        <p:spPr bwMode="auto">
          <a:xfrm>
            <a:off x="0" y="72866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510" name="Rectangle 54"/>
          <p:cNvSpPr>
            <a:spLocks noChangeArrowheads="1"/>
          </p:cNvSpPr>
          <p:nvPr/>
        </p:nvSpPr>
        <p:spPr bwMode="auto">
          <a:xfrm>
            <a:off x="0" y="8562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81400" algn="l"/>
              </a:tabLst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518" name="Rectangle 6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9519" name="Rectangle 63"/>
          <p:cNvSpPr>
            <a:spLocks noChangeArrowheads="1"/>
          </p:cNvSpPr>
          <p:nvPr/>
        </p:nvSpPr>
        <p:spPr bwMode="auto">
          <a:xfrm>
            <a:off x="0" y="1066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520" name="Rectangle 64"/>
          <p:cNvSpPr>
            <a:spLocks noChangeArrowheads="1"/>
          </p:cNvSpPr>
          <p:nvPr/>
        </p:nvSpPr>
        <p:spPr bwMode="auto">
          <a:xfrm>
            <a:off x="0" y="2076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521" name="Rectangle 65"/>
          <p:cNvSpPr>
            <a:spLocks noChangeArrowheads="1"/>
          </p:cNvSpPr>
          <p:nvPr/>
        </p:nvSpPr>
        <p:spPr bwMode="auto">
          <a:xfrm>
            <a:off x="0" y="3086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523" name="Rectangle 67"/>
          <p:cNvSpPr>
            <a:spLocks noChangeArrowheads="1"/>
          </p:cNvSpPr>
          <p:nvPr/>
        </p:nvSpPr>
        <p:spPr bwMode="auto">
          <a:xfrm>
            <a:off x="0" y="5400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pl-PL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525" name="Rectangle 69"/>
          <p:cNvSpPr>
            <a:spLocks noChangeArrowheads="1"/>
          </p:cNvSpPr>
          <p:nvPr/>
        </p:nvSpPr>
        <p:spPr bwMode="auto">
          <a:xfrm>
            <a:off x="0" y="70961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81400" algn="l"/>
              </a:tabLst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14" name="Grupa 113"/>
          <p:cNvGrpSpPr/>
          <p:nvPr/>
        </p:nvGrpSpPr>
        <p:grpSpPr>
          <a:xfrm>
            <a:off x="5796136" y="2708920"/>
            <a:ext cx="1485900" cy="3855293"/>
            <a:chOff x="3491880" y="2492896"/>
            <a:chExt cx="1485900" cy="3855293"/>
          </a:xfrm>
        </p:grpSpPr>
        <p:pic>
          <p:nvPicPr>
            <p:cNvPr id="19547" name="Picture 91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91880" y="2492896"/>
              <a:ext cx="1485900" cy="542925"/>
            </a:xfrm>
            <a:prstGeom prst="rect">
              <a:avLst/>
            </a:prstGeom>
            <a:noFill/>
          </p:spPr>
        </p:pic>
        <p:pic>
          <p:nvPicPr>
            <p:cNvPr id="19546" name="Picture 90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63888" y="3140968"/>
              <a:ext cx="1285875" cy="495300"/>
            </a:xfrm>
            <a:prstGeom prst="rect">
              <a:avLst/>
            </a:prstGeom>
            <a:noFill/>
          </p:spPr>
        </p:pic>
        <p:pic>
          <p:nvPicPr>
            <p:cNvPr id="19545" name="Picture 89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63888" y="3717032"/>
              <a:ext cx="1285875" cy="495300"/>
            </a:xfrm>
            <a:prstGeom prst="rect">
              <a:avLst/>
            </a:prstGeom>
            <a:noFill/>
          </p:spPr>
        </p:pic>
        <p:pic>
          <p:nvPicPr>
            <p:cNvPr id="19544" name="Picture 88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63888" y="4293096"/>
              <a:ext cx="828675" cy="495300"/>
            </a:xfrm>
            <a:prstGeom prst="rect">
              <a:avLst/>
            </a:prstGeom>
            <a:noFill/>
          </p:spPr>
        </p:pic>
        <p:pic>
          <p:nvPicPr>
            <p:cNvPr id="19543" name="Picture 87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63888" y="4869160"/>
              <a:ext cx="895350" cy="752475"/>
            </a:xfrm>
            <a:prstGeom prst="rect">
              <a:avLst/>
            </a:prstGeom>
            <a:noFill/>
          </p:spPr>
        </p:pic>
        <p:pic>
          <p:nvPicPr>
            <p:cNvPr id="19541" name="Picture 85"/>
            <p:cNvPicPr>
              <a:picLocks noChangeAspect="1" noChangeArrowheads="1"/>
            </p:cNvPicPr>
            <p:nvPr/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63888" y="5805264"/>
              <a:ext cx="847725" cy="542925"/>
            </a:xfrm>
            <a:prstGeom prst="rect">
              <a:avLst/>
            </a:prstGeom>
            <a:noFill/>
          </p:spPr>
        </p:pic>
      </p:grpSp>
      <p:sp>
        <p:nvSpPr>
          <p:cNvPr id="19548" name="Rectangle 9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9549" name="Rectangle 93"/>
          <p:cNvSpPr>
            <a:spLocks noChangeArrowheads="1"/>
          </p:cNvSpPr>
          <p:nvPr/>
        </p:nvSpPr>
        <p:spPr bwMode="auto">
          <a:xfrm>
            <a:off x="0" y="10001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550" name="Rectangle 94"/>
          <p:cNvSpPr>
            <a:spLocks noChangeArrowheads="1"/>
          </p:cNvSpPr>
          <p:nvPr/>
        </p:nvSpPr>
        <p:spPr bwMode="auto">
          <a:xfrm>
            <a:off x="0" y="19526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551" name="Rectangle 95"/>
          <p:cNvSpPr>
            <a:spLocks noChangeArrowheads="1"/>
          </p:cNvSpPr>
          <p:nvPr/>
        </p:nvSpPr>
        <p:spPr bwMode="auto">
          <a:xfrm>
            <a:off x="0" y="29051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552" name="Rectangle 96"/>
          <p:cNvSpPr>
            <a:spLocks noChangeArrowheads="1"/>
          </p:cNvSpPr>
          <p:nvPr/>
        </p:nvSpPr>
        <p:spPr bwMode="auto">
          <a:xfrm>
            <a:off x="0" y="38576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553" name="Rectangle 97"/>
          <p:cNvSpPr>
            <a:spLocks noChangeArrowheads="1"/>
          </p:cNvSpPr>
          <p:nvPr/>
        </p:nvSpPr>
        <p:spPr bwMode="auto">
          <a:xfrm>
            <a:off x="0" y="506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pl-PL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554" name="Rectangle 98"/>
          <p:cNvSpPr>
            <a:spLocks noChangeArrowheads="1"/>
          </p:cNvSpPr>
          <p:nvPr/>
        </p:nvSpPr>
        <p:spPr bwMode="auto">
          <a:xfrm>
            <a:off x="0" y="56102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547936" y="485056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2800" b="1" dirty="0" smtClean="0"/>
              <a:t>Twierdzenie odwrotne do Twierdzenia Pitagorasa</a:t>
            </a:r>
            <a:endParaRPr lang="pl-PL" sz="2800" b="1" i="1" dirty="0" smtClean="0"/>
          </a:p>
        </p:txBody>
      </p:sp>
      <p:sp>
        <p:nvSpPr>
          <p:cNvPr id="4" name="pole tekstowe 3"/>
          <p:cNvSpPr txBox="1"/>
          <p:nvPr/>
        </p:nvSpPr>
        <p:spPr>
          <a:xfrm>
            <a:off x="395536" y="1484784"/>
            <a:ext cx="84249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800" i="1" dirty="0" smtClean="0"/>
              <a:t>	</a:t>
            </a:r>
            <a:r>
              <a:rPr lang="pl-PL" sz="2800" b="1" i="1" dirty="0" smtClean="0"/>
              <a:t>Jeżeli w trójkącie kwadrat długości najdłuższego boku jest równy sumie kwadratów długości pozostałych boków to trójkąt jest prostokątny.</a:t>
            </a:r>
          </a:p>
          <a:p>
            <a:pPr algn="just"/>
            <a:endParaRPr lang="pl-PL" sz="2800" dirty="0"/>
          </a:p>
        </p:txBody>
      </p:sp>
      <p:sp>
        <p:nvSpPr>
          <p:cNvPr id="5" name="pole tekstowe 4"/>
          <p:cNvSpPr txBox="1"/>
          <p:nvPr/>
        </p:nvSpPr>
        <p:spPr>
          <a:xfrm>
            <a:off x="539552" y="3501008"/>
            <a:ext cx="84249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800" i="1" dirty="0" smtClean="0"/>
              <a:t>	Twierdzenie odwrotne do twierdzenia Pitagorasa pozwala stwierdzić, </a:t>
            </a:r>
            <a:r>
              <a:rPr lang="pl-PL" sz="2800" i="1" dirty="0" smtClean="0"/>
              <a:t>czy trójkąt jest </a:t>
            </a:r>
            <a:r>
              <a:rPr lang="pl-PL" sz="2800" i="1" dirty="0" smtClean="0"/>
              <a:t>prostokątny na </a:t>
            </a:r>
            <a:r>
              <a:rPr lang="pl-PL" sz="2800" i="1" dirty="0" smtClean="0"/>
              <a:t>podstawie długości jego </a:t>
            </a:r>
            <a:r>
              <a:rPr lang="pl-PL" sz="2800" i="1" dirty="0" smtClean="0"/>
              <a:t>boków.</a:t>
            </a:r>
            <a:endParaRPr lang="pl-PL" sz="2800" i="1" dirty="0" smtClean="0"/>
          </a:p>
          <a:p>
            <a:pPr algn="just"/>
            <a:endParaRPr lang="pl-PL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547936" y="485056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2800" b="1" dirty="0" smtClean="0"/>
              <a:t>Ciekawostka – trójkąt egipski lub pitagorejski</a:t>
            </a:r>
            <a:endParaRPr lang="pl-PL" sz="2800" b="1" i="1" dirty="0" smtClean="0"/>
          </a:p>
        </p:txBody>
      </p:sp>
      <p:grpSp>
        <p:nvGrpSpPr>
          <p:cNvPr id="128" name="Grupa 127"/>
          <p:cNvGrpSpPr/>
          <p:nvPr/>
        </p:nvGrpSpPr>
        <p:grpSpPr>
          <a:xfrm>
            <a:off x="1043608" y="2708920"/>
            <a:ext cx="6768752" cy="144016"/>
            <a:chOff x="1907704" y="1556792"/>
            <a:chExt cx="6768752" cy="144016"/>
          </a:xfrm>
        </p:grpSpPr>
        <p:grpSp>
          <p:nvGrpSpPr>
            <p:cNvPr id="50" name="Grupa 49"/>
            <p:cNvGrpSpPr/>
            <p:nvPr/>
          </p:nvGrpSpPr>
          <p:grpSpPr>
            <a:xfrm>
              <a:off x="8100392" y="1556792"/>
              <a:ext cx="576064" cy="144016"/>
              <a:chOff x="2915816" y="2132856"/>
              <a:chExt cx="576064" cy="144016"/>
            </a:xfrm>
          </p:grpSpPr>
          <p:cxnSp>
            <p:nvCxnSpPr>
              <p:cNvPr id="47" name="Łącznik prosty 46"/>
              <p:cNvCxnSpPr/>
              <p:nvPr/>
            </p:nvCxnSpPr>
            <p:spPr>
              <a:xfrm>
                <a:off x="3059832" y="2204864"/>
                <a:ext cx="43204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Elipsa 47"/>
              <p:cNvSpPr/>
              <p:nvPr/>
            </p:nvSpPr>
            <p:spPr>
              <a:xfrm>
                <a:off x="2915816" y="2132856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  <p:grpSp>
          <p:nvGrpSpPr>
            <p:cNvPr id="51" name="Grupa 50"/>
            <p:cNvGrpSpPr/>
            <p:nvPr/>
          </p:nvGrpSpPr>
          <p:grpSpPr>
            <a:xfrm>
              <a:off x="6948264" y="1556792"/>
              <a:ext cx="576064" cy="144016"/>
              <a:chOff x="2915816" y="2132856"/>
              <a:chExt cx="576064" cy="144016"/>
            </a:xfrm>
          </p:grpSpPr>
          <p:cxnSp>
            <p:nvCxnSpPr>
              <p:cNvPr id="52" name="Łącznik prosty 51"/>
              <p:cNvCxnSpPr/>
              <p:nvPr/>
            </p:nvCxnSpPr>
            <p:spPr>
              <a:xfrm>
                <a:off x="3059832" y="2204864"/>
                <a:ext cx="43204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Elipsa 52"/>
              <p:cNvSpPr/>
              <p:nvPr/>
            </p:nvSpPr>
            <p:spPr>
              <a:xfrm>
                <a:off x="2915816" y="2132856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  <p:grpSp>
          <p:nvGrpSpPr>
            <p:cNvPr id="54" name="Grupa 53"/>
            <p:cNvGrpSpPr/>
            <p:nvPr/>
          </p:nvGrpSpPr>
          <p:grpSpPr>
            <a:xfrm>
              <a:off x="7524328" y="1556792"/>
              <a:ext cx="576064" cy="144016"/>
              <a:chOff x="2915816" y="2132856"/>
              <a:chExt cx="576064" cy="144016"/>
            </a:xfrm>
          </p:grpSpPr>
          <p:cxnSp>
            <p:nvCxnSpPr>
              <p:cNvPr id="55" name="Łącznik prosty 54"/>
              <p:cNvCxnSpPr/>
              <p:nvPr/>
            </p:nvCxnSpPr>
            <p:spPr>
              <a:xfrm>
                <a:off x="3059832" y="2204864"/>
                <a:ext cx="43204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Elipsa 55"/>
              <p:cNvSpPr/>
              <p:nvPr/>
            </p:nvSpPr>
            <p:spPr>
              <a:xfrm>
                <a:off x="2915816" y="2132856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  <p:grpSp>
          <p:nvGrpSpPr>
            <p:cNvPr id="88" name="Grupa 87"/>
            <p:cNvGrpSpPr/>
            <p:nvPr/>
          </p:nvGrpSpPr>
          <p:grpSpPr>
            <a:xfrm>
              <a:off x="1907704" y="1556792"/>
              <a:ext cx="1584176" cy="144016"/>
              <a:chOff x="1907704" y="1556792"/>
              <a:chExt cx="1584176" cy="144016"/>
            </a:xfrm>
          </p:grpSpPr>
          <p:grpSp>
            <p:nvGrpSpPr>
              <p:cNvPr id="59" name="Grupa 49"/>
              <p:cNvGrpSpPr/>
              <p:nvPr/>
            </p:nvGrpSpPr>
            <p:grpSpPr>
              <a:xfrm>
                <a:off x="2915816" y="1556792"/>
                <a:ext cx="576064" cy="144016"/>
                <a:chOff x="2915816" y="2132856"/>
                <a:chExt cx="576064" cy="144016"/>
              </a:xfrm>
            </p:grpSpPr>
            <p:cxnSp>
              <p:nvCxnSpPr>
                <p:cNvPr id="66" name="Łącznik prosty 65"/>
                <p:cNvCxnSpPr/>
                <p:nvPr/>
              </p:nvCxnSpPr>
              <p:spPr>
                <a:xfrm>
                  <a:off x="3059832" y="2204864"/>
                  <a:ext cx="432048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7" name="Elipsa 66"/>
                <p:cNvSpPr/>
                <p:nvPr/>
              </p:nvSpPr>
              <p:spPr>
                <a:xfrm>
                  <a:off x="2915816" y="2132856"/>
                  <a:ext cx="144016" cy="144016"/>
                </a:xfrm>
                <a:prstGeom prst="ellipse">
                  <a:avLst/>
                </a:prstGeom>
                <a:solidFill>
                  <a:schemeClr val="tx1"/>
                </a:solidFill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</p:grpSp>
          <p:cxnSp>
            <p:nvCxnSpPr>
              <p:cNvPr id="64" name="Łącznik prosty 63"/>
              <p:cNvCxnSpPr/>
              <p:nvPr/>
            </p:nvCxnSpPr>
            <p:spPr>
              <a:xfrm>
                <a:off x="1907704" y="1628800"/>
                <a:ext cx="43204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1" name="Grupa 53"/>
              <p:cNvGrpSpPr/>
              <p:nvPr/>
            </p:nvGrpSpPr>
            <p:grpSpPr>
              <a:xfrm>
                <a:off x="2339752" y="1556792"/>
                <a:ext cx="576064" cy="144016"/>
                <a:chOff x="2915816" y="2132856"/>
                <a:chExt cx="576064" cy="144016"/>
              </a:xfrm>
            </p:grpSpPr>
            <p:cxnSp>
              <p:nvCxnSpPr>
                <p:cNvPr id="62" name="Łącznik prosty 61"/>
                <p:cNvCxnSpPr/>
                <p:nvPr/>
              </p:nvCxnSpPr>
              <p:spPr>
                <a:xfrm>
                  <a:off x="3059832" y="2204864"/>
                  <a:ext cx="432048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3" name="Elipsa 62"/>
                <p:cNvSpPr/>
                <p:nvPr/>
              </p:nvSpPr>
              <p:spPr>
                <a:xfrm>
                  <a:off x="2915816" y="2132856"/>
                  <a:ext cx="144016" cy="144016"/>
                </a:xfrm>
                <a:prstGeom prst="ellipse">
                  <a:avLst/>
                </a:prstGeom>
                <a:solidFill>
                  <a:schemeClr val="tx1"/>
                </a:solidFill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</p:grpSp>
        </p:grpSp>
        <p:cxnSp>
          <p:nvCxnSpPr>
            <p:cNvPr id="86" name="Łącznik prosty 85"/>
            <p:cNvCxnSpPr/>
            <p:nvPr/>
          </p:nvCxnSpPr>
          <p:spPr>
            <a:xfrm>
              <a:off x="6516216" y="1628800"/>
              <a:ext cx="43204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Elipsa 86"/>
            <p:cNvSpPr/>
            <p:nvPr/>
          </p:nvSpPr>
          <p:spPr>
            <a:xfrm>
              <a:off x="6372200" y="1556792"/>
              <a:ext cx="144016" cy="144016"/>
            </a:xfrm>
            <a:prstGeom prst="ellipse">
              <a:avLst/>
            </a:prstGeom>
            <a:solidFill>
              <a:schemeClr val="tx1"/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grpSp>
          <p:nvGrpSpPr>
            <p:cNvPr id="111" name="Grupa 110"/>
            <p:cNvGrpSpPr/>
            <p:nvPr/>
          </p:nvGrpSpPr>
          <p:grpSpPr>
            <a:xfrm>
              <a:off x="3491880" y="1556792"/>
              <a:ext cx="2880320" cy="144016"/>
              <a:chOff x="3491880" y="1556792"/>
              <a:chExt cx="2880320" cy="144016"/>
            </a:xfrm>
          </p:grpSpPr>
          <p:grpSp>
            <p:nvGrpSpPr>
              <p:cNvPr id="69" name="Grupa 49"/>
              <p:cNvGrpSpPr/>
              <p:nvPr/>
            </p:nvGrpSpPr>
            <p:grpSpPr>
              <a:xfrm>
                <a:off x="4644008" y="1556792"/>
                <a:ext cx="576064" cy="144016"/>
                <a:chOff x="2915816" y="2132856"/>
                <a:chExt cx="576064" cy="144016"/>
              </a:xfrm>
            </p:grpSpPr>
            <p:cxnSp>
              <p:nvCxnSpPr>
                <p:cNvPr id="76" name="Łącznik prosty 75"/>
                <p:cNvCxnSpPr/>
                <p:nvPr/>
              </p:nvCxnSpPr>
              <p:spPr>
                <a:xfrm>
                  <a:off x="3059832" y="2204864"/>
                  <a:ext cx="432048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7" name="Elipsa 76"/>
                <p:cNvSpPr/>
                <p:nvPr/>
              </p:nvSpPr>
              <p:spPr>
                <a:xfrm>
                  <a:off x="2915816" y="2132856"/>
                  <a:ext cx="144016" cy="144016"/>
                </a:xfrm>
                <a:prstGeom prst="ellipse">
                  <a:avLst/>
                </a:prstGeom>
                <a:solidFill>
                  <a:schemeClr val="tx1"/>
                </a:solidFill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</p:grpSp>
          <p:grpSp>
            <p:nvGrpSpPr>
              <p:cNvPr id="70" name="Grupa 50"/>
              <p:cNvGrpSpPr/>
              <p:nvPr/>
            </p:nvGrpSpPr>
            <p:grpSpPr>
              <a:xfrm>
                <a:off x="3491880" y="1556792"/>
                <a:ext cx="576064" cy="144016"/>
                <a:chOff x="2915816" y="2132856"/>
                <a:chExt cx="576064" cy="144016"/>
              </a:xfrm>
            </p:grpSpPr>
            <p:cxnSp>
              <p:nvCxnSpPr>
                <p:cNvPr id="74" name="Łącznik prosty 73"/>
                <p:cNvCxnSpPr/>
                <p:nvPr/>
              </p:nvCxnSpPr>
              <p:spPr>
                <a:xfrm>
                  <a:off x="3059832" y="2204864"/>
                  <a:ext cx="432048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5" name="Elipsa 74"/>
                <p:cNvSpPr/>
                <p:nvPr/>
              </p:nvSpPr>
              <p:spPr>
                <a:xfrm>
                  <a:off x="2915816" y="2132856"/>
                  <a:ext cx="144016" cy="144016"/>
                </a:xfrm>
                <a:prstGeom prst="ellipse">
                  <a:avLst/>
                </a:prstGeom>
                <a:solidFill>
                  <a:schemeClr val="tx1"/>
                </a:solidFill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</p:grpSp>
          <p:grpSp>
            <p:nvGrpSpPr>
              <p:cNvPr id="71" name="Grupa 53"/>
              <p:cNvGrpSpPr/>
              <p:nvPr/>
            </p:nvGrpSpPr>
            <p:grpSpPr>
              <a:xfrm>
                <a:off x="4067944" y="1556792"/>
                <a:ext cx="576064" cy="144016"/>
                <a:chOff x="2915816" y="2132856"/>
                <a:chExt cx="576064" cy="144016"/>
              </a:xfrm>
            </p:grpSpPr>
            <p:cxnSp>
              <p:nvCxnSpPr>
                <p:cNvPr id="72" name="Łącznik prosty 71"/>
                <p:cNvCxnSpPr/>
                <p:nvPr/>
              </p:nvCxnSpPr>
              <p:spPr>
                <a:xfrm>
                  <a:off x="3059832" y="2204864"/>
                  <a:ext cx="432048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3" name="Elipsa 72"/>
                <p:cNvSpPr/>
                <p:nvPr/>
              </p:nvSpPr>
              <p:spPr>
                <a:xfrm>
                  <a:off x="2915816" y="2132856"/>
                  <a:ext cx="144016" cy="144016"/>
                </a:xfrm>
                <a:prstGeom prst="ellipse">
                  <a:avLst/>
                </a:prstGeom>
                <a:solidFill>
                  <a:schemeClr val="tx1"/>
                </a:solidFill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</p:grpSp>
          <p:grpSp>
            <p:nvGrpSpPr>
              <p:cNvPr id="80" name="Grupa 50"/>
              <p:cNvGrpSpPr/>
              <p:nvPr/>
            </p:nvGrpSpPr>
            <p:grpSpPr>
              <a:xfrm>
                <a:off x="5220072" y="1556792"/>
                <a:ext cx="576064" cy="144016"/>
                <a:chOff x="2915816" y="2132856"/>
                <a:chExt cx="576064" cy="144016"/>
              </a:xfrm>
            </p:grpSpPr>
            <p:cxnSp>
              <p:nvCxnSpPr>
                <p:cNvPr id="84" name="Łącznik prosty 83"/>
                <p:cNvCxnSpPr/>
                <p:nvPr/>
              </p:nvCxnSpPr>
              <p:spPr>
                <a:xfrm>
                  <a:off x="3059832" y="2204864"/>
                  <a:ext cx="432048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5" name="Elipsa 84"/>
                <p:cNvSpPr/>
                <p:nvPr/>
              </p:nvSpPr>
              <p:spPr>
                <a:xfrm>
                  <a:off x="2915816" y="2132856"/>
                  <a:ext cx="144016" cy="144016"/>
                </a:xfrm>
                <a:prstGeom prst="ellipse">
                  <a:avLst/>
                </a:prstGeom>
                <a:solidFill>
                  <a:schemeClr val="tx1"/>
                </a:solidFill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</p:grpSp>
          <p:cxnSp>
            <p:nvCxnSpPr>
              <p:cNvPr id="82" name="Łącznik prosty 81"/>
              <p:cNvCxnSpPr/>
              <p:nvPr/>
            </p:nvCxnSpPr>
            <p:spPr>
              <a:xfrm>
                <a:off x="5940152" y="1628800"/>
                <a:ext cx="43204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3" name="Elipsa 82"/>
              <p:cNvSpPr/>
              <p:nvPr/>
            </p:nvSpPr>
            <p:spPr>
              <a:xfrm>
                <a:off x="5796136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</p:grpSp>
      <p:grpSp>
        <p:nvGrpSpPr>
          <p:cNvPr id="129" name="Grupa 128"/>
          <p:cNvGrpSpPr/>
          <p:nvPr/>
        </p:nvGrpSpPr>
        <p:grpSpPr>
          <a:xfrm>
            <a:off x="2915816" y="4725144"/>
            <a:ext cx="2880320" cy="1728192"/>
            <a:chOff x="947291" y="2924944"/>
            <a:chExt cx="2880320" cy="1728192"/>
          </a:xfrm>
        </p:grpSpPr>
        <p:grpSp>
          <p:nvGrpSpPr>
            <p:cNvPr id="89" name="Grupa 88"/>
            <p:cNvGrpSpPr/>
            <p:nvPr/>
          </p:nvGrpSpPr>
          <p:grpSpPr>
            <a:xfrm rot="5400000">
              <a:off x="467544" y="3645024"/>
              <a:ext cx="1584176" cy="144016"/>
              <a:chOff x="1907704" y="1556792"/>
              <a:chExt cx="1584176" cy="144016"/>
            </a:xfrm>
          </p:grpSpPr>
          <p:grpSp>
            <p:nvGrpSpPr>
              <p:cNvPr id="90" name="Grupa 49"/>
              <p:cNvGrpSpPr/>
              <p:nvPr/>
            </p:nvGrpSpPr>
            <p:grpSpPr>
              <a:xfrm>
                <a:off x="2915816" y="1556792"/>
                <a:ext cx="576064" cy="144016"/>
                <a:chOff x="2915816" y="2132856"/>
                <a:chExt cx="576064" cy="144016"/>
              </a:xfrm>
            </p:grpSpPr>
            <p:cxnSp>
              <p:nvCxnSpPr>
                <p:cNvPr id="95" name="Łącznik prosty 94"/>
                <p:cNvCxnSpPr/>
                <p:nvPr/>
              </p:nvCxnSpPr>
              <p:spPr>
                <a:xfrm>
                  <a:off x="3059832" y="2204864"/>
                  <a:ext cx="432048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6" name="Elipsa 95"/>
                <p:cNvSpPr/>
                <p:nvPr/>
              </p:nvSpPr>
              <p:spPr>
                <a:xfrm>
                  <a:off x="2915816" y="2132856"/>
                  <a:ext cx="144016" cy="144016"/>
                </a:xfrm>
                <a:prstGeom prst="ellipse">
                  <a:avLst/>
                </a:prstGeom>
                <a:solidFill>
                  <a:schemeClr val="tx1"/>
                </a:solidFill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</p:grpSp>
          <p:cxnSp>
            <p:nvCxnSpPr>
              <p:cNvPr id="91" name="Łącznik prosty 90"/>
              <p:cNvCxnSpPr/>
              <p:nvPr/>
            </p:nvCxnSpPr>
            <p:spPr>
              <a:xfrm>
                <a:off x="1907704" y="1628800"/>
                <a:ext cx="43204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2" name="Grupa 53"/>
              <p:cNvGrpSpPr/>
              <p:nvPr/>
            </p:nvGrpSpPr>
            <p:grpSpPr>
              <a:xfrm>
                <a:off x="2339752" y="1556792"/>
                <a:ext cx="576064" cy="144016"/>
                <a:chOff x="2915816" y="2132856"/>
                <a:chExt cx="576064" cy="144016"/>
              </a:xfrm>
            </p:grpSpPr>
            <p:cxnSp>
              <p:nvCxnSpPr>
                <p:cNvPr id="93" name="Łącznik prosty 92"/>
                <p:cNvCxnSpPr/>
                <p:nvPr/>
              </p:nvCxnSpPr>
              <p:spPr>
                <a:xfrm>
                  <a:off x="3059832" y="2204864"/>
                  <a:ext cx="432048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4" name="Elipsa 93"/>
                <p:cNvSpPr/>
                <p:nvPr/>
              </p:nvSpPr>
              <p:spPr>
                <a:xfrm>
                  <a:off x="2915816" y="2132856"/>
                  <a:ext cx="144016" cy="144016"/>
                </a:xfrm>
                <a:prstGeom prst="ellipse">
                  <a:avLst/>
                </a:prstGeom>
                <a:solidFill>
                  <a:schemeClr val="tx1"/>
                </a:solidFill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</p:grpSp>
        </p:grpSp>
        <p:grpSp>
          <p:nvGrpSpPr>
            <p:cNvPr id="98" name="Grupa 97"/>
            <p:cNvGrpSpPr/>
            <p:nvPr/>
          </p:nvGrpSpPr>
          <p:grpSpPr>
            <a:xfrm>
              <a:off x="1187624" y="4509120"/>
              <a:ext cx="2304256" cy="144016"/>
              <a:chOff x="3491880" y="1556792"/>
              <a:chExt cx="2304256" cy="144016"/>
            </a:xfrm>
          </p:grpSpPr>
          <p:grpSp>
            <p:nvGrpSpPr>
              <p:cNvPr id="99" name="Grupa 49"/>
              <p:cNvGrpSpPr/>
              <p:nvPr/>
            </p:nvGrpSpPr>
            <p:grpSpPr>
              <a:xfrm>
                <a:off x="4644008" y="1556792"/>
                <a:ext cx="576064" cy="144016"/>
                <a:chOff x="2915816" y="2132856"/>
                <a:chExt cx="576064" cy="144016"/>
              </a:xfrm>
            </p:grpSpPr>
            <p:cxnSp>
              <p:nvCxnSpPr>
                <p:cNvPr id="109" name="Łącznik prosty 108"/>
                <p:cNvCxnSpPr/>
                <p:nvPr/>
              </p:nvCxnSpPr>
              <p:spPr>
                <a:xfrm>
                  <a:off x="3059832" y="2204864"/>
                  <a:ext cx="432048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0" name="Elipsa 109"/>
                <p:cNvSpPr/>
                <p:nvPr/>
              </p:nvSpPr>
              <p:spPr>
                <a:xfrm>
                  <a:off x="2915816" y="2132856"/>
                  <a:ext cx="144016" cy="144016"/>
                </a:xfrm>
                <a:prstGeom prst="ellipse">
                  <a:avLst/>
                </a:prstGeom>
                <a:solidFill>
                  <a:schemeClr val="tx1"/>
                </a:solidFill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</p:grpSp>
          <p:grpSp>
            <p:nvGrpSpPr>
              <p:cNvPr id="100" name="Grupa 50"/>
              <p:cNvGrpSpPr/>
              <p:nvPr/>
            </p:nvGrpSpPr>
            <p:grpSpPr>
              <a:xfrm>
                <a:off x="3491880" y="1556792"/>
                <a:ext cx="576064" cy="144016"/>
                <a:chOff x="2915816" y="2132856"/>
                <a:chExt cx="576064" cy="144016"/>
              </a:xfrm>
            </p:grpSpPr>
            <p:cxnSp>
              <p:nvCxnSpPr>
                <p:cNvPr id="107" name="Łącznik prosty 106"/>
                <p:cNvCxnSpPr/>
                <p:nvPr/>
              </p:nvCxnSpPr>
              <p:spPr>
                <a:xfrm>
                  <a:off x="3059832" y="2204864"/>
                  <a:ext cx="432048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8" name="Elipsa 107"/>
                <p:cNvSpPr/>
                <p:nvPr/>
              </p:nvSpPr>
              <p:spPr>
                <a:xfrm>
                  <a:off x="2915816" y="2132856"/>
                  <a:ext cx="144016" cy="144016"/>
                </a:xfrm>
                <a:prstGeom prst="ellipse">
                  <a:avLst/>
                </a:prstGeom>
                <a:solidFill>
                  <a:schemeClr val="tx1"/>
                </a:solidFill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</p:grpSp>
          <p:grpSp>
            <p:nvGrpSpPr>
              <p:cNvPr id="101" name="Grupa 53"/>
              <p:cNvGrpSpPr/>
              <p:nvPr/>
            </p:nvGrpSpPr>
            <p:grpSpPr>
              <a:xfrm>
                <a:off x="4067944" y="1556792"/>
                <a:ext cx="576064" cy="144016"/>
                <a:chOff x="2915816" y="2132856"/>
                <a:chExt cx="576064" cy="144016"/>
              </a:xfrm>
            </p:grpSpPr>
            <p:cxnSp>
              <p:nvCxnSpPr>
                <p:cNvPr id="105" name="Łącznik prosty 104"/>
                <p:cNvCxnSpPr/>
                <p:nvPr/>
              </p:nvCxnSpPr>
              <p:spPr>
                <a:xfrm>
                  <a:off x="3059832" y="2204864"/>
                  <a:ext cx="432048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6" name="Elipsa 105"/>
                <p:cNvSpPr/>
                <p:nvPr/>
              </p:nvSpPr>
              <p:spPr>
                <a:xfrm>
                  <a:off x="2915816" y="2132856"/>
                  <a:ext cx="144016" cy="144016"/>
                </a:xfrm>
                <a:prstGeom prst="ellipse">
                  <a:avLst/>
                </a:prstGeom>
                <a:solidFill>
                  <a:schemeClr val="tx1"/>
                </a:solidFill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</p:grpSp>
          <p:grpSp>
            <p:nvGrpSpPr>
              <p:cNvPr id="102" name="Grupa 50"/>
              <p:cNvGrpSpPr/>
              <p:nvPr/>
            </p:nvGrpSpPr>
            <p:grpSpPr>
              <a:xfrm>
                <a:off x="5220072" y="1556792"/>
                <a:ext cx="576064" cy="144016"/>
                <a:chOff x="2915816" y="2132856"/>
                <a:chExt cx="576064" cy="144016"/>
              </a:xfrm>
            </p:grpSpPr>
            <p:cxnSp>
              <p:nvCxnSpPr>
                <p:cNvPr id="103" name="Łącznik prosty 102"/>
                <p:cNvCxnSpPr/>
                <p:nvPr/>
              </p:nvCxnSpPr>
              <p:spPr>
                <a:xfrm>
                  <a:off x="3059832" y="2204864"/>
                  <a:ext cx="432048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4" name="Elipsa 103"/>
                <p:cNvSpPr/>
                <p:nvPr/>
              </p:nvSpPr>
              <p:spPr>
                <a:xfrm>
                  <a:off x="2915816" y="2132856"/>
                  <a:ext cx="144016" cy="144016"/>
                </a:xfrm>
                <a:prstGeom prst="ellipse">
                  <a:avLst/>
                </a:prstGeom>
                <a:solidFill>
                  <a:schemeClr val="tx1"/>
                </a:solidFill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</p:grpSp>
        </p:grpSp>
        <p:sp>
          <p:nvSpPr>
            <p:cNvPr id="112" name="Elipsa 111"/>
            <p:cNvSpPr/>
            <p:nvPr/>
          </p:nvSpPr>
          <p:spPr>
            <a:xfrm>
              <a:off x="3491880" y="4509120"/>
              <a:ext cx="144016" cy="144016"/>
            </a:xfrm>
            <a:prstGeom prst="ellipse">
              <a:avLst/>
            </a:prstGeom>
            <a:solidFill>
              <a:schemeClr val="tx1"/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grpSp>
          <p:nvGrpSpPr>
            <p:cNvPr id="113" name="Grupa 112"/>
            <p:cNvGrpSpPr/>
            <p:nvPr/>
          </p:nvGrpSpPr>
          <p:grpSpPr>
            <a:xfrm rot="2192960">
              <a:off x="947291" y="3624403"/>
              <a:ext cx="2880320" cy="144016"/>
              <a:chOff x="3491880" y="1556792"/>
              <a:chExt cx="2880320" cy="144016"/>
            </a:xfrm>
          </p:grpSpPr>
          <p:grpSp>
            <p:nvGrpSpPr>
              <p:cNvPr id="114" name="Grupa 49"/>
              <p:cNvGrpSpPr/>
              <p:nvPr/>
            </p:nvGrpSpPr>
            <p:grpSpPr>
              <a:xfrm>
                <a:off x="4644008" y="1556792"/>
                <a:ext cx="576064" cy="144016"/>
                <a:chOff x="2915816" y="2132856"/>
                <a:chExt cx="576064" cy="144016"/>
              </a:xfrm>
            </p:grpSpPr>
            <p:cxnSp>
              <p:nvCxnSpPr>
                <p:cNvPr id="126" name="Łącznik prosty 125"/>
                <p:cNvCxnSpPr/>
                <p:nvPr/>
              </p:nvCxnSpPr>
              <p:spPr>
                <a:xfrm>
                  <a:off x="3059832" y="2204864"/>
                  <a:ext cx="432048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7" name="Elipsa 126"/>
                <p:cNvSpPr/>
                <p:nvPr/>
              </p:nvSpPr>
              <p:spPr>
                <a:xfrm>
                  <a:off x="2915816" y="2132856"/>
                  <a:ext cx="144016" cy="144016"/>
                </a:xfrm>
                <a:prstGeom prst="ellipse">
                  <a:avLst/>
                </a:prstGeom>
                <a:solidFill>
                  <a:schemeClr val="tx1"/>
                </a:solidFill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</p:grpSp>
          <p:grpSp>
            <p:nvGrpSpPr>
              <p:cNvPr id="115" name="Grupa 50"/>
              <p:cNvGrpSpPr/>
              <p:nvPr/>
            </p:nvGrpSpPr>
            <p:grpSpPr>
              <a:xfrm>
                <a:off x="3491880" y="1556792"/>
                <a:ext cx="576064" cy="144016"/>
                <a:chOff x="2915816" y="2132856"/>
                <a:chExt cx="576064" cy="144016"/>
              </a:xfrm>
            </p:grpSpPr>
            <p:cxnSp>
              <p:nvCxnSpPr>
                <p:cNvPr id="124" name="Łącznik prosty 123"/>
                <p:cNvCxnSpPr/>
                <p:nvPr/>
              </p:nvCxnSpPr>
              <p:spPr>
                <a:xfrm>
                  <a:off x="3059832" y="2204864"/>
                  <a:ext cx="432048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5" name="Elipsa 124"/>
                <p:cNvSpPr/>
                <p:nvPr/>
              </p:nvSpPr>
              <p:spPr>
                <a:xfrm>
                  <a:off x="2915816" y="2132856"/>
                  <a:ext cx="144016" cy="144016"/>
                </a:xfrm>
                <a:prstGeom prst="ellipse">
                  <a:avLst/>
                </a:prstGeom>
                <a:solidFill>
                  <a:schemeClr val="tx1"/>
                </a:solidFill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</p:grpSp>
          <p:grpSp>
            <p:nvGrpSpPr>
              <p:cNvPr id="116" name="Grupa 53"/>
              <p:cNvGrpSpPr/>
              <p:nvPr/>
            </p:nvGrpSpPr>
            <p:grpSpPr>
              <a:xfrm>
                <a:off x="4067944" y="1556792"/>
                <a:ext cx="576064" cy="144016"/>
                <a:chOff x="2915816" y="2132856"/>
                <a:chExt cx="576064" cy="144016"/>
              </a:xfrm>
            </p:grpSpPr>
            <p:cxnSp>
              <p:nvCxnSpPr>
                <p:cNvPr id="122" name="Łącznik prosty 121"/>
                <p:cNvCxnSpPr/>
                <p:nvPr/>
              </p:nvCxnSpPr>
              <p:spPr>
                <a:xfrm>
                  <a:off x="3059832" y="2204864"/>
                  <a:ext cx="432048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3" name="Elipsa 122"/>
                <p:cNvSpPr/>
                <p:nvPr/>
              </p:nvSpPr>
              <p:spPr>
                <a:xfrm>
                  <a:off x="2915816" y="2132856"/>
                  <a:ext cx="144016" cy="144016"/>
                </a:xfrm>
                <a:prstGeom prst="ellipse">
                  <a:avLst/>
                </a:prstGeom>
                <a:solidFill>
                  <a:schemeClr val="tx1"/>
                </a:solidFill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</p:grpSp>
          <p:grpSp>
            <p:nvGrpSpPr>
              <p:cNvPr id="117" name="Grupa 50"/>
              <p:cNvGrpSpPr/>
              <p:nvPr/>
            </p:nvGrpSpPr>
            <p:grpSpPr>
              <a:xfrm>
                <a:off x="5220072" y="1556792"/>
                <a:ext cx="576064" cy="144016"/>
                <a:chOff x="2915816" y="2132856"/>
                <a:chExt cx="576064" cy="144016"/>
              </a:xfrm>
            </p:grpSpPr>
            <p:cxnSp>
              <p:nvCxnSpPr>
                <p:cNvPr id="120" name="Łącznik prosty 119"/>
                <p:cNvCxnSpPr/>
                <p:nvPr/>
              </p:nvCxnSpPr>
              <p:spPr>
                <a:xfrm>
                  <a:off x="3059832" y="2204864"/>
                  <a:ext cx="432048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1" name="Elipsa 120"/>
                <p:cNvSpPr/>
                <p:nvPr/>
              </p:nvSpPr>
              <p:spPr>
                <a:xfrm>
                  <a:off x="2915816" y="2132856"/>
                  <a:ext cx="144016" cy="144016"/>
                </a:xfrm>
                <a:prstGeom prst="ellipse">
                  <a:avLst/>
                </a:prstGeom>
                <a:solidFill>
                  <a:schemeClr val="tx1"/>
                </a:solidFill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</p:grpSp>
          <p:cxnSp>
            <p:nvCxnSpPr>
              <p:cNvPr id="118" name="Łącznik prosty 117"/>
              <p:cNvCxnSpPr/>
              <p:nvPr/>
            </p:nvCxnSpPr>
            <p:spPr>
              <a:xfrm>
                <a:off x="5940152" y="1628800"/>
                <a:ext cx="43204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9" name="Elipsa 118"/>
              <p:cNvSpPr/>
              <p:nvPr/>
            </p:nvSpPr>
            <p:spPr>
              <a:xfrm>
                <a:off x="5796136" y="155679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</p:grpSp>
      <p:sp>
        <p:nvSpPr>
          <p:cNvPr id="130" name="pole tekstowe 129"/>
          <p:cNvSpPr txBox="1"/>
          <p:nvPr/>
        </p:nvSpPr>
        <p:spPr>
          <a:xfrm>
            <a:off x="251520" y="1412776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dirty="0" smtClean="0"/>
              <a:t>Podczas badań starożytnych ruin w Egipcie odkryto, że podczas budowy piramid Egipcjanie wykorzystywali fakt, że trójkąt o bokach 3, 4, 5 jednostek jest prostokątny. Urządzenie do wyznaczania kąta prostego to sznur z zawiązanymi na nim jedenastoma węzłami (węzły muszą być zawiązane w równej odległości).</a:t>
            </a:r>
            <a:endParaRPr lang="pl-PL" dirty="0"/>
          </a:p>
        </p:txBody>
      </p:sp>
      <p:sp>
        <p:nvSpPr>
          <p:cNvPr id="131" name="pole tekstowe 130"/>
          <p:cNvSpPr txBox="1"/>
          <p:nvPr/>
        </p:nvSpPr>
        <p:spPr>
          <a:xfrm>
            <a:off x="395536" y="3140968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dirty="0" smtClean="0"/>
              <a:t>Taki sznur należy złożyć w trójkąt tak, aby boki tego trójkąta miały długość 3, 4, 5 jednostek. </a:t>
            </a:r>
          </a:p>
          <a:p>
            <a:pPr algn="just"/>
            <a:r>
              <a:rPr lang="pl-PL" dirty="0" smtClean="0"/>
              <a:t>Tak utworzony trójkąt musi być prostokątny, bo </a:t>
            </a:r>
            <a:r>
              <a:rPr lang="pl-PL" dirty="0" smtClean="0"/>
              <a:t>5</a:t>
            </a:r>
            <a:r>
              <a:rPr lang="pl-PL" baseline="30000" dirty="0" smtClean="0"/>
              <a:t>2</a:t>
            </a:r>
            <a:r>
              <a:rPr lang="pl-PL" dirty="0" smtClean="0"/>
              <a:t> </a:t>
            </a:r>
            <a:r>
              <a:rPr lang="pl-PL" dirty="0" smtClean="0"/>
              <a:t>=3</a:t>
            </a:r>
            <a:r>
              <a:rPr lang="pl-PL" baseline="30000" dirty="0" smtClean="0"/>
              <a:t>2</a:t>
            </a:r>
            <a:r>
              <a:rPr lang="pl-PL" dirty="0" smtClean="0"/>
              <a:t>+4</a:t>
            </a:r>
            <a:r>
              <a:rPr lang="pl-PL" baseline="30000" dirty="0" smtClean="0"/>
              <a:t>2</a:t>
            </a:r>
            <a:r>
              <a:rPr lang="pl-PL" dirty="0" smtClean="0"/>
              <a:t>. </a:t>
            </a:r>
          </a:p>
          <a:p>
            <a:pPr algn="just"/>
            <a:r>
              <a:rPr lang="pl-PL" dirty="0" smtClean="0"/>
              <a:t>Trójkąt o wymiarach 3, 4, 5 nazywamy trójkątem egipskim lub pitagorejskim.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305</Words>
  <Application>Microsoft Office PowerPoint</Application>
  <PresentationFormat>Pokaz na ekranie (4:3)</PresentationFormat>
  <Paragraphs>61</Paragraphs>
  <Slides>9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0" baseType="lpstr">
      <vt:lpstr>Motyw pakietu Office</vt:lpstr>
      <vt:lpstr>TWIERDZENIE PITAGORASA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POTĘGA O WYKŁADNIKU CAŁKOWITYM UJEMNYM</dc:title>
  <dc:creator>LO</dc:creator>
  <cp:lastModifiedBy>LO</cp:lastModifiedBy>
  <cp:revision>48</cp:revision>
  <dcterms:created xsi:type="dcterms:W3CDTF">2013-08-28T06:21:27Z</dcterms:created>
  <dcterms:modified xsi:type="dcterms:W3CDTF">2013-08-31T21:37:49Z</dcterms:modified>
</cp:coreProperties>
</file>