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3" r:id="rId17"/>
    <p:sldId id="274" r:id="rId18"/>
    <p:sldId id="275" r:id="rId19"/>
    <p:sldId id="276" r:id="rId20"/>
    <p:sldId id="277" r:id="rId21"/>
    <p:sldId id="278" r:id="rId22"/>
    <p:sldId id="279" r:id="rId23"/>
    <p:sldId id="280" r:id="rId24"/>
    <p:sldId id="271" r:id="rId25"/>
    <p:sldId id="272" r:id="rId26"/>
    <p:sldId id="282" r:id="rId27"/>
    <p:sldId id="283" r:id="rId28"/>
    <p:sldId id="284" r:id="rId29"/>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68" autoAdjust="0"/>
    <p:restoredTop sz="94718" autoAdjust="0"/>
  </p:normalViewPr>
  <p:slideViewPr>
    <p:cSldViewPr>
      <p:cViewPr varScale="1">
        <p:scale>
          <a:sx n="88" d="100"/>
          <a:sy n="88" d="100"/>
        </p:scale>
        <p:origin x="-107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84FEBF-527D-4D34-AC02-FFD42084CE70}" type="datetimeFigureOut">
              <a:rPr lang="pl-PL" smtClean="0"/>
              <a:pPr/>
              <a:t>2013-03-15</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0A35E0-FD3F-4B5C-B720-70B3DD66626A}" type="slidenum">
              <a:rPr lang="pl-PL" smtClean="0"/>
              <a:pPr/>
              <a:t>‹#›</a:t>
            </a:fld>
            <a:endParaRPr lang="pl-P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450A35E0-FD3F-4B5C-B720-70B3DD66626A}" type="slidenum">
              <a:rPr lang="pl-PL" smtClean="0"/>
              <a:pPr/>
              <a:t>23</a:t>
            </a:fld>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5A4A4669-56FF-4B8B-975D-0AF7DDBF2949}" type="datetimeFigureOut">
              <a:rPr lang="pl-PL" smtClean="0"/>
              <a:pPr/>
              <a:t>2013-03-15</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6532765E-A782-4D2C-9837-0E338A5825D0}" type="slidenum">
              <a:rPr lang="pl-PL" smtClean="0"/>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5A4A4669-56FF-4B8B-975D-0AF7DDBF2949}" type="datetimeFigureOut">
              <a:rPr lang="pl-PL" smtClean="0"/>
              <a:pPr/>
              <a:t>2013-03-15</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6532765E-A782-4D2C-9837-0E338A5825D0}"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5A4A4669-56FF-4B8B-975D-0AF7DDBF2949}" type="datetimeFigureOut">
              <a:rPr lang="pl-PL" smtClean="0"/>
              <a:pPr/>
              <a:t>2013-03-15</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6532765E-A782-4D2C-9837-0E338A5825D0}"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5A4A4669-56FF-4B8B-975D-0AF7DDBF2949}" type="datetimeFigureOut">
              <a:rPr lang="pl-PL" smtClean="0"/>
              <a:pPr/>
              <a:t>2013-03-15</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6532765E-A782-4D2C-9837-0E338A5825D0}" type="slidenum">
              <a:rPr lang="pl-PL" smtClean="0"/>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5A4A4669-56FF-4B8B-975D-0AF7DDBF2949}" type="datetimeFigureOut">
              <a:rPr lang="pl-PL" smtClean="0"/>
              <a:pPr/>
              <a:t>2013-03-15</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6532765E-A782-4D2C-9837-0E338A5825D0}" type="slidenum">
              <a:rPr lang="pl-PL" smtClean="0"/>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5A4A4669-56FF-4B8B-975D-0AF7DDBF2949}" type="datetimeFigureOut">
              <a:rPr lang="pl-PL" smtClean="0"/>
              <a:pPr/>
              <a:t>2013-03-15</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6532765E-A782-4D2C-9837-0E338A5825D0}" type="slidenum">
              <a:rPr lang="pl-PL" smtClean="0"/>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5A4A4669-56FF-4B8B-975D-0AF7DDBF2949}" type="datetimeFigureOut">
              <a:rPr lang="pl-PL" smtClean="0"/>
              <a:pPr/>
              <a:t>2013-03-15</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6532765E-A782-4D2C-9837-0E338A5825D0}" type="slidenum">
              <a:rPr lang="pl-PL" smtClean="0"/>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5A4A4669-56FF-4B8B-975D-0AF7DDBF2949}" type="datetimeFigureOut">
              <a:rPr lang="pl-PL" smtClean="0"/>
              <a:pPr/>
              <a:t>2013-03-15</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6532765E-A782-4D2C-9837-0E338A5825D0}" type="slidenum">
              <a:rPr lang="pl-PL" smtClean="0"/>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5A4A4669-56FF-4B8B-975D-0AF7DDBF2949}" type="datetimeFigureOut">
              <a:rPr lang="pl-PL" smtClean="0"/>
              <a:pPr/>
              <a:t>2013-03-15</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6532765E-A782-4D2C-9837-0E338A5825D0}"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5A4A4669-56FF-4B8B-975D-0AF7DDBF2949}" type="datetimeFigureOut">
              <a:rPr lang="pl-PL" smtClean="0"/>
              <a:pPr/>
              <a:t>2013-03-15</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6532765E-A782-4D2C-9837-0E338A5825D0}" type="slidenum">
              <a:rPr lang="pl-PL" smtClean="0"/>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5A4A4669-56FF-4B8B-975D-0AF7DDBF2949}" type="datetimeFigureOut">
              <a:rPr lang="pl-PL" smtClean="0"/>
              <a:pPr/>
              <a:t>2013-03-15</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6532765E-A782-4D2C-9837-0E338A5825D0}" type="slidenum">
              <a:rPr lang="pl-PL" smtClean="0"/>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4A4669-56FF-4B8B-975D-0AF7DDBF2949}" type="datetimeFigureOut">
              <a:rPr lang="pl-PL" smtClean="0"/>
              <a:pPr/>
              <a:t>2013-03-15</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32765E-A782-4D2C-9837-0E338A5825D0}"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upload.wikimedia.org/wikipedia/commons/1/16/GreatWallNearBeijingWinter.jp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upload.wikimedia.org/wikipedia/commons/f/f5/Petra_Jordan_BW_21.JP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upload.wikimedia.org/wikipedia/commons/f/f7/Brasil.RioDeJaneiro.Corcovado.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upload.wikimedia.org/wikipedia/commons/4/43/Peru_Machu_Picchu_Sunrise.jp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upload.wikimedia.org/wikipedia/commons/e/ea/El_Castillo,_Chich%C3%A9n_Itz%C3%A1.jpg"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upload.wikimedia.org/wikipedia/commons/5/53/Colosseum_in_Rome,_Italy_-_April_2007.jp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upload.wikimedia.org/wikipedia/commons/4/4d/TajMahalbyAmalMongia.jp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pl.wikipedia.org/w/index.php?title=Plik:Geoida.png&amp;filetimestamp=20081124160252"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pl.wikipedia.org/w/index.php?title=Plik:Earth-crust-cutaway-polish.svg&amp;filetimestamp=20070915164716"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pl.wikipedia.org/w/index.php?title=Plik:Cykl_%C5%BCycia_S%C5%82o%C5%84ca.png&amp;filetimestamp=20081103043314"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upload.wikimedia.org/wikipedia/commons/1/19/Continents_vide_couleurs.png" TargetMode="Externa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pl.wikipedia.org/w/index.php?title=Plik:Continents_vide_couleurs.png&amp;filetimestamp=2008082221121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1060051" y="836712"/>
            <a:ext cx="7023909" cy="1754326"/>
          </a:xfrm>
          <a:prstGeom prst="rect">
            <a:avLst/>
          </a:prstGeom>
          <a:noFill/>
        </p:spPr>
        <p:txBody>
          <a:bodyPr wrap="square" lIns="91440" tIns="45720" rIns="91440" bIns="45720">
            <a:spAutoFit/>
          </a:bodyPr>
          <a:lstStyle/>
          <a:p>
            <a:pPr algn="ctr"/>
            <a:endParaRPr lang="pl-PL"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a:p>
            <a:pPr algn="ctr"/>
            <a:endParaRPr lang="pl-PL"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6" name="Prostokąt 5"/>
          <p:cNvSpPr/>
          <p:nvPr/>
        </p:nvSpPr>
        <p:spPr>
          <a:xfrm rot="21317122">
            <a:off x="958342" y="2505804"/>
            <a:ext cx="7128792" cy="1015663"/>
          </a:xfrm>
          <a:prstGeom prst="rect">
            <a:avLst/>
          </a:prstGeom>
          <a:noFill/>
        </p:spPr>
        <p:txBody>
          <a:bodyPr wrap="square" lIns="91440" tIns="45720" rIns="91440" bIns="45720">
            <a:spAutoFit/>
          </a:bodyPr>
          <a:lstStyle/>
          <a:p>
            <a:pPr algn="ctr"/>
            <a:r>
              <a:rPr lang="pl-PL" sz="6000" b="1" cap="none" spc="0" dirty="0" smtClean="0">
                <a:ln w="17780" cmpd="sng">
                  <a:solidFill>
                    <a:srgbClr val="FFFFFF"/>
                  </a:solidFill>
                  <a:prstDash val="solid"/>
                  <a:miter lim="800000"/>
                </a:ln>
                <a:solidFill>
                  <a:srgbClr val="00CC00"/>
                </a:solidFill>
                <a:effectLst>
                  <a:outerShdw blurRad="50800" algn="tl" rotWithShape="0">
                    <a:srgbClr val="000000"/>
                  </a:outerShdw>
                </a:effectLst>
              </a:rPr>
              <a:t>Ziemia</a:t>
            </a:r>
            <a:r>
              <a:rPr lang="pl-PL" sz="6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-Nasza Planeta</a:t>
            </a:r>
            <a:endParaRPr lang="pl-PL" sz="6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spd="med" advTm="10000">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2000"/>
                                        <p:tgtEl>
                                          <p:spTgt spid="5"/>
                                        </p:tgtEl>
                                      </p:cBhvr>
                                    </p:animEffect>
                                  </p:childTnLst>
                                </p:cTn>
                              </p:par>
                              <p:par>
                                <p:cTn id="8" presetID="49" presetClass="entr" presetSubtype="0" decel="100000" fill="hold" grpId="0" nodeType="withEffect">
                                  <p:stCondLst>
                                    <p:cond delay="0"/>
                                  </p:stCondLst>
                                  <p:iterate type="lt">
                                    <p:tmPct val="0"/>
                                  </p:iterate>
                                  <p:childTnLst>
                                    <p:set>
                                      <p:cBhvr>
                                        <p:cTn id="9" dur="1" fill="hold">
                                          <p:stCondLst>
                                            <p:cond delay="0"/>
                                          </p:stCondLst>
                                        </p:cTn>
                                        <p:tgtEl>
                                          <p:spTgt spid="6"/>
                                        </p:tgtEl>
                                        <p:attrNameLst>
                                          <p:attrName>style.visibility</p:attrName>
                                        </p:attrNameLst>
                                      </p:cBhvr>
                                      <p:to>
                                        <p:strVal val="visible"/>
                                      </p:to>
                                    </p:set>
                                    <p:anim calcmode="lin" valueType="num">
                                      <p:cBhvr>
                                        <p:cTn id="10" dur="3000" fill="hold"/>
                                        <p:tgtEl>
                                          <p:spTgt spid="6"/>
                                        </p:tgtEl>
                                        <p:attrNameLst>
                                          <p:attrName>ppt_w</p:attrName>
                                        </p:attrNameLst>
                                      </p:cBhvr>
                                      <p:tavLst>
                                        <p:tav tm="0">
                                          <p:val>
                                            <p:fltVal val="0"/>
                                          </p:val>
                                        </p:tav>
                                        <p:tav tm="100000">
                                          <p:val>
                                            <p:strVal val="#ppt_w"/>
                                          </p:val>
                                        </p:tav>
                                      </p:tavLst>
                                    </p:anim>
                                    <p:anim calcmode="lin" valueType="num">
                                      <p:cBhvr>
                                        <p:cTn id="11" dur="3000" fill="hold"/>
                                        <p:tgtEl>
                                          <p:spTgt spid="6"/>
                                        </p:tgtEl>
                                        <p:attrNameLst>
                                          <p:attrName>ppt_h</p:attrName>
                                        </p:attrNameLst>
                                      </p:cBhvr>
                                      <p:tavLst>
                                        <p:tav tm="0">
                                          <p:val>
                                            <p:fltVal val="0"/>
                                          </p:val>
                                        </p:tav>
                                        <p:tav tm="100000">
                                          <p:val>
                                            <p:strVal val="#ppt_h"/>
                                          </p:val>
                                        </p:tav>
                                      </p:tavLst>
                                    </p:anim>
                                    <p:anim calcmode="lin" valueType="num">
                                      <p:cBhvr>
                                        <p:cTn id="12" dur="3000" fill="hold"/>
                                        <p:tgtEl>
                                          <p:spTgt spid="6"/>
                                        </p:tgtEl>
                                        <p:attrNameLst>
                                          <p:attrName>style.rotation</p:attrName>
                                        </p:attrNameLst>
                                      </p:cBhvr>
                                      <p:tavLst>
                                        <p:tav tm="0">
                                          <p:val>
                                            <p:fltVal val="360"/>
                                          </p:val>
                                        </p:tav>
                                        <p:tav tm="100000">
                                          <p:val>
                                            <p:fltVal val="0"/>
                                          </p:val>
                                        </p:tav>
                                      </p:tavLst>
                                    </p:anim>
                                    <p:animEffect transition="in" filter="fade">
                                      <p:cBhvr>
                                        <p:cTn id="13" dur="30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0" presetClass="emph" presetSubtype="0" fill="hold" grpId="1" nodeType="clickEffect">
                                  <p:stCondLst>
                                    <p:cond delay="0"/>
                                  </p:stCondLst>
                                  <p:iterate type="lt">
                                    <p:tmPct val="10000"/>
                                  </p:iterate>
                                  <p:childTnLst>
                                    <p:set>
                                      <p:cBhvr override="childStyle">
                                        <p:cTn id="17" dur="500" autoRev="1" fill="hold"/>
                                        <p:tgtEl>
                                          <p:spTgt spid="6"/>
                                        </p:tgtEl>
                                        <p:attrNameLst>
                                          <p:attrName>style.color</p:attrName>
                                        </p:attrNameLst>
                                      </p:cBhvr>
                                      <p:to>
                                        <p:clrVal>
                                          <a:schemeClr val="accent2"/>
                                        </p:clrVal>
                                      </p:to>
                                    </p:set>
                                    <p:set>
                                      <p:cBhvr>
                                        <p:cTn id="18" dur="500" autoRev="1" fill="hold"/>
                                        <p:tgtEl>
                                          <p:spTgt spid="6"/>
                                        </p:tgtEl>
                                        <p:attrNameLst>
                                          <p:attrName>fillcolor</p:attrName>
                                        </p:attrNameLst>
                                      </p:cBhvr>
                                      <p:to>
                                        <p:clrVal>
                                          <a:schemeClr val="accent2"/>
                                        </p:clrVal>
                                      </p:to>
                                    </p:set>
                                    <p:set>
                                      <p:cBhvr>
                                        <p:cTn id="19" dur="500" autoRev="1" fill="hold"/>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260648"/>
            <a:ext cx="8229600" cy="5865515"/>
          </a:xfrm>
        </p:spPr>
        <p:txBody>
          <a:bodyPr>
            <a:normAutofit fontScale="92500" lnSpcReduction="10000"/>
          </a:bodyPr>
          <a:lstStyle/>
          <a:p>
            <a:r>
              <a:rPr lang="pl-PL" dirty="0" smtClean="0">
                <a:solidFill>
                  <a:srgbClr val="00CC00"/>
                </a:solidFill>
              </a:rPr>
              <a:t>Można wyróżnić 6 kontynentów:</a:t>
            </a:r>
          </a:p>
          <a:p>
            <a:endParaRPr lang="pl-PL" sz="2600" dirty="0" smtClean="0"/>
          </a:p>
          <a:p>
            <a:r>
              <a:rPr lang="pl-PL" sz="2600" b="1" dirty="0" smtClean="0">
                <a:solidFill>
                  <a:srgbClr val="FFC000"/>
                </a:solidFill>
              </a:rPr>
              <a:t>Afrykę</a:t>
            </a:r>
            <a:r>
              <a:rPr lang="pl-PL" sz="2600" dirty="0" smtClean="0"/>
              <a:t> (30,317 mln km² powierzchni) </a:t>
            </a:r>
          </a:p>
          <a:p>
            <a:r>
              <a:rPr lang="pl-PL" sz="2600" b="1" dirty="0" smtClean="0">
                <a:solidFill>
                  <a:srgbClr val="00B050"/>
                </a:solidFill>
              </a:rPr>
              <a:t>Amerykę Południową </a:t>
            </a:r>
            <a:r>
              <a:rPr lang="pl-PL" sz="2600" dirty="0" smtClean="0"/>
              <a:t>(17,8 mln km² powierzchni) </a:t>
            </a:r>
          </a:p>
          <a:p>
            <a:r>
              <a:rPr lang="pl-PL" sz="2600" b="1" dirty="0" smtClean="0">
                <a:solidFill>
                  <a:srgbClr val="00CC00"/>
                </a:solidFill>
              </a:rPr>
              <a:t>Amerykę Północną </a:t>
            </a:r>
            <a:r>
              <a:rPr lang="pl-PL" sz="2600" dirty="0" smtClean="0"/>
              <a:t>(24,2 mln km² powierzchni) </a:t>
            </a:r>
          </a:p>
          <a:p>
            <a:r>
              <a:rPr lang="pl-PL" sz="2600" b="1" dirty="0" smtClean="0">
                <a:solidFill>
                  <a:schemeClr val="tx2">
                    <a:lumMod val="60000"/>
                    <a:lumOff val="40000"/>
                  </a:schemeClr>
                </a:solidFill>
              </a:rPr>
              <a:t>Antarktydę</a:t>
            </a:r>
            <a:r>
              <a:rPr lang="pl-PL" sz="2600" dirty="0" smtClean="0"/>
              <a:t> (13,2 mln km² powierzchni) </a:t>
            </a:r>
          </a:p>
          <a:p>
            <a:r>
              <a:rPr lang="pl-PL" sz="2600" b="1" dirty="0" smtClean="0">
                <a:solidFill>
                  <a:srgbClr val="7030A0"/>
                </a:solidFill>
              </a:rPr>
              <a:t>Australię </a:t>
            </a:r>
            <a:r>
              <a:rPr lang="pl-PL" sz="2600" dirty="0" smtClean="0"/>
              <a:t>(7,7 mln km² powierzchni) </a:t>
            </a:r>
          </a:p>
          <a:p>
            <a:r>
              <a:rPr lang="pl-PL" sz="2600" b="1" dirty="0" smtClean="0">
                <a:solidFill>
                  <a:srgbClr val="C00000"/>
                </a:solidFill>
              </a:rPr>
              <a:t>Eurazję</a:t>
            </a:r>
            <a:r>
              <a:rPr lang="pl-PL" sz="2600" dirty="0" smtClean="0"/>
              <a:t> (55,1 mln km², z czego Europa 10,5 mln km² a Azja 44,6 mln km²) </a:t>
            </a:r>
          </a:p>
          <a:p>
            <a:r>
              <a:rPr lang="pl-PL" sz="2600" b="1" dirty="0">
                <a:solidFill>
                  <a:schemeClr val="tx1">
                    <a:lumMod val="95000"/>
                    <a:lumOff val="5000"/>
                  </a:schemeClr>
                </a:solidFill>
              </a:rPr>
              <a:t>P</a:t>
            </a:r>
            <a:r>
              <a:rPr lang="pl-PL" sz="2600" b="1" dirty="0" smtClean="0">
                <a:solidFill>
                  <a:schemeClr val="tx1">
                    <a:lumMod val="95000"/>
                    <a:lumOff val="5000"/>
                  </a:schemeClr>
                </a:solidFill>
              </a:rPr>
              <a:t>rzy czym:</a:t>
            </a:r>
          </a:p>
          <a:p>
            <a:r>
              <a:rPr lang="pl-PL" sz="2600" dirty="0" smtClean="0"/>
              <a:t>Australia i Oceania są jedną częścią świata, lecz kontynentem jest tylko Australia. </a:t>
            </a:r>
          </a:p>
          <a:p>
            <a:r>
              <a:rPr lang="pl-PL" sz="2600" dirty="0" smtClean="0"/>
              <a:t>Europa i Azja to dwie części świata, choć stanowią jeden kontynent Eurazję. </a:t>
            </a:r>
          </a:p>
          <a:p>
            <a:endParaRPr lang="pl-PL" dirty="0"/>
          </a:p>
        </p:txBody>
      </p:sp>
    </p:spTree>
  </p:cSld>
  <p:clrMapOvr>
    <a:masterClrMapping/>
  </p:clrMapOvr>
  <p:transition spd="slow" advTm="2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1000" fill="hold"/>
                                        <p:tgtEl>
                                          <p:spTgt spid="3">
                                            <p:txEl>
                                              <p:pRg st="0" end="0"/>
                                            </p:txEl>
                                          </p:spTgt>
                                        </p:tgtEl>
                                        <p:attrNameLst>
                                          <p:attrName>ppt_y</p:attrName>
                                        </p:attrNameLst>
                                      </p:cBhvr>
                                      <p:tavLst>
                                        <p:tav tm="0">
                                          <p:val>
                                            <p:strVal val="#ppt_y"/>
                                          </p:val>
                                        </p:tav>
                                        <p:tav tm="100000">
                                          <p:val>
                                            <p:strVal val="#ppt_y"/>
                                          </p:val>
                                        </p:tav>
                                      </p:tavLst>
                                    </p:anim>
                                  </p:childTnLst>
                                </p:cTn>
                              </p:par>
                              <p:par>
                                <p:cTn id="11" presetID="39" presetClass="entr" presetSubtype="0" accel="10000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 dur="10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 dur="10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39" presetClass="entr" presetSubtype="0" accel="10000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10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0" dur="10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1" dur="10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 dur="1000" fill="hold"/>
                                        <p:tgtEl>
                                          <p:spTgt spid="3">
                                            <p:txEl>
                                              <p:pRg st="3" end="3"/>
                                            </p:txEl>
                                          </p:spTgt>
                                        </p:tgtEl>
                                        <p:attrNameLst>
                                          <p:attrName>ppt_y</p:attrName>
                                        </p:attrNameLst>
                                      </p:cBhvr>
                                      <p:tavLst>
                                        <p:tav tm="0">
                                          <p:val>
                                            <p:strVal val="#ppt_y"/>
                                          </p:val>
                                        </p:tav>
                                        <p:tav tm="100000">
                                          <p:val>
                                            <p:strVal val="#ppt_y"/>
                                          </p:val>
                                        </p:tav>
                                      </p:tavLst>
                                    </p:anim>
                                  </p:childTnLst>
                                </p:cTn>
                              </p:par>
                              <p:par>
                                <p:cTn id="23" presetID="39" presetClass="entr" presetSubtype="0" accel="10000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p:cTn id="25" dur="1000" fill="hold"/>
                                        <p:tgtEl>
                                          <p:spTgt spid="3">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1000" fill="hold"/>
                                        <p:tgtEl>
                                          <p:spTgt spid="3">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1000" fill="hold"/>
                                        <p:tgtEl>
                                          <p:spTgt spid="3">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
                                          </p:val>
                                        </p:tav>
                                        <p:tav tm="100000">
                                          <p:val>
                                            <p:strVal val="#ppt_y"/>
                                          </p:val>
                                        </p:tav>
                                      </p:tavLst>
                                    </p:anim>
                                  </p:childTnLst>
                                </p:cTn>
                              </p:par>
                              <p:par>
                                <p:cTn id="29" presetID="39" presetClass="entr" presetSubtype="0" accel="100000"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1000" fill="hold"/>
                                        <p:tgtEl>
                                          <p:spTgt spid="3">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1000" fill="hold"/>
                                        <p:tgtEl>
                                          <p:spTgt spid="3">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1000" fill="hold"/>
                                        <p:tgtEl>
                                          <p:spTgt spid="3">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
                                          </p:val>
                                        </p:tav>
                                        <p:tav tm="100000">
                                          <p:val>
                                            <p:strVal val="#ppt_y"/>
                                          </p:val>
                                        </p:tav>
                                      </p:tavLst>
                                    </p:anim>
                                  </p:childTnLst>
                                </p:cTn>
                              </p:par>
                              <p:par>
                                <p:cTn id="35" presetID="39" presetClass="entr" presetSubtype="0" accel="100000"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p:cTn id="37" dur="1000" fill="hold"/>
                                        <p:tgtEl>
                                          <p:spTgt spid="3">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8" dur="1000" fill="hold"/>
                                        <p:tgtEl>
                                          <p:spTgt spid="3">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9" dur="1000" fill="hold"/>
                                        <p:tgtEl>
                                          <p:spTgt spid="3">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
                                          </p:val>
                                        </p:tav>
                                        <p:tav tm="100000">
                                          <p:val>
                                            <p:strVal val="#ppt_y"/>
                                          </p:val>
                                        </p:tav>
                                      </p:tavLst>
                                    </p:anim>
                                  </p:childTnLst>
                                </p:cTn>
                              </p:par>
                              <p:par>
                                <p:cTn id="41" presetID="39" presetClass="entr" presetSubtype="0" accel="100000" fill="hold" grpId="0"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p:cTn id="43" dur="1000" fill="hold"/>
                                        <p:tgtEl>
                                          <p:spTgt spid="3">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4" dur="1000" fill="hold"/>
                                        <p:tgtEl>
                                          <p:spTgt spid="3">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5" dur="1000" fill="hold"/>
                                        <p:tgtEl>
                                          <p:spTgt spid="3">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
                                          </p:val>
                                        </p:tav>
                                        <p:tav tm="100000">
                                          <p:val>
                                            <p:strVal val="#ppt_y"/>
                                          </p:val>
                                        </p:tav>
                                      </p:tavLst>
                                    </p:anim>
                                  </p:childTnLst>
                                </p:cTn>
                              </p:par>
                              <p:par>
                                <p:cTn id="47" presetID="39" presetClass="entr" presetSubtype="0" accel="100000" fill="hold" grpId="0"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p:cTn id="49" dur="1000" fill="hold"/>
                                        <p:tgtEl>
                                          <p:spTgt spid="3">
                                            <p:txEl>
                                              <p:pRg st="8" end="8"/>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0" dur="1000" fill="hold"/>
                                        <p:tgtEl>
                                          <p:spTgt spid="3">
                                            <p:txEl>
                                              <p:pRg st="8" end="8"/>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1" dur="1000" fill="hold"/>
                                        <p:tgtEl>
                                          <p:spTgt spid="3">
                                            <p:txEl>
                                              <p:pRg st="8" end="8"/>
                                            </p:txEl>
                                          </p:spTgt>
                                        </p:tgtEl>
                                        <p:attrNameLst>
                                          <p:attrName>ppt_x</p:attrName>
                                        </p:attrNameLst>
                                      </p:cBhvr>
                                      <p:tavLst>
                                        <p:tav tm="0">
                                          <p:val>
                                            <p:strVal val="#ppt_x-.3"/>
                                          </p:val>
                                        </p:tav>
                                        <p:tav tm="50000">
                                          <p:val>
                                            <p:strVal val="#ppt_x"/>
                                          </p:val>
                                        </p:tav>
                                        <p:tav tm="100000">
                                          <p:val>
                                            <p:strVal val="#ppt_x"/>
                                          </p:val>
                                        </p:tav>
                                      </p:tavLst>
                                    </p:anim>
                                    <p:anim calcmode="lin" valueType="num">
                                      <p:cBhvr>
                                        <p:cTn id="52" dur="1000" fill="hold"/>
                                        <p:tgtEl>
                                          <p:spTgt spid="3">
                                            <p:txEl>
                                              <p:pRg st="8" end="8"/>
                                            </p:txEl>
                                          </p:spTgt>
                                        </p:tgtEl>
                                        <p:attrNameLst>
                                          <p:attrName>ppt_y</p:attrName>
                                        </p:attrNameLst>
                                      </p:cBhvr>
                                      <p:tavLst>
                                        <p:tav tm="0">
                                          <p:val>
                                            <p:strVal val="#ppt_y"/>
                                          </p:val>
                                        </p:tav>
                                        <p:tav tm="100000">
                                          <p:val>
                                            <p:strVal val="#ppt_y"/>
                                          </p:val>
                                        </p:tav>
                                      </p:tavLst>
                                    </p:anim>
                                  </p:childTnLst>
                                </p:cTn>
                              </p:par>
                              <p:par>
                                <p:cTn id="53" presetID="39" presetClass="entr" presetSubtype="0" accel="100000" fill="hold" grpId="0" nodeType="with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p:cTn id="55" dur="1000" fill="hold"/>
                                        <p:tgtEl>
                                          <p:spTgt spid="3">
                                            <p:txEl>
                                              <p:pRg st="9" end="9"/>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6" dur="1000" fill="hold"/>
                                        <p:tgtEl>
                                          <p:spTgt spid="3">
                                            <p:txEl>
                                              <p:pRg st="9" end="9"/>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7" dur="1000" fill="hold"/>
                                        <p:tgtEl>
                                          <p:spTgt spid="3">
                                            <p:txEl>
                                              <p:pRg st="9" end="9"/>
                                            </p:txEl>
                                          </p:spTgt>
                                        </p:tgtEl>
                                        <p:attrNameLst>
                                          <p:attrName>ppt_x</p:attrName>
                                        </p:attrNameLst>
                                      </p:cBhvr>
                                      <p:tavLst>
                                        <p:tav tm="0">
                                          <p:val>
                                            <p:strVal val="#ppt_x-.3"/>
                                          </p:val>
                                        </p:tav>
                                        <p:tav tm="5000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
                                          </p:val>
                                        </p:tav>
                                        <p:tav tm="100000">
                                          <p:val>
                                            <p:strVal val="#ppt_y"/>
                                          </p:val>
                                        </p:tav>
                                      </p:tavLst>
                                    </p:anim>
                                  </p:childTnLst>
                                </p:cTn>
                              </p:par>
                              <p:par>
                                <p:cTn id="59" presetID="39" presetClass="entr" presetSubtype="0" accel="100000" fill="hold" grpId="0" nodeType="with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p:cTn id="61" dur="1000" fill="hold"/>
                                        <p:tgtEl>
                                          <p:spTgt spid="3">
                                            <p:txEl>
                                              <p:pRg st="10" end="1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2" dur="1000" fill="hold"/>
                                        <p:tgtEl>
                                          <p:spTgt spid="3">
                                            <p:txEl>
                                              <p:pRg st="10" end="1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3" dur="1000" fill="hold"/>
                                        <p:tgtEl>
                                          <p:spTgt spid="3">
                                            <p:txEl>
                                              <p:pRg st="10" end="10"/>
                                            </p:txEl>
                                          </p:spTgt>
                                        </p:tgtEl>
                                        <p:attrNameLst>
                                          <p:attrName>ppt_x</p:attrName>
                                        </p:attrNameLst>
                                      </p:cBhvr>
                                      <p:tavLst>
                                        <p:tav tm="0">
                                          <p:val>
                                            <p:strVal val="#ppt_x-.3"/>
                                          </p:val>
                                        </p:tav>
                                        <p:tav tm="50000">
                                          <p:val>
                                            <p:strVal val="#ppt_x"/>
                                          </p:val>
                                        </p:tav>
                                        <p:tav tm="100000">
                                          <p:val>
                                            <p:strVal val="#ppt_x"/>
                                          </p:val>
                                        </p:tav>
                                      </p:tavLst>
                                    </p:anim>
                                    <p:anim calcmode="lin" valueType="num">
                                      <p:cBhvr>
                                        <p:cTn id="64" dur="10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2627785" y="188640"/>
            <a:ext cx="3888431" cy="923330"/>
          </a:xfrm>
          <a:prstGeom prst="rect">
            <a:avLst/>
          </a:prstGeom>
          <a:noFill/>
        </p:spPr>
        <p:txBody>
          <a:bodyPr wrap="square" lIns="91440" tIns="45720" rIns="91440" bIns="45720">
            <a:spAutoFit/>
          </a:bodyPr>
          <a:lstStyle/>
          <a:p>
            <a:pPr algn="ctr"/>
            <a:r>
              <a:rPr lang="pl-PL"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Oceany</a:t>
            </a:r>
            <a:endParaRPr lang="pl-PL"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5" name="Tytuł 1"/>
          <p:cNvSpPr>
            <a:spLocks noGrp="1"/>
          </p:cNvSpPr>
          <p:nvPr>
            <p:ph idx="1"/>
          </p:nvPr>
        </p:nvSpPr>
        <p:spPr>
          <a:xfrm>
            <a:off x="457200" y="1412777"/>
            <a:ext cx="8229600" cy="2088232"/>
          </a:xfrm>
        </p:spPr>
        <p:txBody>
          <a:bodyPr>
            <a:normAutofit fontScale="92500" lnSpcReduction="20000"/>
          </a:bodyPr>
          <a:lstStyle/>
          <a:p>
            <a:r>
              <a:rPr lang="pl-PL"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Ocean</a:t>
            </a:r>
            <a:r>
              <a:rPr lang="pl-PL" dirty="0" smtClean="0"/>
              <a:t>– wielka część hydrosfery ziemskiej, stanowiąca rozległy obszar słonej wody. Wody słone pokrywają w sumie blisko 3/4 (70,8%) Ziemi. Powierzchnia oceanów wynosi ok. 361 mln km², a ich łączna objętość ok. 1,3•10</a:t>
            </a:r>
            <a:r>
              <a:rPr lang="pl-PL" baseline="30000" dirty="0" smtClean="0"/>
              <a:t>18</a:t>
            </a:r>
            <a:r>
              <a:rPr lang="pl-PL" dirty="0" smtClean="0"/>
              <a:t> m³.</a:t>
            </a:r>
          </a:p>
          <a:p>
            <a:endParaRPr lang="pl-PL" dirty="0"/>
          </a:p>
        </p:txBody>
      </p:sp>
      <p:pic>
        <p:nvPicPr>
          <p:cNvPr id="22530" name="Picture 2" descr="http://woda.htcoma.biz/oceany.jpg"/>
          <p:cNvPicPr>
            <a:picLocks noChangeAspect="1" noChangeArrowheads="1"/>
          </p:cNvPicPr>
          <p:nvPr/>
        </p:nvPicPr>
        <p:blipFill>
          <a:blip r:embed="rId2" cstate="print"/>
          <a:srcRect/>
          <a:stretch>
            <a:fillRect/>
          </a:stretch>
        </p:blipFill>
        <p:spPr bwMode="auto">
          <a:xfrm>
            <a:off x="1331640" y="3501008"/>
            <a:ext cx="6552728" cy="2988940"/>
          </a:xfrm>
          <a:prstGeom prst="rect">
            <a:avLst/>
          </a:prstGeom>
          <a:noFill/>
        </p:spPr>
      </p:pic>
    </p:spTree>
  </p:cSld>
  <p:clrMapOvr>
    <a:masterClrMapping/>
  </p:clrMapOvr>
  <p:transition spd="slow" advTm="18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25" presetClass="entr" presetSubtype="0" fill="hold" grpId="0"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decel="50000" fill="hold">
                                          <p:stCondLst>
                                            <p:cond delay="0"/>
                                          </p:stCondLst>
                                        </p:cTn>
                                        <p:tgtEl>
                                          <p:spTgt spid="5">
                                            <p:txEl>
                                              <p:pRg st="0" end="0"/>
                                            </p:txEl>
                                          </p:spTgt>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5">
                                            <p:txEl>
                                              <p:pRg st="0" end="0"/>
                                            </p:txEl>
                                          </p:spTgt>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5">
                                            <p:txEl>
                                              <p:pRg st="0" end="0"/>
                                            </p:txEl>
                                          </p:spTgt>
                                        </p:tgtEl>
                                        <p:attrNameLst>
                                          <p:attrName>ppt_w</p:attrName>
                                        </p:attrNameLst>
                                      </p:cBhvr>
                                      <p:tavLst>
                                        <p:tav tm="0">
                                          <p:val>
                                            <p:strVal val="#ppt_w*.05"/>
                                          </p:val>
                                        </p:tav>
                                        <p:tav tm="100000">
                                          <p:val>
                                            <p:strVal val="#ppt_w"/>
                                          </p:val>
                                        </p:tav>
                                      </p:tavLst>
                                    </p:anim>
                                    <p:anim calcmode="lin" valueType="num">
                                      <p:cBhvr>
                                        <p:cTn id="16" dur="1000" fill="hold"/>
                                        <p:tgtEl>
                                          <p:spTgt spid="5">
                                            <p:txEl>
                                              <p:pRg st="0" end="0"/>
                                            </p:txEl>
                                          </p:spTgt>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5">
                                            <p:txEl>
                                              <p:pRg st="0" end="0"/>
                                            </p:txEl>
                                          </p:spTgt>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5">
                                            <p:txEl>
                                              <p:pRg st="0" end="0"/>
                                            </p:txEl>
                                          </p:spTgt>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5">
                                            <p:txEl>
                                              <p:pRg st="0" end="0"/>
                                            </p:txEl>
                                          </p:spTgt>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5">
                                            <p:txEl>
                                              <p:pRg st="0" end="0"/>
                                            </p:txEl>
                                          </p:spTgt>
                                        </p:tgtEl>
                                      </p:cBhvr>
                                    </p:animEffect>
                                  </p:childTnLst>
                                </p:cTn>
                              </p:par>
                              <p:par>
                                <p:cTn id="21" presetID="30" presetClass="entr" presetSubtype="0" fill="hold" nodeType="withEffect">
                                  <p:stCondLst>
                                    <p:cond delay="0"/>
                                  </p:stCondLst>
                                  <p:childTnLst>
                                    <p:set>
                                      <p:cBhvr>
                                        <p:cTn id="22" dur="1" fill="hold">
                                          <p:stCondLst>
                                            <p:cond delay="0"/>
                                          </p:stCondLst>
                                        </p:cTn>
                                        <p:tgtEl>
                                          <p:spTgt spid="22530"/>
                                        </p:tgtEl>
                                        <p:attrNameLst>
                                          <p:attrName>style.visibility</p:attrName>
                                        </p:attrNameLst>
                                      </p:cBhvr>
                                      <p:to>
                                        <p:strVal val="visible"/>
                                      </p:to>
                                    </p:set>
                                    <p:animEffect transition="in" filter="fade">
                                      <p:cBhvr>
                                        <p:cTn id="23" dur="800" decel="100000"/>
                                        <p:tgtEl>
                                          <p:spTgt spid="22530"/>
                                        </p:tgtEl>
                                      </p:cBhvr>
                                    </p:animEffect>
                                    <p:anim calcmode="lin" valueType="num">
                                      <p:cBhvr>
                                        <p:cTn id="24" dur="800" decel="100000" fill="hold"/>
                                        <p:tgtEl>
                                          <p:spTgt spid="22530"/>
                                        </p:tgtEl>
                                        <p:attrNameLst>
                                          <p:attrName>style.rotation</p:attrName>
                                        </p:attrNameLst>
                                      </p:cBhvr>
                                      <p:tavLst>
                                        <p:tav tm="0">
                                          <p:val>
                                            <p:fltVal val="-90"/>
                                          </p:val>
                                        </p:tav>
                                        <p:tav tm="100000">
                                          <p:val>
                                            <p:fltVal val="0"/>
                                          </p:val>
                                        </p:tav>
                                      </p:tavLst>
                                    </p:anim>
                                    <p:anim calcmode="lin" valueType="num">
                                      <p:cBhvr>
                                        <p:cTn id="25" dur="800" decel="100000" fill="hold"/>
                                        <p:tgtEl>
                                          <p:spTgt spid="22530"/>
                                        </p:tgtEl>
                                        <p:attrNameLst>
                                          <p:attrName>ppt_x</p:attrName>
                                        </p:attrNameLst>
                                      </p:cBhvr>
                                      <p:tavLst>
                                        <p:tav tm="0">
                                          <p:val>
                                            <p:strVal val="#ppt_x+0.4"/>
                                          </p:val>
                                        </p:tav>
                                        <p:tav tm="100000">
                                          <p:val>
                                            <p:strVal val="#ppt_x-0.05"/>
                                          </p:val>
                                        </p:tav>
                                      </p:tavLst>
                                    </p:anim>
                                    <p:anim calcmode="lin" valueType="num">
                                      <p:cBhvr>
                                        <p:cTn id="26" dur="800" decel="100000" fill="hold"/>
                                        <p:tgtEl>
                                          <p:spTgt spid="22530"/>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22530"/>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2253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0" y="1412777"/>
            <a:ext cx="9144000" cy="2016224"/>
          </a:xfrm>
        </p:spPr>
        <p:txBody>
          <a:bodyPr>
            <a:normAutofit fontScale="77500" lnSpcReduction="20000"/>
          </a:bodyPr>
          <a:lstStyle/>
          <a:p>
            <a:r>
              <a:rPr lang="pl-PL"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Dżungla</a:t>
            </a:r>
            <a:r>
              <a:rPr lang="pl-PL" dirty="0" smtClean="0"/>
              <a:t> – termin oznaczający pierwotnie i współcześnie w części publikacji specjalistycznych rodzaj formacji roślinnej</a:t>
            </a:r>
            <a:r>
              <a:rPr lang="pl-PL" dirty="0"/>
              <a:t> </a:t>
            </a:r>
            <a:r>
              <a:rPr lang="pl-PL" dirty="0" smtClean="0"/>
              <a:t>charakterystycznej dla nadrzecznych terenów w północno-wschodniej części Azji Południowej. W języku potocznym i według niektórych publikacji specjalistycznych termin funkcjonuje jako synonim szeroko ujmowanego wilgotnego lasu równikowego.</a:t>
            </a:r>
          </a:p>
          <a:p>
            <a:endParaRPr lang="pl-PL" dirty="0"/>
          </a:p>
        </p:txBody>
      </p:sp>
      <p:sp>
        <p:nvSpPr>
          <p:cNvPr id="4" name="Prostokąt 3"/>
          <p:cNvSpPr/>
          <p:nvPr/>
        </p:nvSpPr>
        <p:spPr>
          <a:xfrm>
            <a:off x="2339752" y="188640"/>
            <a:ext cx="4896544" cy="923330"/>
          </a:xfrm>
          <a:prstGeom prst="rect">
            <a:avLst/>
          </a:prstGeom>
          <a:noFill/>
        </p:spPr>
        <p:txBody>
          <a:bodyPr wrap="square" lIns="91440" tIns="45720" rIns="91440" bIns="45720">
            <a:spAutoFit/>
          </a:bodyPr>
          <a:lstStyle/>
          <a:p>
            <a:pPr algn="ctr"/>
            <a:r>
              <a:rPr lang="pl-PL"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Dżungla</a:t>
            </a:r>
            <a:endParaRPr lang="pl-PL"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36866" name="Picture 2" descr="http://tramp.travel.pl/photo/00133/duze/Borneo002.jpg"/>
          <p:cNvPicPr>
            <a:picLocks noChangeAspect="1" noChangeArrowheads="1"/>
          </p:cNvPicPr>
          <p:nvPr/>
        </p:nvPicPr>
        <p:blipFill>
          <a:blip r:embed="rId2" cstate="print"/>
          <a:srcRect/>
          <a:stretch>
            <a:fillRect/>
          </a:stretch>
        </p:blipFill>
        <p:spPr bwMode="auto">
          <a:xfrm rot="20289901">
            <a:off x="296993" y="3867524"/>
            <a:ext cx="3900532" cy="2349379"/>
          </a:xfrm>
          <a:prstGeom prst="rect">
            <a:avLst/>
          </a:prstGeom>
          <a:noFill/>
        </p:spPr>
      </p:pic>
      <p:pic>
        <p:nvPicPr>
          <p:cNvPr id="36868" name="Picture 4" descr="http://www.globtroter.pl/zdjecia/kostaryka/2368_kostaryka_polwysep_osa_carate.jpg"/>
          <p:cNvPicPr>
            <a:picLocks noChangeAspect="1" noChangeArrowheads="1"/>
          </p:cNvPicPr>
          <p:nvPr/>
        </p:nvPicPr>
        <p:blipFill>
          <a:blip r:embed="rId3" cstate="print"/>
          <a:srcRect/>
          <a:stretch>
            <a:fillRect/>
          </a:stretch>
        </p:blipFill>
        <p:spPr bwMode="auto">
          <a:xfrm rot="1514591">
            <a:off x="4997143" y="4044624"/>
            <a:ext cx="3824517" cy="2098048"/>
          </a:xfrm>
          <a:prstGeom prst="rect">
            <a:avLst/>
          </a:prstGeom>
          <a:noFill/>
        </p:spPr>
      </p:pic>
    </p:spTree>
  </p:cSld>
  <p:clrMapOvr>
    <a:masterClrMapping/>
  </p:clrMapOvr>
  <p:transition spd="slow" advTm="20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dissolve">
                                      <p:cBhvr>
                                        <p:cTn id="13" dur="1000"/>
                                        <p:tgtEl>
                                          <p:spTgt spid="3">
                                            <p:txEl>
                                              <p:pRg st="0" end="0"/>
                                            </p:txEl>
                                          </p:spTgt>
                                        </p:tgtEl>
                                      </p:cBhvr>
                                    </p:animEffect>
                                  </p:childTnLst>
                                </p:cTn>
                              </p:par>
                              <p:par>
                                <p:cTn id="14" presetID="35" presetClass="entr" presetSubtype="0" fill="hold" nodeType="withEffect">
                                  <p:stCondLst>
                                    <p:cond delay="0"/>
                                  </p:stCondLst>
                                  <p:childTnLst>
                                    <p:set>
                                      <p:cBhvr>
                                        <p:cTn id="15" dur="1" fill="hold">
                                          <p:stCondLst>
                                            <p:cond delay="0"/>
                                          </p:stCondLst>
                                        </p:cTn>
                                        <p:tgtEl>
                                          <p:spTgt spid="36868"/>
                                        </p:tgtEl>
                                        <p:attrNameLst>
                                          <p:attrName>style.visibility</p:attrName>
                                        </p:attrNameLst>
                                      </p:cBhvr>
                                      <p:to>
                                        <p:strVal val="visible"/>
                                      </p:to>
                                    </p:set>
                                    <p:animEffect transition="in" filter="fade">
                                      <p:cBhvr>
                                        <p:cTn id="16" dur="2000"/>
                                        <p:tgtEl>
                                          <p:spTgt spid="36868"/>
                                        </p:tgtEl>
                                      </p:cBhvr>
                                    </p:animEffect>
                                    <p:anim calcmode="lin" valueType="num">
                                      <p:cBhvr>
                                        <p:cTn id="17" dur="2000" fill="hold"/>
                                        <p:tgtEl>
                                          <p:spTgt spid="36868"/>
                                        </p:tgtEl>
                                        <p:attrNameLst>
                                          <p:attrName>style.rotation</p:attrName>
                                        </p:attrNameLst>
                                      </p:cBhvr>
                                      <p:tavLst>
                                        <p:tav tm="0">
                                          <p:val>
                                            <p:fltVal val="720"/>
                                          </p:val>
                                        </p:tav>
                                        <p:tav tm="100000">
                                          <p:val>
                                            <p:fltVal val="0"/>
                                          </p:val>
                                        </p:tav>
                                      </p:tavLst>
                                    </p:anim>
                                    <p:anim calcmode="lin" valueType="num">
                                      <p:cBhvr>
                                        <p:cTn id="18" dur="2000" fill="hold"/>
                                        <p:tgtEl>
                                          <p:spTgt spid="36868"/>
                                        </p:tgtEl>
                                        <p:attrNameLst>
                                          <p:attrName>ppt_h</p:attrName>
                                        </p:attrNameLst>
                                      </p:cBhvr>
                                      <p:tavLst>
                                        <p:tav tm="0">
                                          <p:val>
                                            <p:fltVal val="0"/>
                                          </p:val>
                                        </p:tav>
                                        <p:tav tm="100000">
                                          <p:val>
                                            <p:strVal val="#ppt_h"/>
                                          </p:val>
                                        </p:tav>
                                      </p:tavLst>
                                    </p:anim>
                                    <p:anim calcmode="lin" valueType="num">
                                      <p:cBhvr>
                                        <p:cTn id="19" dur="2000" fill="hold"/>
                                        <p:tgtEl>
                                          <p:spTgt spid="36868"/>
                                        </p:tgtEl>
                                        <p:attrNameLst>
                                          <p:attrName>ppt_w</p:attrName>
                                        </p:attrNameLst>
                                      </p:cBhvr>
                                      <p:tavLst>
                                        <p:tav tm="0">
                                          <p:val>
                                            <p:fltVal val="0"/>
                                          </p:val>
                                        </p:tav>
                                        <p:tav tm="100000">
                                          <p:val>
                                            <p:strVal val="#ppt_w"/>
                                          </p:val>
                                        </p:tav>
                                      </p:tavLst>
                                    </p:anim>
                                  </p:childTnLst>
                                </p:cTn>
                              </p:par>
                              <p:par>
                                <p:cTn id="20" presetID="35" presetClass="entr" presetSubtype="0" fill="hold" nodeType="withEffect">
                                  <p:stCondLst>
                                    <p:cond delay="0"/>
                                  </p:stCondLst>
                                  <p:childTnLst>
                                    <p:set>
                                      <p:cBhvr>
                                        <p:cTn id="21" dur="1" fill="hold">
                                          <p:stCondLst>
                                            <p:cond delay="0"/>
                                          </p:stCondLst>
                                        </p:cTn>
                                        <p:tgtEl>
                                          <p:spTgt spid="36866"/>
                                        </p:tgtEl>
                                        <p:attrNameLst>
                                          <p:attrName>style.visibility</p:attrName>
                                        </p:attrNameLst>
                                      </p:cBhvr>
                                      <p:to>
                                        <p:strVal val="visible"/>
                                      </p:to>
                                    </p:set>
                                    <p:animEffect transition="in" filter="fade">
                                      <p:cBhvr>
                                        <p:cTn id="22" dur="2000"/>
                                        <p:tgtEl>
                                          <p:spTgt spid="36866"/>
                                        </p:tgtEl>
                                      </p:cBhvr>
                                    </p:animEffect>
                                    <p:anim calcmode="lin" valueType="num">
                                      <p:cBhvr>
                                        <p:cTn id="23" dur="2000" fill="hold"/>
                                        <p:tgtEl>
                                          <p:spTgt spid="36866"/>
                                        </p:tgtEl>
                                        <p:attrNameLst>
                                          <p:attrName>style.rotation</p:attrName>
                                        </p:attrNameLst>
                                      </p:cBhvr>
                                      <p:tavLst>
                                        <p:tav tm="0">
                                          <p:val>
                                            <p:fltVal val="720"/>
                                          </p:val>
                                        </p:tav>
                                        <p:tav tm="100000">
                                          <p:val>
                                            <p:fltVal val="0"/>
                                          </p:val>
                                        </p:tav>
                                      </p:tavLst>
                                    </p:anim>
                                    <p:anim calcmode="lin" valueType="num">
                                      <p:cBhvr>
                                        <p:cTn id="24" dur="2000" fill="hold"/>
                                        <p:tgtEl>
                                          <p:spTgt spid="36866"/>
                                        </p:tgtEl>
                                        <p:attrNameLst>
                                          <p:attrName>ppt_h</p:attrName>
                                        </p:attrNameLst>
                                      </p:cBhvr>
                                      <p:tavLst>
                                        <p:tav tm="0">
                                          <p:val>
                                            <p:fltVal val="0"/>
                                          </p:val>
                                        </p:tav>
                                        <p:tav tm="100000">
                                          <p:val>
                                            <p:strVal val="#ppt_h"/>
                                          </p:val>
                                        </p:tav>
                                      </p:tavLst>
                                    </p:anim>
                                    <p:anim calcmode="lin" valueType="num">
                                      <p:cBhvr>
                                        <p:cTn id="25" dur="2000" fill="hold"/>
                                        <p:tgtEl>
                                          <p:spTgt spid="3686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1628800"/>
            <a:ext cx="8229600" cy="5229200"/>
          </a:xfrm>
        </p:spPr>
        <p:txBody>
          <a:bodyPr>
            <a:normAutofit fontScale="77500" lnSpcReduction="20000"/>
          </a:bodyPr>
          <a:lstStyle/>
          <a:p>
            <a:r>
              <a:rPr lang="pl-PL"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Pustynia</a:t>
            </a:r>
            <a:r>
              <a:rPr lang="pl-PL" dirty="0" smtClean="0"/>
              <a:t> – teren o znacznej powierzchni, pozbawiony zwartej szaty roślinnej wskutek małej ilości opadów i przynajmniej okresowo wysokich temperatur powietrza, co sprawia, że parowanie przewyższa ilość opadów. Na gorących pustyniach ekstremalne temperatury sięgają do 50 °C (najwyższa zanotowana temperatura to 57,7 °C</a:t>
            </a:r>
            <a:r>
              <a:rPr lang="pl-PL" baseline="30000" dirty="0" smtClean="0"/>
              <a:t>]</a:t>
            </a:r>
            <a:r>
              <a:rPr lang="pl-PL" dirty="0" smtClean="0"/>
              <a:t>), nocą zaś dochodzą do 0 °C, charakterystyczne są dla nich też znaczne amplitudy dobowe temperatury, stały deficyt wilgotności oraz silne nasłonecznienie. Czasem termin </a:t>
            </a:r>
            <a:r>
              <a:rPr lang="pl-PL" i="1" dirty="0" smtClean="0"/>
              <a:t>pustynia</a:t>
            </a:r>
            <a:r>
              <a:rPr lang="pl-PL" dirty="0" smtClean="0"/>
              <a:t> stosowany jest również do obszarów pozbawionych zwartej roślinności z innych powodów niż przewaga parowania nad opadami, np. do pustyń lodowych. Funkcjonują również określenia odległe znaczeniowo od podstawowego terminu, takie jak pustynia porostowa.</a:t>
            </a:r>
          </a:p>
          <a:p>
            <a:endParaRPr lang="pl-PL" dirty="0"/>
          </a:p>
        </p:txBody>
      </p:sp>
      <p:sp>
        <p:nvSpPr>
          <p:cNvPr id="4" name="Prostokąt 3"/>
          <p:cNvSpPr/>
          <p:nvPr/>
        </p:nvSpPr>
        <p:spPr>
          <a:xfrm>
            <a:off x="2051721" y="260648"/>
            <a:ext cx="5040560"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pl-PL"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Pustynie</a:t>
            </a:r>
            <a:endParaRPr lang="pl-PL"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spd="slow" advTm="4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800" decel="100000"/>
                                        <p:tgtEl>
                                          <p:spTgt spid="3">
                                            <p:txEl>
                                              <p:pRg st="0" end="0"/>
                                            </p:txEl>
                                          </p:spTgt>
                                        </p:tgtEl>
                                      </p:cBhvr>
                                    </p:animEffect>
                                    <p:anim calcmode="lin" valueType="num">
                                      <p:cBhvr>
                                        <p:cTn id="14"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5"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6"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b="1" dirty="0" smtClean="0">
                <a:solidFill>
                  <a:srgbClr val="FFC000"/>
                </a:solidFill>
              </a:rPr>
              <a:t>Zdjęcia </a:t>
            </a:r>
            <a:endParaRPr lang="pl-PL" b="1" dirty="0">
              <a:solidFill>
                <a:srgbClr val="FFC000"/>
              </a:solidFill>
            </a:endParaRPr>
          </a:p>
        </p:txBody>
      </p:sp>
      <p:pic>
        <p:nvPicPr>
          <p:cNvPr id="37890" name="Picture 2" descr="http://www.nlp.pl/admin/Editor/assets/pustynia.jpg"/>
          <p:cNvPicPr>
            <a:picLocks noChangeAspect="1" noChangeArrowheads="1"/>
          </p:cNvPicPr>
          <p:nvPr/>
        </p:nvPicPr>
        <p:blipFill>
          <a:blip r:embed="rId2" cstate="print"/>
          <a:srcRect/>
          <a:stretch>
            <a:fillRect/>
          </a:stretch>
        </p:blipFill>
        <p:spPr bwMode="auto">
          <a:xfrm>
            <a:off x="395536" y="1340768"/>
            <a:ext cx="3810000" cy="2857500"/>
          </a:xfrm>
          <a:prstGeom prst="rect">
            <a:avLst/>
          </a:prstGeom>
          <a:noFill/>
        </p:spPr>
      </p:pic>
      <p:pic>
        <p:nvPicPr>
          <p:cNvPr id="37892" name="Picture 4" descr="http://mobini.pl/upload/files/129/526/174/361/414/566_pustynia_k01.jpg"/>
          <p:cNvPicPr>
            <a:picLocks noChangeAspect="1" noChangeArrowheads="1"/>
          </p:cNvPicPr>
          <p:nvPr/>
        </p:nvPicPr>
        <p:blipFill>
          <a:blip r:embed="rId3" cstate="print"/>
          <a:srcRect/>
          <a:stretch>
            <a:fillRect/>
          </a:stretch>
        </p:blipFill>
        <p:spPr bwMode="auto">
          <a:xfrm>
            <a:off x="4932040" y="1340768"/>
            <a:ext cx="3816423" cy="2880319"/>
          </a:xfrm>
          <a:prstGeom prst="rect">
            <a:avLst/>
          </a:prstGeom>
          <a:noFill/>
        </p:spPr>
      </p:pic>
      <p:pic>
        <p:nvPicPr>
          <p:cNvPr id="37894" name="Picture 6" descr="http://www.mojeopinie.pl/img/zoom0/pustynia_kalahari.jpg"/>
          <p:cNvPicPr>
            <a:picLocks noChangeAspect="1" noChangeArrowheads="1"/>
          </p:cNvPicPr>
          <p:nvPr/>
        </p:nvPicPr>
        <p:blipFill>
          <a:blip r:embed="rId4" cstate="print"/>
          <a:srcRect/>
          <a:stretch>
            <a:fillRect/>
          </a:stretch>
        </p:blipFill>
        <p:spPr bwMode="auto">
          <a:xfrm>
            <a:off x="2627784" y="3645024"/>
            <a:ext cx="3888432" cy="2880319"/>
          </a:xfrm>
          <a:prstGeom prst="rect">
            <a:avLst/>
          </a:prstGeom>
          <a:noFill/>
        </p:spPr>
      </p:pic>
    </p:spTree>
  </p:cSld>
  <p:clrMapOvr>
    <a:masterClrMapping/>
  </p:clrMapOvr>
  <p:transition spd="slow" advTm="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48" presetClass="entr" presetSubtype="0" accel="50000" fill="hold" nodeType="withEffect">
                                  <p:stCondLst>
                                    <p:cond delay="0"/>
                                  </p:stCondLst>
                                  <p:childTnLst>
                                    <p:set>
                                      <p:cBhvr>
                                        <p:cTn id="12" dur="1" fill="hold">
                                          <p:stCondLst>
                                            <p:cond delay="0"/>
                                          </p:stCondLst>
                                        </p:cTn>
                                        <p:tgtEl>
                                          <p:spTgt spid="37890"/>
                                        </p:tgtEl>
                                        <p:attrNameLst>
                                          <p:attrName>style.visibility</p:attrName>
                                        </p:attrNameLst>
                                      </p:cBhvr>
                                      <p:to>
                                        <p:strVal val="visible"/>
                                      </p:to>
                                    </p:set>
                                    <p:anim calcmode="lin" valueType="num">
                                      <p:cBhvr>
                                        <p:cTn id="13" dur="2000" fill="hold"/>
                                        <p:tgtEl>
                                          <p:spTgt spid="3789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 dur="2000" fill="hold"/>
                                        <p:tgtEl>
                                          <p:spTgt spid="37890"/>
                                        </p:tgtEl>
                                        <p:attrNameLst>
                                          <p:attrName>ppt_x</p:attrName>
                                        </p:attrNameLst>
                                      </p:cBhvr>
                                      <p:tavLst>
                                        <p:tav tm="0">
                                          <p:val>
                                            <p:fltVal val="-1"/>
                                          </p:val>
                                        </p:tav>
                                        <p:tav tm="50000">
                                          <p:val>
                                            <p:fltVal val="0.95"/>
                                          </p:val>
                                        </p:tav>
                                        <p:tav tm="100000">
                                          <p:val>
                                            <p:strVal val="#ppt_x"/>
                                          </p:val>
                                        </p:tav>
                                      </p:tavLst>
                                    </p:anim>
                                    <p:anim calcmode="lin" valueType="num">
                                      <p:cBhvr>
                                        <p:cTn id="15" dur="2000" fill="hold"/>
                                        <p:tgtEl>
                                          <p:spTgt spid="37890"/>
                                        </p:tgtEl>
                                        <p:attrNameLst>
                                          <p:attrName>ppt_y</p:attrName>
                                        </p:attrNameLst>
                                      </p:cBhvr>
                                      <p:tavLst>
                                        <p:tav tm="0">
                                          <p:val>
                                            <p:strVal val="#ppt_y"/>
                                          </p:val>
                                        </p:tav>
                                        <p:tav tm="100000">
                                          <p:val>
                                            <p:strVal val="#ppt_y"/>
                                          </p:val>
                                        </p:tav>
                                      </p:tavLst>
                                    </p:anim>
                                    <p:animEffect transition="in" filter="fade">
                                      <p:cBhvr>
                                        <p:cTn id="16" dur="2000"/>
                                        <p:tgtEl>
                                          <p:spTgt spid="37890"/>
                                        </p:tgtEl>
                                      </p:cBhvr>
                                    </p:animEffect>
                                  </p:childTnLst>
                                </p:cTn>
                              </p:par>
                              <p:par>
                                <p:cTn id="17" presetID="48" presetClass="entr" presetSubtype="0" accel="50000" fill="hold" nodeType="withEffect">
                                  <p:stCondLst>
                                    <p:cond delay="0"/>
                                  </p:stCondLst>
                                  <p:childTnLst>
                                    <p:set>
                                      <p:cBhvr>
                                        <p:cTn id="18" dur="1" fill="hold">
                                          <p:stCondLst>
                                            <p:cond delay="0"/>
                                          </p:stCondLst>
                                        </p:cTn>
                                        <p:tgtEl>
                                          <p:spTgt spid="37892"/>
                                        </p:tgtEl>
                                        <p:attrNameLst>
                                          <p:attrName>style.visibility</p:attrName>
                                        </p:attrNameLst>
                                      </p:cBhvr>
                                      <p:to>
                                        <p:strVal val="visible"/>
                                      </p:to>
                                    </p:set>
                                    <p:anim calcmode="lin" valueType="num">
                                      <p:cBhvr>
                                        <p:cTn id="19" dur="2000" fill="hold"/>
                                        <p:tgtEl>
                                          <p:spTgt spid="3789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0" dur="2000" fill="hold"/>
                                        <p:tgtEl>
                                          <p:spTgt spid="37892"/>
                                        </p:tgtEl>
                                        <p:attrNameLst>
                                          <p:attrName>ppt_x</p:attrName>
                                        </p:attrNameLst>
                                      </p:cBhvr>
                                      <p:tavLst>
                                        <p:tav tm="0">
                                          <p:val>
                                            <p:fltVal val="-1"/>
                                          </p:val>
                                        </p:tav>
                                        <p:tav tm="50000">
                                          <p:val>
                                            <p:fltVal val="0.95"/>
                                          </p:val>
                                        </p:tav>
                                        <p:tav tm="100000">
                                          <p:val>
                                            <p:strVal val="#ppt_x"/>
                                          </p:val>
                                        </p:tav>
                                      </p:tavLst>
                                    </p:anim>
                                    <p:anim calcmode="lin" valueType="num">
                                      <p:cBhvr>
                                        <p:cTn id="21" dur="2000" fill="hold"/>
                                        <p:tgtEl>
                                          <p:spTgt spid="37892"/>
                                        </p:tgtEl>
                                        <p:attrNameLst>
                                          <p:attrName>ppt_y</p:attrName>
                                        </p:attrNameLst>
                                      </p:cBhvr>
                                      <p:tavLst>
                                        <p:tav tm="0">
                                          <p:val>
                                            <p:strVal val="#ppt_y"/>
                                          </p:val>
                                        </p:tav>
                                        <p:tav tm="100000">
                                          <p:val>
                                            <p:strVal val="#ppt_y"/>
                                          </p:val>
                                        </p:tav>
                                      </p:tavLst>
                                    </p:anim>
                                    <p:animEffect transition="in" filter="fade">
                                      <p:cBhvr>
                                        <p:cTn id="22" dur="2000"/>
                                        <p:tgtEl>
                                          <p:spTgt spid="37892"/>
                                        </p:tgtEl>
                                      </p:cBhvr>
                                    </p:animEffect>
                                  </p:childTnLst>
                                </p:cTn>
                              </p:par>
                              <p:par>
                                <p:cTn id="23" presetID="48" presetClass="entr" presetSubtype="0" accel="50000" fill="hold" nodeType="withEffect">
                                  <p:stCondLst>
                                    <p:cond delay="0"/>
                                  </p:stCondLst>
                                  <p:childTnLst>
                                    <p:set>
                                      <p:cBhvr>
                                        <p:cTn id="24" dur="1" fill="hold">
                                          <p:stCondLst>
                                            <p:cond delay="0"/>
                                          </p:stCondLst>
                                        </p:cTn>
                                        <p:tgtEl>
                                          <p:spTgt spid="37894"/>
                                        </p:tgtEl>
                                        <p:attrNameLst>
                                          <p:attrName>style.visibility</p:attrName>
                                        </p:attrNameLst>
                                      </p:cBhvr>
                                      <p:to>
                                        <p:strVal val="visible"/>
                                      </p:to>
                                    </p:set>
                                    <p:anim calcmode="lin" valueType="num">
                                      <p:cBhvr>
                                        <p:cTn id="25" dur="2000" fill="hold"/>
                                        <p:tgtEl>
                                          <p:spTgt spid="3789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6" dur="2000" fill="hold"/>
                                        <p:tgtEl>
                                          <p:spTgt spid="37894"/>
                                        </p:tgtEl>
                                        <p:attrNameLst>
                                          <p:attrName>ppt_x</p:attrName>
                                        </p:attrNameLst>
                                      </p:cBhvr>
                                      <p:tavLst>
                                        <p:tav tm="0">
                                          <p:val>
                                            <p:fltVal val="-1"/>
                                          </p:val>
                                        </p:tav>
                                        <p:tav tm="50000">
                                          <p:val>
                                            <p:fltVal val="0.95"/>
                                          </p:val>
                                        </p:tav>
                                        <p:tav tm="100000">
                                          <p:val>
                                            <p:strVal val="#ppt_x"/>
                                          </p:val>
                                        </p:tav>
                                      </p:tavLst>
                                    </p:anim>
                                    <p:anim calcmode="lin" valueType="num">
                                      <p:cBhvr>
                                        <p:cTn id="27" dur="2000" fill="hold"/>
                                        <p:tgtEl>
                                          <p:spTgt spid="37894"/>
                                        </p:tgtEl>
                                        <p:attrNameLst>
                                          <p:attrName>ppt_y</p:attrName>
                                        </p:attrNameLst>
                                      </p:cBhvr>
                                      <p:tavLst>
                                        <p:tav tm="0">
                                          <p:val>
                                            <p:strVal val="#ppt_y"/>
                                          </p:val>
                                        </p:tav>
                                        <p:tav tm="100000">
                                          <p:val>
                                            <p:strVal val="#ppt_y"/>
                                          </p:val>
                                        </p:tav>
                                      </p:tavLst>
                                    </p:anim>
                                    <p:animEffect transition="in" filter="fade">
                                      <p:cBhvr>
                                        <p:cTn id="28" dur="2000"/>
                                        <p:tgtEl>
                                          <p:spTgt spid="378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323528" y="1340769"/>
            <a:ext cx="8136904" cy="1872208"/>
          </a:xfrm>
        </p:spPr>
        <p:txBody>
          <a:bodyPr>
            <a:normAutofit lnSpcReduction="10000"/>
          </a:bodyPr>
          <a:lstStyle/>
          <a:p>
            <a:r>
              <a:rPr lang="pl-PL" b="1" dirty="0" smtClean="0">
                <a:solidFill>
                  <a:schemeClr val="tx2">
                    <a:lumMod val="75000"/>
                  </a:schemeClr>
                </a:solidFill>
              </a:rPr>
              <a:t>Antarktyda</a:t>
            </a:r>
            <a:r>
              <a:rPr lang="pl-PL" dirty="0" smtClean="0"/>
              <a:t> – kontynent o powierzchni około 14,0 mln km² znajdujący się na półkuli południowej Ziemi, prawie w całości w strefie podbiegunowej.</a:t>
            </a:r>
          </a:p>
          <a:p>
            <a:endParaRPr lang="pl-PL" dirty="0"/>
          </a:p>
        </p:txBody>
      </p:sp>
      <p:sp>
        <p:nvSpPr>
          <p:cNvPr id="4" name="Prostokąt 3"/>
          <p:cNvSpPr/>
          <p:nvPr/>
        </p:nvSpPr>
        <p:spPr>
          <a:xfrm>
            <a:off x="2479429" y="188640"/>
            <a:ext cx="4079835" cy="92333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pl-PL"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Antarktyda</a:t>
            </a:r>
            <a:endParaRPr lang="pl-PL"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39938" name="Picture 2" descr="http://www.essence-magazyn.pl/index/ima_ess/pazdziernik07/antarktyda152.jpg"/>
          <p:cNvPicPr>
            <a:picLocks noChangeAspect="1" noChangeArrowheads="1"/>
          </p:cNvPicPr>
          <p:nvPr/>
        </p:nvPicPr>
        <p:blipFill>
          <a:blip r:embed="rId2" cstate="print"/>
          <a:srcRect/>
          <a:stretch>
            <a:fillRect/>
          </a:stretch>
        </p:blipFill>
        <p:spPr bwMode="auto">
          <a:xfrm rot="20140362">
            <a:off x="295558" y="3696954"/>
            <a:ext cx="3888432" cy="2273052"/>
          </a:xfrm>
          <a:prstGeom prst="rect">
            <a:avLst/>
          </a:prstGeom>
          <a:noFill/>
        </p:spPr>
      </p:pic>
      <p:pic>
        <p:nvPicPr>
          <p:cNvPr id="39940" name="Picture 4" descr="http://www.tapeciarnia.pl/tapety/normalne/4395_antarktyda_lodolamacz.jpg"/>
          <p:cNvPicPr>
            <a:picLocks noChangeAspect="1" noChangeArrowheads="1"/>
          </p:cNvPicPr>
          <p:nvPr/>
        </p:nvPicPr>
        <p:blipFill>
          <a:blip r:embed="rId3" cstate="print"/>
          <a:srcRect/>
          <a:stretch>
            <a:fillRect/>
          </a:stretch>
        </p:blipFill>
        <p:spPr bwMode="auto">
          <a:xfrm rot="20003822">
            <a:off x="4784958" y="3398486"/>
            <a:ext cx="3960440" cy="2716560"/>
          </a:xfrm>
          <a:prstGeom prst="rect">
            <a:avLst/>
          </a:prstGeom>
          <a:noFill/>
        </p:spPr>
      </p:pic>
    </p:spTree>
  </p:cSld>
  <p:clrMapOvr>
    <a:masterClrMapping/>
  </p:clrMapOvr>
  <p:transition spd="slow" advTm="1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48" presetClass="entr" presetSubtype="0" accel="5000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2000" fill="hold"/>
                                        <p:tgtEl>
                                          <p:spTgt spid="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 dur="2000" fill="hold"/>
                                        <p:tgtEl>
                                          <p:spTgt spid="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5" dur="2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6" dur="2000"/>
                                        <p:tgtEl>
                                          <p:spTgt spid="3">
                                            <p:txEl>
                                              <p:pRg st="0" end="0"/>
                                            </p:txEl>
                                          </p:spTgt>
                                        </p:tgtEl>
                                      </p:cBhvr>
                                    </p:animEffect>
                                  </p:childTnLst>
                                </p:cTn>
                              </p:par>
                              <p:par>
                                <p:cTn id="17" presetID="35" presetClass="entr" presetSubtype="0" fill="hold" nodeType="withEffect">
                                  <p:stCondLst>
                                    <p:cond delay="0"/>
                                  </p:stCondLst>
                                  <p:childTnLst>
                                    <p:set>
                                      <p:cBhvr>
                                        <p:cTn id="18" dur="1" fill="hold">
                                          <p:stCondLst>
                                            <p:cond delay="0"/>
                                          </p:stCondLst>
                                        </p:cTn>
                                        <p:tgtEl>
                                          <p:spTgt spid="39940"/>
                                        </p:tgtEl>
                                        <p:attrNameLst>
                                          <p:attrName>style.visibility</p:attrName>
                                        </p:attrNameLst>
                                      </p:cBhvr>
                                      <p:to>
                                        <p:strVal val="visible"/>
                                      </p:to>
                                    </p:set>
                                    <p:animEffect transition="in" filter="fade">
                                      <p:cBhvr>
                                        <p:cTn id="19" dur="2000"/>
                                        <p:tgtEl>
                                          <p:spTgt spid="39940"/>
                                        </p:tgtEl>
                                      </p:cBhvr>
                                    </p:animEffect>
                                    <p:anim calcmode="lin" valueType="num">
                                      <p:cBhvr>
                                        <p:cTn id="20" dur="2000" fill="hold"/>
                                        <p:tgtEl>
                                          <p:spTgt spid="39940"/>
                                        </p:tgtEl>
                                        <p:attrNameLst>
                                          <p:attrName>style.rotation</p:attrName>
                                        </p:attrNameLst>
                                      </p:cBhvr>
                                      <p:tavLst>
                                        <p:tav tm="0">
                                          <p:val>
                                            <p:fltVal val="720"/>
                                          </p:val>
                                        </p:tav>
                                        <p:tav tm="100000">
                                          <p:val>
                                            <p:fltVal val="0"/>
                                          </p:val>
                                        </p:tav>
                                      </p:tavLst>
                                    </p:anim>
                                    <p:anim calcmode="lin" valueType="num">
                                      <p:cBhvr>
                                        <p:cTn id="21" dur="2000" fill="hold"/>
                                        <p:tgtEl>
                                          <p:spTgt spid="39940"/>
                                        </p:tgtEl>
                                        <p:attrNameLst>
                                          <p:attrName>ppt_h</p:attrName>
                                        </p:attrNameLst>
                                      </p:cBhvr>
                                      <p:tavLst>
                                        <p:tav tm="0">
                                          <p:val>
                                            <p:fltVal val="0"/>
                                          </p:val>
                                        </p:tav>
                                        <p:tav tm="100000">
                                          <p:val>
                                            <p:strVal val="#ppt_h"/>
                                          </p:val>
                                        </p:tav>
                                      </p:tavLst>
                                    </p:anim>
                                    <p:anim calcmode="lin" valueType="num">
                                      <p:cBhvr>
                                        <p:cTn id="22" dur="2000" fill="hold"/>
                                        <p:tgtEl>
                                          <p:spTgt spid="39940"/>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39938"/>
                                        </p:tgtEl>
                                        <p:attrNameLst>
                                          <p:attrName>style.visibility</p:attrName>
                                        </p:attrNameLst>
                                      </p:cBhvr>
                                      <p:to>
                                        <p:strVal val="visible"/>
                                      </p:to>
                                    </p:set>
                                    <p:animEffect transition="in" filter="fade">
                                      <p:cBhvr>
                                        <p:cTn id="25" dur="2000"/>
                                        <p:tgtEl>
                                          <p:spTgt spid="39938"/>
                                        </p:tgtEl>
                                      </p:cBhvr>
                                    </p:animEffect>
                                    <p:anim calcmode="lin" valueType="num">
                                      <p:cBhvr>
                                        <p:cTn id="26" dur="2000" fill="hold"/>
                                        <p:tgtEl>
                                          <p:spTgt spid="39938"/>
                                        </p:tgtEl>
                                        <p:attrNameLst>
                                          <p:attrName>style.rotation</p:attrName>
                                        </p:attrNameLst>
                                      </p:cBhvr>
                                      <p:tavLst>
                                        <p:tav tm="0">
                                          <p:val>
                                            <p:fltVal val="720"/>
                                          </p:val>
                                        </p:tav>
                                        <p:tav tm="100000">
                                          <p:val>
                                            <p:fltVal val="0"/>
                                          </p:val>
                                        </p:tav>
                                      </p:tavLst>
                                    </p:anim>
                                    <p:anim calcmode="lin" valueType="num">
                                      <p:cBhvr>
                                        <p:cTn id="27" dur="2000" fill="hold"/>
                                        <p:tgtEl>
                                          <p:spTgt spid="39938"/>
                                        </p:tgtEl>
                                        <p:attrNameLst>
                                          <p:attrName>ppt_h</p:attrName>
                                        </p:attrNameLst>
                                      </p:cBhvr>
                                      <p:tavLst>
                                        <p:tav tm="0">
                                          <p:val>
                                            <p:fltVal val="0"/>
                                          </p:val>
                                        </p:tav>
                                        <p:tav tm="100000">
                                          <p:val>
                                            <p:strVal val="#ppt_h"/>
                                          </p:val>
                                        </p:tav>
                                      </p:tavLst>
                                    </p:anim>
                                    <p:anim calcmode="lin" valueType="num">
                                      <p:cBhvr>
                                        <p:cTn id="28" dur="2000" fill="hold"/>
                                        <p:tgtEl>
                                          <p:spTgt spid="3993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normAutofit lnSpcReduction="10000"/>
          </a:bodyPr>
          <a:lstStyle/>
          <a:p>
            <a:r>
              <a:rPr lang="pl-PL" b="1" dirty="0" smtClean="0"/>
              <a:t>Siedem nowych cudów świata</a:t>
            </a:r>
            <a:r>
              <a:rPr lang="pl-PL" dirty="0" smtClean="0"/>
              <a:t> – </a:t>
            </a:r>
            <a:r>
              <a:rPr lang="pl-PL" dirty="0" smtClean="0">
                <a:solidFill>
                  <a:srgbClr val="FF0000"/>
                </a:solidFill>
              </a:rPr>
              <a:t>proponowana wersja współczesnej listy siedmiu cudów świata, której tworzeniem zajęła się szwajcarska firma </a:t>
            </a:r>
            <a:r>
              <a:rPr lang="pl-PL" i="1" dirty="0" smtClean="0">
                <a:solidFill>
                  <a:srgbClr val="FF0000"/>
                </a:solidFill>
              </a:rPr>
              <a:t>New Open World Corporation</a:t>
            </a:r>
            <a:r>
              <a:rPr lang="pl-PL" dirty="0" smtClean="0">
                <a:solidFill>
                  <a:srgbClr val="FF0000"/>
                </a:solidFill>
              </a:rPr>
              <a:t> (NOWC). Lista została ogłoszona 7 lipca 2007 roku w Lizbonie na stadionie Estádio da Luz o godzinie 21:30 czasu lokalnego. Finałowe głosowanie trwało od 1 stycznia 2006 do 6 lipca 2007, w którego czasie zostało oddanych ponad 90 mln głosów</a:t>
            </a:r>
            <a:endParaRPr lang="pl-PL" dirty="0">
              <a:solidFill>
                <a:srgbClr val="FF0000"/>
              </a:solidFill>
            </a:endParaRPr>
          </a:p>
        </p:txBody>
      </p:sp>
      <p:sp>
        <p:nvSpPr>
          <p:cNvPr id="4" name="Prostokąt 3"/>
          <p:cNvSpPr/>
          <p:nvPr/>
        </p:nvSpPr>
        <p:spPr>
          <a:xfrm>
            <a:off x="539552" y="188640"/>
            <a:ext cx="8208912" cy="923330"/>
          </a:xfrm>
          <a:prstGeom prst="rect">
            <a:avLst/>
          </a:prstGeom>
          <a:noFill/>
        </p:spPr>
        <p:txBody>
          <a:bodyPr wrap="square" lIns="91440" tIns="45720" rIns="91440" bIns="45720">
            <a:spAutoFit/>
          </a:bodyPr>
          <a:lstStyle/>
          <a:p>
            <a:pPr algn="ctr"/>
            <a:r>
              <a:rPr lang="pl-PL"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7 cudów Świata</a:t>
            </a:r>
            <a:endParaRPr lang="pl-PL"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spd="slow" advTm="1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diamond(in)">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mph" presetSubtype="0" fill="hold" grpId="1" nodeType="clickEffect">
                                  <p:stCondLst>
                                    <p:cond delay="0"/>
                                  </p:stCondLst>
                                  <p:iterate type="lt">
                                    <p:tmPct val="0"/>
                                  </p:iterate>
                                  <p:childTnLst>
                                    <p:animRot by="21600000">
                                      <p:cBhvr>
                                        <p:cTn id="17"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4"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6"/>
          <p:cNvSpPr/>
          <p:nvPr/>
        </p:nvSpPr>
        <p:spPr>
          <a:xfrm>
            <a:off x="1475656" y="404664"/>
            <a:ext cx="5904655" cy="923330"/>
          </a:xfrm>
          <a:prstGeom prst="rect">
            <a:avLst/>
          </a:prstGeom>
          <a:noFill/>
        </p:spPr>
        <p:txBody>
          <a:bodyPr wrap="square" lIns="91440" tIns="45720" rIns="91440" bIns="45720">
            <a:spAutoFit/>
          </a:bodyPr>
          <a:lstStyle/>
          <a:p>
            <a:pPr algn="ctr"/>
            <a:r>
              <a:rPr lang="pl-PL"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 Mur Chiński</a:t>
            </a:r>
            <a:endParaRPr lang="pl-PL"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43014" name="Picture 6" descr="Plik:GreatWallNearBeijingWinter.jpg">
            <a:hlinkClick r:id="rId2"/>
          </p:cNvPr>
          <p:cNvPicPr>
            <a:picLocks noChangeAspect="1" noChangeArrowheads="1"/>
          </p:cNvPicPr>
          <p:nvPr/>
        </p:nvPicPr>
        <p:blipFill>
          <a:blip r:embed="rId3" cstate="print"/>
          <a:srcRect/>
          <a:stretch>
            <a:fillRect/>
          </a:stretch>
        </p:blipFill>
        <p:spPr bwMode="auto">
          <a:xfrm>
            <a:off x="467544" y="1484784"/>
            <a:ext cx="7620000" cy="4829176"/>
          </a:xfrm>
          <a:prstGeom prst="rect">
            <a:avLst/>
          </a:prstGeom>
          <a:noFill/>
        </p:spPr>
      </p:pic>
    </p:spTree>
  </p:cSld>
  <p:clrMapOvr>
    <a:masterClrMapping/>
  </p:clrMapOvr>
  <p:transition spd="slow" advTm="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par>
                                <p:cTn id="11" presetID="12" presetClass="entr" presetSubtype="4" fill="hold" nodeType="withEffect">
                                  <p:stCondLst>
                                    <p:cond delay="0"/>
                                  </p:stCondLst>
                                  <p:childTnLst>
                                    <p:set>
                                      <p:cBhvr>
                                        <p:cTn id="12" dur="1" fill="hold">
                                          <p:stCondLst>
                                            <p:cond delay="0"/>
                                          </p:stCondLst>
                                        </p:cTn>
                                        <p:tgtEl>
                                          <p:spTgt spid="43014"/>
                                        </p:tgtEl>
                                        <p:attrNameLst>
                                          <p:attrName>style.visibility</p:attrName>
                                        </p:attrNameLst>
                                      </p:cBhvr>
                                      <p:to>
                                        <p:strVal val="visible"/>
                                      </p:to>
                                    </p:set>
                                    <p:animEffect transition="in" filter="slide(fromBottom)">
                                      <p:cBhvr>
                                        <p:cTn id="13" dur="1000"/>
                                        <p:tgtEl>
                                          <p:spTgt spid="430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6"/>
          <p:cNvSpPr/>
          <p:nvPr/>
        </p:nvSpPr>
        <p:spPr>
          <a:xfrm>
            <a:off x="2627784" y="332656"/>
            <a:ext cx="3816423" cy="923330"/>
          </a:xfrm>
          <a:prstGeom prst="rect">
            <a:avLst/>
          </a:prstGeom>
          <a:noFill/>
        </p:spPr>
        <p:txBody>
          <a:bodyPr wrap="square" lIns="91440" tIns="45720" rIns="91440" bIns="45720">
            <a:spAutoFit/>
          </a:bodyPr>
          <a:lstStyle/>
          <a:p>
            <a:pPr algn="ctr"/>
            <a:r>
              <a:rPr lang="pl-PL"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 Petra</a:t>
            </a:r>
            <a:endParaRPr lang="pl-PL"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45060" name="Picture 4" descr="Plik:Petra Jordan BW 21.JPG">
            <a:hlinkClick r:id="rId2"/>
          </p:cNvPr>
          <p:cNvPicPr>
            <a:picLocks noChangeAspect="1" noChangeArrowheads="1"/>
          </p:cNvPicPr>
          <p:nvPr/>
        </p:nvPicPr>
        <p:blipFill>
          <a:blip r:embed="rId3" cstate="print"/>
          <a:srcRect/>
          <a:stretch>
            <a:fillRect/>
          </a:stretch>
        </p:blipFill>
        <p:spPr bwMode="auto">
          <a:xfrm>
            <a:off x="2267744" y="1268760"/>
            <a:ext cx="4608512" cy="5382344"/>
          </a:xfrm>
          <a:prstGeom prst="rect">
            <a:avLst/>
          </a:prstGeom>
          <a:noFill/>
        </p:spPr>
      </p:pic>
    </p:spTree>
  </p:cSld>
  <p:clrMapOvr>
    <a:masterClrMapping/>
  </p:clrMapOvr>
  <p:transition spd="slow" advTm="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par>
                                <p:cTn id="11" presetID="12" presetClass="entr" presetSubtype="4" fill="hold" nodeType="withEffect">
                                  <p:stCondLst>
                                    <p:cond delay="0"/>
                                  </p:stCondLst>
                                  <p:childTnLst>
                                    <p:set>
                                      <p:cBhvr>
                                        <p:cTn id="12" dur="1" fill="hold">
                                          <p:stCondLst>
                                            <p:cond delay="0"/>
                                          </p:stCondLst>
                                        </p:cTn>
                                        <p:tgtEl>
                                          <p:spTgt spid="45060"/>
                                        </p:tgtEl>
                                        <p:attrNameLst>
                                          <p:attrName>style.visibility</p:attrName>
                                        </p:attrNameLst>
                                      </p:cBhvr>
                                      <p:to>
                                        <p:strVal val="visible"/>
                                      </p:to>
                                    </p:set>
                                    <p:animEffect transition="in" filter="slide(fromBottom)">
                                      <p:cBhvr>
                                        <p:cTn id="13" dur="1000"/>
                                        <p:tgtEl>
                                          <p:spTgt spid="450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34350" y="332656"/>
            <a:ext cx="9212715" cy="923330"/>
          </a:xfrm>
          <a:prstGeom prst="rect">
            <a:avLst/>
          </a:prstGeom>
          <a:noFill/>
        </p:spPr>
        <p:txBody>
          <a:bodyPr wrap="square" lIns="91440" tIns="45720" rIns="91440" bIns="45720">
            <a:spAutoFit/>
          </a:bodyPr>
          <a:lstStyle/>
          <a:p>
            <a:pPr algn="ctr"/>
            <a:r>
              <a:rPr lang="pl-PL"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 Pomnik Chrystusa Zbawiciela</a:t>
            </a:r>
            <a:endParaRPr lang="pl-PL"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46082" name="Picture 2" descr="Plik:Brasil.RioDeJaneiro.Corcovado.jpg">
            <a:hlinkClick r:id="rId2"/>
          </p:cNvPr>
          <p:cNvPicPr>
            <a:picLocks noChangeAspect="1" noChangeArrowheads="1"/>
          </p:cNvPicPr>
          <p:nvPr/>
        </p:nvPicPr>
        <p:blipFill>
          <a:blip r:embed="rId3" cstate="print"/>
          <a:srcRect/>
          <a:stretch>
            <a:fillRect/>
          </a:stretch>
        </p:blipFill>
        <p:spPr bwMode="auto">
          <a:xfrm>
            <a:off x="2051720" y="1196752"/>
            <a:ext cx="4486275" cy="5454352"/>
          </a:xfrm>
          <a:prstGeom prst="rect">
            <a:avLst/>
          </a:prstGeom>
          <a:noFill/>
        </p:spPr>
      </p:pic>
    </p:spTree>
  </p:cSld>
  <p:clrMapOvr>
    <a:masterClrMapping/>
  </p:clrMapOvr>
  <p:transition spd="slow" advTm="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12" presetClass="entr" presetSubtype="4" fill="hold" nodeType="withEffect">
                                  <p:stCondLst>
                                    <p:cond delay="0"/>
                                  </p:stCondLst>
                                  <p:childTnLst>
                                    <p:set>
                                      <p:cBhvr>
                                        <p:cTn id="12" dur="1" fill="hold">
                                          <p:stCondLst>
                                            <p:cond delay="0"/>
                                          </p:stCondLst>
                                        </p:cTn>
                                        <p:tgtEl>
                                          <p:spTgt spid="46082"/>
                                        </p:tgtEl>
                                        <p:attrNameLst>
                                          <p:attrName>style.visibility</p:attrName>
                                        </p:attrNameLst>
                                      </p:cBhvr>
                                      <p:to>
                                        <p:strVal val="visible"/>
                                      </p:to>
                                    </p:set>
                                    <p:animEffect transition="in" filter="slide(fromBottom)">
                                      <p:cBhvr>
                                        <p:cTn id="13" dur="1000"/>
                                        <p:tgtEl>
                                          <p:spTgt spid="46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ymbol zastępczy tekstu 8"/>
          <p:cNvSpPr>
            <a:spLocks noGrp="1"/>
          </p:cNvSpPr>
          <p:nvPr>
            <p:ph type="body" sz="half" idx="2"/>
          </p:nvPr>
        </p:nvSpPr>
        <p:spPr>
          <a:xfrm>
            <a:off x="539750" y="260350"/>
            <a:ext cx="8147050" cy="2862322"/>
          </a:xfrm>
          <a:prstGeom prst="rect">
            <a:avLst/>
          </a:prstGeom>
          <a:noFill/>
        </p:spPr>
        <p:txBody>
          <a:bodyPr wrap="square" lIns="91440" tIns="45720" rIns="91440" bIns="45720">
            <a:spAutoFit/>
          </a:bodyPr>
          <a:lstStyle/>
          <a:p>
            <a:pPr algn="ctr"/>
            <a:r>
              <a:rPr lang="pl-PL" sz="3600" b="1" dirty="0" smtClean="0">
                <a:solidFill>
                  <a:srgbClr val="00CC00"/>
                </a:solidFill>
              </a:rPr>
              <a:t>Ziemia</a:t>
            </a:r>
            <a:r>
              <a:rPr lang="pl-PL" sz="3600" dirty="0" smtClean="0">
                <a:solidFill>
                  <a:schemeClr val="tx1">
                    <a:lumMod val="75000"/>
                    <a:lumOff val="25000"/>
                  </a:schemeClr>
                </a:solidFill>
              </a:rPr>
              <a:t> − trzecia, licząc od Słońca, a piąta co do wielkości planeta Układu Słonecznego. Pod względem średnicy, masy i gęstości jest to największa planeta skalista Układu.</a:t>
            </a:r>
          </a:p>
        </p:txBody>
      </p:sp>
      <p:pic>
        <p:nvPicPr>
          <p:cNvPr id="13314" name="Picture 2" descr="http://adk.astronet.pl/images/ziemia.jpg"/>
          <p:cNvPicPr>
            <a:picLocks noChangeAspect="1" noChangeArrowheads="1"/>
          </p:cNvPicPr>
          <p:nvPr/>
        </p:nvPicPr>
        <p:blipFill>
          <a:blip r:embed="rId2" cstate="print"/>
          <a:srcRect/>
          <a:stretch>
            <a:fillRect/>
          </a:stretch>
        </p:blipFill>
        <p:spPr bwMode="auto">
          <a:xfrm rot="20390509">
            <a:off x="443664" y="3237805"/>
            <a:ext cx="3262198" cy="3154718"/>
          </a:xfrm>
          <a:prstGeom prst="rect">
            <a:avLst/>
          </a:prstGeom>
          <a:noFill/>
        </p:spPr>
      </p:pic>
      <p:pic>
        <p:nvPicPr>
          <p:cNvPr id="13316" name="Picture 4" descr="http://mobini.pl/upload/files/129/526/210/350/032/940_planeta_ziemia_1.jpg"/>
          <p:cNvPicPr>
            <a:picLocks noChangeAspect="1" noChangeArrowheads="1"/>
          </p:cNvPicPr>
          <p:nvPr/>
        </p:nvPicPr>
        <p:blipFill>
          <a:blip r:embed="rId3" cstate="print"/>
          <a:srcRect/>
          <a:stretch>
            <a:fillRect/>
          </a:stretch>
        </p:blipFill>
        <p:spPr bwMode="auto">
          <a:xfrm rot="1428728">
            <a:off x="5339786" y="3217263"/>
            <a:ext cx="3319130" cy="3102769"/>
          </a:xfrm>
          <a:prstGeom prst="rect">
            <a:avLst/>
          </a:prstGeom>
          <a:noFill/>
        </p:spPr>
      </p:pic>
    </p:spTree>
  </p:cSld>
  <p:clrMapOvr>
    <a:masterClrMapping/>
  </p:clrMapOvr>
  <p:transition spd="slow" advTm="1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2000" fill="hold"/>
                                        <p:tgtEl>
                                          <p:spTgt spid="9">
                                            <p:txEl>
                                              <p:pRg st="0" end="0"/>
                                            </p:txEl>
                                          </p:spTgt>
                                        </p:tgtEl>
                                        <p:attrNameLst>
                                          <p:attrName>ppt_w</p:attrName>
                                        </p:attrNameLst>
                                      </p:cBhvr>
                                      <p:tavLst>
                                        <p:tav tm="0">
                                          <p:val>
                                            <p:strVal val="#ppt_w+.3"/>
                                          </p:val>
                                        </p:tav>
                                        <p:tav tm="100000">
                                          <p:val>
                                            <p:strVal val="#ppt_w"/>
                                          </p:val>
                                        </p:tav>
                                      </p:tavLst>
                                    </p:anim>
                                    <p:anim calcmode="lin" valueType="num">
                                      <p:cBhvr>
                                        <p:cTn id="8" dur="2000" fill="hold"/>
                                        <p:tgtEl>
                                          <p:spTgt spid="9">
                                            <p:txEl>
                                              <p:pRg st="0" end="0"/>
                                            </p:txEl>
                                          </p:spTgt>
                                        </p:tgtEl>
                                        <p:attrNameLst>
                                          <p:attrName>ppt_h</p:attrName>
                                        </p:attrNameLst>
                                      </p:cBhvr>
                                      <p:tavLst>
                                        <p:tav tm="0">
                                          <p:val>
                                            <p:strVal val="#ppt_h"/>
                                          </p:val>
                                        </p:tav>
                                        <p:tav tm="100000">
                                          <p:val>
                                            <p:strVal val="#ppt_h"/>
                                          </p:val>
                                        </p:tav>
                                      </p:tavLst>
                                    </p:anim>
                                    <p:animEffect transition="in" filter="fade">
                                      <p:cBhvr>
                                        <p:cTn id="9" dur="2000"/>
                                        <p:tgtEl>
                                          <p:spTgt spid="9">
                                            <p:txEl>
                                              <p:pRg st="0" end="0"/>
                                            </p:txEl>
                                          </p:spTgt>
                                        </p:tgtEl>
                                      </p:cBhvr>
                                    </p:animEffect>
                                  </p:childTnLst>
                                </p:cTn>
                              </p:par>
                              <p:par>
                                <p:cTn id="10" presetID="10" presetClass="entr" presetSubtype="0" fill="hold" nodeType="withEffect">
                                  <p:stCondLst>
                                    <p:cond delay="0"/>
                                  </p:stCondLst>
                                  <p:childTnLst>
                                    <p:set>
                                      <p:cBhvr>
                                        <p:cTn id="11" dur="1" fill="hold">
                                          <p:stCondLst>
                                            <p:cond delay="0"/>
                                          </p:stCondLst>
                                        </p:cTn>
                                        <p:tgtEl>
                                          <p:spTgt spid="13316"/>
                                        </p:tgtEl>
                                        <p:attrNameLst>
                                          <p:attrName>style.visibility</p:attrName>
                                        </p:attrNameLst>
                                      </p:cBhvr>
                                      <p:to>
                                        <p:strVal val="visible"/>
                                      </p:to>
                                    </p:set>
                                    <p:animEffect transition="in" filter="fade">
                                      <p:cBhvr>
                                        <p:cTn id="12" dur="2000"/>
                                        <p:tgtEl>
                                          <p:spTgt spid="13316"/>
                                        </p:tgtEl>
                                      </p:cBhvr>
                                    </p:animEffect>
                                  </p:childTnLst>
                                </p:cTn>
                              </p:par>
                              <p:par>
                                <p:cTn id="13" presetID="10" presetClass="entr" presetSubtype="0" fill="hold" nodeType="withEffect">
                                  <p:stCondLst>
                                    <p:cond delay="0"/>
                                  </p:stCondLst>
                                  <p:childTnLst>
                                    <p:set>
                                      <p:cBhvr>
                                        <p:cTn id="14" dur="1" fill="hold">
                                          <p:stCondLst>
                                            <p:cond delay="0"/>
                                          </p:stCondLst>
                                        </p:cTn>
                                        <p:tgtEl>
                                          <p:spTgt spid="13314"/>
                                        </p:tgtEl>
                                        <p:attrNameLst>
                                          <p:attrName>style.visibility</p:attrName>
                                        </p:attrNameLst>
                                      </p:cBhvr>
                                      <p:to>
                                        <p:strVal val="visible"/>
                                      </p:to>
                                    </p:set>
                                    <p:animEffect transition="in" filter="fade">
                                      <p:cBhvr>
                                        <p:cTn id="15" dur="20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2132873" y="260648"/>
            <a:ext cx="4878259" cy="923330"/>
          </a:xfrm>
          <a:prstGeom prst="rect">
            <a:avLst/>
          </a:prstGeom>
          <a:noFill/>
        </p:spPr>
        <p:txBody>
          <a:bodyPr wrap="square" lIns="91440" tIns="45720" rIns="91440" bIns="45720">
            <a:spAutoFit/>
          </a:bodyPr>
          <a:lstStyle/>
          <a:p>
            <a:pPr algn="ctr"/>
            <a:r>
              <a:rPr lang="pl-PL"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4. Machu Picchu</a:t>
            </a:r>
            <a:endParaRPr lang="pl-PL"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48130" name="Picture 2" descr="Plik:Peru Machu Picchu Sunrise.jpg">
            <a:hlinkClick r:id="rId2"/>
          </p:cNvPr>
          <p:cNvPicPr>
            <a:picLocks noChangeAspect="1" noChangeArrowheads="1"/>
          </p:cNvPicPr>
          <p:nvPr/>
        </p:nvPicPr>
        <p:blipFill>
          <a:blip r:embed="rId3" cstate="print"/>
          <a:srcRect/>
          <a:stretch>
            <a:fillRect/>
          </a:stretch>
        </p:blipFill>
        <p:spPr bwMode="auto">
          <a:xfrm>
            <a:off x="1691680" y="1196752"/>
            <a:ext cx="5328592" cy="5400600"/>
          </a:xfrm>
          <a:prstGeom prst="rect">
            <a:avLst/>
          </a:prstGeom>
          <a:noFill/>
        </p:spPr>
      </p:pic>
    </p:spTree>
  </p:cSld>
  <p:clrMapOvr>
    <a:masterClrMapping/>
  </p:clrMapOvr>
  <p:transition spd="slow" advTm="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12" presetClass="entr" presetSubtype="4" fill="hold" nodeType="withEffect">
                                  <p:stCondLst>
                                    <p:cond delay="0"/>
                                  </p:stCondLst>
                                  <p:childTnLst>
                                    <p:set>
                                      <p:cBhvr>
                                        <p:cTn id="12" dur="1" fill="hold">
                                          <p:stCondLst>
                                            <p:cond delay="0"/>
                                          </p:stCondLst>
                                        </p:cTn>
                                        <p:tgtEl>
                                          <p:spTgt spid="48130"/>
                                        </p:tgtEl>
                                        <p:attrNameLst>
                                          <p:attrName>style.visibility</p:attrName>
                                        </p:attrNameLst>
                                      </p:cBhvr>
                                      <p:to>
                                        <p:strVal val="visible"/>
                                      </p:to>
                                    </p:set>
                                    <p:animEffect transition="in" filter="slide(fromBottom)">
                                      <p:cBhvr>
                                        <p:cTn id="13" dur="1000"/>
                                        <p:tgtEl>
                                          <p:spTgt spid="48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2422440" y="476672"/>
            <a:ext cx="4299126" cy="923330"/>
          </a:xfrm>
          <a:prstGeom prst="rect">
            <a:avLst/>
          </a:prstGeom>
          <a:noFill/>
        </p:spPr>
        <p:txBody>
          <a:bodyPr wrap="square" lIns="91440" tIns="45720" rIns="91440" bIns="45720">
            <a:spAutoFit/>
          </a:bodyPr>
          <a:lstStyle/>
          <a:p>
            <a:pPr algn="ctr"/>
            <a:r>
              <a:rPr lang="pl-PL"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5. Chicken Itza</a:t>
            </a:r>
            <a:endParaRPr lang="pl-PL"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49154" name="Picture 2" descr="Plik:El Castillo, Chichén Itzá.jpg">
            <a:hlinkClick r:id="rId2"/>
          </p:cNvPr>
          <p:cNvPicPr>
            <a:picLocks noChangeAspect="1" noChangeArrowheads="1"/>
          </p:cNvPicPr>
          <p:nvPr/>
        </p:nvPicPr>
        <p:blipFill>
          <a:blip r:embed="rId3" cstate="print"/>
          <a:srcRect/>
          <a:stretch>
            <a:fillRect/>
          </a:stretch>
        </p:blipFill>
        <p:spPr bwMode="auto">
          <a:xfrm>
            <a:off x="1043608" y="1412776"/>
            <a:ext cx="6840760" cy="4941168"/>
          </a:xfrm>
          <a:prstGeom prst="rect">
            <a:avLst/>
          </a:prstGeom>
          <a:noFill/>
        </p:spPr>
      </p:pic>
    </p:spTree>
  </p:cSld>
  <p:clrMapOvr>
    <a:masterClrMapping/>
  </p:clrMapOvr>
  <p:transition spd="slow" advTm="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12" presetClass="entr" presetSubtype="4" fill="hold" nodeType="withEffect">
                                  <p:stCondLst>
                                    <p:cond delay="0"/>
                                  </p:stCondLst>
                                  <p:childTnLst>
                                    <p:set>
                                      <p:cBhvr>
                                        <p:cTn id="12" dur="1" fill="hold">
                                          <p:stCondLst>
                                            <p:cond delay="0"/>
                                          </p:stCondLst>
                                        </p:cTn>
                                        <p:tgtEl>
                                          <p:spTgt spid="49154"/>
                                        </p:tgtEl>
                                        <p:attrNameLst>
                                          <p:attrName>style.visibility</p:attrName>
                                        </p:attrNameLst>
                                      </p:cBhvr>
                                      <p:to>
                                        <p:strVal val="visible"/>
                                      </p:to>
                                    </p:set>
                                    <p:animEffect transition="in" filter="slide(fromBottom)">
                                      <p:cBhvr>
                                        <p:cTn id="13" dur="1000"/>
                                        <p:tgtEl>
                                          <p:spTgt spid="49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2713929" y="332656"/>
            <a:ext cx="3716146" cy="923330"/>
          </a:xfrm>
          <a:prstGeom prst="rect">
            <a:avLst/>
          </a:prstGeom>
          <a:noFill/>
        </p:spPr>
        <p:txBody>
          <a:bodyPr wrap="square" lIns="91440" tIns="45720" rIns="91440" bIns="45720">
            <a:spAutoFit/>
          </a:bodyPr>
          <a:lstStyle/>
          <a:p>
            <a:pPr algn="ctr"/>
            <a:r>
              <a:rPr lang="pl-PL"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6. Koloseum</a:t>
            </a:r>
            <a:endParaRPr lang="pl-PL"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0178" name="Picture 2" descr="Plik:Colosseum in Rome, Italy - April 2007.jpg">
            <a:hlinkClick r:id="rId2"/>
          </p:cNvPr>
          <p:cNvPicPr>
            <a:picLocks noChangeAspect="1" noChangeArrowheads="1"/>
          </p:cNvPicPr>
          <p:nvPr/>
        </p:nvPicPr>
        <p:blipFill>
          <a:blip r:embed="rId3" cstate="print"/>
          <a:srcRect/>
          <a:stretch>
            <a:fillRect/>
          </a:stretch>
        </p:blipFill>
        <p:spPr bwMode="auto">
          <a:xfrm>
            <a:off x="611560" y="1628800"/>
            <a:ext cx="7620000" cy="4476751"/>
          </a:xfrm>
          <a:prstGeom prst="rect">
            <a:avLst/>
          </a:prstGeom>
          <a:noFill/>
        </p:spPr>
      </p:pic>
    </p:spTree>
  </p:cSld>
  <p:clrMapOvr>
    <a:masterClrMapping/>
  </p:clrMapOvr>
  <p:transition spd="slow" advTm="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12" presetClass="entr" presetSubtype="4" fill="hold" nodeType="withEffect">
                                  <p:stCondLst>
                                    <p:cond delay="0"/>
                                  </p:stCondLst>
                                  <p:childTnLst>
                                    <p:set>
                                      <p:cBhvr>
                                        <p:cTn id="12" dur="1" fill="hold">
                                          <p:stCondLst>
                                            <p:cond delay="0"/>
                                          </p:stCondLst>
                                        </p:cTn>
                                        <p:tgtEl>
                                          <p:spTgt spid="50178"/>
                                        </p:tgtEl>
                                        <p:attrNameLst>
                                          <p:attrName>style.visibility</p:attrName>
                                        </p:attrNameLst>
                                      </p:cBhvr>
                                      <p:to>
                                        <p:strVal val="visible"/>
                                      </p:to>
                                    </p:set>
                                    <p:animEffect transition="in" filter="slide(fromBottom)">
                                      <p:cBhvr>
                                        <p:cTn id="13" dur="1000"/>
                                        <p:tgtEl>
                                          <p:spTgt spid="50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2499703" y="332656"/>
            <a:ext cx="4144597" cy="923330"/>
          </a:xfrm>
          <a:prstGeom prst="rect">
            <a:avLst/>
          </a:prstGeom>
          <a:noFill/>
        </p:spPr>
        <p:txBody>
          <a:bodyPr wrap="square" lIns="91440" tIns="45720" rIns="91440" bIns="45720">
            <a:spAutoFit/>
          </a:bodyPr>
          <a:lstStyle/>
          <a:p>
            <a:pPr algn="ctr"/>
            <a:r>
              <a:rPr lang="pl-PL"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7. Tadż Mahal</a:t>
            </a:r>
            <a:endParaRPr lang="pl-PL"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2226" name="Picture 2" descr="Plik:TajMahalbyAmalMongia.jpg">
            <a:hlinkClick r:id="rId3"/>
          </p:cNvPr>
          <p:cNvPicPr>
            <a:picLocks noChangeAspect="1" noChangeArrowheads="1"/>
          </p:cNvPicPr>
          <p:nvPr/>
        </p:nvPicPr>
        <p:blipFill>
          <a:blip r:embed="rId4" cstate="print"/>
          <a:srcRect/>
          <a:stretch>
            <a:fillRect/>
          </a:stretch>
        </p:blipFill>
        <p:spPr bwMode="auto">
          <a:xfrm>
            <a:off x="1403648" y="1484784"/>
            <a:ext cx="6552728" cy="4824536"/>
          </a:xfrm>
          <a:prstGeom prst="rect">
            <a:avLst/>
          </a:prstGeom>
          <a:noFill/>
        </p:spPr>
      </p:pic>
    </p:spTree>
  </p:cSld>
  <p:clrMapOvr>
    <a:masterClrMapping/>
  </p:clrMapOvr>
  <p:transition spd="slow" advTm="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12" presetClass="entr" presetSubtype="4" fill="hold" nodeType="withEffect">
                                  <p:stCondLst>
                                    <p:cond delay="0"/>
                                  </p:stCondLst>
                                  <p:childTnLst>
                                    <p:set>
                                      <p:cBhvr>
                                        <p:cTn id="12" dur="1" fill="hold">
                                          <p:stCondLst>
                                            <p:cond delay="0"/>
                                          </p:stCondLst>
                                        </p:cTn>
                                        <p:tgtEl>
                                          <p:spTgt spid="52226"/>
                                        </p:tgtEl>
                                        <p:attrNameLst>
                                          <p:attrName>style.visibility</p:attrName>
                                        </p:attrNameLst>
                                      </p:cBhvr>
                                      <p:to>
                                        <p:strVal val="visible"/>
                                      </p:to>
                                    </p:set>
                                    <p:animEffect transition="in" filter="slide(fromBottom)">
                                      <p:cBhvr>
                                        <p:cTn id="13" dur="1000"/>
                                        <p:tgtEl>
                                          <p:spTgt spid="52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979712" y="332656"/>
            <a:ext cx="5062989"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Krajobrazy Ziemi</a:t>
            </a:r>
            <a:endParaRPr lang="pl-PL"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40962" name="Picture 2" descr="http://www.mariusztravel.com/zdjecia/brazylia/1_brazylia_wodospady_iguasu.JPG"/>
          <p:cNvPicPr>
            <a:picLocks noChangeAspect="1" noChangeArrowheads="1"/>
          </p:cNvPicPr>
          <p:nvPr/>
        </p:nvPicPr>
        <p:blipFill>
          <a:blip r:embed="rId2" cstate="print"/>
          <a:srcRect/>
          <a:stretch>
            <a:fillRect/>
          </a:stretch>
        </p:blipFill>
        <p:spPr bwMode="auto">
          <a:xfrm>
            <a:off x="467544" y="1772816"/>
            <a:ext cx="4392488" cy="2788568"/>
          </a:xfrm>
          <a:prstGeom prst="rect">
            <a:avLst/>
          </a:prstGeom>
          <a:noFill/>
        </p:spPr>
      </p:pic>
      <p:pic>
        <p:nvPicPr>
          <p:cNvPr id="40964" name="Picture 4" descr="http://www.tapety-na-pulpit.com/wodospady/wodospady_82.jpg"/>
          <p:cNvPicPr>
            <a:picLocks noChangeAspect="1" noChangeArrowheads="1"/>
          </p:cNvPicPr>
          <p:nvPr/>
        </p:nvPicPr>
        <p:blipFill>
          <a:blip r:embed="rId3" cstate="print"/>
          <a:srcRect/>
          <a:stretch>
            <a:fillRect/>
          </a:stretch>
        </p:blipFill>
        <p:spPr bwMode="auto">
          <a:xfrm>
            <a:off x="4211960" y="3789040"/>
            <a:ext cx="4608511" cy="2788568"/>
          </a:xfrm>
          <a:prstGeom prst="rect">
            <a:avLst/>
          </a:prstGeom>
          <a:noFill/>
        </p:spPr>
      </p:pic>
    </p:spTree>
  </p:cSld>
  <p:clrMapOvr>
    <a:masterClrMapping/>
  </p:clrMapOvr>
  <p:transition spd="slow" advTm="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5" presetClass="entr" presetSubtype="0" fill="hold" nodeType="withEffect">
                                  <p:stCondLst>
                                    <p:cond delay="0"/>
                                  </p:stCondLst>
                                  <p:childTnLst>
                                    <p:set>
                                      <p:cBhvr>
                                        <p:cTn id="12" dur="1" fill="hold">
                                          <p:stCondLst>
                                            <p:cond delay="0"/>
                                          </p:stCondLst>
                                        </p:cTn>
                                        <p:tgtEl>
                                          <p:spTgt spid="40964"/>
                                        </p:tgtEl>
                                        <p:attrNameLst>
                                          <p:attrName>style.visibility</p:attrName>
                                        </p:attrNameLst>
                                      </p:cBhvr>
                                      <p:to>
                                        <p:strVal val="visible"/>
                                      </p:to>
                                    </p:set>
                                    <p:animEffect transition="in" filter="fade">
                                      <p:cBhvr>
                                        <p:cTn id="13" dur="2000"/>
                                        <p:tgtEl>
                                          <p:spTgt spid="40964"/>
                                        </p:tgtEl>
                                      </p:cBhvr>
                                    </p:animEffect>
                                    <p:anim calcmode="lin" valueType="num">
                                      <p:cBhvr>
                                        <p:cTn id="14" dur="2000" fill="hold"/>
                                        <p:tgtEl>
                                          <p:spTgt spid="40964"/>
                                        </p:tgtEl>
                                        <p:attrNameLst>
                                          <p:attrName>style.rotation</p:attrName>
                                        </p:attrNameLst>
                                      </p:cBhvr>
                                      <p:tavLst>
                                        <p:tav tm="0">
                                          <p:val>
                                            <p:fltVal val="720"/>
                                          </p:val>
                                        </p:tav>
                                        <p:tav tm="100000">
                                          <p:val>
                                            <p:fltVal val="0"/>
                                          </p:val>
                                        </p:tav>
                                      </p:tavLst>
                                    </p:anim>
                                    <p:anim calcmode="lin" valueType="num">
                                      <p:cBhvr>
                                        <p:cTn id="15" dur="2000" fill="hold"/>
                                        <p:tgtEl>
                                          <p:spTgt spid="40964"/>
                                        </p:tgtEl>
                                        <p:attrNameLst>
                                          <p:attrName>ppt_h</p:attrName>
                                        </p:attrNameLst>
                                      </p:cBhvr>
                                      <p:tavLst>
                                        <p:tav tm="0">
                                          <p:val>
                                            <p:fltVal val="0"/>
                                          </p:val>
                                        </p:tav>
                                        <p:tav tm="100000">
                                          <p:val>
                                            <p:strVal val="#ppt_h"/>
                                          </p:val>
                                        </p:tav>
                                      </p:tavLst>
                                    </p:anim>
                                    <p:anim calcmode="lin" valueType="num">
                                      <p:cBhvr>
                                        <p:cTn id="16" dur="2000" fill="hold"/>
                                        <p:tgtEl>
                                          <p:spTgt spid="40964"/>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40962"/>
                                        </p:tgtEl>
                                        <p:attrNameLst>
                                          <p:attrName>style.visibility</p:attrName>
                                        </p:attrNameLst>
                                      </p:cBhvr>
                                      <p:to>
                                        <p:strVal val="visible"/>
                                      </p:to>
                                    </p:set>
                                    <p:animEffect transition="in" filter="fade">
                                      <p:cBhvr>
                                        <p:cTn id="19" dur="2000"/>
                                        <p:tgtEl>
                                          <p:spTgt spid="40962"/>
                                        </p:tgtEl>
                                      </p:cBhvr>
                                    </p:animEffect>
                                    <p:anim calcmode="lin" valueType="num">
                                      <p:cBhvr>
                                        <p:cTn id="20" dur="2000" fill="hold"/>
                                        <p:tgtEl>
                                          <p:spTgt spid="40962"/>
                                        </p:tgtEl>
                                        <p:attrNameLst>
                                          <p:attrName>style.rotation</p:attrName>
                                        </p:attrNameLst>
                                      </p:cBhvr>
                                      <p:tavLst>
                                        <p:tav tm="0">
                                          <p:val>
                                            <p:fltVal val="720"/>
                                          </p:val>
                                        </p:tav>
                                        <p:tav tm="100000">
                                          <p:val>
                                            <p:fltVal val="0"/>
                                          </p:val>
                                        </p:tav>
                                      </p:tavLst>
                                    </p:anim>
                                    <p:anim calcmode="lin" valueType="num">
                                      <p:cBhvr>
                                        <p:cTn id="21" dur="2000" fill="hold"/>
                                        <p:tgtEl>
                                          <p:spTgt spid="40962"/>
                                        </p:tgtEl>
                                        <p:attrNameLst>
                                          <p:attrName>ppt_h</p:attrName>
                                        </p:attrNameLst>
                                      </p:cBhvr>
                                      <p:tavLst>
                                        <p:tav tm="0">
                                          <p:val>
                                            <p:fltVal val="0"/>
                                          </p:val>
                                        </p:tav>
                                        <p:tav tm="100000">
                                          <p:val>
                                            <p:strVal val="#ppt_h"/>
                                          </p:val>
                                        </p:tav>
                                      </p:tavLst>
                                    </p:anim>
                                    <p:anim calcmode="lin" valueType="num">
                                      <p:cBhvr>
                                        <p:cTn id="22" dur="2000" fill="hold"/>
                                        <p:tgtEl>
                                          <p:spTgt spid="4096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zjawiska.blox.pl/resource/krajobrazy8_1024x768.jpg"/>
          <p:cNvPicPr>
            <a:picLocks noChangeAspect="1" noChangeArrowheads="1"/>
          </p:cNvPicPr>
          <p:nvPr/>
        </p:nvPicPr>
        <p:blipFill>
          <a:blip r:embed="rId2" cstate="print"/>
          <a:srcRect/>
          <a:stretch>
            <a:fillRect/>
          </a:stretch>
        </p:blipFill>
        <p:spPr bwMode="auto">
          <a:xfrm rot="20253436">
            <a:off x="323955" y="758619"/>
            <a:ext cx="4487667" cy="2587494"/>
          </a:xfrm>
          <a:prstGeom prst="rect">
            <a:avLst/>
          </a:prstGeom>
          <a:noFill/>
        </p:spPr>
      </p:pic>
      <p:pic>
        <p:nvPicPr>
          <p:cNvPr id="41988" name="Picture 4" descr="http://i2.pinger.pl/pgr360/80fe616d0001d9cb4aae94c8/krajobrazy011.jpg"/>
          <p:cNvPicPr>
            <a:picLocks noChangeAspect="1" noChangeArrowheads="1"/>
          </p:cNvPicPr>
          <p:nvPr/>
        </p:nvPicPr>
        <p:blipFill>
          <a:blip r:embed="rId3" cstate="print"/>
          <a:srcRect/>
          <a:stretch>
            <a:fillRect/>
          </a:stretch>
        </p:blipFill>
        <p:spPr bwMode="auto">
          <a:xfrm rot="1666543">
            <a:off x="4332465" y="2801347"/>
            <a:ext cx="4304497" cy="3240360"/>
          </a:xfrm>
          <a:prstGeom prst="rect">
            <a:avLst/>
          </a:prstGeom>
          <a:noFill/>
        </p:spPr>
      </p:pic>
    </p:spTree>
  </p:cSld>
  <p:clrMapOvr>
    <a:masterClrMapping/>
  </p:clrMapOvr>
  <p:transition spd="slow" advTm="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1988"/>
                                        </p:tgtEl>
                                        <p:attrNameLst>
                                          <p:attrName>style.visibility</p:attrName>
                                        </p:attrNameLst>
                                      </p:cBhvr>
                                      <p:to>
                                        <p:strVal val="visible"/>
                                      </p:to>
                                    </p:set>
                                    <p:animEffect transition="in" filter="dissolve">
                                      <p:cBhvr>
                                        <p:cTn id="7" dur="1000"/>
                                        <p:tgtEl>
                                          <p:spTgt spid="41988"/>
                                        </p:tgtEl>
                                      </p:cBhvr>
                                    </p:animEffect>
                                  </p:childTnLst>
                                </p:cTn>
                              </p:par>
                              <p:par>
                                <p:cTn id="8" presetID="9" presetClass="entr" presetSubtype="0" fill="hold" nodeType="withEffect">
                                  <p:stCondLst>
                                    <p:cond delay="0"/>
                                  </p:stCondLst>
                                  <p:childTnLst>
                                    <p:set>
                                      <p:cBhvr>
                                        <p:cTn id="9" dur="1" fill="hold">
                                          <p:stCondLst>
                                            <p:cond delay="0"/>
                                          </p:stCondLst>
                                        </p:cTn>
                                        <p:tgtEl>
                                          <p:spTgt spid="41986"/>
                                        </p:tgtEl>
                                        <p:attrNameLst>
                                          <p:attrName>style.visibility</p:attrName>
                                        </p:attrNameLst>
                                      </p:cBhvr>
                                      <p:to>
                                        <p:strVal val="visible"/>
                                      </p:to>
                                    </p:set>
                                    <p:animEffect transition="in" filter="dissolve">
                                      <p:cBhvr>
                                        <p:cTn id="10" dur="1000"/>
                                        <p:tgtEl>
                                          <p:spTgt spid="419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http://www.skionline.pl/galerie/tyrolskie-lodowce/bild1.jpg"/>
          <p:cNvPicPr>
            <a:picLocks noChangeAspect="1" noChangeArrowheads="1"/>
          </p:cNvPicPr>
          <p:nvPr/>
        </p:nvPicPr>
        <p:blipFill>
          <a:blip r:embed="rId2" cstate="print"/>
          <a:srcRect/>
          <a:stretch>
            <a:fillRect/>
          </a:stretch>
        </p:blipFill>
        <p:spPr bwMode="auto">
          <a:xfrm>
            <a:off x="323528" y="476672"/>
            <a:ext cx="4796532" cy="3061469"/>
          </a:xfrm>
          <a:prstGeom prst="rect">
            <a:avLst/>
          </a:prstGeom>
          <a:noFill/>
        </p:spPr>
      </p:pic>
      <p:pic>
        <p:nvPicPr>
          <p:cNvPr id="54276" name="Picture 4" descr="http://jestemnaptak.onet.pl/etc/_ggi/l/Lodowce_Adam_Lawnik2.jpg"/>
          <p:cNvPicPr>
            <a:picLocks noChangeAspect="1" noChangeArrowheads="1"/>
          </p:cNvPicPr>
          <p:nvPr/>
        </p:nvPicPr>
        <p:blipFill>
          <a:blip r:embed="rId3" cstate="print"/>
          <a:srcRect/>
          <a:stretch>
            <a:fillRect/>
          </a:stretch>
        </p:blipFill>
        <p:spPr bwMode="auto">
          <a:xfrm>
            <a:off x="3131840" y="3284984"/>
            <a:ext cx="5544616" cy="3348633"/>
          </a:xfrm>
          <a:prstGeom prst="rect">
            <a:avLst/>
          </a:prstGeom>
          <a:noFill/>
        </p:spPr>
      </p:pic>
    </p:spTree>
  </p:cSld>
  <p:clrMapOvr>
    <a:masterClrMapping/>
  </p:clrMapOvr>
  <p:transition spd="slow" advTm="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nodeType="with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p:cTn id="7" dur="1000" fill="hold"/>
                                        <p:tgtEl>
                                          <p:spTgt spid="5427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5427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54274"/>
                                        </p:tgtEl>
                                        <p:attrNameLst>
                                          <p:attrName>ppt_y</p:attrName>
                                        </p:attrNameLst>
                                      </p:cBhvr>
                                      <p:tavLst>
                                        <p:tav tm="0">
                                          <p:val>
                                            <p:strVal val="#ppt_y"/>
                                          </p:val>
                                        </p:tav>
                                        <p:tav tm="100000">
                                          <p:val>
                                            <p:strVal val="#ppt_y"/>
                                          </p:val>
                                        </p:tav>
                                      </p:tavLst>
                                    </p:anim>
                                    <p:animEffect transition="in" filter="fade">
                                      <p:cBhvr>
                                        <p:cTn id="10" dur="1000"/>
                                        <p:tgtEl>
                                          <p:spTgt spid="54274"/>
                                        </p:tgtEl>
                                      </p:cBhvr>
                                    </p:animEffect>
                                  </p:childTnLst>
                                </p:cTn>
                              </p:par>
                              <p:par>
                                <p:cTn id="11" presetID="48" presetClass="entr" presetSubtype="0" accel="50000" fill="hold" nodeType="withEffect">
                                  <p:stCondLst>
                                    <p:cond delay="0"/>
                                  </p:stCondLst>
                                  <p:childTnLst>
                                    <p:set>
                                      <p:cBhvr>
                                        <p:cTn id="12" dur="1" fill="hold">
                                          <p:stCondLst>
                                            <p:cond delay="0"/>
                                          </p:stCondLst>
                                        </p:cTn>
                                        <p:tgtEl>
                                          <p:spTgt spid="54276"/>
                                        </p:tgtEl>
                                        <p:attrNameLst>
                                          <p:attrName>style.visibility</p:attrName>
                                        </p:attrNameLst>
                                      </p:cBhvr>
                                      <p:to>
                                        <p:strVal val="visible"/>
                                      </p:to>
                                    </p:set>
                                    <p:anim calcmode="lin" valueType="num">
                                      <p:cBhvr>
                                        <p:cTn id="13" dur="1000" fill="hold"/>
                                        <p:tgtEl>
                                          <p:spTgt spid="5427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 dur="1000" fill="hold"/>
                                        <p:tgtEl>
                                          <p:spTgt spid="54276"/>
                                        </p:tgtEl>
                                        <p:attrNameLst>
                                          <p:attrName>ppt_x</p:attrName>
                                        </p:attrNameLst>
                                      </p:cBhvr>
                                      <p:tavLst>
                                        <p:tav tm="0">
                                          <p:val>
                                            <p:fltVal val="-1"/>
                                          </p:val>
                                        </p:tav>
                                        <p:tav tm="50000">
                                          <p:val>
                                            <p:fltVal val="0.95"/>
                                          </p:val>
                                        </p:tav>
                                        <p:tav tm="100000">
                                          <p:val>
                                            <p:strVal val="#ppt_x"/>
                                          </p:val>
                                        </p:tav>
                                      </p:tavLst>
                                    </p:anim>
                                    <p:anim calcmode="lin" valueType="num">
                                      <p:cBhvr>
                                        <p:cTn id="15" dur="1000" fill="hold"/>
                                        <p:tgtEl>
                                          <p:spTgt spid="54276"/>
                                        </p:tgtEl>
                                        <p:attrNameLst>
                                          <p:attrName>ppt_y</p:attrName>
                                        </p:attrNameLst>
                                      </p:cBhvr>
                                      <p:tavLst>
                                        <p:tav tm="0">
                                          <p:val>
                                            <p:strVal val="#ppt_y"/>
                                          </p:val>
                                        </p:tav>
                                        <p:tav tm="100000">
                                          <p:val>
                                            <p:strVal val="#ppt_y"/>
                                          </p:val>
                                        </p:tav>
                                      </p:tavLst>
                                    </p:anim>
                                    <p:animEffect transition="in" filter="fade">
                                      <p:cBhvr>
                                        <p:cTn id="16" dur="1000"/>
                                        <p:tgtEl>
                                          <p:spTgt spid="54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http://www.naturalist.if.ua/wp-content/p195_38.jpg"/>
          <p:cNvPicPr>
            <a:picLocks noChangeAspect="1" noChangeArrowheads="1"/>
          </p:cNvPicPr>
          <p:nvPr/>
        </p:nvPicPr>
        <p:blipFill>
          <a:blip r:embed="rId2" cstate="print"/>
          <a:srcRect/>
          <a:stretch>
            <a:fillRect/>
          </a:stretch>
        </p:blipFill>
        <p:spPr bwMode="auto">
          <a:xfrm>
            <a:off x="467544" y="404665"/>
            <a:ext cx="4464496" cy="3346738"/>
          </a:xfrm>
          <a:prstGeom prst="rect">
            <a:avLst/>
          </a:prstGeom>
          <a:noFill/>
        </p:spPr>
      </p:pic>
      <p:pic>
        <p:nvPicPr>
          <p:cNvPr id="55300" name="Picture 4" descr="http://www.nonileczy.pl/geogra46.jpg"/>
          <p:cNvPicPr>
            <a:picLocks noChangeAspect="1" noChangeArrowheads="1"/>
          </p:cNvPicPr>
          <p:nvPr/>
        </p:nvPicPr>
        <p:blipFill>
          <a:blip r:embed="rId3" cstate="print"/>
          <a:srcRect/>
          <a:stretch>
            <a:fillRect/>
          </a:stretch>
        </p:blipFill>
        <p:spPr bwMode="auto">
          <a:xfrm>
            <a:off x="3923928" y="3284984"/>
            <a:ext cx="4502274" cy="3217540"/>
          </a:xfrm>
          <a:prstGeom prst="rect">
            <a:avLst/>
          </a:prstGeom>
          <a:noFill/>
        </p:spPr>
      </p:pic>
    </p:spTree>
  </p:cSld>
  <p:clrMapOvr>
    <a:masterClrMapping/>
  </p:clrMapOvr>
  <p:transition spd="slow" advTm="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diamond(in)">
                                      <p:cBhvr>
                                        <p:cTn id="7" dur="2000"/>
                                        <p:tgtEl>
                                          <p:spTgt spid="55298"/>
                                        </p:tgtEl>
                                      </p:cBhvr>
                                    </p:animEffect>
                                  </p:childTnLst>
                                </p:cTn>
                              </p:par>
                              <p:par>
                                <p:cTn id="8" presetID="8" presetClass="entr" presetSubtype="16" fill="hold" nodeType="withEffect">
                                  <p:stCondLst>
                                    <p:cond delay="0"/>
                                  </p:stCondLst>
                                  <p:childTnLst>
                                    <p:set>
                                      <p:cBhvr>
                                        <p:cTn id="9" dur="1" fill="hold">
                                          <p:stCondLst>
                                            <p:cond delay="0"/>
                                          </p:stCondLst>
                                        </p:cTn>
                                        <p:tgtEl>
                                          <p:spTgt spid="55300"/>
                                        </p:tgtEl>
                                        <p:attrNameLst>
                                          <p:attrName>style.visibility</p:attrName>
                                        </p:attrNameLst>
                                      </p:cBhvr>
                                      <p:to>
                                        <p:strVal val="visible"/>
                                      </p:to>
                                    </p:set>
                                    <p:animEffect transition="in" filter="diamond(in)">
                                      <p:cBhvr>
                                        <p:cTn id="10" dur="2000"/>
                                        <p:tgtEl>
                                          <p:spTgt spid="55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http://alejakobiet.pl/img/turcja_-_pamukkale.jpg"/>
          <p:cNvPicPr>
            <a:picLocks noChangeAspect="1" noChangeArrowheads="1"/>
          </p:cNvPicPr>
          <p:nvPr/>
        </p:nvPicPr>
        <p:blipFill>
          <a:blip r:embed="rId2" cstate="print"/>
          <a:srcRect/>
          <a:stretch>
            <a:fillRect/>
          </a:stretch>
        </p:blipFill>
        <p:spPr bwMode="auto">
          <a:xfrm>
            <a:off x="3995936" y="3284984"/>
            <a:ext cx="4752528" cy="3411760"/>
          </a:xfrm>
          <a:prstGeom prst="rect">
            <a:avLst/>
          </a:prstGeom>
          <a:noFill/>
        </p:spPr>
      </p:pic>
      <p:pic>
        <p:nvPicPr>
          <p:cNvPr id="56324" name="Picture 4" descr="http://turcjawsandalach.pl/files/images/victoria_vettra/Turcja%20607.jpg"/>
          <p:cNvPicPr>
            <a:picLocks noChangeAspect="1" noChangeArrowheads="1"/>
          </p:cNvPicPr>
          <p:nvPr/>
        </p:nvPicPr>
        <p:blipFill>
          <a:blip r:embed="rId3" cstate="print"/>
          <a:srcRect/>
          <a:stretch>
            <a:fillRect/>
          </a:stretch>
        </p:blipFill>
        <p:spPr bwMode="auto">
          <a:xfrm>
            <a:off x="323528" y="548680"/>
            <a:ext cx="4824536" cy="3390666"/>
          </a:xfrm>
          <a:prstGeom prst="rect">
            <a:avLst/>
          </a:prstGeom>
          <a:noFill/>
        </p:spPr>
      </p:pic>
    </p:spTree>
  </p:cSld>
  <p:clrMapOvr>
    <a:masterClrMapping/>
  </p:clrMapOvr>
  <p:transition spd="slow" advTm="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56324"/>
                                        </p:tgtEl>
                                        <p:attrNameLst>
                                          <p:attrName>style.visibility</p:attrName>
                                        </p:attrNameLst>
                                      </p:cBhvr>
                                      <p:to>
                                        <p:strVal val="visible"/>
                                      </p:to>
                                    </p:set>
                                    <p:animEffect transition="in" filter="blinds(horizontal)">
                                      <p:cBhvr>
                                        <p:cTn id="7" dur="1000"/>
                                        <p:tgtEl>
                                          <p:spTgt spid="56324"/>
                                        </p:tgtEl>
                                      </p:cBhvr>
                                    </p:animEffect>
                                  </p:childTnLst>
                                </p:cTn>
                              </p:par>
                              <p:par>
                                <p:cTn id="8" presetID="3" presetClass="entr" presetSubtype="10" fill="hold" nodeType="withEffect">
                                  <p:stCondLst>
                                    <p:cond delay="0"/>
                                  </p:stCondLst>
                                  <p:childTnLst>
                                    <p:set>
                                      <p:cBhvr>
                                        <p:cTn id="9" dur="1" fill="hold">
                                          <p:stCondLst>
                                            <p:cond delay="0"/>
                                          </p:stCondLst>
                                        </p:cTn>
                                        <p:tgtEl>
                                          <p:spTgt spid="56322"/>
                                        </p:tgtEl>
                                        <p:attrNameLst>
                                          <p:attrName>style.visibility</p:attrName>
                                        </p:attrNameLst>
                                      </p:cBhvr>
                                      <p:to>
                                        <p:strVal val="visible"/>
                                      </p:to>
                                    </p:set>
                                    <p:animEffect transition="in" filter="blinds(horizontal)">
                                      <p:cBhvr>
                                        <p:cTn id="10" dur="500"/>
                                        <p:tgtEl>
                                          <p:spTgt spid="563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548679"/>
            <a:ext cx="8229600" cy="3024337"/>
          </a:xfrm>
        </p:spPr>
        <p:txBody>
          <a:bodyPr>
            <a:normAutofit/>
          </a:bodyPr>
          <a:lstStyle/>
          <a:p>
            <a:r>
              <a:rPr lang="pl-PL" dirty="0" smtClean="0">
                <a:solidFill>
                  <a:schemeClr val="tx2">
                    <a:lumMod val="75000"/>
                  </a:schemeClr>
                </a:solidFill>
              </a:rPr>
              <a:t>Ziemia porusza się po eliptycznej orbicie wokółsłonecznej, ze średnią prędkością 29,8 km/s, obiega Słońce w ciągu 365,2564 dni. Obraca się wokół własnej osi z okresem 23 godz. 56 min 22,10 s.</a:t>
            </a:r>
            <a:endParaRPr lang="pl-PL" dirty="0">
              <a:solidFill>
                <a:schemeClr val="tx2">
                  <a:lumMod val="75000"/>
                </a:schemeClr>
              </a:solidFill>
            </a:endParaRPr>
          </a:p>
        </p:txBody>
      </p:sp>
      <p:pic>
        <p:nvPicPr>
          <p:cNvPr id="12290" name="Picture 2" descr="http://www.joannad.nazwa.pl/universe/grph/helios2.jpg"/>
          <p:cNvPicPr>
            <a:picLocks noChangeAspect="1" noChangeArrowheads="1"/>
          </p:cNvPicPr>
          <p:nvPr/>
        </p:nvPicPr>
        <p:blipFill>
          <a:blip r:embed="rId2" cstate="print"/>
          <a:srcRect/>
          <a:stretch>
            <a:fillRect/>
          </a:stretch>
        </p:blipFill>
        <p:spPr bwMode="auto">
          <a:xfrm rot="20659795">
            <a:off x="1996154" y="3147767"/>
            <a:ext cx="5544616" cy="3017515"/>
          </a:xfrm>
          <a:prstGeom prst="rect">
            <a:avLst/>
          </a:prstGeom>
          <a:noFill/>
        </p:spPr>
      </p:pic>
    </p:spTree>
  </p:cSld>
  <p:clrMapOvr>
    <a:masterClrMapping/>
  </p:clrMapOvr>
  <p:transition spd="slow" advTm="1500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12290"/>
                                        </p:tgtEl>
                                        <p:attrNameLst>
                                          <p:attrName>style.visibility</p:attrName>
                                        </p:attrNameLst>
                                      </p:cBhvr>
                                      <p:to>
                                        <p:strVal val="visible"/>
                                      </p:to>
                                    </p:set>
                                    <p:animEffect transition="in" filter="diamond(in)">
                                      <p:cBhvr>
                                        <p:cTn id="13" dur="20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ymbol zastępczy zawartości 6"/>
          <p:cNvSpPr>
            <a:spLocks noGrp="1"/>
          </p:cNvSpPr>
          <p:nvPr>
            <p:ph idx="1"/>
          </p:nvPr>
        </p:nvSpPr>
        <p:spPr/>
        <p:txBody>
          <a:bodyPr>
            <a:normAutofit fontScale="92500" lnSpcReduction="20000"/>
          </a:bodyPr>
          <a:lstStyle/>
          <a:p>
            <a:r>
              <a:rPr lang="pl-PL" b="1" dirty="0" smtClean="0">
                <a:solidFill>
                  <a:schemeClr val="tx2">
                    <a:lumMod val="75000"/>
                  </a:schemeClr>
                </a:solidFill>
              </a:rPr>
              <a:t>Ziemia</a:t>
            </a:r>
            <a:r>
              <a:rPr lang="pl-PL" dirty="0" smtClean="0">
                <a:solidFill>
                  <a:schemeClr val="tx2">
                    <a:lumMod val="75000"/>
                  </a:schemeClr>
                </a:solidFill>
              </a:rPr>
              <a:t> </a:t>
            </a:r>
            <a:r>
              <a:rPr lang="pl-PL" dirty="0" smtClean="0"/>
              <a:t>powstała jako część tworzącego się Układu Słonecznego, który uformował się z wielkiej wirującej chmury gazu, pyłu i skał. Zawarty w mgławicy wodór i hel pochodziły głównie z Wielkiego Wybuchu. Cięższe pierwiastki aż do węgla mogły powstać w wyniku syntezy termojądrowej w gwiazdach, a pierwiastki o większych liczbach atomowych powstały podczas wybuchów supernowych. Oznacza to, że przynajmniej część materii obecnego Układu Słonecznego pochodzi z wcześniejszych gwiazd, w tym i z supernowych.</a:t>
            </a:r>
            <a:endParaRPr lang="pl-PL" dirty="0"/>
          </a:p>
        </p:txBody>
      </p:sp>
      <p:sp>
        <p:nvSpPr>
          <p:cNvPr id="8" name="Prostokąt 7"/>
          <p:cNvSpPr/>
          <p:nvPr/>
        </p:nvSpPr>
        <p:spPr>
          <a:xfrm>
            <a:off x="2490375" y="332656"/>
            <a:ext cx="4163256" cy="923330"/>
          </a:xfrm>
          <a:prstGeom prst="rect">
            <a:avLst/>
          </a:prstGeom>
          <a:noFill/>
        </p:spPr>
        <p:txBody>
          <a:bodyPr wrap="square" lIns="91440" tIns="45720" rIns="91440" bIns="45720">
            <a:spAutoFit/>
          </a:bodyPr>
          <a:lstStyle/>
          <a:p>
            <a:pPr algn="ctr"/>
            <a:r>
              <a:rPr lang="pl-PL"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Historia Ziemi</a:t>
            </a:r>
            <a:endParaRPr lang="pl-PL"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ransition spd="slow" advTm="3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dissolve">
                                      <p:cBhvr>
                                        <p:cTn id="13"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1412777"/>
            <a:ext cx="8229600" cy="2520279"/>
          </a:xfrm>
        </p:spPr>
        <p:txBody>
          <a:bodyPr>
            <a:normAutofit fontScale="92500" lnSpcReduction="20000"/>
          </a:bodyPr>
          <a:lstStyle/>
          <a:p>
            <a:r>
              <a:rPr lang="pl-PL" dirty="0" smtClean="0"/>
              <a:t>Kształt Ziemi zbliżony jest do elipsoidy obrotowej, kuli lekko spłaszczonej na biegunach. Ruch obrotowy Ziemi sprawia, że średnica równika jest o 43 km większa niż średnica pomiędzy biegunami. Przeciętna średnica wynosi 12 742 km.</a:t>
            </a:r>
          </a:p>
          <a:p>
            <a:endParaRPr lang="pl-PL" dirty="0"/>
          </a:p>
        </p:txBody>
      </p:sp>
      <p:sp>
        <p:nvSpPr>
          <p:cNvPr id="4" name="Prostokąt 3"/>
          <p:cNvSpPr/>
          <p:nvPr/>
        </p:nvSpPr>
        <p:spPr>
          <a:xfrm>
            <a:off x="1835696" y="332656"/>
            <a:ext cx="5616624" cy="923330"/>
          </a:xfrm>
          <a:prstGeom prst="rect">
            <a:avLst/>
          </a:prstGeom>
          <a:noFill/>
        </p:spPr>
        <p:txBody>
          <a:bodyPr wrap="square" lIns="91440" tIns="45720" rIns="91440" bIns="45720">
            <a:spAutoFit/>
          </a:bodyPr>
          <a:lstStyle/>
          <a:p>
            <a:pPr algn="ctr"/>
            <a:r>
              <a:rPr lang="pl-PL"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Kształt Ziemi</a:t>
            </a:r>
            <a:endParaRPr lang="pl-PL"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10242" name="Picture 2" descr="http://upload.wikimedia.org/wikipedia/commons/thumb/b/b5/Geoida.png/270px-Geoida.png">
            <a:hlinkClick r:id="rId2"/>
          </p:cNvPr>
          <p:cNvPicPr>
            <a:picLocks noChangeAspect="1" noChangeArrowheads="1"/>
          </p:cNvPicPr>
          <p:nvPr/>
        </p:nvPicPr>
        <p:blipFill>
          <a:blip r:embed="rId3" cstate="print"/>
          <a:srcRect/>
          <a:stretch>
            <a:fillRect/>
          </a:stretch>
        </p:blipFill>
        <p:spPr bwMode="auto">
          <a:xfrm>
            <a:off x="3059832" y="3861048"/>
            <a:ext cx="5400600" cy="2749973"/>
          </a:xfrm>
          <a:prstGeom prst="rect">
            <a:avLst/>
          </a:prstGeom>
          <a:noFill/>
        </p:spPr>
      </p:pic>
    </p:spTree>
  </p:cSld>
  <p:clrMapOvr>
    <a:masterClrMapping/>
  </p:clrMapOvr>
  <p:transition spd="slow" advTm="18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trips(downLeft)">
                                      <p:cBhvr>
                                        <p:cTn id="13" dur="1000"/>
                                        <p:tgtEl>
                                          <p:spTgt spid="3">
                                            <p:txEl>
                                              <p:pRg st="0" end="0"/>
                                            </p:txEl>
                                          </p:spTgt>
                                        </p:tgtEl>
                                      </p:cBhvr>
                                    </p:animEffect>
                                  </p:childTnLst>
                                </p:cTn>
                              </p:par>
                              <p:par>
                                <p:cTn id="14" presetID="13" presetClass="entr" presetSubtype="16" fill="hold" nodeType="withEffect">
                                  <p:stCondLst>
                                    <p:cond delay="0"/>
                                  </p:stCondLst>
                                  <p:childTnLst>
                                    <p:set>
                                      <p:cBhvr>
                                        <p:cTn id="15" dur="1" fill="hold">
                                          <p:stCondLst>
                                            <p:cond delay="0"/>
                                          </p:stCondLst>
                                        </p:cTn>
                                        <p:tgtEl>
                                          <p:spTgt spid="10242"/>
                                        </p:tgtEl>
                                        <p:attrNameLst>
                                          <p:attrName>style.visibility</p:attrName>
                                        </p:attrNameLst>
                                      </p:cBhvr>
                                      <p:to>
                                        <p:strVal val="visible"/>
                                      </p:to>
                                    </p:set>
                                    <p:animEffect transition="in" filter="plus(in)">
                                      <p:cBhvr>
                                        <p:cTn id="16" dur="1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normAutofit fontScale="92500" lnSpcReduction="20000"/>
          </a:bodyPr>
          <a:lstStyle/>
          <a:p>
            <a:r>
              <a:rPr lang="pl-PL" dirty="0" smtClean="0">
                <a:solidFill>
                  <a:srgbClr val="00CC00"/>
                </a:solidFill>
              </a:rPr>
              <a:t>Skorupa ziemska </a:t>
            </a:r>
            <a:r>
              <a:rPr lang="pl-PL" dirty="0" smtClean="0"/>
              <a:t>jest zewnętrzną powłoką Ziemi. Zajmuje do 1% objętości globu oraz 0,7% jego masy, jest to jednak najbardziej zróżnicowana chemicznie i fizycznie geosfera. Dolna część skorupy ziemskiej (warstwa bazaltowa) jest oddzielona od części górnej (warstwa granitowa) przez nieciągłość Conrada.</a:t>
            </a:r>
          </a:p>
          <a:p>
            <a:r>
              <a:rPr lang="pl-PL" dirty="0" smtClean="0">
                <a:solidFill>
                  <a:srgbClr val="00CC00"/>
                </a:solidFill>
              </a:rPr>
              <a:t>Skorupa ziemska </a:t>
            </a:r>
            <a:r>
              <a:rPr lang="pl-PL" dirty="0" smtClean="0"/>
              <a:t>dzielona jest na skorupę kontynentalną i oceaniczną, które różnią się grubością, gęstością, budową geologiczną i składem chemicznym</a:t>
            </a:r>
          </a:p>
          <a:p>
            <a:endParaRPr lang="pl-PL" dirty="0"/>
          </a:p>
        </p:txBody>
      </p:sp>
      <p:sp>
        <p:nvSpPr>
          <p:cNvPr id="4" name="Prostokąt 3"/>
          <p:cNvSpPr/>
          <p:nvPr/>
        </p:nvSpPr>
        <p:spPr>
          <a:xfrm>
            <a:off x="1115616" y="260648"/>
            <a:ext cx="7056784" cy="923330"/>
          </a:xfrm>
          <a:prstGeom prst="rect">
            <a:avLst/>
          </a:prstGeom>
          <a:noFill/>
        </p:spPr>
        <p:txBody>
          <a:bodyPr wrap="square" lIns="91440" tIns="45720" rIns="91440" bIns="45720">
            <a:spAutoFit/>
          </a:bodyPr>
          <a:lstStyle/>
          <a:p>
            <a:pPr algn="ctr"/>
            <a:r>
              <a:rPr lang="pl-PL"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Skorupa</a:t>
            </a:r>
            <a:endParaRPr lang="pl-PL"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ransition spd="slow" advTm="4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trips(downLeft)">
                                      <p:cBhvr>
                                        <p:cTn id="13" dur="1000"/>
                                        <p:tgtEl>
                                          <p:spTgt spid="3">
                                            <p:txEl>
                                              <p:pRg st="0" end="0"/>
                                            </p:txEl>
                                          </p:spTgt>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strips(downLeft)">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0" y="1124744"/>
            <a:ext cx="9144000" cy="3312369"/>
          </a:xfrm>
        </p:spPr>
        <p:txBody>
          <a:bodyPr>
            <a:normAutofit fontScale="77500" lnSpcReduction="20000"/>
          </a:bodyPr>
          <a:lstStyle/>
          <a:p>
            <a:r>
              <a:rPr lang="pl-PL" b="1" dirty="0" smtClean="0">
                <a:solidFill>
                  <a:schemeClr val="tx2">
                    <a:lumMod val="60000"/>
                    <a:lumOff val="40000"/>
                  </a:schemeClr>
                </a:solidFill>
              </a:rPr>
              <a:t>Jądro Ziemi</a:t>
            </a:r>
            <a:r>
              <a:rPr lang="pl-PL" dirty="0" smtClean="0">
                <a:solidFill>
                  <a:schemeClr val="tx2">
                    <a:lumMod val="60000"/>
                    <a:lumOff val="40000"/>
                  </a:schemeClr>
                </a:solidFill>
              </a:rPr>
              <a:t> (</a:t>
            </a:r>
            <a:r>
              <a:rPr lang="pl-PL" b="1" dirty="0" smtClean="0">
                <a:solidFill>
                  <a:schemeClr val="tx2">
                    <a:lumMod val="60000"/>
                    <a:lumOff val="40000"/>
                  </a:schemeClr>
                </a:solidFill>
              </a:rPr>
              <a:t>barysfera</a:t>
            </a:r>
            <a:r>
              <a:rPr lang="pl-PL" dirty="0" smtClean="0">
                <a:solidFill>
                  <a:schemeClr val="tx2">
                    <a:lumMod val="60000"/>
                    <a:lumOff val="40000"/>
                  </a:schemeClr>
                </a:solidFill>
              </a:rPr>
              <a:t>, </a:t>
            </a:r>
            <a:r>
              <a:rPr lang="pl-PL" b="1" dirty="0" smtClean="0">
                <a:solidFill>
                  <a:schemeClr val="tx2">
                    <a:lumMod val="60000"/>
                    <a:lumOff val="40000"/>
                  </a:schemeClr>
                </a:solidFill>
              </a:rPr>
              <a:t>nife</a:t>
            </a:r>
            <a:r>
              <a:rPr lang="pl-PL" dirty="0" smtClean="0">
                <a:solidFill>
                  <a:schemeClr val="tx2">
                    <a:lumMod val="60000"/>
                    <a:lumOff val="40000"/>
                  </a:schemeClr>
                </a:solidFill>
              </a:rPr>
              <a:t>) </a:t>
            </a:r>
            <a:r>
              <a:rPr lang="pl-PL" dirty="0" smtClean="0"/>
              <a:t>– wewnętrzna część kuli ziemskiej. Hipotezy o jego budowie i cechach fizyczno-chemicznych opierają się głównie na badaniu rozchodzenia się fal sejsmicznych podczas trzęsień ziemi. Zgodnie z powszechnie przyjętymi poglądami jądro Ziemi jest kulą o promieniu 3470 km, masie 1,85·10</a:t>
            </a:r>
            <a:r>
              <a:rPr lang="pl-PL" baseline="30000" dirty="0" smtClean="0"/>
              <a:t>24</a:t>
            </a:r>
            <a:r>
              <a:rPr lang="pl-PL" dirty="0" smtClean="0"/>
              <a:t>  kg i gęstości 9,6–18,5 g/cm³. Tworzy je stop niklu (Ni) i żelaza (Fe) (stąd dawniej używane określenie </a:t>
            </a:r>
            <a:r>
              <a:rPr lang="pl-PL" b="1" dirty="0" smtClean="0"/>
              <a:t>nife</a:t>
            </a:r>
            <a:r>
              <a:rPr lang="pl-PL" dirty="0" smtClean="0"/>
              <a:t>), być może z domieszką pierwiastków lekkich – krzemu, siarki i potasu. Uważa się, że występują w nim atomy pierwiastków ciężkich w stężeniu większym niż w płaszczu Ziemi.</a:t>
            </a:r>
          </a:p>
          <a:p>
            <a:endParaRPr lang="pl-PL" dirty="0"/>
          </a:p>
        </p:txBody>
      </p:sp>
      <p:sp>
        <p:nvSpPr>
          <p:cNvPr id="4" name="Prostokąt 3"/>
          <p:cNvSpPr/>
          <p:nvPr/>
        </p:nvSpPr>
        <p:spPr>
          <a:xfrm>
            <a:off x="2555776" y="260648"/>
            <a:ext cx="4320480" cy="923330"/>
          </a:xfrm>
          <a:prstGeom prst="rect">
            <a:avLst/>
          </a:prstGeom>
          <a:noFill/>
        </p:spPr>
        <p:txBody>
          <a:bodyPr wrap="square" lIns="91440" tIns="45720" rIns="91440" bIns="45720">
            <a:spAutoFit/>
          </a:bodyPr>
          <a:lstStyle/>
          <a:p>
            <a:pPr algn="ctr"/>
            <a:r>
              <a:rPr lang="pl-PL"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Jądro Ziemi</a:t>
            </a:r>
            <a:endParaRPr lang="pl-PL"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2050" name="Picture 2" descr="http://upload.wikimedia.org/wikipedia/commons/thumb/5/5b/Earth-crust-cutaway-polish.svg/350px-Earth-crust-cutaway-polish.svg.png">
            <a:hlinkClick r:id="rId2"/>
          </p:cNvPr>
          <p:cNvPicPr>
            <a:picLocks noChangeAspect="1" noChangeArrowheads="1"/>
          </p:cNvPicPr>
          <p:nvPr/>
        </p:nvPicPr>
        <p:blipFill>
          <a:blip r:embed="rId3" cstate="print"/>
          <a:srcRect/>
          <a:stretch>
            <a:fillRect/>
          </a:stretch>
        </p:blipFill>
        <p:spPr bwMode="auto">
          <a:xfrm>
            <a:off x="2987824" y="4005064"/>
            <a:ext cx="5616624" cy="2615556"/>
          </a:xfrm>
          <a:prstGeom prst="rect">
            <a:avLst/>
          </a:prstGeom>
          <a:noFill/>
        </p:spPr>
      </p:pic>
    </p:spTree>
  </p:cSld>
  <p:clrMapOvr>
    <a:masterClrMapping/>
  </p:clrMapOvr>
  <p:transition spd="slow" advTm="3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diamond(in)">
                                      <p:cBhvr>
                                        <p:cTn id="13" dur="2000"/>
                                        <p:tgtEl>
                                          <p:spTgt spid="3">
                                            <p:txEl>
                                              <p:pRg st="0" end="0"/>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2050"/>
                                        </p:tgtEl>
                                        <p:attrNameLst>
                                          <p:attrName>style.visibility</p:attrName>
                                        </p:attrNameLst>
                                      </p:cBhvr>
                                      <p:to>
                                        <p:strVal val="visible"/>
                                      </p:to>
                                    </p:set>
                                    <p:animEffect transition="in" filter="dissolve">
                                      <p:cBhvr>
                                        <p:cTn id="16"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1052736"/>
            <a:ext cx="8229600" cy="3240361"/>
          </a:xfrm>
        </p:spPr>
        <p:txBody>
          <a:bodyPr>
            <a:normAutofit fontScale="70000" lnSpcReduction="20000"/>
          </a:bodyPr>
          <a:lstStyle/>
          <a:p>
            <a:r>
              <a:rPr lang="pl-PL" b="1" dirty="0" smtClean="0">
                <a:solidFill>
                  <a:schemeClr val="tx2">
                    <a:lumMod val="60000"/>
                    <a:lumOff val="40000"/>
                  </a:schemeClr>
                </a:solidFill>
              </a:rPr>
              <a:t>Przyszłość planety </a:t>
            </a:r>
            <a:r>
              <a:rPr lang="pl-PL" dirty="0" smtClean="0"/>
              <a:t>związana jest z cyklem życia Słońca. Stopniowe wyczerpywanie się zasobów wodoru w jądrze gwiazdy i wynikająca z tego akumulacja w jej wnętrzu helu, prowadzić ma do zwiększania się świetlności Słońca, która ma wzrosnąć o 10% w ciągu 1,1 miliarda lat, a o 40% za 3,5 mld lat. Modele klimatu sugerują, że wzrost promieniowania docierającego na powierzchnię Ziemi do 1,4 obecnej wartości jest wystarczający do całkowitego wyparowania jej oceanów. Inne scenariusze przewidują, że wody powierzchniowe mają wyparować całkowicie za 2,5 mld lat lub w ciągu miliarda lat</a:t>
            </a:r>
          </a:p>
          <a:p>
            <a:endParaRPr lang="pl-PL" dirty="0"/>
          </a:p>
        </p:txBody>
      </p:sp>
      <p:sp>
        <p:nvSpPr>
          <p:cNvPr id="4" name="Prostokąt 3"/>
          <p:cNvSpPr/>
          <p:nvPr/>
        </p:nvSpPr>
        <p:spPr>
          <a:xfrm>
            <a:off x="1801116" y="188640"/>
            <a:ext cx="5541773" cy="92333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pl-PL"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PRZYSZŁOŚĆ ZIEMI</a:t>
            </a:r>
            <a:endParaRPr lang="pl-PL"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1026" name="Picture 2" descr="Cykl życia Słońca.png">
            <a:hlinkClick r:id="rId2"/>
          </p:cNvPr>
          <p:cNvPicPr>
            <a:picLocks noChangeAspect="1" noChangeArrowheads="1"/>
          </p:cNvPicPr>
          <p:nvPr/>
        </p:nvPicPr>
        <p:blipFill>
          <a:blip r:embed="rId3" cstate="print"/>
          <a:srcRect/>
          <a:stretch>
            <a:fillRect/>
          </a:stretch>
        </p:blipFill>
        <p:spPr bwMode="auto">
          <a:xfrm>
            <a:off x="611560" y="4077072"/>
            <a:ext cx="7848872" cy="1870323"/>
          </a:xfrm>
          <a:prstGeom prst="rect">
            <a:avLst/>
          </a:prstGeom>
          <a:noFill/>
        </p:spPr>
      </p:pic>
    </p:spTree>
  </p:cSld>
  <p:clrMapOvr>
    <a:masterClrMapping/>
  </p:clrMapOvr>
  <p:transition spd="slow" advTm="30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26"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80">
                                          <p:stCondLst>
                                            <p:cond delay="0"/>
                                          </p:stCondLst>
                                        </p:cTn>
                                        <p:tgtEl>
                                          <p:spTgt spid="3">
                                            <p:txEl>
                                              <p:pRg st="0" end="0"/>
                                            </p:txEl>
                                          </p:spTgt>
                                        </p:tgtEl>
                                      </p:cBhvr>
                                    </p:animEffect>
                                    <p:anim calcmode="lin" valueType="num">
                                      <p:cBhvr>
                                        <p:cTn id="14"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xEl>
                                              <p:pRg st="0" end="0"/>
                                            </p:txEl>
                                          </p:spTgt>
                                        </p:tgtEl>
                                      </p:cBhvr>
                                      <p:to x="100000" y="60000"/>
                                    </p:animScale>
                                    <p:animScale>
                                      <p:cBhvr>
                                        <p:cTn id="20" dur="166" decel="50000">
                                          <p:stCondLst>
                                            <p:cond delay="676"/>
                                          </p:stCondLst>
                                        </p:cTn>
                                        <p:tgtEl>
                                          <p:spTgt spid="3">
                                            <p:txEl>
                                              <p:pRg st="0" end="0"/>
                                            </p:txEl>
                                          </p:spTgt>
                                        </p:tgtEl>
                                      </p:cBhvr>
                                      <p:to x="100000" y="100000"/>
                                    </p:animScale>
                                    <p:animScale>
                                      <p:cBhvr>
                                        <p:cTn id="21" dur="26">
                                          <p:stCondLst>
                                            <p:cond delay="1312"/>
                                          </p:stCondLst>
                                        </p:cTn>
                                        <p:tgtEl>
                                          <p:spTgt spid="3">
                                            <p:txEl>
                                              <p:pRg st="0" end="0"/>
                                            </p:txEl>
                                          </p:spTgt>
                                        </p:tgtEl>
                                      </p:cBhvr>
                                      <p:to x="100000" y="80000"/>
                                    </p:animScale>
                                    <p:animScale>
                                      <p:cBhvr>
                                        <p:cTn id="22" dur="166" decel="50000">
                                          <p:stCondLst>
                                            <p:cond delay="1338"/>
                                          </p:stCondLst>
                                        </p:cTn>
                                        <p:tgtEl>
                                          <p:spTgt spid="3">
                                            <p:txEl>
                                              <p:pRg st="0" end="0"/>
                                            </p:txEl>
                                          </p:spTgt>
                                        </p:tgtEl>
                                      </p:cBhvr>
                                      <p:to x="100000" y="100000"/>
                                    </p:animScale>
                                    <p:animScale>
                                      <p:cBhvr>
                                        <p:cTn id="23" dur="26">
                                          <p:stCondLst>
                                            <p:cond delay="1642"/>
                                          </p:stCondLst>
                                        </p:cTn>
                                        <p:tgtEl>
                                          <p:spTgt spid="3">
                                            <p:txEl>
                                              <p:pRg st="0" end="0"/>
                                            </p:txEl>
                                          </p:spTgt>
                                        </p:tgtEl>
                                      </p:cBhvr>
                                      <p:to x="100000" y="90000"/>
                                    </p:animScale>
                                    <p:animScale>
                                      <p:cBhvr>
                                        <p:cTn id="24" dur="166" decel="50000">
                                          <p:stCondLst>
                                            <p:cond delay="1668"/>
                                          </p:stCondLst>
                                        </p:cTn>
                                        <p:tgtEl>
                                          <p:spTgt spid="3">
                                            <p:txEl>
                                              <p:pRg st="0" end="0"/>
                                            </p:txEl>
                                          </p:spTgt>
                                        </p:tgtEl>
                                      </p:cBhvr>
                                      <p:to x="100000" y="100000"/>
                                    </p:animScale>
                                    <p:animScale>
                                      <p:cBhvr>
                                        <p:cTn id="25" dur="26">
                                          <p:stCondLst>
                                            <p:cond delay="1808"/>
                                          </p:stCondLst>
                                        </p:cTn>
                                        <p:tgtEl>
                                          <p:spTgt spid="3">
                                            <p:txEl>
                                              <p:pRg st="0" end="0"/>
                                            </p:txEl>
                                          </p:spTgt>
                                        </p:tgtEl>
                                      </p:cBhvr>
                                      <p:to x="100000" y="95000"/>
                                    </p:animScale>
                                    <p:animScale>
                                      <p:cBhvr>
                                        <p:cTn id="26" dur="166" decel="50000">
                                          <p:stCondLst>
                                            <p:cond delay="1834"/>
                                          </p:stCondLst>
                                        </p:cTn>
                                        <p:tgtEl>
                                          <p:spTgt spid="3">
                                            <p:txEl>
                                              <p:pRg st="0" end="0"/>
                                            </p:txEl>
                                          </p:spTgt>
                                        </p:tgtEl>
                                      </p:cBhvr>
                                      <p:to x="100000" y="100000"/>
                                    </p:animScale>
                                  </p:childTnLst>
                                </p:cTn>
                              </p:par>
                              <p:par>
                                <p:cTn id="27" presetID="35" presetClass="entr" presetSubtype="0" fill="hold" nodeType="withEffect">
                                  <p:stCondLst>
                                    <p:cond delay="0"/>
                                  </p:stCondLst>
                                  <p:childTnLst>
                                    <p:set>
                                      <p:cBhvr>
                                        <p:cTn id="28" dur="1" fill="hold">
                                          <p:stCondLst>
                                            <p:cond delay="0"/>
                                          </p:stCondLst>
                                        </p:cTn>
                                        <p:tgtEl>
                                          <p:spTgt spid="1026"/>
                                        </p:tgtEl>
                                        <p:attrNameLst>
                                          <p:attrName>style.visibility</p:attrName>
                                        </p:attrNameLst>
                                      </p:cBhvr>
                                      <p:to>
                                        <p:strVal val="visible"/>
                                      </p:to>
                                    </p:set>
                                    <p:animEffect transition="in" filter="fade">
                                      <p:cBhvr>
                                        <p:cTn id="29" dur="2000"/>
                                        <p:tgtEl>
                                          <p:spTgt spid="1026"/>
                                        </p:tgtEl>
                                      </p:cBhvr>
                                    </p:animEffect>
                                    <p:anim calcmode="lin" valueType="num">
                                      <p:cBhvr>
                                        <p:cTn id="30" dur="2000" fill="hold"/>
                                        <p:tgtEl>
                                          <p:spTgt spid="1026"/>
                                        </p:tgtEl>
                                        <p:attrNameLst>
                                          <p:attrName>style.rotation</p:attrName>
                                        </p:attrNameLst>
                                      </p:cBhvr>
                                      <p:tavLst>
                                        <p:tav tm="0">
                                          <p:val>
                                            <p:fltVal val="720"/>
                                          </p:val>
                                        </p:tav>
                                        <p:tav tm="100000">
                                          <p:val>
                                            <p:fltVal val="0"/>
                                          </p:val>
                                        </p:tav>
                                      </p:tavLst>
                                    </p:anim>
                                    <p:anim calcmode="lin" valueType="num">
                                      <p:cBhvr>
                                        <p:cTn id="31" dur="2000" fill="hold"/>
                                        <p:tgtEl>
                                          <p:spTgt spid="1026"/>
                                        </p:tgtEl>
                                        <p:attrNameLst>
                                          <p:attrName>ppt_h</p:attrName>
                                        </p:attrNameLst>
                                      </p:cBhvr>
                                      <p:tavLst>
                                        <p:tav tm="0">
                                          <p:val>
                                            <p:fltVal val="0"/>
                                          </p:val>
                                        </p:tav>
                                        <p:tav tm="100000">
                                          <p:val>
                                            <p:strVal val="#ppt_h"/>
                                          </p:val>
                                        </p:tav>
                                      </p:tavLst>
                                    </p:anim>
                                    <p:anim calcmode="lin" valueType="num">
                                      <p:cBhvr>
                                        <p:cTn id="32" dur="2000" fill="hold"/>
                                        <p:tgtEl>
                                          <p:spTgt spid="102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1196753"/>
            <a:ext cx="8229600" cy="2232248"/>
          </a:xfrm>
        </p:spPr>
        <p:txBody>
          <a:bodyPr>
            <a:normAutofit fontScale="85000" lnSpcReduction="10000"/>
          </a:bodyPr>
          <a:lstStyle/>
          <a:p>
            <a:r>
              <a:rPr lang="pl-PL" b="1" dirty="0" smtClean="0">
                <a:solidFill>
                  <a:schemeClr val="tx2">
                    <a:lumMod val="60000"/>
                    <a:lumOff val="40000"/>
                  </a:schemeClr>
                </a:solidFill>
              </a:rPr>
              <a:t>Kontynent</a:t>
            </a:r>
            <a:r>
              <a:rPr lang="pl-PL" dirty="0" smtClean="0"/>
              <a:t> – podstawowa, obok oceanów, jednostka podziału świata. Odnosi się do olbrzymich pod względem powierzchni (rzędu kilku mln km) obszarów lądu. Obejmuje przybrzeżne wyspy znajdujące się na tym samym cokole kontynentalnym</a:t>
            </a:r>
            <a:r>
              <a:rPr lang="pl-PL" baseline="30000" dirty="0" smtClean="0"/>
              <a:t>.</a:t>
            </a:r>
            <a:endParaRPr lang="pl-PL" dirty="0" smtClean="0"/>
          </a:p>
          <a:p>
            <a:endParaRPr lang="pl-PL" dirty="0"/>
          </a:p>
        </p:txBody>
      </p:sp>
      <p:sp>
        <p:nvSpPr>
          <p:cNvPr id="4" name="Prostokąt 3"/>
          <p:cNvSpPr/>
          <p:nvPr/>
        </p:nvSpPr>
        <p:spPr>
          <a:xfrm>
            <a:off x="2123729" y="188640"/>
            <a:ext cx="4968552"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pl-PL"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kontynenty</a:t>
            </a:r>
            <a:endParaRPr lang="pl-PL"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21507" name="Picture 3" descr="Plik:Continents vide couleurs.png">
            <a:hlinkClick r:id="rId2"/>
          </p:cNvPr>
          <p:cNvPicPr>
            <a:picLocks noChangeAspect="1" noChangeArrowheads="1"/>
          </p:cNvPicPr>
          <p:nvPr/>
        </p:nvPicPr>
        <p:blipFill>
          <a:blip r:embed="rId3" cstate="print"/>
          <a:srcRect/>
          <a:stretch>
            <a:fillRect/>
          </a:stretch>
        </p:blipFill>
        <p:spPr bwMode="auto">
          <a:xfrm>
            <a:off x="1691680" y="3429000"/>
            <a:ext cx="5760640" cy="3003054"/>
          </a:xfrm>
          <a:prstGeom prst="rect">
            <a:avLst/>
          </a:prstGeom>
          <a:noFill/>
        </p:spPr>
      </p:pic>
      <p:pic>
        <p:nvPicPr>
          <p:cNvPr id="21509" name="Picture 5" descr="http://bits.wikimedia.org/skins-1.17/common/images/magnify-clip.png">
            <a:hlinkClick r:id="rId4" tooltip="Powiększ"/>
          </p:cNvPr>
          <p:cNvPicPr>
            <a:picLocks noChangeAspect="1" noChangeArrowheads="1"/>
          </p:cNvPicPr>
          <p:nvPr/>
        </p:nvPicPr>
        <p:blipFill>
          <a:blip r:embed="rId5" cstate="print"/>
          <a:srcRect/>
          <a:stretch>
            <a:fillRect/>
          </a:stretch>
        </p:blipFill>
        <p:spPr bwMode="auto">
          <a:xfrm>
            <a:off x="112713" y="-414338"/>
            <a:ext cx="142875" cy="104775"/>
          </a:xfrm>
          <a:prstGeom prst="rect">
            <a:avLst/>
          </a:prstGeom>
          <a:noFill/>
        </p:spPr>
      </p:pic>
    </p:spTree>
  </p:cSld>
  <p:clrMapOvr>
    <a:masterClrMapping/>
  </p:clrMapOvr>
  <p:transition spd="slow" advTm="18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41" presetClass="entr" presetSubtype="0" fill="hold" grpId="0" nodeType="withEffect">
                                  <p:stCondLst>
                                    <p:cond delay="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5"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
                                            <p:txEl>
                                              <p:pRg st="0" end="0"/>
                                            </p:txEl>
                                          </p:spTgt>
                                        </p:tgtEl>
                                      </p:cBhvr>
                                    </p:animEffect>
                                  </p:childTnLst>
                                </p:cTn>
                              </p:par>
                              <p:par>
                                <p:cTn id="18" presetID="26" presetClass="entr" presetSubtype="0" fill="hold" nodeType="withEffect">
                                  <p:stCondLst>
                                    <p:cond delay="0"/>
                                  </p:stCondLst>
                                  <p:childTnLst>
                                    <p:set>
                                      <p:cBhvr>
                                        <p:cTn id="19" dur="1" fill="hold">
                                          <p:stCondLst>
                                            <p:cond delay="0"/>
                                          </p:stCondLst>
                                        </p:cTn>
                                        <p:tgtEl>
                                          <p:spTgt spid="21507"/>
                                        </p:tgtEl>
                                        <p:attrNameLst>
                                          <p:attrName>style.visibility</p:attrName>
                                        </p:attrNameLst>
                                      </p:cBhvr>
                                      <p:to>
                                        <p:strVal val="visible"/>
                                      </p:to>
                                    </p:set>
                                    <p:animEffect transition="in" filter="wipe(down)">
                                      <p:cBhvr>
                                        <p:cTn id="20" dur="580">
                                          <p:stCondLst>
                                            <p:cond delay="0"/>
                                          </p:stCondLst>
                                        </p:cTn>
                                        <p:tgtEl>
                                          <p:spTgt spid="21507"/>
                                        </p:tgtEl>
                                      </p:cBhvr>
                                    </p:animEffect>
                                    <p:anim calcmode="lin" valueType="num">
                                      <p:cBhvr>
                                        <p:cTn id="21" dur="1822" tmFilter="0,0; 0.14,0.36; 0.43,0.73; 0.71,0.91; 1.0,1.0">
                                          <p:stCondLst>
                                            <p:cond delay="0"/>
                                          </p:stCondLst>
                                        </p:cTn>
                                        <p:tgtEl>
                                          <p:spTgt spid="21507"/>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21507"/>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21507"/>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21507"/>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21507"/>
                                        </p:tgtEl>
                                        <p:attrNameLst>
                                          <p:attrName>ppt_y</p:attrName>
                                        </p:attrNameLst>
                                      </p:cBhvr>
                                      <p:tavLst>
                                        <p:tav tm="0" fmla="#ppt_y-sin(pi*$)/81">
                                          <p:val>
                                            <p:fltVal val="0"/>
                                          </p:val>
                                        </p:tav>
                                        <p:tav tm="100000">
                                          <p:val>
                                            <p:fltVal val="1"/>
                                          </p:val>
                                        </p:tav>
                                      </p:tavLst>
                                    </p:anim>
                                    <p:animScale>
                                      <p:cBhvr>
                                        <p:cTn id="26" dur="26">
                                          <p:stCondLst>
                                            <p:cond delay="650"/>
                                          </p:stCondLst>
                                        </p:cTn>
                                        <p:tgtEl>
                                          <p:spTgt spid="21507"/>
                                        </p:tgtEl>
                                      </p:cBhvr>
                                      <p:to x="100000" y="60000"/>
                                    </p:animScale>
                                    <p:animScale>
                                      <p:cBhvr>
                                        <p:cTn id="27" dur="166" decel="50000">
                                          <p:stCondLst>
                                            <p:cond delay="676"/>
                                          </p:stCondLst>
                                        </p:cTn>
                                        <p:tgtEl>
                                          <p:spTgt spid="21507"/>
                                        </p:tgtEl>
                                      </p:cBhvr>
                                      <p:to x="100000" y="100000"/>
                                    </p:animScale>
                                    <p:animScale>
                                      <p:cBhvr>
                                        <p:cTn id="28" dur="26">
                                          <p:stCondLst>
                                            <p:cond delay="1312"/>
                                          </p:stCondLst>
                                        </p:cTn>
                                        <p:tgtEl>
                                          <p:spTgt spid="21507"/>
                                        </p:tgtEl>
                                      </p:cBhvr>
                                      <p:to x="100000" y="80000"/>
                                    </p:animScale>
                                    <p:animScale>
                                      <p:cBhvr>
                                        <p:cTn id="29" dur="166" decel="50000">
                                          <p:stCondLst>
                                            <p:cond delay="1338"/>
                                          </p:stCondLst>
                                        </p:cTn>
                                        <p:tgtEl>
                                          <p:spTgt spid="21507"/>
                                        </p:tgtEl>
                                      </p:cBhvr>
                                      <p:to x="100000" y="100000"/>
                                    </p:animScale>
                                    <p:animScale>
                                      <p:cBhvr>
                                        <p:cTn id="30" dur="26">
                                          <p:stCondLst>
                                            <p:cond delay="1642"/>
                                          </p:stCondLst>
                                        </p:cTn>
                                        <p:tgtEl>
                                          <p:spTgt spid="21507"/>
                                        </p:tgtEl>
                                      </p:cBhvr>
                                      <p:to x="100000" y="90000"/>
                                    </p:animScale>
                                    <p:animScale>
                                      <p:cBhvr>
                                        <p:cTn id="31" dur="166" decel="50000">
                                          <p:stCondLst>
                                            <p:cond delay="1668"/>
                                          </p:stCondLst>
                                        </p:cTn>
                                        <p:tgtEl>
                                          <p:spTgt spid="21507"/>
                                        </p:tgtEl>
                                      </p:cBhvr>
                                      <p:to x="100000" y="100000"/>
                                    </p:animScale>
                                    <p:animScale>
                                      <p:cBhvr>
                                        <p:cTn id="32" dur="26">
                                          <p:stCondLst>
                                            <p:cond delay="1808"/>
                                          </p:stCondLst>
                                        </p:cTn>
                                        <p:tgtEl>
                                          <p:spTgt spid="21507"/>
                                        </p:tgtEl>
                                      </p:cBhvr>
                                      <p:to x="100000" y="95000"/>
                                    </p:animScale>
                                    <p:animScale>
                                      <p:cBhvr>
                                        <p:cTn id="33" dur="166" decel="50000">
                                          <p:stCondLst>
                                            <p:cond delay="1834"/>
                                          </p:stCondLst>
                                        </p:cTn>
                                        <p:tgtEl>
                                          <p:spTgt spid="2150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345</TotalTime>
  <Words>791</Words>
  <Application>Microsoft Office PowerPoint</Application>
  <PresentationFormat>Pokaz na ekranie (4:3)</PresentationFormat>
  <Paragraphs>47</Paragraphs>
  <Slides>28</Slides>
  <Notes>1</Notes>
  <HiddenSlides>0</HiddenSlides>
  <MMClips>0</MMClips>
  <ScaleCrop>false</ScaleCrop>
  <HeadingPairs>
    <vt:vector size="4" baseType="variant">
      <vt:variant>
        <vt:lpstr>Motyw</vt:lpstr>
      </vt:variant>
      <vt:variant>
        <vt:i4>1</vt:i4>
      </vt:variant>
      <vt:variant>
        <vt:lpstr>Tytuły slajdów</vt:lpstr>
      </vt:variant>
      <vt:variant>
        <vt:i4>28</vt:i4>
      </vt:variant>
    </vt:vector>
  </HeadingPairs>
  <TitlesOfParts>
    <vt:vector size="29" baseType="lpstr">
      <vt:lpstr>Motyw pakietu Office</vt:lpstr>
      <vt:lpstr>Slajd 1</vt:lpstr>
      <vt:lpstr>Slajd 2</vt:lpstr>
      <vt:lpstr>Slajd 3</vt:lpstr>
      <vt:lpstr>Slajd 4</vt:lpstr>
      <vt:lpstr>Slajd 5</vt:lpstr>
      <vt:lpstr>Slajd 6</vt:lpstr>
      <vt:lpstr>Slajd 7</vt:lpstr>
      <vt:lpstr>Slajd 8</vt:lpstr>
      <vt:lpstr>Slajd 9</vt:lpstr>
      <vt:lpstr>Slajd 10</vt:lpstr>
      <vt:lpstr>Slajd 11</vt:lpstr>
      <vt:lpstr>Slajd 12</vt:lpstr>
      <vt:lpstr>Slajd 13</vt:lpstr>
      <vt:lpstr>Zdjęcia </vt:lpstr>
      <vt:lpstr>Slajd 15</vt:lpstr>
      <vt:lpstr>Slajd 16</vt:lpstr>
      <vt:lpstr>Slajd 17</vt:lpstr>
      <vt:lpstr>Slajd 18</vt:lpstr>
      <vt:lpstr>Slajd 19</vt:lpstr>
      <vt:lpstr>Slajd 20</vt:lpstr>
      <vt:lpstr>Slajd 21</vt:lpstr>
      <vt:lpstr>Slajd 22</vt:lpstr>
      <vt:lpstr>Slajd 23</vt:lpstr>
      <vt:lpstr>Slajd 24</vt:lpstr>
      <vt:lpstr>Slajd 25</vt:lpstr>
      <vt:lpstr>Slajd 26</vt:lpstr>
      <vt:lpstr>Slajd 27</vt:lpstr>
      <vt:lpstr>Slajd 28</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Darek</dc:creator>
  <cp:lastModifiedBy>q</cp:lastModifiedBy>
  <cp:revision>35</cp:revision>
  <dcterms:created xsi:type="dcterms:W3CDTF">2011-05-02T11:03:56Z</dcterms:created>
  <dcterms:modified xsi:type="dcterms:W3CDTF">2013-03-15T15:51:45Z</dcterms:modified>
</cp:coreProperties>
</file>