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60" r:id="rId6"/>
    <p:sldId id="270" r:id="rId7"/>
    <p:sldId id="261" r:id="rId8"/>
    <p:sldId id="271" r:id="rId9"/>
    <p:sldId id="268" r:id="rId10"/>
    <p:sldId id="272" r:id="rId11"/>
    <p:sldId id="280" r:id="rId12"/>
    <p:sldId id="259" r:id="rId13"/>
    <p:sldId id="273" r:id="rId14"/>
    <p:sldId id="262" r:id="rId15"/>
    <p:sldId id="274" r:id="rId16"/>
    <p:sldId id="263" r:id="rId17"/>
    <p:sldId id="275" r:id="rId18"/>
    <p:sldId id="264" r:id="rId19"/>
    <p:sldId id="276" r:id="rId20"/>
    <p:sldId id="265" r:id="rId21"/>
    <p:sldId id="277" r:id="rId22"/>
    <p:sldId id="266" r:id="rId23"/>
    <p:sldId id="278" r:id="rId24"/>
    <p:sldId id="281" r:id="rId2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09DE-9563-45F0-A94D-2F390A382FD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C87D-F210-4D08-95B1-988215045F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6543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09DE-9563-45F0-A94D-2F390A382FD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C87D-F210-4D08-95B1-988215045F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3092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09DE-9563-45F0-A94D-2F390A382FD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C87D-F210-4D08-95B1-988215045F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8014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09DE-9563-45F0-A94D-2F390A382FD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C87D-F210-4D08-95B1-988215045F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7857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09DE-9563-45F0-A94D-2F390A382FD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C87D-F210-4D08-95B1-988215045F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4053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09DE-9563-45F0-A94D-2F390A382FD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C87D-F210-4D08-95B1-988215045F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0866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09DE-9563-45F0-A94D-2F390A382FD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C87D-F210-4D08-95B1-988215045F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758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09DE-9563-45F0-A94D-2F390A382FD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C87D-F210-4D08-95B1-988215045F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398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09DE-9563-45F0-A94D-2F390A382FD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C87D-F210-4D08-95B1-988215045F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0475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09DE-9563-45F0-A94D-2F390A382FD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C87D-F210-4D08-95B1-988215045F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1483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09DE-9563-45F0-A94D-2F390A382FD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8C87D-F210-4D08-95B1-988215045F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2330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89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509DE-9563-45F0-A94D-2F390A382FD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8C87D-F210-4D08-95B1-988215045F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7341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pl-PL" sz="48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UKŁADY RÓWNAŃ</a:t>
            </a:r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b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W ZADANIACH GEOMETRYCZNYCH</a:t>
            </a:r>
            <a:endParaRPr lang="pl-PL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203848" y="5805264"/>
            <a:ext cx="56521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20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Autor prezentacji mgr Marta </a:t>
            </a:r>
            <a:r>
              <a:rPr lang="pl-PL" sz="2000" b="1" dirty="0" err="1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Krużyńska</a:t>
            </a:r>
            <a:endParaRPr lang="pl-PL" sz="2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9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ROZWIĄZANIE PROBLEMU IV</a:t>
            </a:r>
            <a:endParaRPr lang="pl-PL" sz="20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pole tekstowe 3"/>
              <p:cNvSpPr txBox="1"/>
              <p:nvPr/>
            </p:nvSpPr>
            <p:spPr>
              <a:xfrm>
                <a:off x="395536" y="759376"/>
                <a:ext cx="8208912" cy="57966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dirty="0" smtClean="0">
                    <a:latin typeface="Comic Sans MS" panose="030F0702030302020204" pitchFamily="66" charset="0"/>
                  </a:rPr>
                  <a:t> </a:t>
                </a:r>
                <a:r>
                  <a:rPr lang="pl-PL" b="1" dirty="0" smtClean="0">
                    <a:latin typeface="Comic Sans MS" panose="030F0702030302020204" pitchFamily="66" charset="0"/>
                  </a:rPr>
                  <a:t>I SYTUACJA                            II SYTUACJA</a:t>
                </a:r>
              </a:p>
              <a:p>
                <a:endParaRPr lang="pl-PL" b="1" dirty="0">
                  <a:latin typeface="Comic Sans MS" panose="030F0702030302020204" pitchFamily="66" charset="0"/>
                </a:endParaRPr>
              </a:p>
              <a:p>
                <a:endParaRPr lang="pl-PL" b="1" dirty="0" smtClean="0">
                  <a:latin typeface="Comic Sans MS" panose="030F0702030302020204" pitchFamily="66" charset="0"/>
                </a:endParaRPr>
              </a:p>
              <a:p>
                <a:r>
                  <a:rPr lang="pl-PL" sz="2000" b="1" dirty="0" smtClean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x – 3                                 x + 2                                                                 </a:t>
                </a:r>
              </a:p>
              <a:p>
                <a:endParaRPr lang="pl-PL" sz="2000" b="1" dirty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sz="2000" b="1" dirty="0" smtClean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          y – 2                                y + 2</a:t>
                </a:r>
              </a:p>
              <a:p>
                <a:endParaRPr lang="pl-PL" sz="2000" b="1" dirty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sz="2000" b="1" u="sng" dirty="0" smtClean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Pole zmniejszyło się o 24cm²</a:t>
                </a:r>
                <a:r>
                  <a:rPr lang="pl-PL" sz="2000" b="1" dirty="0" smtClean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     </a:t>
                </a:r>
                <a:r>
                  <a:rPr lang="pl-PL" sz="2000" b="1" u="sng" dirty="0" smtClean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Pole zwiększyło się o 23cm²</a:t>
                </a:r>
              </a:p>
              <a:p>
                <a:endParaRPr lang="pl-PL" sz="2000" b="1" dirty="0" smtClean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sz="2000" b="1" dirty="0" smtClean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Ułóżmy równania dotyczące zmiany pól trójkąta:</a:t>
                </a:r>
              </a:p>
              <a:p>
                <a:endParaRPr lang="pl-PL" sz="2000" b="1" dirty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pl-PL" sz="28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pl-PL" sz="28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pl-PL" sz="28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8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</m:e>
                        </m:d>
                        <m:r>
                          <a:rPr lang="pl-PL" sz="28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∙</m:t>
                        </m:r>
                        <m:d>
                          <m:dPr>
                            <m:ctrlPr>
                              <a:rPr lang="pl-PL" sz="28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pl-PL" sz="28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800" b="1" i="1" smtClean="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</m:e>
                        </m:d>
                      </m:num>
                      <m:den>
                        <m:r>
                          <a:rPr lang="pl-PL" sz="28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pl-PL" sz="2800" b="1" dirty="0" smtClean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8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pl-PL" sz="28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pl-PL" sz="28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∙</m:t>
                        </m:r>
                        <m:r>
                          <a:rPr lang="pl-PL" sz="28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𝒚</m:t>
                        </m:r>
                      </m:num>
                      <m:den>
                        <m:r>
                          <a:rPr lang="pl-PL" sz="28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pl-PL" sz="2800" b="1" i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−</m:t>
                    </m:r>
                    <m:r>
                      <a:rPr lang="pl-PL" sz="2800" b="1" i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𝟐𝟒</m:t>
                    </m:r>
                  </m:oMath>
                </a14:m>
                <a:r>
                  <a:rPr lang="pl-PL" sz="2800" b="1" dirty="0" smtClean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32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pl-PL" sz="32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pl-PL" sz="32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pl-PL" sz="32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pl-PL" sz="32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pl-PL" sz="32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)∙(</m:t>
                        </m:r>
                        <m:r>
                          <a:rPr lang="pl-PL" sz="32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𝒚</m:t>
                        </m:r>
                        <m:r>
                          <a:rPr lang="pl-PL" sz="32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pl-PL" sz="32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pl-PL" sz="32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pl-PL" sz="32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pl-PL" sz="3200" b="1" dirty="0" smtClean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32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pl-PL" sz="32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pl-PL" sz="32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∙</m:t>
                        </m:r>
                        <m:r>
                          <a:rPr lang="pl-PL" sz="32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𝒚</m:t>
                        </m:r>
                      </m:num>
                      <m:den>
                        <m:r>
                          <a:rPr lang="pl-PL" sz="3200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pl-PL" sz="3200" b="1" dirty="0" smtClean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+ 23 </a:t>
                </a:r>
              </a:p>
              <a:p>
                <a:endParaRPr lang="pl-PL" sz="3200" b="1" dirty="0" smtClean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sz="2000" b="1" u="sng" dirty="0" smtClean="0">
                    <a:solidFill>
                      <a:srgbClr val="FFC000"/>
                    </a:solidFill>
                    <a:latin typeface="Comic Sans MS" panose="030F0702030302020204" pitchFamily="66" charset="0"/>
                  </a:rPr>
                  <a:t>Zatem problem z zadania możemy zapisać w postaci układu dwóch powyższych  równań:</a:t>
                </a:r>
                <a:endParaRPr lang="pl-PL" sz="2000" b="1" u="sng" dirty="0">
                  <a:solidFill>
                    <a:srgbClr val="FFC000"/>
                  </a:solidFill>
                  <a:latin typeface="Comic Sans MS" panose="030F0702030302020204" pitchFamily="66" charset="0"/>
                </a:endParaRPr>
              </a:p>
              <a:p>
                <a:endParaRPr lang="pl-PL" sz="2000" b="1" u="sng" dirty="0" smtClean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dirty="0" smtClean="0">
                    <a:latin typeface="Comic Sans MS" panose="030F0702030302020204" pitchFamily="66" charset="0"/>
                  </a:rPr>
                  <a:t>                                         </a:t>
                </a:r>
                <a:endParaRPr lang="pl-PL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4" name="pole tekstow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759376"/>
                <a:ext cx="8208912" cy="5796651"/>
              </a:xfrm>
              <a:prstGeom prst="rect">
                <a:avLst/>
              </a:prstGeom>
              <a:blipFill rotWithShape="1">
                <a:blip r:embed="rId2"/>
                <a:stretch>
                  <a:fillRect l="-817" t="-421" r="-4985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rójkąt prostokątny 4"/>
          <p:cNvSpPr/>
          <p:nvPr/>
        </p:nvSpPr>
        <p:spPr>
          <a:xfrm>
            <a:off x="1367644" y="1196752"/>
            <a:ext cx="2016224" cy="912297"/>
          </a:xfrm>
          <a:prstGeom prst="rtTriangl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>
            <a:off x="5508104" y="1216643"/>
            <a:ext cx="2016224" cy="912297"/>
          </a:xfrm>
          <a:prstGeom prst="rtTriangl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338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16632"/>
                <a:ext cx="4968552" cy="4896544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pl-PL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pl-PL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pl-PL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</m:e>
                        </m:d>
                        <m:r>
                          <a:rPr lang="pl-PL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∙</m:t>
                        </m:r>
                        <m:d>
                          <m:dPr>
                            <m:ctrlPr>
                              <a:rPr lang="pl-PL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pl-PL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</m:e>
                        </m:d>
                      </m:num>
                      <m:den>
                        <m:r>
                          <a:rPr lang="pl-PL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pl-PL" b="1" dirty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pl-PL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pl-PL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∙</m:t>
                        </m:r>
                        <m:r>
                          <a:rPr lang="pl-PL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𝒚</m:t>
                        </m:r>
                      </m:num>
                      <m:den>
                        <m:r>
                          <a:rPr lang="pl-PL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pl-PL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−</m:t>
                    </m:r>
                    <m:r>
                      <a:rPr lang="pl-PL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𝟐𝟒</m:t>
                    </m:r>
                  </m:oMath>
                </a14:m>
                <a:r>
                  <a:rPr lang="pl-PL" b="1" dirty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b="1" dirty="0" smtClean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 /∙2  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pl-PL" sz="3600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pl-PL" sz="3600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pl-PL" sz="3600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pl-PL" sz="3600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pl-PL" sz="3600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pl-PL" sz="3600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)∙(</m:t>
                        </m:r>
                        <m:r>
                          <a:rPr lang="pl-PL" sz="3600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𝒚</m:t>
                        </m:r>
                        <m:r>
                          <a:rPr lang="pl-PL" sz="3600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pl-PL" sz="3600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pl-PL" sz="3600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pl-PL" sz="3600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pl-PL" sz="3600" b="1" dirty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pl-PL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pl-PL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∙</m:t>
                        </m:r>
                        <m:r>
                          <a:rPr lang="pl-PL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𝒚</m:t>
                        </m:r>
                      </m:num>
                      <m:den>
                        <m:r>
                          <a:rPr lang="pl-PL" b="1" i="1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pl-PL" b="1" dirty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+ </a:t>
                </a:r>
                <a:r>
                  <a:rPr lang="pl-PL" b="1" dirty="0" smtClean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23  /∙2</a:t>
                </a:r>
              </a:p>
              <a:p>
                <a:pPr marL="0" indent="0">
                  <a:buNone/>
                </a:pPr>
                <a:endParaRPr lang="pl-PL" b="1" dirty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4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d>
                                <m:dPr>
                                  <m:ctrlPr>
                                    <a:rPr lang="pl-PL" sz="2400" b="1" i="1" smtClean="0">
                                      <a:solidFill>
                                        <a:schemeClr val="tx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pl-PL" sz="2400" b="1" i="1" smtClean="0">
                                      <a:solidFill>
                                        <a:schemeClr val="tx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𝒙</m:t>
                                  </m:r>
                                  <m:r>
                                    <a:rPr lang="pl-PL" sz="2400" b="1" i="1" smtClean="0">
                                      <a:solidFill>
                                        <a:schemeClr val="tx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pl-PL" sz="2400" b="1" i="1" smtClean="0">
                                      <a:solidFill>
                                        <a:schemeClr val="tx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pl-PL" sz="2400" b="1" i="1" smtClean="0">
                                      <a:solidFill>
                                        <a:schemeClr val="tx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pl-PL" sz="2400" b="1" i="1" smtClean="0">
                                      <a:solidFill>
                                        <a:schemeClr val="tx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𝒚</m:t>
                                  </m:r>
                                  <m:r>
                                    <a:rPr lang="pl-PL" sz="2400" b="1" i="1" smtClean="0">
                                      <a:solidFill>
                                        <a:schemeClr val="tx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pl-PL" sz="2400" b="1" i="1" smtClean="0">
                                      <a:solidFill>
                                        <a:schemeClr val="tx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e>
                              </m:d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𝒙𝒚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𝟒𝟖</m:t>
                              </m:r>
                            </m:e>
                            <m:e>
                              <m:d>
                                <m:dPr>
                                  <m:ctrlPr>
                                    <a:rPr lang="pl-PL" sz="2400" b="1" i="1" smtClean="0">
                                      <a:solidFill>
                                        <a:schemeClr val="tx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pl-PL" sz="2400" b="1" i="1" smtClean="0">
                                      <a:solidFill>
                                        <a:schemeClr val="tx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𝒙</m:t>
                                  </m:r>
                                  <m:r>
                                    <a:rPr lang="pl-PL" sz="2400" b="1" i="1" smtClean="0">
                                      <a:solidFill>
                                        <a:schemeClr val="tx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pl-PL" sz="2400" b="1" i="1" smtClean="0">
                                      <a:solidFill>
                                        <a:schemeClr val="tx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pl-PL" sz="2400" b="1" i="1" smtClean="0">
                                      <a:solidFill>
                                        <a:schemeClr val="tx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pl-PL" sz="2400" b="1" i="1" smtClean="0">
                                      <a:solidFill>
                                        <a:schemeClr val="tx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𝒚</m:t>
                                  </m:r>
                                  <m:r>
                                    <a:rPr lang="pl-PL" sz="2400" b="1" i="1" smtClean="0">
                                      <a:solidFill>
                                        <a:schemeClr val="tx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pl-PL" sz="2400" b="1" i="1" smtClean="0">
                                      <a:solidFill>
                                        <a:schemeClr val="tx2">
                                          <a:lumMod val="75000"/>
                                        </a:schemeClr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e>
                              </m:d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𝒙𝒚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𝟒𝟔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dirty="0" smtClean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b="1" dirty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4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𝒙𝒚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 −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𝒙𝒚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𝟒𝟖</m:t>
                              </m:r>
                            </m:e>
                            <m:e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𝒙𝒚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𝒙𝒚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𝟒𝟔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400" b="1" dirty="0" smtClean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400" b="1" dirty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4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𝟓𝟒</m:t>
                              </m:r>
                            </m:e>
                            <m:e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𝟒𝟐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400" b="1" dirty="0" smtClean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400" b="1" dirty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400" b="1" dirty="0" smtClean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        y =  12</a:t>
                </a:r>
              </a:p>
              <a:p>
                <a:pPr marL="0" indent="0">
                  <a:buNone/>
                </a:pPr>
                <a:endParaRPr lang="pl-PL" sz="2400" b="1" dirty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400" b="1" dirty="0" smtClean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400" b="1" dirty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400" b="1" dirty="0" smtClean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endParaRPr lang="pl-PL" sz="2400" b="1" dirty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endParaRPr lang="pl-PL" sz="3600" b="1" dirty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16632"/>
                <a:ext cx="4968552" cy="4896544"/>
              </a:xfrm>
              <a:blipFill rotWithShape="1">
                <a:blip r:embed="rId2"/>
                <a:stretch>
                  <a:fillRect l="-13497" t="-37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ole tekstowe 3"/>
          <p:cNvSpPr txBox="1"/>
          <p:nvPr/>
        </p:nvSpPr>
        <p:spPr>
          <a:xfrm>
            <a:off x="5292080" y="332656"/>
            <a:ext cx="367240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 celu uproszczenia obliczeń, każde z równań mnożymy przez 2</a:t>
            </a:r>
          </a:p>
          <a:p>
            <a:r>
              <a:rPr lang="pl-PL" dirty="0" smtClean="0"/>
              <a:t>(pamiętam, aby pomnożyć każdy wyraz z równania.</a:t>
            </a:r>
          </a:p>
          <a:p>
            <a:endParaRPr lang="pl-PL" dirty="0"/>
          </a:p>
          <a:p>
            <a:endParaRPr lang="pl-PL" dirty="0" smtClean="0"/>
          </a:p>
          <a:p>
            <a:r>
              <a:rPr lang="pl-PL" dirty="0" smtClean="0"/>
              <a:t>Następnie muszę wymnożyć sumy algebraiczne .</a:t>
            </a:r>
          </a:p>
          <a:p>
            <a:r>
              <a:rPr lang="pl-PL" dirty="0" smtClean="0"/>
              <a:t>(pamiętam, aby pomnożyć każdy wyraz pierwszej sumy przez każdy wyraz drugiej sumy)</a:t>
            </a:r>
          </a:p>
          <a:p>
            <a:endParaRPr lang="pl-PL" dirty="0"/>
          </a:p>
          <a:p>
            <a:r>
              <a:rPr lang="pl-PL" dirty="0" smtClean="0"/>
              <a:t>Uporządkujmy równania stronami, redukując wyrazy podobne.</a:t>
            </a:r>
          </a:p>
          <a:p>
            <a:endParaRPr lang="pl-PL" dirty="0"/>
          </a:p>
          <a:p>
            <a:r>
              <a:rPr lang="pl-PL" dirty="0" smtClean="0"/>
              <a:t>Otrzymany układ rozwiązujemy metodą przeciwnych współczynników</a:t>
            </a:r>
          </a:p>
          <a:p>
            <a:endParaRPr lang="pl-PL" dirty="0"/>
          </a:p>
          <a:p>
            <a:endParaRPr lang="pl-PL" dirty="0"/>
          </a:p>
        </p:txBody>
      </p:sp>
      <p:cxnSp>
        <p:nvCxnSpPr>
          <p:cNvPr id="7" name="Łącznik prostoliniowy 6"/>
          <p:cNvCxnSpPr/>
          <p:nvPr/>
        </p:nvCxnSpPr>
        <p:spPr>
          <a:xfrm>
            <a:off x="467544" y="3356992"/>
            <a:ext cx="2232248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/>
          <p:cNvSpPr txBox="1"/>
          <p:nvPr/>
        </p:nvSpPr>
        <p:spPr>
          <a:xfrm>
            <a:off x="251520" y="4176010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2x + 2 ∙ 12 = 42</a:t>
            </a:r>
          </a:p>
          <a:p>
            <a:r>
              <a:rPr lang="pl-PL" dirty="0" smtClean="0"/>
              <a:t>2x = 42 – 24</a:t>
            </a:r>
          </a:p>
          <a:p>
            <a:r>
              <a:rPr lang="pl-PL" dirty="0" smtClean="0"/>
              <a:t>2x =  18</a:t>
            </a:r>
          </a:p>
          <a:p>
            <a:r>
              <a:rPr lang="pl-PL" dirty="0"/>
              <a:t>x</a:t>
            </a:r>
            <a:r>
              <a:rPr lang="pl-PL" dirty="0" smtClean="0"/>
              <a:t> = 9</a:t>
            </a:r>
            <a:endParaRPr lang="pl-PL" dirty="0"/>
          </a:p>
        </p:txBody>
      </p:sp>
      <p:sp>
        <p:nvSpPr>
          <p:cNvPr id="9" name="pole tekstowe 8"/>
          <p:cNvSpPr txBox="1"/>
          <p:nvPr/>
        </p:nvSpPr>
        <p:spPr>
          <a:xfrm>
            <a:off x="251520" y="5877272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Przyprostokątne trójkąta maja długości:  x = 9cm  i y = 12cm</a:t>
            </a:r>
            <a:endParaRPr lang="pl-PL" sz="2000" b="1" dirty="0">
              <a:solidFill>
                <a:schemeClr val="accent5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75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52636"/>
                <a:ext cx="8856984" cy="5976664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PROBLEM V</a:t>
                </a:r>
              </a:p>
              <a:p>
                <a:pPr marL="0" indent="0">
                  <a:buNone/>
                </a:pPr>
                <a:r>
                  <a:rPr lang="pl-PL" sz="2000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Obwód równoległoboku wynosi 54cm. Oblicz długość boków, jeśli wiadomo, że różnica ich długości to 2,5cm</a:t>
                </a:r>
                <a:r>
                  <a:rPr lang="pl-PL" sz="2000" dirty="0" smtClean="0">
                    <a:solidFill>
                      <a:schemeClr val="accent5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.</a:t>
                </a:r>
              </a:p>
              <a:p>
                <a:pPr marL="0" indent="0">
                  <a:buNone/>
                </a:pPr>
                <a:endParaRPr lang="pl-PL" sz="2000" dirty="0">
                  <a:solidFill>
                    <a:schemeClr val="accent5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Przyjrzyjmy się informacjom podanym w zadaniu, dotyczy ono równoległoboku:</a:t>
                </a: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dirty="0" smtClean="0">
                    <a:solidFill>
                      <a:schemeClr val="accent5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      </a:t>
                </a:r>
                <a:r>
                  <a:rPr lang="pl-PL" sz="2000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a                               </a:t>
                </a:r>
                <a:r>
                  <a:rPr lang="pl-PL" sz="2000" b="1" u="sng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Obwód równoległoboku zapiszemy więc</a:t>
                </a:r>
              </a:p>
              <a:p>
                <a:pPr marL="0" indent="0">
                  <a:buNone/>
                </a:pPr>
                <a:r>
                  <a:rPr lang="pl-PL" sz="2000" b="1" dirty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2000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                </a:t>
                </a:r>
                <a:r>
                  <a:rPr lang="pl-PL" sz="2000" b="1" u="sng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w postaci równania</a:t>
                </a:r>
                <a:r>
                  <a:rPr lang="pl-PL" sz="2000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:</a:t>
                </a:r>
              </a:p>
              <a:p>
                <a:pPr marL="0" indent="0">
                  <a:buNone/>
                </a:pPr>
                <a:r>
                  <a:rPr lang="pl-PL" sz="2000" dirty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2000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        b                                                    </a:t>
                </a:r>
                <a:r>
                  <a:rPr lang="pl-PL" sz="2800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2a + 2b = 54</a:t>
                </a:r>
              </a:p>
              <a:p>
                <a:pPr marL="0" indent="0">
                  <a:buNone/>
                </a:pPr>
                <a:endParaRPr lang="pl-PL" sz="2800" b="1" dirty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200" b="1" u="sng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Ponadto wiemy, że różnica w długości boków wynosi</a:t>
                </a:r>
                <a:r>
                  <a:rPr lang="pl-PL" sz="2200" u="sng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2,5cm</a:t>
                </a:r>
              </a:p>
              <a:p>
                <a:pPr marL="0" indent="0">
                  <a:buNone/>
                </a:pPr>
                <a:r>
                  <a:rPr lang="pl-PL" sz="2200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(Zatem:  dłuższy bok – krótszy bok = 2,5cm)</a:t>
                </a:r>
              </a:p>
              <a:p>
                <a:pPr marL="0" indent="0">
                  <a:buNone/>
                </a:pPr>
                <a:r>
                  <a:rPr lang="pl-PL" sz="2200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Zapiszmy więc drugie równanie:                    </a:t>
                </a:r>
                <a:r>
                  <a:rPr lang="pl-PL" sz="2800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b – a = 2,5</a:t>
                </a:r>
              </a:p>
              <a:p>
                <a:pPr marL="0" indent="0">
                  <a:buNone/>
                </a:pPr>
                <a:r>
                  <a:rPr lang="pl-PL" sz="2200" dirty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2200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                                                     </a:t>
                </a:r>
              </a:p>
              <a:p>
                <a:pPr marL="0" indent="0">
                  <a:buNone/>
                </a:pPr>
                <a:r>
                  <a:rPr lang="pl-PL" sz="2200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2000" b="1" dirty="0">
                    <a:solidFill>
                      <a:srgbClr val="FFC000"/>
                    </a:solidFill>
                    <a:latin typeface="Comic Sans MS" panose="030F0702030302020204" pitchFamily="66" charset="0"/>
                  </a:rPr>
                  <a:t>Zatem problem z zadania możemy zapisać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8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8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8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8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28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8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8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28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𝟓𝟒</m:t>
                            </m:r>
                          </m:e>
                          <m:e>
                            <m:r>
                              <a:rPr lang="pl-PL" sz="28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28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8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28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8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pl-PL" sz="28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𝟓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000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</a:t>
                </a:r>
                <a:endParaRPr lang="pl-PL" sz="2000" dirty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52636"/>
                <a:ext cx="8856984" cy="5976664"/>
              </a:xfrm>
              <a:blipFill rotWithShape="1">
                <a:blip r:embed="rId2"/>
                <a:stretch>
                  <a:fillRect l="-757" t="-1020" r="-6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ównoległobok 1"/>
          <p:cNvSpPr/>
          <p:nvPr/>
        </p:nvSpPr>
        <p:spPr>
          <a:xfrm>
            <a:off x="1127920" y="2060848"/>
            <a:ext cx="1728192" cy="864096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7531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332656"/>
            <a:ext cx="424847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ROZWIĄZANIE PROBLEMU V</a:t>
            </a:r>
            <a:endParaRPr lang="pl-PL" sz="20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rostokąt 1"/>
              <p:cNvSpPr/>
              <p:nvPr/>
            </p:nvSpPr>
            <p:spPr>
              <a:xfrm>
                <a:off x="467544" y="980728"/>
                <a:ext cx="3046027" cy="48100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4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𝒃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𝟓𝟒</m:t>
                              </m:r>
                            </m:e>
                            <m:e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𝒃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  /∙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400" b="1" dirty="0" smtClean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endParaRPr lang="pl-PL" sz="2400" b="1" dirty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sz="2400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    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𝟓𝟒</m:t>
                            </m:r>
                          </m:e>
                          <m:e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𝟓</m:t>
                            </m:r>
                          </m:e>
                        </m:eqArr>
                      </m:e>
                    </m:d>
                  </m:oMath>
                </a14:m>
                <a:endParaRPr lang="pl-PL" sz="2400" b="1" dirty="0" smtClean="0">
                  <a:latin typeface="Comic Sans MS" panose="030F0702030302020204" pitchFamily="66" charset="0"/>
                </a:endParaRPr>
              </a:p>
              <a:p>
                <a:endParaRPr lang="pl-PL" sz="2400" b="1" dirty="0">
                  <a:latin typeface="Comic Sans MS" panose="030F0702030302020204" pitchFamily="66" charset="0"/>
                </a:endParaRPr>
              </a:p>
              <a:p>
                <a:r>
                  <a:rPr lang="pl-PL" sz="2400" b="1" dirty="0" smtClean="0">
                    <a:latin typeface="Comic Sans MS" panose="030F0702030302020204" pitchFamily="66" charset="0"/>
                  </a:rPr>
                  <a:t>        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4b = 59 /:4</a:t>
                </a:r>
              </a:p>
              <a:p>
                <a:r>
                  <a:rPr lang="pl-PL" sz="2000" b="1" dirty="0">
                    <a:latin typeface="Comic Sans MS" panose="030F0702030302020204" pitchFamily="66" charset="0"/>
                  </a:rPr>
                  <a:t> 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        b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sz="2000" b="1" i="1" smtClean="0">
                            <a:latin typeface="Cambria Math"/>
                          </a:rPr>
                          <m:t>𝟓𝟗</m:t>
                        </m:r>
                      </m:num>
                      <m:den>
                        <m:r>
                          <a:rPr lang="pl-PL" sz="2000" b="1" i="1" smtClean="0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pl-PL" sz="2000" b="1" dirty="0" smtClean="0">
                    <a:latin typeface="Comic Sans MS" panose="030F0702030302020204" pitchFamily="66" charset="0"/>
                  </a:rPr>
                  <a:t> = 14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sz="2000" b="1" i="1" smtClean="0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pl-PL" sz="2000" b="1" i="1" smtClean="0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endParaRPr lang="pl-PL" sz="2000" b="1" dirty="0" smtClean="0">
                  <a:latin typeface="Comic Sans MS" panose="030F0702030302020204" pitchFamily="66" charset="0"/>
                </a:endParaRPr>
              </a:p>
              <a:p>
                <a:r>
                  <a:rPr lang="pl-PL" sz="2000" b="1" dirty="0" smtClean="0">
                    <a:latin typeface="Comic Sans MS" panose="030F0702030302020204" pitchFamily="66" charset="0"/>
                  </a:rPr>
                  <a:t> </a:t>
                </a:r>
              </a:p>
              <a:p>
                <a:r>
                  <a:rPr lang="pl-PL" sz="2000" b="1" dirty="0">
                    <a:latin typeface="Comic Sans MS" panose="030F0702030302020204" pitchFamily="66" charset="0"/>
                  </a:rPr>
                  <a:t> 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        b = 14,75</a:t>
                </a:r>
              </a:p>
              <a:p>
                <a:endParaRPr lang="pl-PL" sz="2000" b="1" dirty="0" smtClean="0">
                  <a:latin typeface="Comic Sans MS" panose="030F0702030302020204" pitchFamily="66" charset="0"/>
                </a:endParaRPr>
              </a:p>
              <a:p>
                <a:r>
                  <a:rPr lang="pl-PL" sz="2000" b="1" dirty="0" smtClean="0">
                    <a:latin typeface="Comic Sans MS" panose="030F0702030302020204" pitchFamily="66" charset="0"/>
                  </a:rPr>
                  <a:t>14,75 – a = 2,5</a:t>
                </a:r>
              </a:p>
              <a:p>
                <a:r>
                  <a:rPr lang="pl-PL" sz="2000" b="1" dirty="0" smtClean="0">
                    <a:latin typeface="Comic Sans MS" panose="030F0702030302020204" pitchFamily="66" charset="0"/>
                  </a:rPr>
                  <a:t>14,75 – 2,5 = a</a:t>
                </a:r>
              </a:p>
              <a:p>
                <a:r>
                  <a:rPr lang="pl-PL" sz="2000" b="1" dirty="0" smtClean="0">
                    <a:latin typeface="Comic Sans MS" panose="030F0702030302020204" pitchFamily="66" charset="0"/>
                  </a:rPr>
                  <a:t>12,25 = a</a:t>
                </a:r>
                <a:endParaRPr lang="pl-PL" sz="20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" name="Prostokąt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980728"/>
                <a:ext cx="3046027" cy="4810035"/>
              </a:xfrm>
              <a:prstGeom prst="rect">
                <a:avLst/>
              </a:prstGeom>
              <a:blipFill rotWithShape="1">
                <a:blip r:embed="rId2"/>
                <a:stretch>
                  <a:fillRect l="-2204" b="-126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Łącznik prostoliniowy 4"/>
          <p:cNvCxnSpPr/>
          <p:nvPr/>
        </p:nvCxnSpPr>
        <p:spPr>
          <a:xfrm>
            <a:off x="755576" y="2924944"/>
            <a:ext cx="2519981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ole tekstowe 5"/>
          <p:cNvSpPr txBox="1"/>
          <p:nvPr/>
        </p:nvSpPr>
        <p:spPr>
          <a:xfrm>
            <a:off x="3923928" y="980728"/>
            <a:ext cx="496855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Comic Sans MS" panose="030F0702030302020204" pitchFamily="66" charset="0"/>
              </a:rPr>
              <a:t>Przekształcamy drugie równanie, </a:t>
            </a:r>
          </a:p>
          <a:p>
            <a:r>
              <a:rPr lang="pl-PL" b="1" dirty="0" smtClean="0">
                <a:latin typeface="Comic Sans MS" panose="030F0702030302020204" pitchFamily="66" charset="0"/>
              </a:rPr>
              <a:t>przygotowując  układ do rozwiązania</a:t>
            </a:r>
          </a:p>
          <a:p>
            <a:r>
              <a:rPr lang="pl-PL" b="1" dirty="0">
                <a:latin typeface="Comic Sans MS" panose="030F0702030302020204" pitchFamily="66" charset="0"/>
              </a:rPr>
              <a:t>m</a:t>
            </a:r>
            <a:r>
              <a:rPr lang="pl-PL" b="1" dirty="0" smtClean="0">
                <a:latin typeface="Comic Sans MS" panose="030F0702030302020204" pitchFamily="66" charset="0"/>
              </a:rPr>
              <a:t>etodą przeciwnych współczynników.</a:t>
            </a:r>
          </a:p>
          <a:p>
            <a:endParaRPr lang="pl-PL" b="1" dirty="0">
              <a:latin typeface="Comic Sans MS" panose="030F0702030302020204" pitchFamily="66" charset="0"/>
            </a:endParaRPr>
          </a:p>
          <a:p>
            <a:endParaRPr lang="pl-PL" dirty="0" smtClean="0"/>
          </a:p>
          <a:p>
            <a:r>
              <a:rPr lang="pl-PL" b="1" dirty="0" smtClean="0">
                <a:latin typeface="Comic Sans MS" panose="030F0702030302020204" pitchFamily="66" charset="0"/>
              </a:rPr>
              <a:t>Dodajemy równania stronami.</a:t>
            </a:r>
          </a:p>
          <a:p>
            <a:endParaRPr lang="pl-PL" b="1" dirty="0" smtClean="0">
              <a:latin typeface="Comic Sans MS" panose="030F0702030302020204" pitchFamily="66" charset="0"/>
            </a:endParaRPr>
          </a:p>
          <a:p>
            <a:endParaRPr lang="pl-PL" b="1" dirty="0">
              <a:latin typeface="Comic Sans MS" panose="030F0702030302020204" pitchFamily="66" charset="0"/>
            </a:endParaRPr>
          </a:p>
          <a:p>
            <a:r>
              <a:rPr lang="pl-PL" b="1" dirty="0" smtClean="0">
                <a:latin typeface="Comic Sans MS" panose="030F0702030302020204" pitchFamily="66" charset="0"/>
              </a:rPr>
              <a:t>Obliczamy długość boku b.</a:t>
            </a:r>
          </a:p>
          <a:p>
            <a:endParaRPr lang="pl-PL" b="1" dirty="0">
              <a:latin typeface="Comic Sans MS" panose="030F0702030302020204" pitchFamily="66" charset="0"/>
            </a:endParaRPr>
          </a:p>
          <a:p>
            <a:endParaRPr lang="pl-PL" b="1" dirty="0" smtClean="0">
              <a:latin typeface="Comic Sans MS" panose="030F0702030302020204" pitchFamily="66" charset="0"/>
            </a:endParaRPr>
          </a:p>
          <a:p>
            <a:endParaRPr lang="pl-PL" b="1" dirty="0">
              <a:latin typeface="Comic Sans MS" panose="030F0702030302020204" pitchFamily="66" charset="0"/>
            </a:endParaRPr>
          </a:p>
          <a:p>
            <a:r>
              <a:rPr lang="pl-PL" b="1" dirty="0" smtClean="0">
                <a:latin typeface="Comic Sans MS" panose="030F0702030302020204" pitchFamily="66" charset="0"/>
              </a:rPr>
              <a:t>Podstawiamy otrzymaną wielkość do jednego z równań, obliczając długość drugiego boku.</a:t>
            </a:r>
          </a:p>
          <a:p>
            <a:endParaRPr lang="pl-PL" b="1" dirty="0">
              <a:latin typeface="Comic Sans MS" panose="030F0702030302020204" pitchFamily="66" charset="0"/>
            </a:endParaRPr>
          </a:p>
          <a:p>
            <a:endParaRPr lang="pl-PL" b="1" dirty="0" smtClean="0">
              <a:latin typeface="Comic Sans MS" panose="030F0702030302020204" pitchFamily="66" charset="0"/>
            </a:endParaRPr>
          </a:p>
          <a:p>
            <a:r>
              <a:rPr lang="pl-PL" b="1" dirty="0" smtClean="0">
                <a:latin typeface="Comic Sans MS" panose="030F0702030302020204" pitchFamily="66" charset="0"/>
              </a:rPr>
              <a:t>Sprawdzamy: 2∙ 12,25 + 2∙ 14,75 = 54</a:t>
            </a:r>
            <a:endParaRPr lang="pl-PL" b="1" dirty="0">
              <a:latin typeface="Comic Sans MS" panose="030F0702030302020204" pitchFamily="66" charset="0"/>
            </a:endParaRPr>
          </a:p>
          <a:p>
            <a:endParaRPr lang="pl-PL" dirty="0"/>
          </a:p>
        </p:txBody>
      </p:sp>
      <p:sp>
        <p:nvSpPr>
          <p:cNvPr id="7" name="Prostokąt 6"/>
          <p:cNvSpPr/>
          <p:nvPr/>
        </p:nvSpPr>
        <p:spPr>
          <a:xfrm>
            <a:off x="452270" y="6151374"/>
            <a:ext cx="7265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Boki równoległoboku mają długości a = 12,25cm, b = 14,75cm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338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332656"/>
            <a:ext cx="8640960" cy="63367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PROBLEM VI</a:t>
            </a:r>
          </a:p>
          <a:p>
            <a:pPr marL="0" indent="0">
              <a:buNone/>
            </a:pPr>
            <a:r>
              <a:rPr lang="pl-PL" sz="20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Obwód prostokąta wynosi 40cm. Jeżeli krótszy bok zwiększymy o 4, a </a:t>
            </a:r>
            <a:r>
              <a:rPr lang="pl-PL" sz="20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d</a:t>
            </a:r>
            <a:r>
              <a:rPr lang="pl-PL" sz="20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łuższy skrócimy o 5 to otrzymamy kwadrat. Oblicz pole tego prostokąta.</a:t>
            </a:r>
            <a:endParaRPr lang="pl-PL" sz="2000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Przeanalizujmy informacje podane </a:t>
            </a:r>
            <a:r>
              <a:rPr lang="pl-PL" sz="2000" b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w</a:t>
            </a:r>
            <a:r>
              <a:rPr lang="pl-PL" sz="2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 zadaniu</a:t>
            </a:r>
            <a:r>
              <a:rPr lang="pl-PL" sz="20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:</a:t>
            </a: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Obwód prostokąta czyli suma wszystkich boków wynosi 40cm</a:t>
            </a:r>
            <a:r>
              <a:rPr lang="pl-PL" sz="20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.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Zapiszmy to w postaci równania:   </a:t>
            </a: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2a + 2b = 40cm</a:t>
            </a:r>
          </a:p>
          <a:p>
            <a:pPr marL="0" indent="0">
              <a:buNone/>
            </a:pPr>
            <a:endParaRPr lang="pl-PL" sz="28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   a</a:t>
            </a:r>
          </a:p>
          <a:p>
            <a:pPr marL="0" indent="0">
              <a:buNone/>
            </a:pPr>
            <a:r>
              <a:rPr lang="pl-PL" sz="20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           b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Informacje dotyczące prostokąta po zmianie wymiarów, staje się on  kwadratem.</a:t>
            </a:r>
          </a:p>
          <a:p>
            <a:pPr marL="0" indent="0">
              <a:buNone/>
            </a:pPr>
            <a:endParaRPr lang="pl-PL" sz="2000" b="1" dirty="0" smtClean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endParaRPr lang="pl-PL" sz="2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a+4               </a:t>
            </a:r>
            <a:r>
              <a:rPr lang="pl-PL" sz="2000" b="1" u="sng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Jeśli powstała figura to kwadrat, to ma wszystkie</a:t>
            </a:r>
          </a:p>
          <a:p>
            <a:pPr marL="0" indent="0">
              <a:buNone/>
            </a:pPr>
            <a:r>
              <a:rPr lang="pl-PL" sz="20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                  </a:t>
            </a:r>
            <a:r>
              <a:rPr lang="pl-PL" sz="2000" b="1" u="sng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boki równe, zatem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:    </a:t>
            </a: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a + 4 = b - 5</a:t>
            </a:r>
          </a:p>
          <a:p>
            <a:pPr marL="0" indent="0">
              <a:buNone/>
            </a:pPr>
            <a:r>
              <a:rPr lang="pl-PL" sz="28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   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b - 5</a:t>
            </a:r>
            <a:endParaRPr lang="pl-PL" sz="2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1182636" y="2852936"/>
            <a:ext cx="1530157" cy="630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1161300" y="5085184"/>
            <a:ext cx="86409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74405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ROZWIĄZANIE PROBLEMU VI</a:t>
            </a:r>
            <a:endParaRPr lang="pl-PL" sz="20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rostokąt 1"/>
              <p:cNvSpPr/>
              <p:nvPr/>
            </p:nvSpPr>
            <p:spPr>
              <a:xfrm>
                <a:off x="395536" y="692696"/>
                <a:ext cx="8568952" cy="53525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b="1" dirty="0" smtClean="0">
                    <a:solidFill>
                      <a:schemeClr val="accent6"/>
                    </a:solidFill>
                    <a:latin typeface="Comic Sans MS" panose="030F0702030302020204" pitchFamily="66" charset="0"/>
                  </a:rPr>
                  <a:t>Zatem problem z zadania możemy zapisać w postaci układu dwóch równań:</a:t>
                </a:r>
              </a:p>
              <a:p>
                <a:endParaRPr lang="pl-PL" b="1" dirty="0">
                  <a:solidFill>
                    <a:schemeClr val="accent6"/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b="1" dirty="0" smtClean="0">
                    <a:solidFill>
                      <a:schemeClr val="accent6"/>
                    </a:solidFill>
                    <a:latin typeface="Comic Sans MS" panose="030F0702030302020204" pitchFamily="66" charset="0"/>
                  </a:rPr>
                  <a:t>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𝟒𝟎</m:t>
                            </m:r>
                          </m:e>
                          <m:e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𝟓</m:t>
                            </m:r>
                          </m:e>
                        </m:eqArr>
                      </m:e>
                    </m:d>
                  </m:oMath>
                </a14:m>
                <a:endParaRPr lang="pl-PL" dirty="0" smtClean="0"/>
              </a:p>
              <a:p>
                <a:endParaRPr lang="pl-PL" dirty="0"/>
              </a:p>
              <a:p>
                <a:r>
                  <a:rPr lang="pl-PL" dirty="0" smtClean="0"/>
                  <a:t>Po uporządkowaniu układ ma postać:</a:t>
                </a:r>
              </a:p>
              <a:p>
                <a:endParaRPr lang="pl-PL" dirty="0"/>
              </a:p>
              <a:p>
                <a:r>
                  <a:rPr lang="pl-PL" sz="2000" b="1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  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0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𝟒𝟎</m:t>
                            </m:r>
                          </m:e>
                          <m:e>
                            <m: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20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 </m:t>
                            </m:r>
                            <m: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20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=−</m:t>
                            </m:r>
                            <m:r>
                              <a:rPr lang="pl-PL" sz="20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𝟗</m:t>
                            </m:r>
                            <m:r>
                              <a:rPr lang="pl-PL" sz="20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  /∙</m:t>
                            </m:r>
                            <m:r>
                              <a:rPr lang="pl-PL" sz="20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000" dirty="0" smtClean="0"/>
                  <a:t>       </a:t>
                </a:r>
                <a:r>
                  <a:rPr lang="pl-PL" dirty="0" smtClean="0">
                    <a:latin typeface="Comic Sans MS" panose="030F0702030302020204" pitchFamily="66" charset="0"/>
                  </a:rPr>
                  <a:t>Mnożąc drugie z równań przez 2, przygotowujemy</a:t>
                </a:r>
              </a:p>
              <a:p>
                <a:r>
                  <a:rPr lang="pl-PL" dirty="0">
                    <a:latin typeface="Comic Sans MS" panose="030F0702030302020204" pitchFamily="66" charset="0"/>
                  </a:rPr>
                  <a:t> </a:t>
                </a:r>
                <a:r>
                  <a:rPr lang="pl-PL" dirty="0" smtClean="0">
                    <a:latin typeface="Comic Sans MS" panose="030F0702030302020204" pitchFamily="66" charset="0"/>
                  </a:rPr>
                  <a:t>                                          układ do metody </a:t>
                </a:r>
                <a:r>
                  <a:rPr lang="pl-PL" sz="2000" dirty="0" smtClean="0">
                    <a:latin typeface="Comic Sans MS" panose="030F0702030302020204" pitchFamily="66" charset="0"/>
                  </a:rPr>
                  <a:t>przeciwnych współczynników.</a:t>
                </a:r>
              </a:p>
              <a:p>
                <a:endParaRPr lang="pl-PL" sz="2000" dirty="0" smtClean="0">
                  <a:latin typeface="Comic Sans MS" panose="030F0702030302020204" pitchFamily="66" charset="0"/>
                </a:endParaRPr>
              </a:p>
              <a:p>
                <a:r>
                  <a:rPr lang="pl-PL" sz="2000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0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𝟒𝟎</m:t>
                            </m:r>
                          </m:e>
                          <m:e>
                            <m:r>
                              <a:rPr lang="pl-PL" sz="20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0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20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=−</m:t>
                            </m:r>
                            <m:r>
                              <a:rPr lang="pl-PL" sz="20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𝟏𝟖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000" dirty="0">
                    <a:latin typeface="Comic Sans MS" panose="030F0702030302020204" pitchFamily="66" charset="0"/>
                  </a:rPr>
                  <a:t> </a:t>
                </a:r>
                <a:r>
                  <a:rPr lang="pl-PL" sz="2000" dirty="0" smtClean="0">
                    <a:latin typeface="Comic Sans MS" panose="030F0702030302020204" pitchFamily="66" charset="0"/>
                  </a:rPr>
                  <a:t>      Dodajemy równania stronami, obliczając a</a:t>
                </a:r>
              </a:p>
              <a:p>
                <a:endParaRPr lang="pl-PL" sz="2000" dirty="0">
                  <a:latin typeface="Comic Sans MS" panose="030F0702030302020204" pitchFamily="66" charset="0"/>
                </a:endParaRPr>
              </a:p>
              <a:p>
                <a:r>
                  <a:rPr lang="pl-PL" sz="2000" dirty="0" smtClean="0"/>
                  <a:t>                   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4a = 22 /:4    Wyliczamy długość drugiego boku.</a:t>
                </a:r>
              </a:p>
              <a:p>
                <a:r>
                  <a:rPr lang="pl-PL" sz="2000" b="1" dirty="0">
                    <a:latin typeface="Comic Sans MS" panose="030F0702030302020204" pitchFamily="66" charset="0"/>
                  </a:rPr>
                  <a:t> 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          a = 5,5cm</a:t>
                </a:r>
              </a:p>
              <a:p>
                <a:r>
                  <a:rPr lang="pl-PL" sz="2000" b="1" dirty="0">
                    <a:latin typeface="Comic Sans MS" panose="030F0702030302020204" pitchFamily="66" charset="0"/>
                  </a:rPr>
                  <a:t> 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                          11 + 2b = 40  to  2b = 29  to  b=14,5   </a:t>
                </a:r>
              </a:p>
              <a:p>
                <a:endParaRPr lang="pl-PL" sz="2000" dirty="0"/>
              </a:p>
            </p:txBody>
          </p:sp>
        </mc:Choice>
        <mc:Fallback xmlns="">
          <p:sp>
            <p:nvSpPr>
              <p:cNvPr id="2" name="Prostokąt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692696"/>
                <a:ext cx="8568952" cy="5352556"/>
              </a:xfrm>
              <a:prstGeom prst="rect">
                <a:avLst/>
              </a:prstGeom>
              <a:blipFill rotWithShape="1">
                <a:blip r:embed="rId2"/>
                <a:stretch>
                  <a:fillRect l="-640" t="-45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Łącznik prostoliniowy 4"/>
          <p:cNvCxnSpPr/>
          <p:nvPr/>
        </p:nvCxnSpPr>
        <p:spPr>
          <a:xfrm>
            <a:off x="1115616" y="4581128"/>
            <a:ext cx="1944216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rostokąt 5"/>
          <p:cNvSpPr/>
          <p:nvPr/>
        </p:nvSpPr>
        <p:spPr>
          <a:xfrm>
            <a:off x="611560" y="5951319"/>
            <a:ext cx="7826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Pole prostokąta wynosi  zatem  5,5cm∙14,5cm =  79,75cm² 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83338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332656"/>
            <a:ext cx="8496944" cy="61206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PROBLEM VII</a:t>
            </a:r>
          </a:p>
          <a:p>
            <a:pPr marL="0" indent="0">
              <a:buNone/>
            </a:pPr>
            <a:r>
              <a:rPr lang="pl-PL" sz="18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Jeśli długość pewnego prostokąta zwiększymy o 3cm, a szerokość zmniejszymy o 2cm, to jego pole zmniejszy się o 2cm².</a:t>
            </a:r>
          </a:p>
          <a:p>
            <a:pPr marL="0" indent="0">
              <a:buNone/>
            </a:pPr>
            <a:r>
              <a:rPr lang="pl-PL" sz="18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Jeśli długość tego samego prostokąta zmniejszymy o 1cm, a szerokość zwiększymy o 3cm, to jego pole wzrośnie o 19cm². Jakie wymiary ma ten prostokąt? 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Oznaczymy szukane boki prostokąta, dłuższy – a   krótszy - b</a:t>
            </a:r>
            <a:endParaRPr lang="pl-PL" sz="2000" b="1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</a:p>
          <a:p>
            <a:pPr marL="0" indent="0">
              <a:buNone/>
            </a:pPr>
            <a:r>
              <a:rPr lang="pl-PL" sz="2000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   b                            </a:t>
            </a:r>
            <a:r>
              <a:rPr lang="pl-PL" sz="28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Pole prostokąta = a ∙ b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               a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Oznaczymy długości boków po dokonaniu zmian</a:t>
            </a: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: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  </a:t>
            </a: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a + 3  to długość zwiększona o 3cm</a:t>
            </a:r>
          </a:p>
          <a:p>
            <a:pPr marL="0" indent="0">
              <a:buNone/>
            </a:pPr>
            <a:r>
              <a:rPr lang="pl-PL" sz="2000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 b – 2  to szerokość zmniejszona o 2cm      I SYTUACJA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 ab – 2  to pole zmniejszone o 2cm² </a:t>
            </a:r>
          </a:p>
          <a:p>
            <a:pPr marL="0" indent="0">
              <a:buNone/>
            </a:pPr>
            <a:endParaRPr lang="pl-PL" sz="2000" b="1" dirty="0" smtClean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pl-PL" sz="2000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a </a:t>
            </a: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- 1  </a:t>
            </a:r>
            <a:r>
              <a:rPr lang="pl-PL" sz="2000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to długość </a:t>
            </a: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zmniejszona </a:t>
            </a:r>
            <a:r>
              <a:rPr lang="pl-PL" sz="2000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o </a:t>
            </a: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1cm</a:t>
            </a:r>
            <a:endParaRPr lang="pl-PL" sz="2000" b="1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b + 3  </a:t>
            </a:r>
            <a:r>
              <a:rPr lang="pl-PL" sz="2000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to szerokość </a:t>
            </a: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zwiększona </a:t>
            </a:r>
            <a:r>
              <a:rPr lang="pl-PL" sz="2000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o </a:t>
            </a: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3cm       II </a:t>
            </a:r>
            <a:r>
              <a:rPr lang="pl-PL" sz="2000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SYTUACJA</a:t>
            </a:r>
          </a:p>
          <a:p>
            <a:pPr marL="0" indent="0">
              <a:buNone/>
            </a:pPr>
            <a:r>
              <a:rPr lang="pl-PL" sz="2000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 ab </a:t>
            </a: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+ 19  </a:t>
            </a:r>
            <a:r>
              <a:rPr lang="pl-PL" sz="2000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to pole </a:t>
            </a: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zwiększone </a:t>
            </a:r>
            <a:r>
              <a:rPr lang="pl-PL" sz="2000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o </a:t>
            </a: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19cm² </a:t>
            </a:r>
            <a:endParaRPr lang="pl-PL" sz="2000" b="1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1263615" y="2403020"/>
            <a:ext cx="1944216" cy="7560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Nawias klamrowy zamykający 3"/>
          <p:cNvSpPr/>
          <p:nvPr/>
        </p:nvSpPr>
        <p:spPr>
          <a:xfrm>
            <a:off x="5655247" y="3895239"/>
            <a:ext cx="216024" cy="936104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Nawias klamrowy zamykający 4"/>
          <p:cNvSpPr/>
          <p:nvPr/>
        </p:nvSpPr>
        <p:spPr>
          <a:xfrm>
            <a:off x="5686431" y="5301209"/>
            <a:ext cx="216024" cy="936104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97824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ROZWIĄZANIE PROBLEMU VII</a:t>
            </a:r>
          </a:p>
          <a:p>
            <a:pPr marL="0" indent="0">
              <a:buNone/>
            </a:pPr>
            <a:endParaRPr lang="pl-PL" sz="20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b-2                                  b+3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             a + 3                            a-1</a:t>
            </a:r>
            <a:endParaRPr lang="pl-PL" sz="20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    I  SYTUACJA                     II SYTUACJA</a:t>
            </a:r>
            <a:endParaRPr lang="pl-PL" sz="20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rostokąt 1"/>
              <p:cNvSpPr/>
              <p:nvPr/>
            </p:nvSpPr>
            <p:spPr>
              <a:xfrm>
                <a:off x="467544" y="2348880"/>
                <a:ext cx="8424936" cy="45008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b="1" dirty="0" smtClean="0">
                    <a:solidFill>
                      <a:schemeClr val="accent6"/>
                    </a:solidFill>
                    <a:latin typeface="Comic Sans MS" panose="030F0702030302020204" pitchFamily="66" charset="0"/>
                  </a:rPr>
                  <a:t>Zatem problem z zadania możemy zapisać w postaci układu dwóch równań:</a:t>
                </a:r>
              </a:p>
              <a:p>
                <a:endParaRPr lang="pl-PL" b="1" dirty="0">
                  <a:solidFill>
                    <a:schemeClr val="accent6"/>
                  </a:solidFill>
                  <a:latin typeface="Comic Sans MS" panose="030F0702030302020204" pitchFamily="66" charset="0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)</m:t>
                            </m:r>
                            <m:d>
                              <m:dPr>
                                <m:ctrlPr>
                                  <a:rPr lang="pl-PL" sz="2400" b="1" i="1" smtClean="0">
                                    <a:solidFill>
                                      <a:schemeClr val="accent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pl-PL" sz="2400" b="1" i="1">
                                    <a:solidFill>
                                      <a:schemeClr val="accent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𝒃</m:t>
                                </m:r>
                                <m:r>
                                  <a:rPr lang="pl-PL" sz="2400" b="1" i="1" smtClean="0">
                                    <a:solidFill>
                                      <a:schemeClr val="accent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pl-PL" sz="2400" b="1" i="1" smtClean="0">
                                    <a:solidFill>
                                      <a:schemeClr val="accent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</m:e>
                            </m:d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𝒂𝒃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</m:e>
                          <m:e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)(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)=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𝒂𝒃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𝟏𝟗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dirty="0" smtClean="0"/>
                  <a:t>             </a:t>
                </a:r>
                <a:r>
                  <a:rPr lang="pl-PL" sz="1600" dirty="0" smtClean="0">
                    <a:latin typeface="Comic Sans MS" panose="030F0702030302020204" pitchFamily="66" charset="0"/>
                  </a:rPr>
                  <a:t>Mnożymy wyrażenia z nawiasów</a:t>
                </a:r>
                <a:endParaRPr lang="pl-PL" sz="1600" dirty="0">
                  <a:latin typeface="Comic Sans MS" panose="030F0702030302020204" pitchFamily="66" charset="0"/>
                </a:endParaRPr>
              </a:p>
              <a:p>
                <a:r>
                  <a:rPr lang="pl-PL" sz="1600" dirty="0" smtClean="0">
                    <a:latin typeface="Comic Sans MS" panose="030F0702030302020204" pitchFamily="66" charset="0"/>
                  </a:rPr>
                  <a:t>                                                                      (Każdy wyraz z pierwszego nawiasu</a:t>
                </a:r>
              </a:p>
              <a:p>
                <a:r>
                  <a:rPr lang="pl-PL" sz="1600" dirty="0">
                    <a:latin typeface="Comic Sans MS" panose="030F0702030302020204" pitchFamily="66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16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1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1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1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1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1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1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1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1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𝟔</m:t>
                            </m:r>
                            <m:r>
                              <a:rPr lang="pl-PL" sz="1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 =</m:t>
                            </m:r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𝒂𝒃</m:t>
                            </m:r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</m:e>
                          <m:e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𝒂𝒃</m:t>
                            </m:r>
                            <m:r>
                              <a:rPr lang="pl-PL" sz="1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±</m:t>
                            </m:r>
                            <m:r>
                              <a:rPr lang="pl-PL" sz="1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1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1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1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1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𝒂𝒃</m:t>
                            </m:r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𝟏𝟗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1600" dirty="0" smtClean="0">
                    <a:latin typeface="Comic Sans MS" panose="030F0702030302020204" pitchFamily="66" charset="0"/>
                  </a:rPr>
                  <a:t>                           przez każdy wyraz z drugiego nawiasu)</a:t>
                </a:r>
              </a:p>
              <a:p>
                <a:r>
                  <a:rPr lang="pl-PL" sz="1600" dirty="0">
                    <a:latin typeface="Comic Sans MS" panose="030F0702030302020204" pitchFamily="66" charset="0"/>
                  </a:rPr>
                  <a:t> </a:t>
                </a:r>
                <a:r>
                  <a:rPr lang="pl-PL" sz="1600" dirty="0" smtClean="0">
                    <a:latin typeface="Comic Sans MS" panose="030F0702030302020204" pitchFamily="66" charset="0"/>
                  </a:rPr>
                  <a:t>                                                                      Redukujemy wyrazy podobne. 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16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1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</m:t>
                            </m:r>
                          </m:e>
                          <m:e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16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1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𝟐𝟐</m:t>
                            </m:r>
                            <m:r>
                              <a:rPr lang="pl-PL" sz="1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  /∙</m:t>
                            </m:r>
                            <m:r>
                              <a:rPr lang="pl-PL" sz="1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1600" dirty="0" smtClean="0">
                    <a:latin typeface="Comic Sans MS" panose="030F0702030302020204" pitchFamily="66" charset="0"/>
                  </a:rPr>
                  <a:t>                Rozwiązujemy układ metodą przeciwnych współczynników</a:t>
                </a:r>
              </a:p>
              <a:p>
                <a:endParaRPr lang="pl-PL" sz="1600" dirty="0">
                  <a:latin typeface="Comic Sans MS" panose="030F0702030302020204" pitchFamily="66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1600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16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16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16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16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pl-PL" sz="16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16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pl-PL" sz="16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𝒃</m:t>
                              </m:r>
                              <m:r>
                                <a:rPr lang="pl-PL" sz="16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16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</m:e>
                            <m:e>
                              <m:r>
                                <a:rPr lang="pl-PL" sz="16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𝟗</m:t>
                              </m:r>
                              <m:r>
                                <a:rPr lang="pl-PL" sz="16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pl-PL" sz="16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16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pl-PL" sz="16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𝒃</m:t>
                              </m:r>
                              <m:r>
                                <a:rPr lang="pl-PL" sz="16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16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𝟔𝟔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1600" dirty="0" smtClean="0">
                  <a:latin typeface="Comic Sans MS" panose="030F0702030302020204" pitchFamily="66" charset="0"/>
                </a:endParaRPr>
              </a:p>
              <a:p>
                <a:endParaRPr lang="pl-PL" sz="1600" dirty="0">
                  <a:latin typeface="Comic Sans MS" panose="030F0702030302020204" pitchFamily="66" charset="0"/>
                </a:endParaRPr>
              </a:p>
              <a:p>
                <a:r>
                  <a:rPr lang="pl-PL" sz="1600" dirty="0" smtClean="0">
                    <a:latin typeface="Comic Sans MS" panose="030F0702030302020204" pitchFamily="66" charset="0"/>
                  </a:rPr>
                  <a:t>7a    = 70   to     a = 10       więc      -20 +3b = 4     to   3b = 24  to b =  8</a:t>
                </a:r>
              </a:p>
              <a:p>
                <a:r>
                  <a:rPr lang="pl-PL" sz="2000" b="1" dirty="0" smtClean="0"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Comic Sans MS" panose="030F0702030302020204" pitchFamily="66" charset="0"/>
                  </a:rPr>
                  <a:t>Wymiary tego prostokąta to 10cm x 8cm</a:t>
                </a:r>
                <a:endParaRPr lang="pl-PL" sz="2000" b="1" dirty="0">
                  <a:solidFill>
                    <a:schemeClr val="accent5">
                      <a:lumMod val="40000"/>
                      <a:lumOff val="6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" name="Prostokąt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348880"/>
                <a:ext cx="8424936" cy="4500848"/>
              </a:xfrm>
              <a:prstGeom prst="rect">
                <a:avLst/>
              </a:prstGeom>
              <a:blipFill rotWithShape="1">
                <a:blip r:embed="rId2"/>
                <a:stretch>
                  <a:fillRect l="-8394" t="-541" b="-541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rostokąt 3"/>
          <p:cNvSpPr/>
          <p:nvPr/>
        </p:nvSpPr>
        <p:spPr>
          <a:xfrm>
            <a:off x="1187624" y="980728"/>
            <a:ext cx="216024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5220072" y="476672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338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PROBLEM VIII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W trapezie równoramiennym jeden z kątów jest o 30° większy od drugiego. Oblicz miary kątów tego trapezu.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Przeanalizujmy warunki zadania:</a:t>
            </a: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Trapez równoramienny, ma kąty przy podstawie równej miary, zatem miary kątów możemy opisać następująco:</a:t>
            </a: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   </a:t>
            </a:r>
          </a:p>
          <a:p>
            <a:pPr marL="0" indent="0">
              <a:buNone/>
            </a:pPr>
            <a:r>
              <a:rPr lang="pl-PL" sz="20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               kąt przy górnej podstawie jest rozwarty</a:t>
            </a:r>
            <a:endParaRPr lang="pl-PL" sz="2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u="sng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                 kat przy dolnej podstawie jest ostry</a:t>
            </a:r>
            <a:endParaRPr lang="pl-PL" sz="2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u="sng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Kąt y jest o 30° większy od kąta x 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    </a:t>
            </a: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y = x + 30°</a:t>
            </a:r>
            <a:endParaRPr lang="pl-PL" sz="2800" b="1" u="sng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u="sng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Ponadto w trapezie suma kątów leżących przy jednym ramieniu wynosi 180°, czyli:</a:t>
            </a: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                        </a:t>
            </a:r>
            <a:r>
              <a:rPr lang="pl-PL" sz="28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x + y = 180°</a:t>
            </a:r>
            <a:r>
              <a:rPr lang="pl-PL" sz="20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                                </a:t>
            </a:r>
            <a:endParaRPr lang="pl-PL" sz="2000" b="1" u="sng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Trapez 1"/>
          <p:cNvSpPr/>
          <p:nvPr/>
        </p:nvSpPr>
        <p:spPr>
          <a:xfrm>
            <a:off x="1115616" y="2564904"/>
            <a:ext cx="1440160" cy="1224136"/>
          </a:xfrm>
          <a:prstGeom prst="trapezoid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>
            <a:off x="1305356" y="334026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x</a:t>
            </a:r>
            <a:endParaRPr lang="pl-PL" b="1" dirty="0"/>
          </a:p>
        </p:txBody>
      </p:sp>
      <p:sp>
        <p:nvSpPr>
          <p:cNvPr id="5" name="pole tekstowe 4"/>
          <p:cNvSpPr txBox="1"/>
          <p:nvPr/>
        </p:nvSpPr>
        <p:spPr>
          <a:xfrm>
            <a:off x="1305356" y="2566717"/>
            <a:ext cx="67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 </a:t>
            </a:r>
            <a:r>
              <a:rPr lang="pl-PL" b="1" dirty="0" smtClean="0"/>
              <a:t> 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8194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ROZWIĄZANIE PROBLEMU VIII</a:t>
            </a:r>
            <a:endParaRPr lang="pl-PL" sz="20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rostokąt 1"/>
              <p:cNvSpPr/>
              <p:nvPr/>
            </p:nvSpPr>
            <p:spPr>
              <a:xfrm>
                <a:off x="323528" y="836712"/>
                <a:ext cx="8820472" cy="46599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b="1" dirty="0" smtClean="0">
                    <a:solidFill>
                      <a:schemeClr val="accent6"/>
                    </a:solidFill>
                    <a:latin typeface="Comic Sans MS" panose="030F0702030302020204" pitchFamily="66" charset="0"/>
                  </a:rPr>
                  <a:t>Zatem problem z zadania możemy zapisać w postaci układu dwóch równań:</a:t>
                </a:r>
              </a:p>
              <a:p>
                <a:endParaRPr lang="pl-PL" b="1" dirty="0">
                  <a:solidFill>
                    <a:schemeClr val="accent6"/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b="1" dirty="0">
                    <a:solidFill>
                      <a:schemeClr val="accent6"/>
                    </a:solidFill>
                    <a:latin typeface="Comic Sans MS" panose="030F0702030302020204" pitchFamily="66" charset="0"/>
                  </a:rPr>
                  <a:t>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𝟑𝟎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°</m:t>
                            </m:r>
                          </m:e>
                          <m:e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𝟏𝟖𝟎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°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dirty="0" smtClean="0"/>
                  <a:t>               </a:t>
                </a:r>
                <a:r>
                  <a:rPr lang="pl-PL" b="1" dirty="0" smtClean="0">
                    <a:latin typeface="Comic Sans MS" panose="030F0702030302020204" pitchFamily="66" charset="0"/>
                  </a:rPr>
                  <a:t>Postać pierwszego równania pozwala na </a:t>
                </a:r>
              </a:p>
              <a:p>
                <a:r>
                  <a:rPr lang="pl-PL" b="1" dirty="0">
                    <a:latin typeface="Comic Sans MS" panose="030F0702030302020204" pitchFamily="66" charset="0"/>
                  </a:rPr>
                  <a:t> </a:t>
                </a:r>
                <a:r>
                  <a:rPr lang="pl-PL" b="1" dirty="0" smtClean="0">
                    <a:latin typeface="Comic Sans MS" panose="030F0702030302020204" pitchFamily="66" charset="0"/>
                  </a:rPr>
                  <a:t>                               zastosowanie metody podstawiania.</a:t>
                </a:r>
              </a:p>
              <a:p>
                <a:r>
                  <a:rPr lang="pl-PL" b="1" dirty="0">
                    <a:latin typeface="Comic Sans MS" panose="030F0702030302020204" pitchFamily="66" charset="0"/>
                  </a:rPr>
                  <a:t> </a:t>
                </a:r>
                <a:r>
                  <a:rPr lang="pl-PL" b="1" dirty="0" smtClean="0">
                    <a:latin typeface="Comic Sans MS" panose="030F0702030302020204" pitchFamily="66" charset="0"/>
                  </a:rPr>
                  <a:t>    x + x + 30°= 180°     Wyrażenie   </a:t>
                </a:r>
                <a:r>
                  <a:rPr lang="pl-PL" b="1" dirty="0" smtClean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x + 30°  </a:t>
                </a:r>
                <a:r>
                  <a:rPr lang="pl-PL" b="1" dirty="0" smtClean="0">
                    <a:latin typeface="Comic Sans MS" panose="030F0702030302020204" pitchFamily="66" charset="0"/>
                  </a:rPr>
                  <a:t>podstawiamy do drugiego</a:t>
                </a:r>
              </a:p>
              <a:p>
                <a:r>
                  <a:rPr lang="pl-PL" b="1" dirty="0">
                    <a:latin typeface="Comic Sans MS" panose="030F0702030302020204" pitchFamily="66" charset="0"/>
                  </a:rPr>
                  <a:t> </a:t>
                </a:r>
                <a:r>
                  <a:rPr lang="pl-PL" b="1" dirty="0" smtClean="0">
                    <a:latin typeface="Comic Sans MS" panose="030F0702030302020204" pitchFamily="66" charset="0"/>
                  </a:rPr>
                  <a:t>                               równania. </a:t>
                </a:r>
              </a:p>
              <a:p>
                <a:r>
                  <a:rPr lang="pl-PL" b="1" dirty="0">
                    <a:latin typeface="Comic Sans MS" panose="030F0702030302020204" pitchFamily="66" charset="0"/>
                  </a:rPr>
                  <a:t> </a:t>
                </a:r>
                <a:r>
                  <a:rPr lang="pl-PL" b="1" dirty="0" smtClean="0">
                    <a:latin typeface="Comic Sans MS" panose="030F0702030302020204" pitchFamily="66" charset="0"/>
                  </a:rPr>
                  <a:t>     2x = 180° - 30°  </a:t>
                </a:r>
              </a:p>
              <a:p>
                <a:r>
                  <a:rPr lang="pl-PL" b="1" dirty="0">
                    <a:latin typeface="Comic Sans MS" panose="030F0702030302020204" pitchFamily="66" charset="0"/>
                  </a:rPr>
                  <a:t> </a:t>
                </a:r>
                <a:r>
                  <a:rPr lang="pl-PL" b="1" dirty="0" smtClean="0">
                    <a:latin typeface="Comic Sans MS" panose="030F0702030302020204" pitchFamily="66" charset="0"/>
                  </a:rPr>
                  <a:t> </a:t>
                </a:r>
              </a:p>
              <a:p>
                <a:r>
                  <a:rPr lang="pl-PL" b="1" dirty="0">
                    <a:latin typeface="Comic Sans MS" panose="030F0702030302020204" pitchFamily="66" charset="0"/>
                  </a:rPr>
                  <a:t> </a:t>
                </a:r>
                <a:r>
                  <a:rPr lang="pl-PL" b="1" dirty="0" smtClean="0">
                    <a:latin typeface="Comic Sans MS" panose="030F0702030302020204" pitchFamily="66" charset="0"/>
                  </a:rPr>
                  <a:t>     2x = 150°  /:2</a:t>
                </a:r>
              </a:p>
              <a:p>
                <a:r>
                  <a:rPr lang="pl-PL" b="1" dirty="0">
                    <a:latin typeface="Comic Sans MS" panose="030F0702030302020204" pitchFamily="66" charset="0"/>
                  </a:rPr>
                  <a:t> </a:t>
                </a:r>
                <a:r>
                  <a:rPr lang="pl-PL" b="1" dirty="0" smtClean="0">
                    <a:latin typeface="Comic Sans MS" panose="030F0702030302020204" pitchFamily="66" charset="0"/>
                  </a:rPr>
                  <a:t>     </a:t>
                </a:r>
              </a:p>
              <a:p>
                <a:r>
                  <a:rPr lang="pl-PL" b="1" dirty="0">
                    <a:latin typeface="Comic Sans MS" panose="030F0702030302020204" pitchFamily="66" charset="0"/>
                  </a:rPr>
                  <a:t> </a:t>
                </a:r>
                <a:r>
                  <a:rPr lang="pl-PL" b="1" dirty="0" smtClean="0">
                    <a:latin typeface="Comic Sans MS" panose="030F0702030302020204" pitchFamily="66" charset="0"/>
                  </a:rPr>
                  <a:t>       x = 75°               Wyliczamy drugi kąt, oznaczony literą y.</a:t>
                </a:r>
              </a:p>
              <a:p>
                <a:endParaRPr lang="pl-PL" b="1" dirty="0">
                  <a:latin typeface="Comic Sans MS" panose="030F0702030302020204" pitchFamily="66" charset="0"/>
                </a:endParaRPr>
              </a:p>
              <a:p>
                <a:r>
                  <a:rPr lang="pl-PL" b="1" dirty="0" smtClean="0">
                    <a:latin typeface="Comic Sans MS" panose="030F0702030302020204" pitchFamily="66" charset="0"/>
                  </a:rPr>
                  <a:t>      75° + y = 180°  </a:t>
                </a:r>
              </a:p>
              <a:p>
                <a:endParaRPr lang="pl-PL" b="1" dirty="0">
                  <a:latin typeface="Comic Sans MS" panose="030F0702030302020204" pitchFamily="66" charset="0"/>
                </a:endParaRPr>
              </a:p>
              <a:p>
                <a:r>
                  <a:rPr lang="pl-PL" b="1" dirty="0" smtClean="0">
                    <a:latin typeface="Comic Sans MS" panose="030F0702030302020204" pitchFamily="66" charset="0"/>
                  </a:rPr>
                  <a:t>         y = 105°                 </a:t>
                </a:r>
                <a:endParaRPr lang="pl-PL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" name="Prostokąt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836712"/>
                <a:ext cx="8820472" cy="4659930"/>
              </a:xfrm>
              <a:prstGeom prst="rect">
                <a:avLst/>
              </a:prstGeom>
              <a:blipFill rotWithShape="1">
                <a:blip r:embed="rId2"/>
                <a:stretch>
                  <a:fillRect l="-553" t="-523" b="-117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ole tekstowe 4"/>
          <p:cNvSpPr txBox="1"/>
          <p:nvPr/>
        </p:nvSpPr>
        <p:spPr>
          <a:xfrm>
            <a:off x="354329" y="5496642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W trapezie tym kąty mają miarę:  </a:t>
            </a:r>
          </a:p>
          <a:p>
            <a:r>
              <a:rPr lang="pl-PL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kąty ostre po 75°  i  kąty rozwarte po 105°</a:t>
            </a:r>
            <a:endParaRPr lang="pl-PL" sz="2000" b="1" dirty="0">
              <a:solidFill>
                <a:schemeClr val="accent5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38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PRZYPOMNIENIE</a:t>
            </a:r>
            <a:endParaRPr lang="pl-PL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36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Układy równań służą do zapisywania i rozwiązywania takich problemów matematycznych, w których występuje więcej niż jedna niewiadoma.</a:t>
            </a:r>
            <a:endParaRPr lang="pl-PL" sz="36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251520" y="4901659"/>
            <a:ext cx="8676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Przeanalizujmy kilka problemów matematycznych, w których </a:t>
            </a:r>
          </a:p>
          <a:p>
            <a:r>
              <a:rPr lang="pl-PL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do wyliczenia niewiadomych zastosujemy układy dwóch równań.</a:t>
            </a:r>
          </a:p>
          <a:p>
            <a:r>
              <a:rPr lang="pl-PL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Dodatkowo zadania o treściach geometrycznych, będą okazją do </a:t>
            </a:r>
          </a:p>
          <a:p>
            <a:r>
              <a:rPr lang="pl-PL" sz="2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p</a:t>
            </a:r>
            <a:r>
              <a:rPr lang="pl-PL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owtórzenia podstawowych wiadomości o własnościach figur płaskich. </a:t>
            </a:r>
            <a:endParaRPr lang="pl-PL" sz="2000" b="1" dirty="0">
              <a:solidFill>
                <a:schemeClr val="accent5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803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60648"/>
                <a:ext cx="8820472" cy="6264696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PROBLEM IX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W trapezie równoramiennym o obwodzie 56 cm, krótsza podstawa i ramiona mają jednakową długość. Stosunek długości podstaw tego trapezu wynosi 5 : 3. Oblicz długość ramienia.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Wypiszmy informacje podane w zadaniu:</a:t>
                </a:r>
              </a:p>
              <a:p>
                <a:pPr marL="0" indent="0">
                  <a:buNone/>
                </a:pPr>
                <a:r>
                  <a:rPr lang="pl-PL" sz="2000" b="1" u="sng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Obwód trapezu równoramiennego – to suma wszystkich jego boków.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(krótsza podstawa i ramiona mają tą samą długość)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   b</a:t>
                </a:r>
                <a:endParaRPr lang="pl-PL" sz="2000" b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b          </a:t>
                </a:r>
                <a:r>
                  <a:rPr lang="pl-PL" sz="2000" b="1" dirty="0" err="1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b</a:t>
                </a:r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</a:t>
                </a:r>
                <a:r>
                  <a:rPr lang="pl-PL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a + 3b = 56cm</a:t>
                </a:r>
              </a:p>
              <a:p>
                <a:pPr marL="0" indent="0">
                  <a:buNone/>
                </a:pPr>
                <a:endParaRPr lang="pl-PL" b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</a:t>
                </a:r>
              </a:p>
              <a:p>
                <a:pPr marL="0" indent="0">
                  <a:buNone/>
                </a:pPr>
                <a:r>
                  <a:rPr lang="pl-PL" sz="2000" b="1" dirty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  a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2000" b="1" u="sng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Stosunek długości dłuższej podstawy do krótszej </a:t>
                </a:r>
                <a:r>
                  <a:rPr lang="pl-PL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pl-PL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pl-PL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pl-PL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pl-PL" b="1" dirty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40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pl-PL" sz="40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𝒂</m:t>
                        </m:r>
                      </m:num>
                      <m:den>
                        <m:r>
                          <a:rPr lang="pl-PL" sz="40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𝒃</m:t>
                        </m:r>
                      </m:den>
                    </m:f>
                    <m:r>
                      <a:rPr lang="pl-PL" sz="40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sz="40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pl-PL" sz="40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pl-PL" sz="40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pl-PL" sz="28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jest to proporcja zatem:  3a = 5b</a:t>
                </a:r>
                <a:endParaRPr lang="pl-PL" sz="2800" b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60648"/>
                <a:ext cx="8820472" cy="6264696"/>
              </a:xfrm>
              <a:blipFill rotWithShape="1">
                <a:blip r:embed="rId2"/>
                <a:stretch>
                  <a:fillRect l="-691" t="-97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rapez 1"/>
          <p:cNvSpPr/>
          <p:nvPr/>
        </p:nvSpPr>
        <p:spPr>
          <a:xfrm>
            <a:off x="1396511" y="2996952"/>
            <a:ext cx="1224136" cy="1080120"/>
          </a:xfrm>
          <a:prstGeom prst="trapezoi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5" name="Łącznik prosty ze strzałką 4"/>
          <p:cNvCxnSpPr/>
          <p:nvPr/>
        </p:nvCxnSpPr>
        <p:spPr>
          <a:xfrm flipV="1">
            <a:off x="1259632" y="5589240"/>
            <a:ext cx="504056" cy="5040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y ze strzałką 5"/>
          <p:cNvCxnSpPr/>
          <p:nvPr/>
        </p:nvCxnSpPr>
        <p:spPr>
          <a:xfrm flipH="1" flipV="1">
            <a:off x="1259632" y="5589240"/>
            <a:ext cx="504056" cy="6564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967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70444" y="33265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ROZWIĄZANIE PROBLEMU IX</a:t>
            </a:r>
            <a:endParaRPr lang="pl-PL" sz="20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rostokąt 1"/>
              <p:cNvSpPr/>
              <p:nvPr/>
            </p:nvSpPr>
            <p:spPr>
              <a:xfrm>
                <a:off x="395536" y="684018"/>
                <a:ext cx="8280920" cy="54757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b="1" dirty="0" smtClean="0">
                    <a:solidFill>
                      <a:schemeClr val="accent6"/>
                    </a:solidFill>
                    <a:latin typeface="Comic Sans MS" panose="030F0702030302020204" pitchFamily="66" charset="0"/>
                  </a:rPr>
                  <a:t>Zatem problem z zadania możemy zapisać w postaci układu dwóch równań:</a:t>
                </a:r>
                <a:endParaRPr lang="pl-PL" b="1" dirty="0">
                  <a:solidFill>
                    <a:schemeClr val="accent6"/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b="1" dirty="0">
                    <a:solidFill>
                      <a:schemeClr val="accent6"/>
                    </a:solidFill>
                    <a:latin typeface="Comic Sans MS" panose="030F0702030302020204" pitchFamily="66" charset="0"/>
                  </a:rPr>
                  <a:t>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𝟓𝟔</m:t>
                            </m:r>
                          </m:e>
                          <m:e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𝟓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dirty="0" smtClean="0"/>
                  <a:t>         </a:t>
                </a:r>
                <a:r>
                  <a:rPr lang="pl-PL" b="1" dirty="0" smtClean="0">
                    <a:latin typeface="Comic Sans MS" panose="030F0702030302020204" pitchFamily="66" charset="0"/>
                  </a:rPr>
                  <a:t>Po uporządkowaniu  równań, układ ma postać:</a:t>
                </a:r>
              </a:p>
              <a:p>
                <a:endParaRPr lang="pl-PL" dirty="0"/>
              </a:p>
              <a:p>
                <a:r>
                  <a:rPr lang="pl-PL" b="1" dirty="0">
                    <a:solidFill>
                      <a:schemeClr val="accent6"/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b="1" dirty="0" smtClean="0">
                    <a:solidFill>
                      <a:schemeClr val="accent6"/>
                    </a:solidFill>
                    <a:latin typeface="Comic Sans MS" panose="030F0702030302020204" pitchFamily="66" charset="0"/>
                  </a:rPr>
                  <a:t>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pl-PL" sz="2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  <m:t>  </m:t>
                        </m:r>
                        <m:eqArr>
                          <m:eqArrPr>
                            <m:ctrlP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𝟓𝟔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 /∙(−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  <m:e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𝟓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𝟎</m:t>
                            </m:r>
                          </m:e>
                        </m:eqArr>
                      </m:e>
                    </m:d>
                  </m:oMath>
                </a14:m>
                <a:endParaRPr lang="pl-PL" sz="2400" dirty="0" smtClean="0"/>
              </a:p>
              <a:p>
                <a:endParaRPr lang="pl-PL" sz="2400" dirty="0"/>
              </a:p>
              <a:p>
                <a:r>
                  <a:rPr lang="pl-PL" sz="2400" b="1" dirty="0">
                    <a:solidFill>
                      <a:schemeClr val="accent6"/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2400" b="1" dirty="0" smtClean="0">
                    <a:solidFill>
                      <a:schemeClr val="accent6"/>
                    </a:solidFill>
                    <a:latin typeface="Comic Sans MS" panose="030F0702030302020204" pitchFamily="66" charset="0"/>
                  </a:rPr>
                  <a:t>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𝟗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=−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𝟏𝟔𝟖</m:t>
                            </m:r>
                          </m:e>
                          <m:e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𝒂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𝟓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𝒃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𝟎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400" dirty="0" smtClean="0"/>
                  <a:t>                 </a:t>
                </a:r>
                <a:r>
                  <a:rPr lang="pl-PL" b="1" dirty="0" smtClean="0">
                    <a:latin typeface="Comic Sans MS" panose="030F0702030302020204" pitchFamily="66" charset="0"/>
                  </a:rPr>
                  <a:t>Dodajemy równania stronami</a:t>
                </a:r>
              </a:p>
              <a:p>
                <a:endParaRPr lang="pl-PL" sz="2400" dirty="0"/>
              </a:p>
              <a:p>
                <a:r>
                  <a:rPr lang="pl-PL" sz="2400" dirty="0" smtClean="0"/>
                  <a:t>                      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- 14 b = -168  /:</a:t>
                </a:r>
                <a:r>
                  <a:rPr lang="pl-PL" sz="2000" b="1" dirty="0" smtClean="0">
                    <a:latin typeface="Comic Sans MS" panose="030F0702030302020204" pitchFamily="66" charset="0"/>
                    <a:sym typeface="Wingdings" panose="05000000000000000000" pitchFamily="2" charset="2"/>
                  </a:rPr>
                  <a:t>(-2)</a:t>
                </a:r>
              </a:p>
              <a:p>
                <a:r>
                  <a:rPr lang="pl-PL" sz="2000" b="1" dirty="0">
                    <a:latin typeface="Comic Sans MS" panose="030F0702030302020204" pitchFamily="66" charset="0"/>
                    <a:sym typeface="Wingdings" panose="05000000000000000000" pitchFamily="2" charset="2"/>
                  </a:rPr>
                  <a:t> </a:t>
                </a:r>
                <a:r>
                  <a:rPr lang="pl-PL" sz="2000" b="1" dirty="0" smtClean="0">
                    <a:latin typeface="Comic Sans MS" panose="030F0702030302020204" pitchFamily="66" charset="0"/>
                    <a:sym typeface="Wingdings" panose="05000000000000000000" pitchFamily="2" charset="2"/>
                  </a:rPr>
                  <a:t>              7 b =  84    /: 7</a:t>
                </a:r>
                <a:endParaRPr lang="pl-PL" sz="2000" b="1" dirty="0" smtClean="0">
                  <a:latin typeface="Comic Sans MS" panose="030F0702030302020204" pitchFamily="66" charset="0"/>
                </a:endParaRPr>
              </a:p>
              <a:p>
                <a:r>
                  <a:rPr lang="pl-PL" sz="2000" b="1" dirty="0" smtClean="0">
                    <a:latin typeface="Comic Sans MS" panose="030F0702030302020204" pitchFamily="66" charset="0"/>
                  </a:rPr>
                  <a:t>                 b =  12</a:t>
                </a:r>
                <a:endParaRPr lang="pl-PL" sz="2000" b="1" dirty="0">
                  <a:latin typeface="Comic Sans MS" panose="030F0702030302020204" pitchFamily="66" charset="0"/>
                </a:endParaRPr>
              </a:p>
              <a:p>
                <a:r>
                  <a:rPr lang="pl-PL" sz="2000" b="1" dirty="0" smtClean="0">
                    <a:latin typeface="Comic Sans MS" panose="030F0702030302020204" pitchFamily="66" charset="0"/>
                  </a:rPr>
                  <a:t>a + 3∙12 = 56</a:t>
                </a:r>
              </a:p>
              <a:p>
                <a:r>
                  <a:rPr lang="pl-PL" sz="2000" b="1" dirty="0">
                    <a:latin typeface="Comic Sans MS" panose="030F0702030302020204" pitchFamily="66" charset="0"/>
                  </a:rPr>
                  <a:t>a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 = 56 – 36            Sprawdzamy:    3a = 5b to  3∙20 = 5∙12</a:t>
                </a:r>
              </a:p>
              <a:p>
                <a:r>
                  <a:rPr lang="pl-PL" sz="2000" b="1" dirty="0">
                    <a:latin typeface="Comic Sans MS" panose="030F0702030302020204" pitchFamily="66" charset="0"/>
                  </a:rPr>
                  <a:t>a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 = 20</a:t>
                </a:r>
                <a:endParaRPr lang="pl-PL" sz="20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" name="Prostokąt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684018"/>
                <a:ext cx="8280920" cy="5475730"/>
              </a:xfrm>
              <a:prstGeom prst="rect">
                <a:avLst/>
              </a:prstGeom>
              <a:blipFill rotWithShape="1">
                <a:blip r:embed="rId2"/>
                <a:stretch>
                  <a:fillRect l="-810" t="-445" b="-100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Łącznik prostoliniowy 5"/>
          <p:cNvCxnSpPr/>
          <p:nvPr/>
        </p:nvCxnSpPr>
        <p:spPr>
          <a:xfrm>
            <a:off x="1043608" y="4005064"/>
            <a:ext cx="273630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/>
          <p:cNvSpPr txBox="1"/>
          <p:nvPr/>
        </p:nvSpPr>
        <p:spPr>
          <a:xfrm>
            <a:off x="395536" y="6159748"/>
            <a:ext cx="80648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Ramię trapezu ma długość  12 cm</a:t>
            </a:r>
            <a:endParaRPr lang="pl-PL" sz="2000" b="1" dirty="0">
              <a:solidFill>
                <a:schemeClr val="accent5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38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260648"/>
            <a:ext cx="8568952" cy="64087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PROBLEM X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Odległość między środkami dwóch kół stycznych zewnętrznie wynosi 12cm, a obwód jednego z tych kół  jest 5 razy większy od obwodu drugiego. Oblicz długości promieni tych kół.</a:t>
            </a: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Z treści zadania wynika, że  suma promieni obu kół  wynosi 12cm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Zatem;      </a:t>
            </a:r>
            <a:r>
              <a:rPr lang="pl-PL" sz="28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x + y = 12</a:t>
            </a:r>
          </a:p>
          <a:p>
            <a:pPr marL="0" indent="0">
              <a:buNone/>
            </a:pPr>
            <a:endParaRPr lang="pl-PL" sz="2000" b="1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 smtClean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 smtClean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 smtClean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Wiemy również, że obwód koła o promieniu x jest 5 razy większy od obwodu koła o promieniu y, czyli:</a:t>
            </a:r>
          </a:p>
          <a:p>
            <a:pPr marL="0" indent="0">
              <a:buNone/>
            </a:pPr>
            <a:endParaRPr lang="pl-PL" sz="2000" b="1" u="sng" dirty="0" smtClean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2</a:t>
            </a:r>
            <a:r>
              <a:rPr lang="el-GR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π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x = 2</a:t>
            </a:r>
            <a:r>
              <a:rPr lang="el-GR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π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y ∙ 5     to     2</a:t>
            </a:r>
            <a:r>
              <a:rPr lang="el-GR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π</a:t>
            </a:r>
            <a:r>
              <a:rPr lang="pl-PL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x = 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10</a:t>
            </a:r>
            <a:r>
              <a:rPr lang="el-GR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π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y /:</a:t>
            </a:r>
            <a:r>
              <a:rPr lang="el-GR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π</a:t>
            </a:r>
            <a:endParaRPr lang="pl-PL" b="1" dirty="0" smtClean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                              2x = 10y </a:t>
            </a:r>
          </a:p>
          <a:p>
            <a:pPr marL="0" indent="0">
              <a:buNone/>
            </a:pPr>
            <a:endParaRPr lang="pl-PL" sz="2000" b="1" u="sng" dirty="0" smtClean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u="sng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Elipsa 3"/>
          <p:cNvSpPr/>
          <p:nvPr/>
        </p:nvSpPr>
        <p:spPr>
          <a:xfrm>
            <a:off x="1115616" y="2636912"/>
            <a:ext cx="1728192" cy="15841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Elipsa 4"/>
          <p:cNvSpPr/>
          <p:nvPr/>
        </p:nvSpPr>
        <p:spPr>
          <a:xfrm>
            <a:off x="2843808" y="3068960"/>
            <a:ext cx="864096" cy="86409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7" name="Łącznik prostoliniowy 6"/>
          <p:cNvCxnSpPr/>
          <p:nvPr/>
        </p:nvCxnSpPr>
        <p:spPr>
          <a:xfrm>
            <a:off x="1979712" y="3429000"/>
            <a:ext cx="1296144" cy="720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ole tekstowe 9"/>
          <p:cNvSpPr txBox="1"/>
          <p:nvPr/>
        </p:nvSpPr>
        <p:spPr>
          <a:xfrm>
            <a:off x="2195736" y="306896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x</a:t>
            </a:r>
            <a:r>
              <a:rPr lang="pl-PL" dirty="0" smtClean="0"/>
              <a:t>             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26877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ROZWIĄZANIE PROBLEMU X</a:t>
            </a:r>
            <a:endParaRPr lang="pl-PL" sz="20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rostokąt 1"/>
              <p:cNvSpPr/>
              <p:nvPr/>
            </p:nvSpPr>
            <p:spPr>
              <a:xfrm>
                <a:off x="323528" y="764704"/>
                <a:ext cx="8496944" cy="58663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b="1" dirty="0" smtClean="0">
                    <a:solidFill>
                      <a:schemeClr val="accent6"/>
                    </a:solidFill>
                    <a:latin typeface="Comic Sans MS" panose="030F0702030302020204" pitchFamily="66" charset="0"/>
                  </a:rPr>
                  <a:t>Zatem problem z zadania możemy zapisać w postaci układu dwóch równań</a:t>
                </a:r>
              </a:p>
              <a:p>
                <a:endParaRPr lang="pl-PL" sz="2400" b="1" i="1" dirty="0">
                  <a:solidFill>
                    <a:schemeClr val="accent6"/>
                  </a:solidFill>
                  <a:latin typeface="Comic Sans MS" panose="030F0702030302020204" pitchFamily="66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400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𝟏𝟐</m:t>
                              </m:r>
                            </m:e>
                            <m:e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𝟏𝟎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dirty="0" smtClean="0"/>
              </a:p>
              <a:p>
                <a:endParaRPr lang="pl-PL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400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𝟏𝟐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  /∙(−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  <m:e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𝟏𝟎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𝟎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400" dirty="0" smtClean="0"/>
              </a:p>
              <a:p>
                <a:endParaRPr lang="pl-PL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400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𝟐𝟒</m:t>
                              </m:r>
                            </m:e>
                            <m:e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𝟏𝟎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𝟎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400" dirty="0"/>
              </a:p>
              <a:p>
                <a:r>
                  <a:rPr lang="pl-PL" sz="2400" dirty="0" smtClean="0"/>
                  <a:t>+</a:t>
                </a:r>
                <a:endParaRPr lang="pl-PL" sz="2400" dirty="0"/>
              </a:p>
              <a:p>
                <a:r>
                  <a:rPr lang="pl-PL" sz="2400" dirty="0" smtClean="0"/>
                  <a:t>            </a:t>
                </a:r>
                <a:r>
                  <a:rPr lang="pl-PL" sz="2400" b="1" dirty="0" smtClean="0">
                    <a:latin typeface="Comic Sans MS" panose="030F0702030302020204" pitchFamily="66" charset="0"/>
                  </a:rPr>
                  <a:t>-12 y = -24 /</a:t>
                </a:r>
                <a:r>
                  <a:rPr lang="pl-PL" sz="2400" b="1" dirty="0">
                    <a:latin typeface="Comic Sans MS" panose="030F0702030302020204" pitchFamily="66" charset="0"/>
                    <a:sym typeface="Wingdings" panose="05000000000000000000" pitchFamily="2" charset="2"/>
                  </a:rPr>
                  <a:t>(</a:t>
                </a:r>
                <a:r>
                  <a:rPr lang="pl-PL" sz="2400" b="1" dirty="0" smtClean="0">
                    <a:latin typeface="Comic Sans MS" panose="030F0702030302020204" pitchFamily="66" charset="0"/>
                    <a:sym typeface="Wingdings" panose="05000000000000000000" pitchFamily="2" charset="2"/>
                  </a:rPr>
                  <a:t>-12)</a:t>
                </a:r>
              </a:p>
              <a:p>
                <a:r>
                  <a:rPr lang="pl-PL" sz="2400" b="1" dirty="0">
                    <a:latin typeface="Comic Sans MS" panose="030F0702030302020204" pitchFamily="66" charset="0"/>
                    <a:sym typeface="Wingdings" panose="05000000000000000000" pitchFamily="2" charset="2"/>
                  </a:rPr>
                  <a:t> </a:t>
                </a:r>
                <a:r>
                  <a:rPr lang="pl-PL" sz="2400" b="1" dirty="0" smtClean="0">
                    <a:latin typeface="Comic Sans MS" panose="030F0702030302020204" pitchFamily="66" charset="0"/>
                    <a:sym typeface="Wingdings" panose="05000000000000000000" pitchFamily="2" charset="2"/>
                  </a:rPr>
                  <a:t>           y = 2</a:t>
                </a:r>
              </a:p>
              <a:p>
                <a:endParaRPr lang="pl-PL" sz="2400" b="1" dirty="0">
                  <a:latin typeface="Comic Sans MS" panose="030F0702030302020204" pitchFamily="66" charset="0"/>
                  <a:sym typeface="Wingdings" panose="05000000000000000000" pitchFamily="2" charset="2"/>
                </a:endParaRPr>
              </a:p>
              <a:p>
                <a:r>
                  <a:rPr lang="pl-PL" sz="2400" b="1" dirty="0">
                    <a:latin typeface="Comic Sans MS" panose="030F0702030302020204" pitchFamily="66" charset="0"/>
                    <a:sym typeface="Wingdings" panose="05000000000000000000" pitchFamily="2" charset="2"/>
                  </a:rPr>
                  <a:t>x</a:t>
                </a:r>
                <a:r>
                  <a:rPr lang="pl-PL" sz="2400" b="1" dirty="0" smtClean="0">
                    <a:latin typeface="Comic Sans MS" panose="030F0702030302020204" pitchFamily="66" charset="0"/>
                    <a:sym typeface="Wingdings" panose="05000000000000000000" pitchFamily="2" charset="2"/>
                  </a:rPr>
                  <a:t> + 2 = 12  czyli   x = 10</a:t>
                </a:r>
                <a:endParaRPr lang="pl-PL" sz="2400" b="1" dirty="0">
                  <a:latin typeface="Comic Sans MS" panose="030F0702030302020204" pitchFamily="66" charset="0"/>
                </a:endParaRPr>
              </a:p>
              <a:p>
                <a:endParaRPr lang="pl-PL" dirty="0"/>
              </a:p>
              <a:p>
                <a:endParaRPr lang="pl-PL" dirty="0"/>
              </a:p>
            </p:txBody>
          </p:sp>
        </mc:Choice>
        <mc:Fallback xmlns="">
          <p:sp>
            <p:nvSpPr>
              <p:cNvPr id="2" name="Prostokąt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764704"/>
                <a:ext cx="8496944" cy="5866350"/>
              </a:xfrm>
              <a:prstGeom prst="rect">
                <a:avLst/>
              </a:prstGeom>
              <a:blipFill rotWithShape="1">
                <a:blip r:embed="rId2"/>
                <a:stretch>
                  <a:fillRect l="-1076" t="-415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Łącznik prostoliniowy 4"/>
          <p:cNvCxnSpPr/>
          <p:nvPr/>
        </p:nvCxnSpPr>
        <p:spPr>
          <a:xfrm>
            <a:off x="539552" y="4293096"/>
            <a:ext cx="244827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ole tekstowe 5"/>
          <p:cNvSpPr txBox="1"/>
          <p:nvPr/>
        </p:nvSpPr>
        <p:spPr>
          <a:xfrm>
            <a:off x="539552" y="6230944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Promień większego koła wynosi 10cm  a mniejszego 2cm</a:t>
            </a:r>
            <a:endParaRPr lang="pl-PL" sz="2000" b="1" dirty="0">
              <a:solidFill>
                <a:schemeClr val="accent5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38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PC\AppData\Local\Temp\Rar$DI19.538\Slajd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520" y="188640"/>
            <a:ext cx="7223787" cy="5417840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89000">
                <a:srgbClr val="0087E6"/>
              </a:gs>
              <a:gs pos="100000">
                <a:srgbClr val="005CBF"/>
              </a:gs>
            </a:gsLst>
            <a:lin ang="5400000" scaled="0"/>
          </a:gradFill>
          <a:extLst/>
        </p:spPr>
      </p:pic>
      <p:sp>
        <p:nvSpPr>
          <p:cNvPr id="2" name="pole tekstowe 1"/>
          <p:cNvSpPr txBox="1"/>
          <p:nvPr/>
        </p:nvSpPr>
        <p:spPr>
          <a:xfrm>
            <a:off x="251520" y="5877272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Opracowanie: mgr Marta </a:t>
            </a:r>
            <a:r>
              <a:rPr lang="pl-PL" sz="3200" b="1" dirty="0" err="1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Krużyńska</a:t>
            </a:r>
            <a:endParaRPr lang="pl-PL" sz="32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452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88640"/>
                <a:ext cx="8229600" cy="6120680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PROBLEM I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W trójkącie miara jednego z kątów to 40°. Różnica dwóch pozostałych kątów to 18°. Oblicz miary kątów w tym trójkącie.</a:t>
                </a: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b="1" u="sng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Zaczynamy od określenia niewiadomych</a:t>
                </a: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.                        x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Wiemy, że każdy trójkąt ma trzy kąty, zatem:</a:t>
                </a:r>
                <a:endParaRPr lang="pl-PL" sz="2000" b="1" dirty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Miara I kąta   - 40°                                    40°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Miara II kąta  – x                                                   y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Miara III kąta - y                                                     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Ponieważ mamy dwie niewiadome, musimy ułożyć dwa równania.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Z treści zadania wiemy, że różnica dwóch nieznanych kątów wynosi 18°, zapiszmy to w postaci równania:</a:t>
                </a:r>
              </a:p>
              <a:p>
                <a:pPr marL="0" indent="0">
                  <a:buNone/>
                </a:pPr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x – y = 18°</a:t>
                </a:r>
                <a:r>
                  <a:rPr lang="pl-PL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pl-PL" sz="2000" b="1" dirty="0">
                    <a:solidFill>
                      <a:srgbClr val="FFC000"/>
                    </a:solidFill>
                    <a:latin typeface="Comic Sans MS" panose="030F0702030302020204" pitchFamily="66" charset="0"/>
                  </a:rPr>
                  <a:t>D</a:t>
                </a:r>
                <a:r>
                  <a:rPr lang="pl-PL" sz="2000" b="1" dirty="0" smtClean="0">
                    <a:solidFill>
                      <a:srgbClr val="FFC000"/>
                    </a:solidFill>
                    <a:latin typeface="Comic Sans MS" panose="030F0702030302020204" pitchFamily="66" charset="0"/>
                  </a:rPr>
                  <a:t>o ułożenia drugiego równania wykorzystam fakt, iż w każdym trójkącie suma miar wewnętrznych kątów wynosi 180°  </a:t>
                </a:r>
              </a:p>
              <a:p>
                <a:pPr marL="0" indent="0">
                  <a:buNone/>
                </a:pPr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40° + x + y = 180°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rgbClr val="FFC000"/>
                    </a:solidFill>
                    <a:latin typeface="Comic Sans MS" panose="030F0702030302020204" pitchFamily="66" charset="0"/>
                  </a:rPr>
                  <a:t>Zatem problem z zadania możemy zapisać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𝟏𝟖</m:t>
                            </m:r>
                            <m:r>
                              <a:rPr lang="pl-PL" sz="2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°</m:t>
                            </m:r>
                          </m:e>
                          <m:e>
                            <m:r>
                              <a:rPr lang="pl-PL" sz="2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𝟒𝟎</m:t>
                            </m:r>
                            <m:r>
                              <a:rPr lang="pl-PL" sz="2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°+</m:t>
                            </m:r>
                            <m:r>
                              <a:rPr lang="pl-PL" sz="2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𝟏𝟖𝟎</m:t>
                            </m:r>
                            <m:r>
                              <a:rPr lang="pl-PL" sz="26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°</m:t>
                            </m:r>
                          </m:e>
                        </m:eqArr>
                      </m:e>
                    </m:d>
                  </m:oMath>
                </a14:m>
                <a:endParaRPr lang="pl-PL" sz="2600" b="1" dirty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000" b="1" dirty="0" smtClean="0">
                  <a:solidFill>
                    <a:srgbClr val="FFC000"/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88640"/>
                <a:ext cx="8229600" cy="6120680"/>
              </a:xfrm>
              <a:blipFill rotWithShape="1">
                <a:blip r:embed="rId2"/>
                <a:stretch>
                  <a:fillRect l="-1704" t="-996" r="-7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Łącznik prostoliniowy 3"/>
          <p:cNvCxnSpPr/>
          <p:nvPr/>
        </p:nvCxnSpPr>
        <p:spPr>
          <a:xfrm flipH="1">
            <a:off x="6228184" y="1340768"/>
            <a:ext cx="1512168" cy="108012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oliniowy 5"/>
          <p:cNvCxnSpPr/>
          <p:nvPr/>
        </p:nvCxnSpPr>
        <p:spPr>
          <a:xfrm>
            <a:off x="7740352" y="1340768"/>
            <a:ext cx="576064" cy="1368152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oliniowy 7"/>
          <p:cNvCxnSpPr/>
          <p:nvPr/>
        </p:nvCxnSpPr>
        <p:spPr>
          <a:xfrm>
            <a:off x="6228184" y="2420888"/>
            <a:ext cx="2088232" cy="288032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563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ROZWIĄZANIE PROBLEMU I</a:t>
            </a:r>
            <a:endParaRPr lang="pl-PL" sz="20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rostokąt 1"/>
              <p:cNvSpPr/>
              <p:nvPr/>
            </p:nvSpPr>
            <p:spPr>
              <a:xfrm>
                <a:off x="251520" y="908720"/>
                <a:ext cx="2952328" cy="46910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𝟏𝟖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°</m:t>
                              </m:r>
                            </m:e>
                            <m:e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𝟒𝟎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°+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𝟏𝟖𝟎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°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dirty="0" smtClean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endParaRPr lang="pl-PL" b="1" dirty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𝟏𝟖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°</m:t>
                              </m:r>
                            </m:e>
                            <m:e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𝟏𝟖𝟎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°−</m:t>
                              </m:r>
                              <m:r>
                                <a:rPr lang="pl-PL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𝟒𝟎</m:t>
                              </m:r>
                              <m:r>
                                <a:rPr lang="pl-PL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°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i="1" dirty="0" smtClean="0">
                  <a:solidFill>
                    <a:schemeClr val="accent1">
                      <a:lumMod val="50000"/>
                    </a:schemeClr>
                  </a:solidFill>
                  <a:latin typeface="Cambria Math"/>
                </a:endParaRPr>
              </a:p>
              <a:p>
                <a:endParaRPr lang="pl-PL" b="1" i="1" dirty="0">
                  <a:solidFill>
                    <a:schemeClr val="accent1">
                      <a:lumMod val="50000"/>
                    </a:schemeClr>
                  </a:solidFill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𝟏𝟖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°</m:t>
                              </m:r>
                            </m:e>
                            <m:e>
                              <m:r>
                                <a:rPr lang="pl-PL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𝟏𝟒𝟎</m:t>
                              </m:r>
                              <m: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°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dirty="0" smtClean="0">
                  <a:solidFill>
                    <a:srgbClr val="FFC000"/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+ </a:t>
                </a:r>
              </a:p>
              <a:p>
                <a:r>
                  <a:rPr lang="pl-PL" b="1" dirty="0" smtClean="0">
                    <a:solidFill>
                      <a:srgbClr val="FFC000"/>
                    </a:solidFill>
                    <a:latin typeface="Comic Sans MS" panose="030F0702030302020204" pitchFamily="66" charset="0"/>
                  </a:rPr>
                  <a:t>     </a:t>
                </a:r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2x = 158° /:2</a:t>
                </a:r>
              </a:p>
              <a:p>
                <a:r>
                  <a:rPr lang="pl-PL" b="1" dirty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x = 79°</a:t>
                </a:r>
              </a:p>
              <a:p>
                <a:endParaRPr lang="pl-PL" b="1" dirty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x – y = 18°</a:t>
                </a:r>
              </a:p>
              <a:p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79° - y = 18°</a:t>
                </a:r>
              </a:p>
              <a:p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-y = 18° - 79°</a:t>
                </a:r>
              </a:p>
              <a:p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-y = - 61°  /</a:t>
                </a:r>
                <a:r>
                  <a:rPr lang="pl-PL" b="1" dirty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  <a:sym typeface="Wingdings" panose="05000000000000000000" pitchFamily="2" charset="2"/>
                  </a:rPr>
                  <a:t>(</a:t>
                </a:r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  <a:sym typeface="Wingdings" panose="05000000000000000000" pitchFamily="2" charset="2"/>
                  </a:rPr>
                  <a:t>-1)</a:t>
                </a:r>
                <a:endParaRPr lang="pl-PL" b="1" dirty="0" smtClean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y = 61°</a:t>
                </a:r>
                <a:endParaRPr lang="pl-PL" b="1" dirty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" name="Prostokąt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908720"/>
                <a:ext cx="2952328" cy="4691092"/>
              </a:xfrm>
              <a:prstGeom prst="rect">
                <a:avLst/>
              </a:prstGeom>
              <a:blipFill rotWithShape="1">
                <a:blip r:embed="rId2"/>
                <a:stretch>
                  <a:fillRect l="-1649" b="-116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Łącznik prostoliniowy 4"/>
          <p:cNvCxnSpPr/>
          <p:nvPr/>
        </p:nvCxnSpPr>
        <p:spPr>
          <a:xfrm>
            <a:off x="621637" y="3140968"/>
            <a:ext cx="16561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/>
          <p:cNvSpPr txBox="1"/>
          <p:nvPr/>
        </p:nvSpPr>
        <p:spPr>
          <a:xfrm>
            <a:off x="3203848" y="1514401"/>
            <a:ext cx="44644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Przekształcamy równania, przygotowując układ do rozwiązywania metodą przeciwnych współczynników.</a:t>
            </a:r>
          </a:p>
          <a:p>
            <a:endParaRPr lang="pl-PL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Dodajemy równania stronami.</a:t>
            </a:r>
          </a:p>
          <a:p>
            <a:endParaRPr lang="pl-PL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Wyliczamy niewiadomą x, otrzymaną wielkość podstawiamy do dowolnego  równania.</a:t>
            </a:r>
          </a:p>
          <a:p>
            <a:endParaRPr lang="pl-PL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pl-PL" b="1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Wyliczamy drugą niewiadomą y.</a:t>
            </a:r>
          </a:p>
          <a:p>
            <a:endParaRPr lang="pl-PL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Sprawdzenie: </a:t>
            </a:r>
            <a:r>
              <a:rPr lang="pl-PL" dirty="0"/>
              <a:t>40</a:t>
            </a:r>
            <a:r>
              <a:rPr lang="pl-PL" dirty="0" smtClean="0"/>
              <a:t>°+ </a:t>
            </a:r>
            <a:r>
              <a:rPr lang="pl-PL" dirty="0"/>
              <a:t>79</a:t>
            </a:r>
            <a:r>
              <a:rPr lang="pl-PL" dirty="0" smtClean="0"/>
              <a:t>°+ 61° = 180°  </a:t>
            </a:r>
            <a:endParaRPr lang="pl-PL" b="1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pl-PL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pl-PL" b="1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251520" y="6021288"/>
            <a:ext cx="8640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</a:t>
            </a:r>
            <a:r>
              <a:rPr lang="pl-PL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dpowiedź: Miary kątów w tym trójkącie wynoszą 40°, 79°, 61°</a:t>
            </a:r>
            <a:endParaRPr lang="pl-PL" sz="2000" b="1" dirty="0">
              <a:solidFill>
                <a:schemeClr val="accent5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406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PROBLEM II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W trójkącie prostokątnym różnica miar kątów ostrych wynosi 35°. Oblicz miary kątów tego trójkąta.</a:t>
            </a:r>
            <a:endParaRPr lang="pl-PL" sz="20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rostokąt 1"/>
              <p:cNvSpPr/>
              <p:nvPr/>
            </p:nvSpPr>
            <p:spPr>
              <a:xfrm>
                <a:off x="188431" y="1484784"/>
                <a:ext cx="8496944" cy="42981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b="1" u="sng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Zaczynamy od określenia niewiadomych.</a:t>
                </a:r>
              </a:p>
              <a:p>
                <a:r>
                  <a:rPr lang="pl-PL" b="1" dirty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Wiemy, że każdy trójkąt ma trzy kąty, zatem:</a:t>
                </a:r>
              </a:p>
              <a:p>
                <a:r>
                  <a:rPr lang="pl-PL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Miara I kąta   - </a:t>
                </a:r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90°, ponieważ trójkąt jest prostokątny         </a:t>
                </a:r>
                <a:endParaRPr lang="pl-PL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Miara II kąta  – x</a:t>
                </a:r>
              </a:p>
              <a:p>
                <a:r>
                  <a:rPr lang="pl-PL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Miara III kąta - y    </a:t>
                </a:r>
              </a:p>
              <a:p>
                <a:r>
                  <a:rPr lang="pl-PL" b="1" dirty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Ponieważ mamy dwie niewiadome, musimy ułożyć dwa równania.</a:t>
                </a:r>
              </a:p>
              <a:p>
                <a:r>
                  <a:rPr lang="pl-PL" b="1" dirty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Z treści zadania wiemy, że różnica dwóch </a:t>
                </a:r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nieznanych </a:t>
                </a:r>
                <a:r>
                  <a:rPr lang="pl-PL" b="1" dirty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kątów wynosi </a:t>
                </a:r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35°, </a:t>
                </a:r>
                <a:r>
                  <a:rPr lang="pl-PL" b="1" dirty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zapiszmy to w postaci równania:</a:t>
                </a:r>
              </a:p>
              <a:p>
                <a:r>
                  <a:rPr lang="pl-PL" sz="2400" b="1" dirty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x – y = </a:t>
                </a:r>
                <a:r>
                  <a:rPr lang="pl-PL" sz="2400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35°</a:t>
                </a:r>
                <a:r>
                  <a:rPr lang="pl-PL" sz="2400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endParaRPr lang="pl-PL" sz="2400" b="1" dirty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b="1" dirty="0">
                    <a:solidFill>
                      <a:srgbClr val="FFC000"/>
                    </a:solidFill>
                    <a:latin typeface="Comic Sans MS" panose="030F0702030302020204" pitchFamily="66" charset="0"/>
                  </a:rPr>
                  <a:t>Do ułożenia drugiego równania wykorzystam fakt, iż w każdym trójkącie suma miar wewnętrznych kątów wynosi 180°  </a:t>
                </a:r>
              </a:p>
              <a:p>
                <a:r>
                  <a:rPr lang="pl-PL" sz="2400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90</a:t>
                </a:r>
                <a:r>
                  <a:rPr lang="pl-PL" sz="2400" b="1" dirty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° + x + y = 180°</a:t>
                </a:r>
              </a:p>
              <a:p>
                <a:r>
                  <a:rPr lang="pl-PL" b="1" dirty="0">
                    <a:solidFill>
                      <a:srgbClr val="FFC000"/>
                    </a:solidFill>
                    <a:latin typeface="Comic Sans MS" panose="030F0702030302020204" pitchFamily="66" charset="0"/>
                  </a:rPr>
                  <a:t>Zatem problem z zadania możemy zapisać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𝟑𝟓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°</m:t>
                            </m:r>
                          </m:e>
                          <m:e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𝟗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𝟎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°+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𝟏𝟖𝟎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°</m:t>
                            </m:r>
                          </m:e>
                        </m:eqArr>
                      </m:e>
                    </m:d>
                  </m:oMath>
                </a14:m>
                <a:endParaRPr lang="pl-PL" dirty="0"/>
              </a:p>
            </p:txBody>
          </p:sp>
        </mc:Choice>
        <mc:Fallback xmlns="">
          <p:sp>
            <p:nvSpPr>
              <p:cNvPr id="2" name="Prostokąt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431" y="1484784"/>
                <a:ext cx="8496944" cy="4298100"/>
              </a:xfrm>
              <a:prstGeom prst="rect">
                <a:avLst/>
              </a:prstGeom>
              <a:blipFill rotWithShape="1">
                <a:blip r:embed="rId2"/>
                <a:stretch>
                  <a:fillRect l="-1148" t="-56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524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332656"/>
            <a:ext cx="475252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ROZWIĄZANIE PROBLEMU II</a:t>
            </a:r>
            <a:endParaRPr lang="pl-PL" sz="20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rostokąt 1"/>
              <p:cNvSpPr/>
              <p:nvPr/>
            </p:nvSpPr>
            <p:spPr>
              <a:xfrm>
                <a:off x="467544" y="980728"/>
                <a:ext cx="3565400" cy="48105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4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𝟑𝟓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°</m:t>
                              </m:r>
                            </m:e>
                            <m:e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𝟗𝟎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°+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𝟏𝟖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𝟎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°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400" b="1" dirty="0" smtClean="0"/>
              </a:p>
              <a:p>
                <a:endParaRPr lang="pl-PL" sz="2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400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𝟑𝟓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°</m:t>
                              </m:r>
                            </m:e>
                            <m:e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𝟗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𝟎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°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400" b="1" dirty="0" smtClean="0"/>
              </a:p>
              <a:p>
                <a:r>
                  <a:rPr lang="pl-PL" sz="2400" b="1" dirty="0" smtClean="0"/>
                  <a:t>     +</a:t>
                </a:r>
                <a:endParaRPr lang="pl-PL" sz="2400" b="1" dirty="0"/>
              </a:p>
              <a:p>
                <a:r>
                  <a:rPr lang="pl-PL" sz="2400" b="1" dirty="0" smtClean="0"/>
                  <a:t>            </a:t>
                </a:r>
                <a:r>
                  <a:rPr lang="pl-PL" sz="24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2x =  125° /:2</a:t>
                </a:r>
              </a:p>
              <a:p>
                <a:r>
                  <a:rPr lang="pl-PL" sz="24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   x = 62,5°</a:t>
                </a:r>
              </a:p>
              <a:p>
                <a:endParaRPr lang="pl-PL" sz="24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sz="2400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x</a:t>
                </a:r>
                <a:r>
                  <a:rPr lang="pl-PL" sz="24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+ y = 90°</a:t>
                </a:r>
              </a:p>
              <a:p>
                <a:r>
                  <a:rPr lang="pl-PL" sz="24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62,5° + y = 90°</a:t>
                </a:r>
              </a:p>
              <a:p>
                <a:r>
                  <a:rPr lang="pl-PL" sz="2400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y</a:t>
                </a:r>
                <a:r>
                  <a:rPr lang="pl-PL" sz="24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= 90° - 62,5°</a:t>
                </a:r>
              </a:p>
              <a:p>
                <a:r>
                  <a:rPr lang="pl-PL" sz="24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y = 27,5°</a:t>
                </a:r>
              </a:p>
            </p:txBody>
          </p:sp>
        </mc:Choice>
        <mc:Fallback xmlns="">
          <p:sp>
            <p:nvSpPr>
              <p:cNvPr id="2" name="Prostokąt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980728"/>
                <a:ext cx="3565400" cy="4810548"/>
              </a:xfrm>
              <a:prstGeom prst="rect">
                <a:avLst/>
              </a:prstGeom>
              <a:blipFill rotWithShape="1">
                <a:blip r:embed="rId2"/>
                <a:stretch>
                  <a:fillRect l="-2735" r="-2051" b="-202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Łącznik prostoliniowy 4"/>
          <p:cNvCxnSpPr/>
          <p:nvPr/>
        </p:nvCxnSpPr>
        <p:spPr>
          <a:xfrm>
            <a:off x="1338536" y="2924944"/>
            <a:ext cx="22253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rostokąt 8"/>
          <p:cNvSpPr/>
          <p:nvPr/>
        </p:nvSpPr>
        <p:spPr>
          <a:xfrm>
            <a:off x="4788024" y="980728"/>
            <a:ext cx="421196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Przekształcamy równania, przygotowując układ do rozwiązywania metodą przeciwnych współczynników.</a:t>
            </a:r>
          </a:p>
          <a:p>
            <a:endParaRPr lang="pl-PL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pl-PL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Dodajemy równania stronami.</a:t>
            </a:r>
          </a:p>
          <a:p>
            <a:endParaRPr lang="pl-PL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pl-PL" b="1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pl-PL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Wyliczamy </a:t>
            </a:r>
            <a:r>
              <a:rPr lang="pl-PL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niewiadomą x, otrzymaną wielkość podstawiamy do dowolnego  równania.</a:t>
            </a:r>
          </a:p>
          <a:p>
            <a:endParaRPr lang="pl-PL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pl-PL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pl-PL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Wyliczamy drugą niewiadomą y.</a:t>
            </a:r>
          </a:p>
          <a:p>
            <a:endParaRPr lang="pl-PL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pl-PL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Sprawdzenie: </a:t>
            </a:r>
            <a:r>
              <a:rPr lang="pl-PL" dirty="0" smtClean="0"/>
              <a:t>90</a:t>
            </a:r>
            <a:r>
              <a:rPr lang="pl-PL" dirty="0"/>
              <a:t>°+ </a:t>
            </a:r>
            <a:r>
              <a:rPr lang="pl-PL" dirty="0" smtClean="0"/>
              <a:t>62,5°+ 27,5° </a:t>
            </a:r>
            <a:r>
              <a:rPr lang="pl-PL" dirty="0"/>
              <a:t>= </a:t>
            </a:r>
            <a:r>
              <a:rPr lang="pl-PL" dirty="0" smtClean="0"/>
              <a:t>180°</a:t>
            </a:r>
            <a:endParaRPr lang="pl-PL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467544" y="6237312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Odpowiedź: Miary kątów ostrych  w tym trójkącie to 62,5°  i  27,5°</a:t>
            </a:r>
            <a:endParaRPr lang="pl-PL" sz="2000" dirty="0">
              <a:solidFill>
                <a:schemeClr val="accent5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38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PROBLEM III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W trójkącie równoramiennym kąt między ramionami jest o 24° mniejszy od kąta przy podstawie. Oblicz miary kątów tego trójkąta.</a:t>
            </a:r>
            <a:endParaRPr lang="pl-PL" sz="20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rostokąt 1"/>
              <p:cNvSpPr/>
              <p:nvPr/>
            </p:nvSpPr>
            <p:spPr>
              <a:xfrm>
                <a:off x="467544" y="1556792"/>
                <a:ext cx="7992888" cy="45750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b="1" u="sng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Zaczynamy od określenia niewiadomych.</a:t>
                </a:r>
              </a:p>
              <a:p>
                <a:r>
                  <a:rPr lang="pl-PL" b="1" dirty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Wiemy, że każdy trójkąt ma trzy kąty, </a:t>
                </a:r>
                <a:r>
                  <a:rPr lang="pl-PL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a ponadto w trójkącie równoramiennym kąty przy podstawie są takie same, zatem:</a:t>
                </a:r>
                <a:endParaRPr lang="pl-PL" b="1" dirty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Miara I kąta </a:t>
                </a:r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przy podstawie  </a:t>
                </a:r>
                <a:r>
                  <a:rPr lang="pl-PL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- </a:t>
                </a:r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x       </a:t>
                </a:r>
                <a:endParaRPr lang="pl-PL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Miara II </a:t>
                </a:r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kąta przy podstawie  </a:t>
                </a:r>
                <a:r>
                  <a:rPr lang="pl-PL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– x</a:t>
                </a:r>
              </a:p>
              <a:p>
                <a:r>
                  <a:rPr lang="pl-PL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Miara III </a:t>
                </a:r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kąta między ramionami </a:t>
                </a:r>
                <a:r>
                  <a:rPr lang="pl-PL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- y    </a:t>
                </a:r>
              </a:p>
              <a:p>
                <a:r>
                  <a:rPr lang="pl-PL" b="1" dirty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Ponieważ mamy dwie niewiadome, musimy ułożyć dwa równania.</a:t>
                </a:r>
              </a:p>
              <a:p>
                <a:r>
                  <a:rPr lang="pl-PL" b="1" dirty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Z treści zadania wiemy, że </a:t>
                </a:r>
                <a:endParaRPr lang="pl-PL" b="1" dirty="0" smtClean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kąt między ramionami jest o 24° mniejszy od kąta przy podstawie:</a:t>
                </a:r>
                <a:endParaRPr lang="pl-PL" b="1" dirty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sz="2400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y </a:t>
                </a:r>
                <a:r>
                  <a:rPr lang="pl-PL" sz="2400" b="1" dirty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= </a:t>
                </a:r>
                <a:r>
                  <a:rPr lang="pl-PL" sz="2400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x - 24°</a:t>
                </a:r>
                <a:r>
                  <a:rPr lang="pl-PL" sz="2400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endParaRPr lang="pl-PL" sz="2400" b="1" dirty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b="1" dirty="0">
                    <a:solidFill>
                      <a:srgbClr val="FFC000"/>
                    </a:solidFill>
                    <a:latin typeface="Comic Sans MS" panose="030F0702030302020204" pitchFamily="66" charset="0"/>
                  </a:rPr>
                  <a:t>Do ułożenia drugiego równania wykorzystam fakt, iż w każdym trójkącie suma miar wewnętrznych kątów wynosi 180°  </a:t>
                </a:r>
              </a:p>
              <a:p>
                <a:r>
                  <a:rPr lang="pl-PL" sz="2400" b="1" dirty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x</a:t>
                </a:r>
                <a:r>
                  <a:rPr lang="pl-PL" sz="2400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2400" b="1" dirty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+ x + y = 180°</a:t>
                </a:r>
              </a:p>
              <a:p>
                <a:r>
                  <a:rPr lang="pl-PL" b="1" dirty="0">
                    <a:solidFill>
                      <a:srgbClr val="FFC000"/>
                    </a:solidFill>
                    <a:latin typeface="Comic Sans MS" panose="030F0702030302020204" pitchFamily="66" charset="0"/>
                  </a:rPr>
                  <a:t>Zatem problem z zadania możemy zapisać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 −</m:t>
                            </m:r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𝟐𝟒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°</m:t>
                            </m:r>
                          </m:e>
                          <m:e>
                            <m:r>
                              <a:rPr lang="pl-PL" sz="2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𝟏𝟖𝟎</m:t>
                            </m:r>
                            <m:r>
                              <a:rPr lang="pl-PL" sz="24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°</m:t>
                            </m:r>
                          </m:e>
                        </m:eqArr>
                      </m:e>
                    </m:d>
                  </m:oMath>
                </a14:m>
                <a:endParaRPr lang="pl-PL" dirty="0"/>
              </a:p>
            </p:txBody>
          </p:sp>
        </mc:Choice>
        <mc:Fallback xmlns="">
          <p:sp>
            <p:nvSpPr>
              <p:cNvPr id="2" name="Prostokąt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556792"/>
                <a:ext cx="7992888" cy="4575099"/>
              </a:xfrm>
              <a:prstGeom prst="rect">
                <a:avLst/>
              </a:prstGeom>
              <a:blipFill rotWithShape="1">
                <a:blip r:embed="rId2"/>
                <a:stretch>
                  <a:fillRect l="-1220" t="-53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6247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ROZWIĄZANIE PROBLEMU III</a:t>
            </a:r>
            <a:endParaRPr lang="pl-PL" sz="20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rostokąt 1"/>
              <p:cNvSpPr/>
              <p:nvPr/>
            </p:nvSpPr>
            <p:spPr>
              <a:xfrm>
                <a:off x="395536" y="908720"/>
                <a:ext cx="3773790" cy="48445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4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 −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𝟐𝟒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°</m:t>
                              </m:r>
                            </m:e>
                            <m:e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𝟏𝟖𝟎</m:t>
                              </m:r>
                              <m:r>
                                <a:rPr lang="pl-PL" sz="24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°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400" dirty="0" smtClean="0"/>
              </a:p>
              <a:p>
                <a:endParaRPr lang="pl-PL" sz="2400" dirty="0"/>
              </a:p>
              <a:p>
                <a:endParaRPr lang="pl-PL" sz="2400" b="1" dirty="0" smtClean="0">
                  <a:latin typeface="Comic Sans MS" panose="030F0702030302020204" pitchFamily="66" charset="0"/>
                </a:endParaRPr>
              </a:p>
              <a:p>
                <a:r>
                  <a:rPr lang="pl-PL" sz="2400" b="1" dirty="0" smtClean="0">
                    <a:latin typeface="Comic Sans MS" panose="030F0702030302020204" pitchFamily="66" charset="0"/>
                  </a:rPr>
                  <a:t>x + x + x - 24° = 180</a:t>
                </a:r>
                <a:r>
                  <a:rPr lang="pl-PL" sz="2400" b="1" dirty="0" smtClean="0"/>
                  <a:t>°</a:t>
                </a:r>
              </a:p>
              <a:p>
                <a:endParaRPr lang="pl-PL" sz="2400" dirty="0"/>
              </a:p>
              <a:p>
                <a:r>
                  <a:rPr lang="pl-PL" sz="2400" b="1" dirty="0" smtClean="0">
                    <a:latin typeface="Comic Sans MS" panose="030F0702030302020204" pitchFamily="66" charset="0"/>
                  </a:rPr>
                  <a:t>3x = 180° + 24°</a:t>
                </a:r>
              </a:p>
              <a:p>
                <a:endParaRPr lang="pl-PL" sz="2400" b="1" dirty="0">
                  <a:latin typeface="Comic Sans MS" panose="030F0702030302020204" pitchFamily="66" charset="0"/>
                </a:endParaRPr>
              </a:p>
              <a:p>
                <a:r>
                  <a:rPr lang="pl-PL" sz="2400" b="1" dirty="0" smtClean="0">
                    <a:latin typeface="Comic Sans MS" panose="030F0702030302020204" pitchFamily="66" charset="0"/>
                  </a:rPr>
                  <a:t>3x = 204° /:3</a:t>
                </a:r>
              </a:p>
              <a:p>
                <a:endParaRPr lang="pl-PL" sz="2400" b="1" dirty="0">
                  <a:latin typeface="Comic Sans MS" panose="030F0702030302020204" pitchFamily="66" charset="0"/>
                </a:endParaRPr>
              </a:p>
              <a:p>
                <a:r>
                  <a:rPr lang="pl-PL" sz="2400" b="1" dirty="0">
                    <a:latin typeface="Comic Sans MS" panose="030F0702030302020204" pitchFamily="66" charset="0"/>
                  </a:rPr>
                  <a:t>x</a:t>
                </a:r>
                <a:r>
                  <a:rPr lang="pl-PL" sz="2400" b="1" dirty="0" smtClean="0">
                    <a:latin typeface="Comic Sans MS" panose="030F0702030302020204" pitchFamily="66" charset="0"/>
                  </a:rPr>
                  <a:t> = 68°</a:t>
                </a:r>
              </a:p>
              <a:p>
                <a:endParaRPr lang="pl-PL" sz="2400" b="1" dirty="0">
                  <a:latin typeface="Comic Sans MS" panose="030F0702030302020204" pitchFamily="66" charset="0"/>
                </a:endParaRPr>
              </a:p>
              <a:p>
                <a:r>
                  <a:rPr lang="pl-PL" sz="2400" b="1" dirty="0" smtClean="0">
                    <a:latin typeface="Comic Sans MS" panose="030F0702030302020204" pitchFamily="66" charset="0"/>
                  </a:rPr>
                  <a:t>y= 68° - 24° = 44°</a:t>
                </a:r>
              </a:p>
            </p:txBody>
          </p:sp>
        </mc:Choice>
        <mc:Fallback xmlns="">
          <p:sp>
            <p:nvSpPr>
              <p:cNvPr id="2" name="Prostokąt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908720"/>
                <a:ext cx="3773790" cy="4844596"/>
              </a:xfrm>
              <a:prstGeom prst="rect">
                <a:avLst/>
              </a:prstGeom>
              <a:blipFill rotWithShape="1">
                <a:blip r:embed="rId2"/>
                <a:stretch>
                  <a:fillRect l="-2585" r="-1616" b="-188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ole tekstowe 3"/>
          <p:cNvSpPr txBox="1"/>
          <p:nvPr/>
        </p:nvSpPr>
        <p:spPr>
          <a:xfrm>
            <a:off x="4169326" y="1043738"/>
            <a:ext cx="465114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Ponieważ  z pierwszego  z równań mamy wyznaczoną niewiadomą y to zastosujemy metodę podstawiania.</a:t>
            </a:r>
          </a:p>
          <a:p>
            <a:endParaRPr lang="pl-PL" dirty="0"/>
          </a:p>
          <a:p>
            <a:r>
              <a:rPr lang="pl-PL" dirty="0" smtClean="0"/>
              <a:t>Wyrażenie     x - 24°   podstawiamy zamiast literki y do drugiego równania.</a:t>
            </a:r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r>
              <a:rPr lang="pl-PL" sz="2400" b="1" dirty="0" smtClean="0"/>
              <a:t>   68</a:t>
            </a:r>
          </a:p>
          <a:p>
            <a:r>
              <a:rPr lang="pl-PL" sz="2400" b="1" dirty="0" smtClean="0"/>
              <a:t>204 : 3 </a:t>
            </a:r>
          </a:p>
          <a:p>
            <a:r>
              <a:rPr lang="pl-PL" sz="2400" b="1" dirty="0" smtClean="0"/>
              <a:t>18</a:t>
            </a:r>
          </a:p>
          <a:p>
            <a:r>
              <a:rPr lang="pl-PL" sz="2400" b="1" dirty="0"/>
              <a:t> </a:t>
            </a:r>
            <a:r>
              <a:rPr lang="pl-PL" sz="2400" b="1" dirty="0" smtClean="0"/>
              <a:t>  24</a:t>
            </a:r>
            <a:endParaRPr lang="pl-PL" sz="2400" b="1" dirty="0"/>
          </a:p>
          <a:p>
            <a:r>
              <a:rPr lang="pl-PL" sz="2400" b="1" dirty="0" smtClean="0"/>
              <a:t>    24                 Sprawdzamy: </a:t>
            </a:r>
          </a:p>
          <a:p>
            <a:r>
              <a:rPr lang="pl-PL" sz="2400" b="1" dirty="0"/>
              <a:t> </a:t>
            </a:r>
            <a:r>
              <a:rPr lang="pl-PL" sz="2400" b="1" dirty="0" smtClean="0"/>
              <a:t>     </a:t>
            </a:r>
            <a:r>
              <a:rPr lang="pl-PL" sz="2400" b="1" dirty="0"/>
              <a:t> </a:t>
            </a:r>
            <a:r>
              <a:rPr lang="pl-PL" sz="2400" b="1" dirty="0" smtClean="0"/>
              <a:t>  </a:t>
            </a:r>
            <a:r>
              <a:rPr lang="pl-PL" sz="2400" dirty="0" smtClean="0"/>
              <a:t>              68° + 68° + 44° = 180° </a:t>
            </a:r>
            <a:endParaRPr lang="pl-PL" sz="2400" dirty="0"/>
          </a:p>
        </p:txBody>
      </p:sp>
      <p:cxnSp>
        <p:nvCxnSpPr>
          <p:cNvPr id="6" name="Łącznik prostoliniowy 5"/>
          <p:cNvCxnSpPr/>
          <p:nvPr/>
        </p:nvCxnSpPr>
        <p:spPr>
          <a:xfrm>
            <a:off x="4169326" y="3933056"/>
            <a:ext cx="108012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oliniowy 6"/>
          <p:cNvCxnSpPr/>
          <p:nvPr/>
        </p:nvCxnSpPr>
        <p:spPr>
          <a:xfrm>
            <a:off x="4169326" y="4725144"/>
            <a:ext cx="108012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oliniowy 7"/>
          <p:cNvCxnSpPr/>
          <p:nvPr/>
        </p:nvCxnSpPr>
        <p:spPr>
          <a:xfrm>
            <a:off x="4499992" y="5445224"/>
            <a:ext cx="74945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ole tekstowe 11"/>
          <p:cNvSpPr txBox="1"/>
          <p:nvPr/>
        </p:nvSpPr>
        <p:spPr>
          <a:xfrm>
            <a:off x="539552" y="6214384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W trójkącie tym kąty mają miary 68°, 68°, 44°</a:t>
            </a:r>
            <a:endParaRPr lang="pl-PL" sz="2400" b="1" dirty="0">
              <a:solidFill>
                <a:schemeClr val="accent5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38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PROBLEM IV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Jeżeli w trójkącie prostokątnym jedną z przyprostokątnych zmniejszymy o 3cm, a drugą o 2cm, to pole tego trójkąta zmniejszy się o 24cm². Natomiast jeżeli obie przyprostokątne zwiększymy o 2cm, to pole otrzymanego trójkąta zwiększy się o 23cm².Znajdź długości przyprostokątnych tego trójkąta.</a:t>
            </a:r>
            <a:endParaRPr lang="pl-PL" sz="20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ole tekstowe 1"/>
              <p:cNvSpPr txBox="1"/>
              <p:nvPr/>
            </p:nvSpPr>
            <p:spPr>
              <a:xfrm>
                <a:off x="493231" y="2399887"/>
                <a:ext cx="7848872" cy="4337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Trójkąt prostokątny  </a:t>
                </a:r>
              </a:p>
              <a:p>
                <a:endParaRPr lang="pl-PL" b="1" dirty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      przyprostokątna  x</a:t>
                </a:r>
              </a:p>
              <a:p>
                <a:endParaRPr lang="pl-PL" b="1" dirty="0" smtClean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b="1" dirty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                           przyprostokątna y </a:t>
                </a:r>
                <a:endParaRPr lang="pl-PL" b="1" dirty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endParaRPr lang="pl-PL" b="1" dirty="0" smtClean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                     </a:t>
                </a:r>
                <a:r>
                  <a:rPr lang="pl-PL" b="1" dirty="0" smtClean="0">
                    <a:latin typeface="Comic Sans MS" panose="030F0702030302020204" pitchFamily="66" charset="0"/>
                  </a:rPr>
                  <a:t> Pole trójkąta prostokątnego</a:t>
                </a:r>
              </a:p>
              <a:p>
                <a:r>
                  <a:rPr lang="pl-PL" sz="2800" b="1" dirty="0" smtClean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         </a:t>
                </a:r>
              </a:p>
              <a:p>
                <a:r>
                  <a:rPr lang="pl-PL" sz="2800" b="1" dirty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2800" b="1" dirty="0" smtClean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      P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8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pl-PL" sz="28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𝒑𝒓𝒛𝒚𝒑𝒓𝒐𝒔𝒕𝒐𝒌</m:t>
                        </m:r>
                        <m:r>
                          <a:rPr lang="pl-PL" sz="28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ą</m:t>
                        </m:r>
                        <m:r>
                          <a:rPr lang="pl-PL" sz="28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𝒕𝒏𝒂</m:t>
                        </m:r>
                        <m:r>
                          <a:rPr lang="pl-PL" sz="28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pl-PL" sz="28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pl-PL" sz="28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 ∙  </m:t>
                        </m:r>
                        <m:r>
                          <a:rPr lang="pl-PL" sz="28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𝒑𝒓𝒛𝒚𝒑𝒓𝒐𝒔𝒕𝒐𝒌</m:t>
                        </m:r>
                        <m:r>
                          <a:rPr lang="pl-PL" sz="28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ą</m:t>
                        </m:r>
                        <m:r>
                          <a:rPr lang="pl-PL" sz="28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𝒕𝒏𝒂</m:t>
                        </m:r>
                        <m:r>
                          <a:rPr lang="pl-PL" sz="28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pl-PL" sz="28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𝒚</m:t>
                        </m:r>
                      </m:num>
                      <m:den>
                        <m:r>
                          <a:rPr lang="pl-PL" sz="28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pl-PL" sz="2800" b="1" dirty="0" smtClean="0">
                    <a:solidFill>
                      <a:schemeClr val="tx2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     </a:t>
                </a:r>
                <a:endParaRPr lang="pl-PL" sz="2800" b="1" dirty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endParaRPr lang="pl-PL" sz="2800" b="1" dirty="0" smtClean="0">
                  <a:solidFill>
                    <a:schemeClr val="tx2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sz="4000" dirty="0" smtClean="0">
                    <a:latin typeface="Comic Sans MS" panose="030F0702030302020204" pitchFamily="66" charset="0"/>
                  </a:rPr>
                  <a:t>                     </a:t>
                </a:r>
                <a:r>
                  <a:rPr lang="pl-PL" sz="4000" b="1" dirty="0" smtClean="0">
                    <a:latin typeface="Comic Sans MS" panose="030F0702030302020204" pitchFamily="66" charset="0"/>
                  </a:rPr>
                  <a:t>P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4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sz="4000" b="1" i="1" smtClean="0">
                            <a:latin typeface="Cambria Math"/>
                          </a:rPr>
                          <m:t>𝒙</m:t>
                        </m:r>
                        <m:r>
                          <a:rPr lang="pl-PL" sz="4000" b="1" i="1" smtClean="0">
                            <a:latin typeface="Cambria Math"/>
                          </a:rPr>
                          <m:t>∙</m:t>
                        </m:r>
                        <m:r>
                          <a:rPr lang="pl-PL" sz="4000" b="1" i="1" smtClean="0">
                            <a:latin typeface="Cambria Math"/>
                          </a:rPr>
                          <m:t>𝒚</m:t>
                        </m:r>
                      </m:num>
                      <m:den>
                        <m:r>
                          <a:rPr lang="pl-PL" sz="40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pl-PL" sz="40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" name="pole tekstow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31" y="2399887"/>
                <a:ext cx="7848872" cy="4337854"/>
              </a:xfrm>
              <a:prstGeom prst="rect">
                <a:avLst/>
              </a:prstGeom>
              <a:blipFill rotWithShape="1">
                <a:blip r:embed="rId2"/>
                <a:stretch>
                  <a:fillRect l="-699" t="-563" b="-225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rójkąt prostokątny 3"/>
          <p:cNvSpPr/>
          <p:nvPr/>
        </p:nvSpPr>
        <p:spPr>
          <a:xfrm>
            <a:off x="3491880" y="2564904"/>
            <a:ext cx="2016224" cy="912297"/>
          </a:xfrm>
          <a:prstGeom prst="rtTriangl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831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2682</Words>
  <Application>Microsoft Office PowerPoint</Application>
  <PresentationFormat>Pokaz na ekranie (4:3)</PresentationFormat>
  <Paragraphs>390</Paragraphs>
  <Slides>24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24</vt:i4>
      </vt:variant>
    </vt:vector>
  </HeadingPairs>
  <TitlesOfParts>
    <vt:vector size="25" baseType="lpstr">
      <vt:lpstr>Motyw pakietu Office</vt:lpstr>
      <vt:lpstr>UKŁADY RÓWNAŃ   W ZADANIACH GEOMETRYCZNYCH</vt:lpstr>
      <vt:lpstr>PRZYPOMNIENIE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UKŁADY RÓWNAŃ   W ZADANIACH TEKSTOWYCH.</dc:title>
  <dc:creator>marta</dc:creator>
  <cp:lastModifiedBy>marta</cp:lastModifiedBy>
  <cp:revision>46</cp:revision>
  <dcterms:created xsi:type="dcterms:W3CDTF">2013-12-11T10:58:30Z</dcterms:created>
  <dcterms:modified xsi:type="dcterms:W3CDTF">2013-12-18T09:31:34Z</dcterms:modified>
</cp:coreProperties>
</file>