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72" r:id="rId15"/>
    <p:sldId id="273" r:id="rId16"/>
    <p:sldId id="268" r:id="rId17"/>
    <p:sldId id="270" r:id="rId18"/>
    <p:sldId id="274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317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342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448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304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828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843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886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088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024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129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81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88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021AF-BE61-4B18-80F2-6FF1BB4620A4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385C-6C38-4187-B2DC-1CF5C7BBB3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501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>
            <a:noAutofit/>
          </a:bodyPr>
          <a:lstStyle/>
          <a:p>
            <a:r>
              <a:rPr lang="pl-PL" sz="5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ILE ROZWIĄZAŃ MOŻE MIEĆ UKŁAD RÓWNAŃ ?</a:t>
            </a:r>
            <a:endParaRPr lang="pl-PL" sz="54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347864" y="6121470"/>
            <a:ext cx="55636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2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Dobierz drugie równanie tak, aby spełniony był podany warunek:</a:t>
            </a:r>
            <a:endParaRPr lang="pl-PL" sz="3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4061048"/>
              </a:xfrm>
            </p:spPr>
            <p:txBody>
              <a:bodyPr/>
              <a:lstStyle/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sprzeczny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………….</m:t>
                            </m:r>
                          </m:e>
                        </m:eqArr>
                      </m:e>
                    </m:d>
                  </m:oMath>
                </a14:m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nieoznaczony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…………..</m:t>
                            </m:r>
                          </m:e>
                        </m:eqArr>
                      </m:e>
                    </m:d>
                  </m:oMath>
                </a14:m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oznaczony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…………….</m:t>
                            </m:r>
                          </m:e>
                        </m:eqArr>
                      </m:e>
                    </m:d>
                  </m:oMath>
                </a14:m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dirty="0"/>
              </a:p>
              <a:p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4061048"/>
              </a:xfrm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683568" y="58772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2x+y = 10       x - y = 1      5x – 5y = 30  </a:t>
            </a:r>
            <a:endParaRPr lang="pl-PL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96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Zaproponuj, jakie równanie można wpisać w miejsce kropek, aby otrzymać</a:t>
            </a:r>
            <a:endParaRPr lang="pl-PL" sz="3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6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36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latin typeface="Cambria Math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pl-PL" sz="3600" b="1" i="1" smtClean="0">
                                  <a:latin typeface="Cambria Math"/>
                                </a:rPr>
                                <m:t>……………….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600" b="1" dirty="0" smtClean="0">
                  <a:latin typeface="Comic Sans MS" panose="030F0702030302020204" pitchFamily="66" charset="0"/>
                </a:endParaRPr>
              </a:p>
              <a:p>
                <a:endParaRPr lang="pl-PL" dirty="0"/>
              </a:p>
              <a:p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sprzeczny</a:t>
                </a:r>
              </a:p>
              <a:p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nieoznaczony</a:t>
                </a:r>
              </a:p>
              <a:p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oznaczony</a:t>
                </a: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82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pl-PL" sz="2800" b="1" dirty="0" smtClean="0">
                <a:latin typeface="Comic Sans MS" panose="030F0702030302020204" pitchFamily="66" charset="0"/>
              </a:rPr>
              <a:t>Przyjrzyj się podanemu rozwiązaniu układu równań. Podaj kilka par liczb, które spełniają ten układ.</a:t>
            </a:r>
            <a:endParaRPr lang="pl-PL" sz="2800" b="1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=9</m:t>
                              </m:r>
                            </m:e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−4=5−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=9</m:t>
                              </m:r>
                            </m:e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=5+4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=9</m:t>
                              </m:r>
                            </m:e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=9/(−1)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=9</m:t>
                              </m:r>
                            </m:e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=−9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              </a:t>
                </a:r>
                <a:r>
                  <a:rPr lang="pl-PL" b="1" i="1" dirty="0" smtClean="0">
                    <a:solidFill>
                      <a:srgbClr val="FF0000"/>
                    </a:solidFill>
                  </a:rPr>
                  <a:t>0y  =  0   </a:t>
                </a:r>
                <a:r>
                  <a:rPr lang="pl-PL" b="1" i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układ nieoznaczony ma wiele rozwiązań</a:t>
                </a:r>
                <a:endParaRPr lang="pl-PL" b="1" i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b="-256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611560" y="5719700"/>
            <a:ext cx="2592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77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Jaką liczbą należy zastąpić literkę a w podanych układach równań, aby otrzymać układy nieoznaczone?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6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𝟏𝟑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6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514350" indent="-514350">
                  <a:buFont typeface="Arial" panose="020B0604020202020204" pitchFamily="34" charset="0"/>
                  <a:buAutoNum type="alphaUcPeriod"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a = 13      B. a = 52    C. a = 4    D. a = - 52</a:t>
                </a:r>
              </a:p>
              <a:p>
                <a:pPr marL="514350" indent="-514350">
                  <a:buFont typeface="Arial" panose="020B0604020202020204" pitchFamily="34" charset="0"/>
                  <a:buAutoNum type="alphaUcPeriod"/>
                </a:pPr>
                <a:endParaRPr lang="pl-PL" sz="24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pl-PL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f>
                                <m:fPr>
                                  <m:ctrlPr>
                                    <a:rPr lang="pl-PL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pl-PL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𝒂𝒙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 smtClean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A. a =1,5      B. a= 6      C. a= -6    D. a = 3 </a:t>
                </a:r>
                <a:endParaRPr lang="pl-PL" sz="2400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271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Jakimi liczbami należy zastąpić literki a, b w podanych układach równań, aby otrzymać układy sprzeczne?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4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𝒂𝒚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44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4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𝒂𝒙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4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4400" b="1" i="1" dirty="0" smtClean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endParaRPr lang="pl-PL" sz="2400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aśnienie w chmurce 3"/>
          <p:cNvSpPr/>
          <p:nvPr/>
        </p:nvSpPr>
        <p:spPr>
          <a:xfrm>
            <a:off x="5508104" y="2276872"/>
            <a:ext cx="2880320" cy="2016224"/>
          </a:xfrm>
          <a:prstGeom prst="cloudCallout">
            <a:avLst>
              <a:gd name="adj1" fmla="val -127136"/>
              <a:gd name="adj2" fmla="val 2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latin typeface="Comic Sans MS" panose="030F0702030302020204" pitchFamily="66" charset="0"/>
              </a:rPr>
              <a:t>Podaj własne propozycje liczb.</a:t>
            </a:r>
            <a:endParaRPr lang="pl-PL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05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Ustal </a:t>
            </a:r>
            <a:r>
              <a:rPr lang="pl-PL" sz="3200" b="1" u="sng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bez rozwiązywania</a:t>
            </a:r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, który z podanych układów równań jest </a:t>
            </a:r>
            <a:r>
              <a:rPr lang="pl-PL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sprzeczny</a:t>
            </a:r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, a który </a:t>
            </a:r>
            <a:r>
              <a:rPr lang="pl-PL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nieoznaczony</a:t>
            </a:r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pl-PL" sz="3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44824"/>
                <a:ext cx="8229600" cy="4281339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6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𝟖</m:t>
                              </m:r>
                            </m:e>
                          </m:eqArr>
                        </m:e>
                      </m:d>
                      <m:r>
                        <a:rPr lang="pl-PL" sz="3600" b="1" i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                     </m:t>
                      </m:r>
                      <m:d>
                        <m:dPr>
                          <m:begChr m:val="{"/>
                          <m:endChr m:val=""/>
                          <m:ctrlPr>
                            <a:rPr lang="pl-PL" sz="36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3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600" b="1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pl-PL" sz="3600" b="1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pl-PL" sz="36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sz="36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pl-PL" sz="36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</m:t>
                            </m:r>
                          </m:e>
                          <m:e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𝟐𝟎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36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𝟑𝟔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36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3600" b="1" i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pl-PL" sz="3600" b="1" i="1" dirty="0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sz="3600" b="1" i="1" dirty="0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pl-PL" sz="3600" b="1" i="1" dirty="0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𝟕</m:t>
                                </m:r>
                              </m:den>
                            </m:f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−(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)=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  <m:e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pl-PL" sz="3600" b="1" i="1" dirty="0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sz="3600" b="1" i="1" dirty="0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num>
                              <m:den>
                                <m:r>
                                  <a:rPr lang="pl-PL" sz="3600" b="1" i="1" dirty="0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𝟕</m:t>
                                </m:r>
                              </m:den>
                            </m:f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36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</m:eqArr>
                      </m:e>
                    </m:d>
                  </m:oMath>
                </a14:m>
                <a:endParaRPr lang="pl-PL" sz="3600" b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44824"/>
                <a:ext cx="8229600" cy="428133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353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844824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pPr/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Podany układ równań</a:t>
                </a:r>
                <a:b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𝟔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𝟐𝟒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num>
                                <m:den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d>
                                <m:d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</m:d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/>
                </a:r>
                <a:b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/>
                </a:r>
                <a:b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b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844824"/>
                <a:ext cx="8229600" cy="1143000"/>
              </a:xfrm>
              <a:blipFill rotWithShape="1">
                <a:blip r:embed="rId2"/>
                <a:stretch>
                  <a:fillRect t="-1561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A. Jest oznaczony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B. Jest nieoznaczony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C. Jest sprzeczny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D. Ma dokładnie dwa rozwiązania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49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844824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pPr/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Podany układ równań</a:t>
                </a:r>
                <a:b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𝟑𝟓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𝟒𝟎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</m:d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𝟖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/>
                </a:r>
                <a:b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/>
                </a:r>
                <a:b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b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844824"/>
                <a:ext cx="8229600" cy="1143000"/>
              </a:xfrm>
              <a:blipFill rotWithShape="1">
                <a:blip r:embed="rId2"/>
                <a:stretch>
                  <a:fillRect t="-1561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A. Ma wiele rozwiązań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B. Ma dokładnie dwa rozwiązania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C. Ma jedno rozwiązanie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D. Nie ma rozwiązania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7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5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836712"/>
                <a:ext cx="8229600" cy="1143000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pl-PL" sz="32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Nauczyliście się rozwiązywać układy równań, których rozwiązaniem była jedna para liczb.</a:t>
                </a:r>
                <a:br>
                  <a:rPr lang="pl-PL" sz="32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:r>
                  <a:rPr lang="pl-PL" sz="32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/>
                </a:r>
                <a:br>
                  <a:rPr lang="pl-PL" sz="32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2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2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836712"/>
                <a:ext cx="8229600" cy="1143000"/>
              </a:xfrm>
              <a:blipFill rotWithShape="1">
                <a:blip r:embed="rId2"/>
                <a:stretch>
                  <a:fillRect l="-1926" t="-86170" b="-75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bjaśnienie w chmurce 2"/>
          <p:cNvSpPr/>
          <p:nvPr/>
        </p:nvSpPr>
        <p:spPr>
          <a:xfrm>
            <a:off x="4427984" y="1268760"/>
            <a:ext cx="3816424" cy="1872208"/>
          </a:xfrm>
          <a:prstGeom prst="cloudCallout">
            <a:avLst>
              <a:gd name="adj1" fmla="val -92712"/>
              <a:gd name="adj2" fmla="val 63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latin typeface="Comic Sans MS" panose="030F0702030302020204" pitchFamily="66" charset="0"/>
              </a:rPr>
              <a:t>Czy potrafisz  znaleźć dwie takie liczby, których suma wynosi 5  a różnica 1 ?</a:t>
            </a:r>
            <a:endParaRPr lang="pl-PL" sz="2000" b="1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755576" y="3344236"/>
                <a:ext cx="7344816" cy="601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Oczywiście rozwiązaniem jest tylko jedna para liczb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eqArr>
                      </m:e>
                    </m:d>
                  </m:oMath>
                </a14:m>
                <a:endParaRPr lang="pl-PL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344236"/>
                <a:ext cx="7344816" cy="601575"/>
              </a:xfrm>
              <a:prstGeom prst="rect">
                <a:avLst/>
              </a:prstGeom>
              <a:blipFill rotWithShape="1">
                <a:blip r:embed="rId3"/>
                <a:stretch>
                  <a:fillRect l="-74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539552" y="4077072"/>
                <a:ext cx="2153538" cy="1011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2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2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sz="32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sz="3200" b="0" i="1" smtClean="0">
                                  <a:latin typeface="Cambria Math"/>
                                </a:rPr>
                                <m:t>=3</m:t>
                              </m:r>
                            </m:e>
                            <m:e>
                              <m:r>
                                <a:rPr lang="pl-PL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sz="3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2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sz="3200" b="0" i="1" smtClean="0">
                                  <a:latin typeface="Cambria Math"/>
                                </a:rPr>
                                <m:t>=3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200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077072"/>
                <a:ext cx="2153538" cy="101149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bjaśnienie w chmurce 6"/>
          <p:cNvSpPr/>
          <p:nvPr/>
        </p:nvSpPr>
        <p:spPr>
          <a:xfrm>
            <a:off x="3923928" y="4077072"/>
            <a:ext cx="4392488" cy="1728192"/>
          </a:xfrm>
          <a:prstGeom prst="cloudCallout">
            <a:avLst>
              <a:gd name="adj1" fmla="val -69091"/>
              <a:gd name="adj2" fmla="val -96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latin typeface="Comic Sans MS" panose="030F0702030302020204" pitchFamily="66" charset="0"/>
              </a:rPr>
              <a:t>Jakie to liczby, których różnica wynosi 3 i suma też równa jest 3</a:t>
            </a:r>
            <a:endParaRPr lang="pl-PL" sz="2000" b="1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827584" y="5805264"/>
                <a:ext cx="6912768" cy="601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Rozwiązaniem układu jest tylko jedna para liczb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endParaRPr lang="pl-PL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4"/>
                <a:ext cx="6912768" cy="601575"/>
              </a:xfrm>
              <a:prstGeom prst="rect">
                <a:avLst/>
              </a:prstGeom>
              <a:blipFill rotWithShape="1">
                <a:blip r:embed="rId5"/>
                <a:stretch>
                  <a:fillRect l="-79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50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Taki układ równań, który ma jedno rozwiązanie - parę liczb (x, y) nazywamy </a:t>
            </a:r>
            <a:r>
              <a:rPr lang="pl-PL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układem oznaczonym.</a:t>
            </a:r>
            <a:r>
              <a:rPr lang="pl-PL" b="1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pl-PL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sz="49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Rozważmy </a:t>
            </a:r>
            <a:r>
              <a:rPr lang="pl-PL" sz="49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teraz pozostałe przypadki.</a:t>
            </a:r>
            <a:endParaRPr lang="pl-PL" sz="49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10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332656"/>
                <a:ext cx="7787208" cy="10801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600" b="1" i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332656"/>
                <a:ext cx="7787208" cy="108012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899592" y="2132856"/>
            <a:ext cx="72728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Czy istnieje chociaż jedna para liczb (x, y), która spełniałby oba równania jednocześnie?</a:t>
            </a:r>
          </a:p>
          <a:p>
            <a:endParaRPr lang="pl-PL" sz="3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Łatwo zauważyliście zapewne, że niemożliwe jest aby suma dwóch liczb jednocześnie wynosiła 10 i 6.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114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909" y="188640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Przyjrzyjmy się rozwiązaniu tego układu równań.</a:t>
            </a:r>
            <a:br>
              <a:rPr lang="pl-PL" sz="32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pl-PL" sz="3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3826768" cy="3917031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/(−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b="1" i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  </a:t>
                </a:r>
              </a:p>
              <a:p>
                <a:pPr marL="0" indent="0">
                  <a:buNone/>
                </a:pPr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0y = 4</a:t>
                </a:r>
                <a:endParaRPr lang="pl-PL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3826768" cy="391703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4644008" y="1700808"/>
            <a:ext cx="38884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Przekształcamy jedno z równań, by otrzymać przeciwne współczynniki przy x</a:t>
            </a:r>
          </a:p>
          <a:p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Dodajemy stronami oba równania.</a:t>
            </a:r>
          </a:p>
          <a:p>
            <a:endParaRPr lang="pl-PL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Otrzymaliśmy równanie sprzeczne.</a:t>
            </a:r>
          </a:p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Nie istnieje taka liczba, która pomnożona przez 0 równa się 4.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6" name="Łącznik prostoliniowy 5"/>
          <p:cNvCxnSpPr/>
          <p:nvPr/>
        </p:nvCxnSpPr>
        <p:spPr>
          <a:xfrm>
            <a:off x="467544" y="4286131"/>
            <a:ext cx="2808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467544" y="567112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Układ ten nie ma rozwiązania – nazywamy go układem sprzecznym.</a:t>
            </a:r>
            <a:endParaRPr lang="pl-PL" sz="28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68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Z łatwością podać możemy dowolne pary liczb (x, y) których suma wynosi 10.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Każda para, która spełnia pierwsze równanie spełnia również drugie. Możemy zauważyć bowiem, że drugie z równań jest równoważne do pierwszego.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x + y = 10    /∙2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2x + 2y = 20</a:t>
            </a:r>
          </a:p>
        </p:txBody>
      </p:sp>
    </p:spTree>
    <p:extLst>
      <p:ext uri="{BB962C8B-B14F-4D97-AF65-F5344CB8AC3E}">
        <p14:creationId xmlns:p14="http://schemas.microsoft.com/office/powerpoint/2010/main" val="65191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Przyjrzyjmy się rozwiązaniu tego układu równań.</a:t>
            </a:r>
            <a:br>
              <a:rPr lang="pl-PL" sz="36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pl-PL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3394720" cy="452596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/∙(−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𝟐𝟎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dirty="0" smtClean="0"/>
                  <a:t>             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0y = 0</a:t>
                </a: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3394720" cy="45259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539552" y="4221088"/>
            <a:ext cx="33123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4644008" y="1700808"/>
            <a:ext cx="38884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Przekształcamy jedno z równań, by otrzymać przeciwne współczynniki przy x</a:t>
            </a:r>
          </a:p>
          <a:p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Dodajemy stronami oba równania.</a:t>
            </a:r>
          </a:p>
          <a:p>
            <a:endParaRPr lang="pl-PL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Otrzymaliśmy równanie tożsamościowe.</a:t>
            </a:r>
          </a:p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Istnie wiele liczb, które spełniają to równanie.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467544" y="567112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Układ ten ma wiele rozwiązań – nazywamy go układem nieoznaczonym.</a:t>
            </a:r>
            <a:endParaRPr lang="pl-PL" sz="28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5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Zatem układ </a:t>
            </a:r>
            <a:endParaRPr lang="pl-PL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ma wiele rozwiązań.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Ale rozwiązaniem są tylko takie pary liczb, które spełniają równania tego układu, czyli takie których suma wynosi 10.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Kilka przykładowych rozwiązań: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=1</m:t>
                            </m:r>
                          </m:e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=9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i="1">
                                <a:latin typeface="Cambria Math"/>
                              </a:rPr>
                              <m:t>𝑥</m:t>
                            </m:r>
                            <m:r>
                              <a:rPr lang="pl-PL" i="1">
                                <a:latin typeface="Cambria Math"/>
                              </a:rPr>
                              <m:t>=2</m:t>
                            </m:r>
                          </m:e>
                          <m:e>
                            <m:r>
                              <a:rPr lang="pl-PL" i="1">
                                <a:latin typeface="Cambria Math"/>
                              </a:rPr>
                              <m:t>𝑦</m:t>
                            </m:r>
                            <m:r>
                              <a:rPr lang="pl-PL" i="1">
                                <a:latin typeface="Cambria Math"/>
                              </a:rPr>
                              <m:t>=8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    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i="1">
                                <a:latin typeface="Cambria Math"/>
                              </a:rPr>
                              <m:t>𝑥</m:t>
                            </m:r>
                            <m:r>
                              <a:rPr lang="pl-PL" i="1">
                                <a:latin typeface="Cambria Math"/>
                              </a:rPr>
                              <m:t>=7</m:t>
                            </m:r>
                          </m:e>
                          <m:e>
                            <m:r>
                              <a:rPr lang="pl-PL" i="1">
                                <a:latin typeface="Cambria Math"/>
                              </a:rPr>
                              <m:t>𝑦</m:t>
                            </m:r>
                            <m:r>
                              <a:rPr lang="pl-PL" i="1">
                                <a:latin typeface="Cambria Math"/>
                              </a:rPr>
                              <m:t>=3</m:t>
                            </m:r>
                          </m:e>
                        </m:eqArr>
                      </m:e>
                    </m:d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i="1">
                                <a:latin typeface="Cambria Math"/>
                              </a:rPr>
                              <m:t>𝑥</m:t>
                            </m:r>
                            <m:r>
                              <a:rPr lang="pl-PL" i="1">
                                <a:latin typeface="Cambria Math"/>
                              </a:rPr>
                              <m:t>=10</m:t>
                            </m:r>
                          </m:e>
                          <m:e>
                            <m:r>
                              <a:rPr lang="pl-PL" i="1">
                                <a:latin typeface="Cambria Math"/>
                              </a:rPr>
                              <m:t>𝑦</m:t>
                            </m:r>
                            <m:r>
                              <a:rPr lang="pl-PL" i="1">
                                <a:latin typeface="Cambria Math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i="1">
                                <a:latin typeface="Cambria Math"/>
                              </a:rPr>
                              <m:t>𝑥</m:t>
                            </m:r>
                            <m:r>
                              <a:rPr lang="pl-PL" i="1">
                                <a:latin typeface="Cambria Math"/>
                              </a:rPr>
                              <m:t>=4,5</m:t>
                            </m:r>
                          </m:e>
                          <m:e>
                            <m:r>
                              <a:rPr lang="pl-PL" i="1">
                                <a:latin typeface="Cambria Math"/>
                              </a:rPr>
                              <m:t>𝑦</m:t>
                            </m:r>
                            <m:r>
                              <a:rPr lang="pl-PL" i="1">
                                <a:latin typeface="Cambria Math"/>
                              </a:rPr>
                              <m:t>=5,5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i="1">
                                <a:latin typeface="Cambria Math"/>
                              </a:rPr>
                              <m:t>𝑥</m:t>
                            </m:r>
                            <m:r>
                              <a:rPr lang="pl-PL" i="1">
                                <a:latin typeface="Cambria Math"/>
                              </a:rPr>
                              <m:t>=6</m:t>
                            </m:r>
                            <m:f>
                              <m:fPr>
                                <m:ctrlPr>
                                  <a:rPr lang="pl-PL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pl-PL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r>
                              <a:rPr lang="pl-PL" i="1">
                                <a:latin typeface="Cambria Math"/>
                              </a:rPr>
                              <m:t>𝑦</m:t>
                            </m:r>
                            <m:r>
                              <a:rPr lang="pl-PL" i="1">
                                <a:latin typeface="Cambria Math"/>
                              </a:rPr>
                              <m:t>=3</m:t>
                            </m:r>
                            <m:f>
                              <m:fPr>
                                <m:ctrlPr>
                                  <a:rPr lang="pl-PL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pl-PL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04" t="-3639" r="-325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3"/>
              <p:cNvSpPr/>
              <p:nvPr/>
            </p:nvSpPr>
            <p:spPr>
              <a:xfrm flipH="1">
                <a:off x="4212871" y="515469"/>
                <a:ext cx="576975" cy="10120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2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200" dirty="0"/>
              </a:p>
            </p:txBody>
          </p:sp>
        </mc:Choice>
        <mc:Fallback xmlns="">
          <p:sp>
            <p:nvSpPr>
              <p:cNvPr id="4" name="Prostoką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212871" y="515469"/>
                <a:ext cx="576975" cy="1012008"/>
              </a:xfrm>
              <a:prstGeom prst="rect">
                <a:avLst/>
              </a:prstGeom>
              <a:blipFill rotWithShape="1">
                <a:blip r:embed="rId3"/>
                <a:stretch>
                  <a:fillRect r="-3652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24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Dla każdego z układów równań pierwszego stopnia z dwiema niewiadomymi zachodzi jeden z trzech przypadków: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Układ równań ma jedno rozwiązanie – to </a:t>
            </a:r>
            <a:r>
              <a:rPr lang="pl-PL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układ oznaczony</a:t>
            </a:r>
          </a:p>
          <a:p>
            <a:endParaRPr lang="pl-PL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Układ równań nie ma rozwiązań – to </a:t>
            </a:r>
            <a:r>
              <a:rPr lang="pl-PL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układ sprzeczny</a:t>
            </a:r>
          </a:p>
          <a:p>
            <a:pPr marL="0" indent="0">
              <a:buNone/>
            </a:pPr>
            <a:endParaRPr lang="pl-PL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Układ równań ma nieskończenie wiele rozwiązań – to </a:t>
            </a:r>
            <a:r>
              <a:rPr lang="pl-PL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układ nieoznaczony</a:t>
            </a:r>
            <a:endParaRPr lang="pl-PL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47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980</Words>
  <Application>Microsoft Office PowerPoint</Application>
  <PresentationFormat>Pokaz na ekranie (4:3)</PresentationFormat>
  <Paragraphs>112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Motyw pakietu Office</vt:lpstr>
      <vt:lpstr>ILE ROZWIĄZAŃ MOŻE MIEĆ UKŁAD RÓWNAŃ ?</vt:lpstr>
      <vt:lpstr>Nauczyliście się rozwiązywać układy równań, których rozwiązaniem była jedna para liczb.  {█(x+y=5@x-y=1)┤</vt:lpstr>
      <vt:lpstr>   Taki układ równań, który ma jedno rozwiązanie - parę liczb (x, y) nazywamy układem oznaczonym.  Rozważmy teraz pozostałe przypadki.</vt:lpstr>
      <vt:lpstr>Prezentacja programu PowerPoint</vt:lpstr>
      <vt:lpstr>Przyjrzyjmy się rozwiązaniu tego układu równań. </vt:lpstr>
      <vt:lpstr>{█(x+y=10@2x+2y=20)┤</vt:lpstr>
      <vt:lpstr>Przyjrzyjmy się rozwiązaniu tego układu równań. </vt:lpstr>
      <vt:lpstr>Zatem układ </vt:lpstr>
      <vt:lpstr>Dla każdego z układów równań pierwszego stopnia z dwiema niewiadomymi zachodzi jeden z trzech przypadków:</vt:lpstr>
      <vt:lpstr>Dobierz drugie równanie tak, aby spełniony był podany warunek:</vt:lpstr>
      <vt:lpstr>Zaproponuj, jakie równanie można wpisać w miejsce kropek, aby otrzymać</vt:lpstr>
      <vt:lpstr>Przyjrzyj się podanemu rozwiązaniu układu równań. Podaj kilka par liczb, które spełniają ten układ.</vt:lpstr>
      <vt:lpstr>Jaką liczbą należy zastąpić literkę a w podanych układach równań, aby otrzymać układy nieoznaczone?</vt:lpstr>
      <vt:lpstr>Jakimi liczbami należy zastąpić literki a, b w podanych układach równań, aby otrzymać układy sprzeczne?</vt:lpstr>
      <vt:lpstr>Ustal bez rozwiązywania, który z podanych układów równań jest sprzeczny, a który nieoznaczony.</vt:lpstr>
      <vt:lpstr>Podany układ równań {█((6x-24y)/3=2@2(x-4y)=3)┤    </vt:lpstr>
      <vt:lpstr>Podany układ równań {█(1/5 (35x-40y)=-5@4x-(8y-3x)+4=-1)┤    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ILE ROZWIĄZAŃ MOŻE MIEĆ UKŁAD RÓWNAŃ</dc:title>
  <dc:creator>marta</dc:creator>
  <cp:lastModifiedBy>marta</cp:lastModifiedBy>
  <cp:revision>24</cp:revision>
  <dcterms:created xsi:type="dcterms:W3CDTF">2013-12-09T22:23:03Z</dcterms:created>
  <dcterms:modified xsi:type="dcterms:W3CDTF">2013-12-18T09:30:57Z</dcterms:modified>
</cp:coreProperties>
</file>