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59" r:id="rId5"/>
    <p:sldId id="262" r:id="rId6"/>
    <p:sldId id="265" r:id="rId7"/>
    <p:sldId id="260" r:id="rId8"/>
    <p:sldId id="261" r:id="rId9"/>
    <p:sldId id="266" r:id="rId10"/>
    <p:sldId id="263" r:id="rId11"/>
    <p:sldId id="264" r:id="rId12"/>
    <p:sldId id="268" r:id="rId13"/>
    <p:sldId id="269" r:id="rId14"/>
    <p:sldId id="267" r:id="rId15"/>
    <p:sldId id="271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057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941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920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609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603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68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00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024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996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667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103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92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080BD-2D61-48BA-A386-152E8D0C7086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880AD-9907-4650-8F67-3D95BB7D94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197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1470025"/>
          </a:xfrm>
        </p:spPr>
        <p:txBody>
          <a:bodyPr>
            <a:noAutofit/>
          </a:bodyPr>
          <a:lstStyle/>
          <a:p>
            <a: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ROZWIĄZYWNIE UKŁADÓW RÓWNAŃ</a:t>
            </a:r>
            <a:b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</a:br>
            <a: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METODĄ PRZECIWNYCH WSPÓŁCZYNNIKÓW</a:t>
            </a:r>
            <a:endParaRPr lang="pl-PL" sz="4800" b="1" dirty="0">
              <a:solidFill>
                <a:schemeClr val="accent5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059832" y="5805264"/>
            <a:ext cx="5724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7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3394720" cy="1143000"/>
              </a:xfrm>
            </p:spPr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+4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=2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+7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3394720" cy="1143000"/>
              </a:xfrm>
              <a:blipFill rotWithShape="1">
                <a:blip r:embed="rId2"/>
                <a:stretch>
                  <a:fillRect b="-53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le tekstowe 3"/>
          <p:cNvSpPr txBox="1"/>
          <p:nvPr/>
        </p:nvSpPr>
        <p:spPr>
          <a:xfrm>
            <a:off x="4139952" y="297623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Musimy doprowadzić równania do takiej postaci, by przy jednej z niewiadomych  stały przeciwne współczynniki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395536" y="1628800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Jeśli przy niewiadomych x to  doprowadzamy do wspólnej wielokrotności 15.</a:t>
            </a:r>
          </a:p>
          <a:p>
            <a:r>
              <a:rPr lang="pl-PL" b="1" dirty="0" smtClean="0">
                <a:latin typeface="Comic Sans MS" panose="030F0702030302020204" pitchFamily="66" charset="0"/>
              </a:rPr>
              <a:t>Mnożąc I równanie przez 5, II przez (-3)</a:t>
            </a:r>
            <a:endParaRPr lang="pl-PL" b="1" dirty="0">
              <a:latin typeface="Comic Sans MS" panose="030F0702030302020204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373476" y="39330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Jeżeli przy niewiadomej y  to wspólną wielokrotnością  jest 28, zatem I równanie mnożymy przez 7, II przez (-4) </a:t>
            </a:r>
            <a:endParaRPr lang="pl-PL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rostokąt 6"/>
              <p:cNvSpPr/>
              <p:nvPr/>
            </p:nvSpPr>
            <p:spPr>
              <a:xfrm>
                <a:off x="215322" y="2420888"/>
                <a:ext cx="2489479" cy="919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0">
                                  <a:latin typeface="Cambria Math"/>
                                </a:rPr>
                                <m:t>𝟑𝐱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𝟒𝐲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 /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2800" b="1" i="0">
                                  <a:latin typeface="Cambria Math"/>
                                </a:rPr>
                                <m:t>𝟓𝐱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𝟕𝐲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/(−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Prostoką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22" y="2420888"/>
                <a:ext cx="2489479" cy="919419"/>
              </a:xfrm>
              <a:prstGeom prst="rect">
                <a:avLst/>
              </a:prstGeom>
              <a:blipFill rotWithShape="1">
                <a:blip r:embed="rId3"/>
                <a:stretch>
                  <a:fillRect r="-2249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rostokąt 7"/>
              <p:cNvSpPr/>
              <p:nvPr/>
            </p:nvSpPr>
            <p:spPr>
              <a:xfrm>
                <a:off x="366874" y="4772922"/>
                <a:ext cx="3358162" cy="9194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0">
                                  <a:latin typeface="Cambria Math"/>
                                </a:rPr>
                                <m:t>𝟑𝐱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𝟒𝐲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pl-PL" sz="2800" b="1" i="0">
                                  <a:latin typeface="Cambria Math"/>
                                </a:rPr>
                                <m:t>𝟓𝐱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𝟕𝐲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0"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/(−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74" y="4772922"/>
                <a:ext cx="3358162" cy="9194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rostokąt 8"/>
              <p:cNvSpPr/>
              <p:nvPr/>
            </p:nvSpPr>
            <p:spPr>
              <a:xfrm>
                <a:off x="3851918" y="2422799"/>
                <a:ext cx="1525557" cy="9055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</m:t>
                              </m:r>
                              <m:r>
                                <a:rPr lang="pl-PL" sz="28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𝟏𝟓𝐱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𝟐𝟏𝐲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9" name="Prostoką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18" y="2422799"/>
                <a:ext cx="1525557" cy="905504"/>
              </a:xfrm>
              <a:prstGeom prst="rect">
                <a:avLst/>
              </a:prstGeom>
              <a:blipFill rotWithShape="1">
                <a:blip r:embed="rId5"/>
                <a:stretch>
                  <a:fillRect r="-1008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rostokąt 9"/>
              <p:cNvSpPr/>
              <p:nvPr/>
            </p:nvSpPr>
            <p:spPr>
              <a:xfrm>
                <a:off x="3936957" y="4768779"/>
                <a:ext cx="3366178" cy="896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0" smtClean="0">
                                  <a:latin typeface="Cambria Math"/>
                                </a:rPr>
                                <m:t>𝟐𝟏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sz="2800" b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𝟐𝟖</m:t>
                              </m:r>
                              <m:r>
                                <a:rPr lang="pl-PL" sz="2800" b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𝟏𝟒</m:t>
                              </m:r>
                            </m:e>
                            <m:e>
                              <m:r>
                                <a:rPr lang="pl-PL" sz="28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0" smtClean="0">
                                  <a:latin typeface="Cambria Math"/>
                                </a:rPr>
                                <m:t>𝟐𝟎𝐱</m:t>
                              </m:r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𝟐𝟖𝐲</m:t>
                              </m:r>
                              <m:r>
                                <a:rPr lang="pl-PL" sz="28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0" name="Prostokąt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957" y="4768779"/>
                <a:ext cx="3366178" cy="8967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3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Porównaj oba rozwiązania</a:t>
            </a:r>
            <a:r>
              <a:rPr lang="pl-PL" dirty="0" smtClean="0"/>
              <a:t>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4704"/>
                <a:ext cx="3610744" cy="53614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𝟏𝟓𝐱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𝟐𝟎𝐲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𝟏𝟓𝐱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𝟐𝟏𝐲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latin typeface="Comic Sans MS" panose="030F0702030302020204" pitchFamily="66" charset="0"/>
                  </a:rPr>
                  <a:t>          -1y  = 7/</a:t>
                </a:r>
                <a:r>
                  <a:rPr lang="pl-PL" sz="24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(</a:t>
                </a:r>
                <a:r>
                  <a:rPr lang="pl-PL" sz="24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-1)</a:t>
                </a:r>
              </a:p>
              <a:p>
                <a:pPr marL="0" indent="0">
                  <a:buNone/>
                </a:pPr>
                <a:r>
                  <a:rPr lang="pl-PL" sz="24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sz="24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           y = -7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Obliczoną wartość podstawiamy w miejsce y do jednego z równań.</a:t>
                </a:r>
              </a:p>
              <a:p>
                <a:pPr marL="0" indent="0">
                  <a:buNone/>
                </a:pPr>
                <a:endParaRPr lang="pl-PL" sz="2000" b="1" dirty="0">
                  <a:latin typeface="Comic Sans MS" panose="030F0702030302020204" pitchFamily="66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3x + 4y = 2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3x + 4∙(-7) = 2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3x – 28 = 2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3x = 2 + 28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3x = 30/ :3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x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= 10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4704"/>
                <a:ext cx="3610744" cy="5361459"/>
              </a:xfrm>
              <a:blipFill rotWithShape="1">
                <a:blip r:embed="rId2"/>
                <a:stretch>
                  <a:fillRect l="-1689" r="-13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4716016" y="836712"/>
                <a:ext cx="3168352" cy="4906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400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4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400" b="1">
                                  <a:latin typeface="Cambria Math"/>
                                </a:rPr>
                                <m:t>𝟐𝟏𝐱</m:t>
                              </m:r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𝟐𝟖𝐲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𝟏𝟒</m:t>
                              </m:r>
                            </m:e>
                            <m:e>
                              <m:r>
                                <a:rPr lang="pl-PL" sz="2400" b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𝟐𝟎𝐱</m:t>
                              </m:r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𝟐𝟖𝐲</m:t>
                              </m:r>
                              <m:r>
                                <a:rPr lang="pl-PL" sz="24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400" b="1" i="1"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4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400" b="1" dirty="0">
                    <a:latin typeface="Comic Sans MS" panose="030F0702030302020204" pitchFamily="66" charset="0"/>
                  </a:rPr>
                  <a:t> 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     x = 10</a:t>
                </a:r>
              </a:p>
              <a:p>
                <a:endParaRPr lang="pl-PL" sz="2400" b="1" dirty="0">
                  <a:latin typeface="Comic Sans MS" panose="030F0702030302020204" pitchFamily="66" charset="0"/>
                </a:endParaRPr>
              </a:p>
              <a:p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Obliczoną wartość podstawiamy w miejsce x do jednego z równań.</a:t>
                </a:r>
              </a:p>
              <a:p>
                <a:endParaRPr lang="pl-PL" sz="2000" b="1" dirty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3x + 4y = 2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3∙10 + 4y = 2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30 + 4y = 2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4y = 2 – 30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4y = - 28/ :4</a:t>
                </a:r>
              </a:p>
              <a:p>
                <a:r>
                  <a:rPr lang="pl-PL" sz="2000" b="1" dirty="0">
                    <a:latin typeface="Comic Sans MS" panose="030F0702030302020204" pitchFamily="66" charset="0"/>
                  </a:rPr>
                  <a:t>y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= - 7</a:t>
                </a:r>
                <a:endParaRPr lang="pl-PL" sz="2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836712"/>
                <a:ext cx="3168352" cy="4906151"/>
              </a:xfrm>
              <a:prstGeom prst="rect">
                <a:avLst/>
              </a:prstGeom>
              <a:blipFill rotWithShape="1">
                <a:blip r:embed="rId3"/>
                <a:stretch>
                  <a:fillRect l="-2119" r="-578" b="-124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Łącznik prostoliniowy 7"/>
          <p:cNvCxnSpPr/>
          <p:nvPr/>
        </p:nvCxnSpPr>
        <p:spPr>
          <a:xfrm>
            <a:off x="899592" y="1618657"/>
            <a:ext cx="2808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oliniowy 8"/>
          <p:cNvCxnSpPr/>
          <p:nvPr/>
        </p:nvCxnSpPr>
        <p:spPr>
          <a:xfrm>
            <a:off x="4896036" y="1618657"/>
            <a:ext cx="2808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/>
              <p:cNvSpPr txBox="1"/>
              <p:nvPr/>
            </p:nvSpPr>
            <p:spPr>
              <a:xfrm>
                <a:off x="539552" y="5949280"/>
                <a:ext cx="7776864" cy="658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Rozwiązaniem układu równań jest para liczb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latin typeface="Cambria Math"/>
                              </a:rPr>
                              <m:t>𝟏𝟎</m:t>
                            </m:r>
                          </m:e>
                          <m:e>
                            <m:r>
                              <a:rPr lang="pl-PL" sz="20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pl-PL" sz="2000" b="1" i="1" smtClean="0">
                                <a:latin typeface="Cambria Math"/>
                              </a:rPr>
                              <m:t>𝟕</m:t>
                            </m:r>
                          </m:e>
                        </m:eqArr>
                      </m:e>
                    </m:d>
                  </m:oMath>
                </a14:m>
                <a:endParaRPr lang="pl-PL" sz="2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949280"/>
                <a:ext cx="7776864" cy="658194"/>
              </a:xfrm>
              <a:prstGeom prst="rect">
                <a:avLst/>
              </a:prstGeom>
              <a:blipFill rotWithShape="1">
                <a:blip r:embed="rId4"/>
                <a:stretch>
                  <a:fillRect l="-8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669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Jeśli chcemy przekształcić dany układ równań tak, aby współczynniki przy niewiadomej x były liczbami przeciwnymi to wystarczy pomnożyć obie strony:</a:t>
            </a: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0" smtClean="0">
                                  <a:latin typeface="Cambria Math"/>
                                </a:rPr>
                                <m:t>𝟒𝐱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𝟑𝐲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𝟔</m:t>
                              </m:r>
                            </m:e>
                            <m:e>
                              <m:r>
                                <a:rPr lang="pl-PL" b="1" i="0" smtClean="0">
                                  <a:latin typeface="Cambria Math"/>
                                </a:rPr>
                                <m:t>𝟑𝐱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𝟐𝐲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𝟐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457200" indent="-457200">
                  <a:buAutoNum type="alphaUcPeriod"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Pierwszego równania przez 3, a drugiego przez 4</a:t>
                </a:r>
              </a:p>
              <a:p>
                <a:pPr marL="457200" indent="-457200">
                  <a:buAutoNum type="alphaUcPeriod"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Pierwszego równania przez 4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3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Pierwszego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równania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4,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-3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Pierwszego równania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-3,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4</a:t>
                </a:r>
              </a:p>
              <a:p>
                <a:pPr marL="457200" indent="-457200">
                  <a:buAutoNum type="alphaUcPeriod"/>
                </a:pPr>
                <a:endParaRPr lang="pl-PL" sz="24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4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endParaRPr lang="pl-PL" sz="24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6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Jeśli chcemy przekształcić dany układ równań tak, aby współczynniki przy niewiadomej </a:t>
            </a: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 </a:t>
            </a:r>
            <a:r>
              <a:rPr lang="pl-PL" sz="24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były liczbami przeciwnymi to wystarczy pomnożyć obie strony:</a:t>
            </a:r>
            <a:endParaRPr lang="pl-PL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lphaUcPeriod"/>
                </a:pPr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0" smtClean="0">
                                  <a:latin typeface="Cambria Math"/>
                                </a:rPr>
                                <m:t>       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𝟖𝐱</m:t>
                              </m:r>
                              <m:r>
                                <a:rPr lang="pl-PL" sz="3600" b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3600" b="1"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sz="3600" b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1" smtClean="0">
                                  <a:latin typeface="Cambria Math"/>
                                </a:rPr>
                                <m:t>𝟏𝟖</m:t>
                              </m:r>
                            </m:e>
                            <m:e>
                              <m:r>
                                <a:rPr lang="pl-PL" sz="36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𝟐𝟎𝐱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𝟗𝐲</m:t>
                              </m:r>
                              <m:r>
                                <a:rPr lang="pl-PL" sz="3600" b="1"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3600" b="1">
                                  <a:latin typeface="Cambria Math"/>
                                </a:rPr>
                                <m:t>𝟐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dirty="0"/>
              </a:p>
              <a:p>
                <a:pPr marL="0" indent="0">
                  <a:buNone/>
                </a:pP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 smtClean="0">
                    <a:latin typeface="Comic Sans MS" panose="030F0702030302020204" pitchFamily="66" charset="0"/>
                  </a:rPr>
                  <a:t>Pierwszego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równania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9,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5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Pierwszego równania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5,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-9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Pierwszego równania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9,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przez 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-5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 marL="457200" indent="-457200">
                  <a:buAutoNum type="alphaUcPeriod"/>
                </a:pPr>
                <a:r>
                  <a:rPr lang="pl-PL" sz="2000" b="1" dirty="0">
                    <a:latin typeface="Comic Sans MS" panose="030F0702030302020204" pitchFamily="66" charset="0"/>
                  </a:rPr>
                  <a:t>Pierwszego równania </a:t>
                </a:r>
                <a:r>
                  <a:rPr lang="pl-PL" sz="2000" b="1">
                    <a:latin typeface="Comic Sans MS" panose="030F0702030302020204" pitchFamily="66" charset="0"/>
                  </a:rPr>
                  <a:t>przez </a:t>
                </a:r>
                <a:r>
                  <a:rPr lang="pl-PL" sz="2000" b="1" smtClean="0">
                    <a:latin typeface="Comic Sans MS" panose="030F0702030302020204" pitchFamily="66" charset="0"/>
                  </a:rPr>
                  <a:t>-5, </a:t>
                </a:r>
                <a:r>
                  <a:rPr lang="pl-PL" sz="2000" b="1" dirty="0">
                    <a:latin typeface="Comic Sans MS" panose="030F0702030302020204" pitchFamily="66" charset="0"/>
                  </a:rPr>
                  <a:t>a drugiego </a:t>
                </a:r>
                <a:r>
                  <a:rPr lang="pl-PL" sz="2000" b="1">
                    <a:latin typeface="Comic Sans MS" panose="030F0702030302020204" pitchFamily="66" charset="0"/>
                  </a:rPr>
                  <a:t>przez </a:t>
                </a:r>
                <a:r>
                  <a:rPr lang="pl-PL" sz="2000" b="1" smtClean="0">
                    <a:latin typeface="Comic Sans MS" panose="030F0702030302020204" pitchFamily="66" charset="0"/>
                  </a:rPr>
                  <a:t>9</a:t>
                </a:r>
                <a:endParaRPr lang="pl-PL" sz="2000" b="1" dirty="0">
                  <a:latin typeface="Comic Sans MS" panose="030F0702030302020204" pitchFamily="66" charset="0"/>
                </a:endParaRPr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13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Rozwiąż układy równań, wykorzystując podane wskazówki.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43535841"/>
                  </p:ext>
                </p:extLst>
              </p:nvPr>
            </p:nvGraphicFramePr>
            <p:xfrm>
              <a:off x="457200" y="1600200"/>
              <a:ext cx="8229600" cy="454564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538736"/>
                    <a:gridCol w="4690864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𝟔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𝟏𝟐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1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Doprowadź</a:t>
                          </a:r>
                          <a:r>
                            <a:rPr lang="pl-PL" baseline="0" dirty="0" smtClean="0"/>
                            <a:t> do przeciwnych współczynników przy x </a:t>
                          </a:r>
                          <a:r>
                            <a:rPr lang="pl-PL" dirty="0" smtClean="0"/>
                            <a:t>mnożąc  pierwsze</a:t>
                          </a:r>
                          <a:r>
                            <a:rPr lang="pl-PL" baseline="0" dirty="0" smtClean="0"/>
                            <a:t> </a:t>
                          </a:r>
                          <a:r>
                            <a:rPr lang="pl-PL" dirty="0" smtClean="0"/>
                            <a:t> równanie  przez  2, a drugie przez (-3)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Dodaj równania stronami i wylicz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Otrzymany wynik podstaw do wybranego równania i wylicz x</a:t>
                          </a:r>
                          <a:endParaRPr lang="pl-PL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𝟏𝟑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𝟖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𝟕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Doprowadź</a:t>
                          </a:r>
                          <a:r>
                            <a:rPr lang="pl-PL" baseline="0" dirty="0" smtClean="0"/>
                            <a:t> do przeciwnych współczynników przy y </a:t>
                          </a:r>
                          <a:r>
                            <a:rPr lang="pl-PL" dirty="0" smtClean="0"/>
                            <a:t>mnożąc  pierwsze</a:t>
                          </a:r>
                          <a:r>
                            <a:rPr lang="pl-PL" baseline="0" dirty="0" smtClean="0"/>
                            <a:t> </a:t>
                          </a:r>
                          <a:r>
                            <a:rPr lang="pl-PL" dirty="0" smtClean="0"/>
                            <a:t> równanie  przez (-3) a drugie przez  8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Dodaj równania stronami i 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Otrzymany wynik podstaw do wybranego równania i wylicz y</a:t>
                          </a:r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43535841"/>
                  </p:ext>
                </p:extLst>
              </p:nvPr>
            </p:nvGraphicFramePr>
            <p:xfrm>
              <a:off x="457200" y="1600200"/>
              <a:ext cx="8229600" cy="454564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538736"/>
                    <a:gridCol w="4690864"/>
                  </a:tblGrid>
                  <a:tr h="2277174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340" r="-13235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Doprowadź</a:t>
                          </a:r>
                          <a:r>
                            <a:rPr lang="pl-PL" baseline="0" dirty="0" smtClean="0"/>
                            <a:t> do przeciwnych współczynników przy x </a:t>
                          </a:r>
                          <a:r>
                            <a:rPr lang="pl-PL" dirty="0" smtClean="0"/>
                            <a:t>mnożąc  pierwsze</a:t>
                          </a:r>
                          <a:r>
                            <a:rPr lang="pl-PL" baseline="0" dirty="0" smtClean="0"/>
                            <a:t> </a:t>
                          </a:r>
                          <a:r>
                            <a:rPr lang="pl-PL" dirty="0" smtClean="0"/>
                            <a:t> równanie  przez  2, a drugie przez (-3)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Dodaj równania stronami i wylicz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Otrzymany wynik podstaw do wybranego równania i wylicz x</a:t>
                          </a:r>
                          <a:endParaRPr lang="pl-PL" dirty="0"/>
                        </a:p>
                      </a:txBody>
                      <a:tcPr/>
                    </a:tc>
                  </a:tr>
                  <a:tr h="2268474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01613" r="-132358" b="-2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Doprowadź</a:t>
                          </a:r>
                          <a:r>
                            <a:rPr lang="pl-PL" baseline="0" dirty="0" smtClean="0"/>
                            <a:t> do przeciwnych współczynników przy y </a:t>
                          </a:r>
                          <a:r>
                            <a:rPr lang="pl-PL" dirty="0" smtClean="0"/>
                            <a:t>mnożąc  pierwsze</a:t>
                          </a:r>
                          <a:r>
                            <a:rPr lang="pl-PL" baseline="0" dirty="0" smtClean="0"/>
                            <a:t> </a:t>
                          </a:r>
                          <a:r>
                            <a:rPr lang="pl-PL" dirty="0" smtClean="0"/>
                            <a:t> równanie  przez (-3) a drugie przez  8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Dodaj równania stronami i 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/>
                            <a:t>Otrzymany wynik podstaw do wybranego równania i wylicz y</a:t>
                          </a:r>
                        </a:p>
                        <a:p>
                          <a:endParaRPr lang="pl-PL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595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Znasz już metodę podstawiania.</a:t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Metoda podstawiania pozwala na rozwiązanie dowolnego układu równań, </a:t>
            </a: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niekiedy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jest ona jednak bardzo pracochłonna. </a:t>
            </a:r>
            <a:b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Wówczas wygodniejszą może okazać się metoda przeciwnych współczynników.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4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Istotą </a:t>
            </a:r>
            <a:r>
              <a:rPr lang="pl-PL" b="1" u="sng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metody podstawiania  </a:t>
            </a: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jest eliminacja którejś z niewiadomych, w wyniku której otrzymujemy równanie  z jedną niewiadomą.</a:t>
            </a:r>
          </a:p>
          <a:p>
            <a:pPr marL="0" indent="0" algn="ctr">
              <a:buNone/>
            </a:pP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Metoda </a:t>
            </a:r>
            <a:r>
              <a:rPr lang="pl-PL" b="1" u="sng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przeciwnych współczynników </a:t>
            </a: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również umożliwia pozbycie się jednej niewiadomej w wyniku dodania do siebie lewych i prawych stron równań.</a:t>
            </a:r>
          </a:p>
          <a:p>
            <a:pPr marL="0" indent="0" algn="ctr">
              <a:buNone/>
            </a:pP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Warunkiem jest to, aby współczynniki przy jednej z niewiadomych były liczbami przeciwnymi</a:t>
            </a:r>
            <a:r>
              <a:rPr lang="pl-PL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pl-PL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38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Przyjrzyjmy się obu rozwiązaniom układu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𝟕</m:t>
                            </m:r>
                          </m:e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 −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dirty="0" smtClean="0"/>
                  <a:t/>
                </a:r>
                <a:br>
                  <a:rPr lang="pl-PL" sz="2800" dirty="0" smtClean="0"/>
                </a:br>
                <a:endParaRPr lang="pl-PL" sz="2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234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84053360"/>
                  </p:ext>
                </p:extLst>
              </p:nvPr>
            </p:nvGraphicFramePr>
            <p:xfrm>
              <a:off x="111041" y="1256220"/>
              <a:ext cx="8856984" cy="540628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4460959"/>
                    <a:gridCol w="4396025"/>
                  </a:tblGrid>
                  <a:tr h="444588">
                    <a:tc>
                      <a:txBody>
                        <a:bodyPr/>
                        <a:lstStyle/>
                        <a:p>
                          <a:r>
                            <a:rPr lang="pl-PL" dirty="0" smtClean="0"/>
                            <a:t>METODA PODSTAWIANIA</a:t>
                          </a:r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smtClean="0"/>
                            <a:t>METODA PRZECIWNYCH WSPÓŁCZYNNIKÓW</a:t>
                          </a:r>
                          <a:endParaRPr lang="pl-PL" dirty="0"/>
                        </a:p>
                      </a:txBody>
                      <a:tcPr/>
                    </a:tc>
                  </a:tr>
                  <a:tr h="84931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pl-PL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pl-PL" i="1" smtClean="0">
                                          <a:latin typeface="Cambria Math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𝒙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𝟓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𝒚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𝟕</m:t>
                                      </m:r>
                                    </m:e>
                                    <m:e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𝟑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𝒙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 −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𝟓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𝒚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𝟑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r>
                            <a:rPr lang="pl-PL" dirty="0" smtClean="0"/>
                            <a:t> </a:t>
                          </a:r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pl-PL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pl-PL" i="1" smtClean="0">
                                          <a:latin typeface="Cambria Math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𝒙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𝟓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𝒚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𝟕</m:t>
                                      </m:r>
                                    </m:e>
                                    <m:e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𝟑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𝒙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 −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𝟓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𝒚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pl-PL" b="1" i="1" smtClean="0">
                                          <a:latin typeface="Cambria Math"/>
                                        </a:rPr>
                                        <m:t>𝟑</m:t>
                                      </m:r>
                                    </m:e>
                                  </m:eqArr>
                                </m:e>
                              </m:d>
                            </m:oMath>
                          </a14:m>
                          <a:r>
                            <a:rPr lang="pl-PL" dirty="0" smtClean="0"/>
                            <a:t> </a:t>
                          </a:r>
                          <a:endParaRPr lang="pl-PL" dirty="0"/>
                        </a:p>
                        <a:p>
                          <a:r>
                            <a:rPr lang="pl-PL" dirty="0" smtClean="0"/>
                            <a:t>+ </a:t>
                          </a:r>
                          <a:endParaRPr lang="pl-PL" dirty="0"/>
                        </a:p>
                      </a:txBody>
                      <a:tcPr/>
                    </a:tc>
                  </a:tr>
                  <a:tr h="389054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+2,5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=3,5</m:t>
                                        </m:r>
                                      </m:e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−5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=3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=3,5−2,5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  <m:d>
                                          <m:dPr>
                                            <m:ctrlPr>
                                              <a:rPr lang="pl-PL" b="0" i="1" smtClean="0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pl-PL" b="0" i="1" smtClean="0">
                                                <a:latin typeface="Cambria Math"/>
                                              </a:rPr>
                                              <m:t>3,5−2,5</m:t>
                                            </m:r>
                                            <m:r>
                                              <a:rPr lang="pl-PL" b="0" i="1" smtClean="0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e>
                                        </m:d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−5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=3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r>
                            <a:rPr lang="pl-PL" dirty="0" smtClean="0"/>
                            <a:t>10,5 - 7,5y -5y =3</a:t>
                          </a:r>
                        </a:p>
                        <a:p>
                          <a:r>
                            <a:rPr lang="pl-PL" dirty="0" smtClean="0"/>
                            <a:t>-</a:t>
                          </a:r>
                          <a:r>
                            <a:rPr lang="pl-PL" baseline="0" dirty="0" smtClean="0"/>
                            <a:t> </a:t>
                          </a:r>
                          <a:r>
                            <a:rPr lang="pl-PL" dirty="0" smtClean="0"/>
                            <a:t>7,5y – 5y=3 – 10,5</a:t>
                          </a:r>
                        </a:p>
                        <a:p>
                          <a:r>
                            <a:rPr lang="pl-PL" dirty="0" smtClean="0"/>
                            <a:t>-12,5y = - 7,5/:(-12,5)</a:t>
                          </a:r>
                        </a:p>
                        <a:p>
                          <a:r>
                            <a:rPr lang="pl-PL" dirty="0" smtClean="0"/>
                            <a:t>y =</a:t>
                          </a:r>
                          <a:r>
                            <a:rPr lang="pl-PL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7,5</m:t>
                                  </m:r>
                                </m:num>
                                <m:den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12,5</m:t>
                                  </m:r>
                                </m:den>
                              </m:f>
                            </m:oMath>
                          </a14:m>
                          <a:r>
                            <a:rPr lang="pl-PL" baseline="0" dirty="0" smtClean="0"/>
                            <a:t>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i="1" baseline="0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baseline="0" dirty="0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pl-PL" b="0" i="1" baseline="0" dirty="0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pl-PL" baseline="0" dirty="0" smtClean="0"/>
                        </a:p>
                        <a:p>
                          <a:r>
                            <a:rPr lang="pl-PL" baseline="0" dirty="0" smtClean="0"/>
                            <a:t> zatem x = 3,5-2,5∙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pl-PL" baseline="0" dirty="0" smtClean="0"/>
                            <a:t> = 3,5 -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7,5</m:t>
                                  </m:r>
                                </m:num>
                                <m:den>
                                  <m:r>
                                    <a:rPr lang="pl-PL" b="0" i="1" baseline="0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pl-PL" baseline="0" dirty="0" smtClean="0"/>
                            <a:t> = 3,5-1,5=2</a:t>
                          </a:r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=2</m:t>
                                        </m:r>
                                      </m:e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f>
                                          <m:fPr>
                                            <m:ctrlPr>
                                              <a:rPr lang="pl-PL" b="0" i="1" smtClean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pl-PL" b="0" i="1" smtClean="0"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pl-PL" b="0" i="1" smtClean="0"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den>
                                        </m:f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5x  + 0y  = 10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5x = 10/:5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x = 2</a:t>
                          </a:r>
                        </a:p>
                        <a:p>
                          <a:endParaRPr lang="pl-PL" sz="16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16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16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2x + 5y = 7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2∙2 + 5y = 7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4 + 5y = 7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5y = 7 - 4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5y = 3</a:t>
                          </a:r>
                        </a:p>
                        <a:p>
                          <a:r>
                            <a:rPr lang="pl-PL" sz="1600" b="1" dirty="0" smtClean="0">
                              <a:latin typeface="Comic Sans MS" panose="030F0702030302020204" pitchFamily="66" charset="0"/>
                            </a:rPr>
                            <a:t>y=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pl-PL" sz="16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sz="1600" b="1" i="1" smtClean="0"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pl-PL" sz="1600" b="1" i="1" smtClean="0"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pl-PL" sz="16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16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0414710"/>
                  </p:ext>
                </p:extLst>
              </p:nvPr>
            </p:nvGraphicFramePr>
            <p:xfrm>
              <a:off x="111041" y="1256220"/>
              <a:ext cx="8856984" cy="540628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4460959"/>
                    <a:gridCol w="4396025"/>
                  </a:tblGrid>
                  <a:tr h="444588">
                    <a:tc>
                      <a:txBody>
                        <a:bodyPr/>
                        <a:lstStyle/>
                        <a:p>
                          <a:r>
                            <a:rPr lang="pl-PL" dirty="0" smtClean="0"/>
                            <a:t>METODA PODSTAWIANIA</a:t>
                          </a:r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smtClean="0"/>
                            <a:t>METODA PRZECIWNYCH WSPÓŁCZYNNIKÓW</a:t>
                          </a:r>
                          <a:endParaRPr lang="pl-PL" dirty="0"/>
                        </a:p>
                      </a:txBody>
                      <a:tcPr/>
                    </a:tc>
                  </a:tr>
                  <a:tr h="889064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3425" r="-98634" b="-4575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526" t="-53425" r="-139" b="-457534"/>
                          </a:stretch>
                        </a:blipFill>
                      </a:tcPr>
                    </a:tc>
                  </a:tr>
                  <a:tr h="4072636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3533" r="-98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526" t="-33533" r="-13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pole tekstowe 4"/>
          <p:cNvSpPr txBox="1"/>
          <p:nvPr/>
        </p:nvSpPr>
        <p:spPr>
          <a:xfrm>
            <a:off x="1859538" y="177281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latin typeface="Comic Sans MS" panose="030F0702030302020204" pitchFamily="66" charset="0"/>
              </a:rPr>
              <a:t>/ : 2   Wyznaczam x z pierwszego równania</a:t>
            </a:r>
            <a:endParaRPr lang="pl-PL" sz="1400" b="1" dirty="0">
              <a:latin typeface="Comic Sans MS" panose="030F0702030302020204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145191" y="2708920"/>
            <a:ext cx="2360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latin typeface="Comic Sans MS" panose="030F0702030302020204" pitchFamily="66" charset="0"/>
              </a:rPr>
              <a:t>Podstawiam wyznaczone wyrażenie do drugiego równania</a:t>
            </a:r>
            <a:endParaRPr lang="pl-PL" sz="1400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6444208" y="2466474"/>
                <a:ext cx="2520280" cy="4141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400" b="1" dirty="0" smtClean="0">
                    <a:latin typeface="Comic Sans MS" panose="030F0702030302020204" pitchFamily="66" charset="0"/>
                  </a:rPr>
                  <a:t>Współczynniki przy niewiadomej y są liczbami przeciwnymi</a:t>
                </a:r>
              </a:p>
              <a:p>
                <a:endParaRPr lang="pl-PL" sz="1400" b="1" dirty="0">
                  <a:latin typeface="Comic Sans MS" panose="030F0702030302020204" pitchFamily="66" charset="0"/>
                </a:endParaRPr>
              </a:p>
              <a:p>
                <a:r>
                  <a:rPr lang="pl-PL" sz="1400" b="1" dirty="0" smtClean="0">
                    <a:latin typeface="Comic Sans MS" panose="030F0702030302020204" pitchFamily="66" charset="0"/>
                  </a:rPr>
                  <a:t>Dodajemy do siebie lewe i prawe strony obu równań, pozbywamy się w ten sposób jednej z niewiadomych.</a:t>
                </a:r>
              </a:p>
              <a:p>
                <a:endParaRPr lang="pl-PL" sz="1400" b="1" dirty="0">
                  <a:latin typeface="Comic Sans MS" panose="030F0702030302020204" pitchFamily="66" charset="0"/>
                </a:endParaRPr>
              </a:p>
              <a:p>
                <a:r>
                  <a:rPr lang="pl-PL" sz="1400" b="1" dirty="0" smtClean="0">
                    <a:latin typeface="Comic Sans MS" panose="030F0702030302020204" pitchFamily="66" charset="0"/>
                  </a:rPr>
                  <a:t>Otrzymana wartość x=2 wstawiamy w miejsce x do dowolnego równania układu i obliczamy y</a:t>
                </a:r>
              </a:p>
              <a:p>
                <a:endParaRPr lang="pl-PL" sz="1400" b="1" dirty="0">
                  <a:latin typeface="Comic Sans MS" panose="030F0702030302020204" pitchFamily="66" charset="0"/>
                </a:endParaRPr>
              </a:p>
              <a:p>
                <a:r>
                  <a:rPr lang="pl-PL" sz="1400" b="1" dirty="0" smtClean="0">
                    <a:latin typeface="Comic Sans MS" panose="030F0702030302020204" pitchFamily="66" charset="0"/>
                  </a:rPr>
                  <a:t>Rozwiązaniem są liczby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14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14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14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14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400" b="1" i="1" smtClean="0">
                                  <a:latin typeface="Cambria Math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pl-PL" sz="14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1400" b="1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pl-PL" sz="14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sz="1400" b="1" i="1" smtClean="0"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pl-PL" sz="1400" b="1" i="1" smtClean="0"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pl-PL" sz="14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2466474"/>
                <a:ext cx="2520280" cy="4141070"/>
              </a:xfrm>
              <a:prstGeom prst="rect">
                <a:avLst/>
              </a:prstGeom>
              <a:blipFill rotWithShape="1">
                <a:blip r:embed="rId4"/>
                <a:stretch>
                  <a:fillRect l="-483" t="-147" r="-16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Łącznik prostoliniowy 8"/>
          <p:cNvCxnSpPr/>
          <p:nvPr/>
        </p:nvCxnSpPr>
        <p:spPr>
          <a:xfrm>
            <a:off x="5004048" y="2564904"/>
            <a:ext cx="1296144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oliniowy 7"/>
          <p:cNvCxnSpPr>
            <a:endCxn id="4" idx="2"/>
          </p:cNvCxnSpPr>
          <p:nvPr/>
        </p:nvCxnSpPr>
        <p:spPr>
          <a:xfrm>
            <a:off x="4523834" y="1196752"/>
            <a:ext cx="15699" cy="546575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ole tekstowe 2"/>
          <p:cNvSpPr txBox="1"/>
          <p:nvPr/>
        </p:nvSpPr>
        <p:spPr>
          <a:xfrm>
            <a:off x="2267744" y="4043728"/>
            <a:ext cx="21072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latin typeface="Comic Sans MS" panose="030F0702030302020204" pitchFamily="66" charset="0"/>
              </a:rPr>
              <a:t>Otrzymaliśmy równanie z jedną niewiadomą</a:t>
            </a:r>
            <a:endParaRPr lang="pl-PL" sz="1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51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Jeszcze raz przeanalizujmy metodę przeciwnych współczynników.</a:t>
            </a:r>
            <a:br>
              <a:rPr lang="pl-PL" sz="32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pl-PL" sz="3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0" smtClean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pl-PL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𝟐𝐱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+   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𝟏𝟓</m:t>
                              </m:r>
                            </m:e>
                            <m:e>
                              <m:r>
                                <a:rPr lang="pl-PL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𝟐𝐱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𝟑𝐲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latin typeface="Cambria Math"/>
                                </a:rPr>
                                <m:t>𝟏𝟑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+      </a:t>
                </a:r>
              </a:p>
              <a:p>
                <a:pPr marL="0" indent="0">
                  <a:buNone/>
                </a:pPr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  4y = 28 /:4</a:t>
                </a:r>
              </a:p>
              <a:p>
                <a:pPr marL="0" indent="0">
                  <a:buNone/>
                </a:pPr>
                <a:r>
                  <a:rPr lang="pl-PL" b="1" dirty="0"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latin typeface="Comic Sans MS" panose="030F0702030302020204" pitchFamily="66" charset="0"/>
                  </a:rPr>
                  <a:t>        y = 7</a:t>
                </a:r>
              </a:p>
              <a:p>
                <a:pPr marL="0" indent="0">
                  <a:buNone/>
                </a:pPr>
                <a:endParaRPr lang="pl-PL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2x + y = 15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2x + 7 = 15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2x = 15 – 7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2x = 8 /:2</a:t>
                </a:r>
              </a:p>
              <a:p>
                <a:pPr marL="0" indent="0">
                  <a:buNone/>
                </a:pPr>
                <a:r>
                  <a:rPr lang="pl-PL" b="1" dirty="0" smtClean="0">
                    <a:latin typeface="Comic Sans MS" panose="030F0702030302020204" pitchFamily="66" charset="0"/>
                  </a:rPr>
                  <a:t>x = 4</a:t>
                </a:r>
                <a:endParaRPr lang="pl-PL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  <a:blipFill rotWithShape="1"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aśnienie w chmurce 3"/>
          <p:cNvSpPr/>
          <p:nvPr/>
        </p:nvSpPr>
        <p:spPr>
          <a:xfrm>
            <a:off x="4427984" y="980728"/>
            <a:ext cx="4536504" cy="2448272"/>
          </a:xfrm>
          <a:prstGeom prst="cloudCallout">
            <a:avLst>
              <a:gd name="adj1" fmla="val -67865"/>
              <a:gd name="adj2" fmla="val -248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omic Sans MS" panose="030F0702030302020204" pitchFamily="66" charset="0"/>
              </a:rPr>
              <a:t>Współczynniki  przy niewiadomej x są liczbami przeciwnymi.</a:t>
            </a:r>
          </a:p>
          <a:p>
            <a:pPr algn="ctr"/>
            <a:r>
              <a:rPr lang="pl-PL" b="1" dirty="0" smtClean="0">
                <a:latin typeface="Comic Sans MS" panose="030F0702030302020204" pitchFamily="66" charset="0"/>
              </a:rPr>
              <a:t>Dodamy  oda równania stronami, wówczas  pozostanie tylko  jedna niewiadoma.</a:t>
            </a:r>
            <a:endParaRPr lang="pl-PL" b="1" dirty="0">
              <a:latin typeface="Comic Sans MS" panose="030F0702030302020204" pitchFamily="66" charset="0"/>
            </a:endParaRPr>
          </a:p>
        </p:txBody>
      </p:sp>
      <p:cxnSp>
        <p:nvCxnSpPr>
          <p:cNvPr id="6" name="Łącznik prostoliniowy 5"/>
          <p:cNvCxnSpPr/>
          <p:nvPr/>
        </p:nvCxnSpPr>
        <p:spPr>
          <a:xfrm>
            <a:off x="899592" y="2223770"/>
            <a:ext cx="28803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jaśnienie w chmurce 7"/>
          <p:cNvSpPr/>
          <p:nvPr/>
        </p:nvSpPr>
        <p:spPr>
          <a:xfrm>
            <a:off x="4211960" y="3429000"/>
            <a:ext cx="4392488" cy="1872208"/>
          </a:xfrm>
          <a:prstGeom prst="cloudCallout">
            <a:avLst>
              <a:gd name="adj1" fmla="val -86903"/>
              <a:gd name="adj2" fmla="val -30001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Obliczoną wartość y=7 podstawiamy do jednego z równań w miejsce niewiadomej y.</a:t>
            </a:r>
            <a:endParaRPr lang="pl-PL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2195736" y="5661248"/>
                <a:ext cx="6192688" cy="657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Rozwiązaniem układu równań są liczby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e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𝟕</m:t>
                            </m:r>
                          </m:e>
                        </m:eqArr>
                      </m:e>
                    </m:d>
                  </m:oMath>
                </a14:m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661248"/>
                <a:ext cx="6192688" cy="657103"/>
              </a:xfrm>
              <a:prstGeom prst="rect">
                <a:avLst/>
              </a:prstGeom>
              <a:blipFill rotWithShape="1">
                <a:blip r:embed="rId3"/>
                <a:stretch>
                  <a:fillRect l="-98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210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Rozwiąż układy równań, wykorzystując podane wskazówki.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93501050"/>
                  </p:ext>
                </p:extLst>
              </p:nvPr>
            </p:nvGraphicFramePr>
            <p:xfrm>
              <a:off x="395536" y="1412776"/>
              <a:ext cx="8229600" cy="457200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456384"/>
                    <a:gridCol w="4773216"/>
                  </a:tblGrid>
                  <a:tr h="1823080">
                    <a:tc>
                      <a:txBody>
                        <a:bodyPr/>
                        <a:lstStyle/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      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𝟖𝐱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𝟑𝐲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𝟏𝟎</m:t>
                                        </m:r>
                                      </m:e>
                                      <m:e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𝟖𝐱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𝟐𝐲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𝟎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i="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Dodaj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równania stronami, wykorzystując przeciwne współczynniki przy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Podstaw otrzymany wynik do  dowolnie wybranego równania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x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𝟕𝐱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𝟑𝐲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e>
                                      <m:e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         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𝟒𝐱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𝟑𝐲</m:t>
                                        </m:r>
                                        <m:r>
                                          <a:rPr lang="pl-PL" sz="2800" b="1" i="0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𝟏𝟒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i="0" dirty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Dodaj równania stronami, wykorzystując przeciwne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współczynniki przy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Podstaw otrzymany wynik do dowolnie wybranego równania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baseline="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pl-PL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93501050"/>
                  </p:ext>
                </p:extLst>
              </p:nvPr>
            </p:nvGraphicFramePr>
            <p:xfrm>
              <a:off x="395536" y="1412776"/>
              <a:ext cx="8229600" cy="457200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456384"/>
                    <a:gridCol w="4773216"/>
                  </a:tblGrid>
                  <a:tr h="2286000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76" t="-1067" r="-13809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Dodaj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równania stronami, wykorzystując przeciwne współczynniki przy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Podstaw otrzymany wynik do  dowolnie wybranego równania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x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2286000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76" t="-101067" r="-1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Dodaj równania stronami, wykorzystując przeciwne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współczynniki przy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Podstaw otrzymany wynik do dowolnie wybranego równania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Wylicz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baseline="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pl-PL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158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>
            <a:noAutofit/>
          </a:bodyPr>
          <a:lstStyle/>
          <a:p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Współczynniki przy tej samej niewiadomej nie zawsze są liczbami przeciwnymi.</a:t>
            </a:r>
            <a:b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Wówczas musimy tak przekształcić równania, aby doprowadzić do przeciwnych współczynników, które przy dodawaniu obu równań stronami zredukują się do zera</a:t>
            </a:r>
            <a:r>
              <a:rPr lang="pl-PL" sz="3600" b="1" dirty="0" smtClean="0">
                <a:latin typeface="Comic Sans MS" panose="030F0702030302020204" pitchFamily="66" charset="0"/>
              </a:rPr>
              <a:t>.</a:t>
            </a:r>
            <a:endParaRPr lang="pl-PL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1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3826768" cy="1143000"/>
              </a:xfrm>
            </p:spPr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 −7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=3</m:t>
                              </m:r>
                            </m:e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+4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=9/(−2)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3826768" cy="1143000"/>
              </a:xfrm>
              <a:blipFill rotWithShape="1">
                <a:blip r:embed="rId2"/>
                <a:stretch>
                  <a:fillRect r="-4140" b="-106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4572000" y="943853"/>
                <a:ext cx="4320480" cy="5862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Jeśli chcemy otrzymać przeciwne współczynniki przy x  wystarczy przekształcić drugie równanie mnożąc je przez  (-2)</a:t>
                </a:r>
              </a:p>
              <a:p>
                <a:endParaRPr lang="pl-PL" sz="2000" b="1" dirty="0">
                  <a:latin typeface="Comic Sans MS" panose="030F0702030302020204" pitchFamily="66" charset="0"/>
                </a:endParaRPr>
              </a:p>
              <a:p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Dodając wyrazy podobne </a:t>
                </a: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2x + (-2x) = 0 pozostaje równanie z jedną niewiadoma  y</a:t>
                </a:r>
              </a:p>
              <a:p>
                <a:endParaRPr lang="pl-PL" sz="2000" b="1" dirty="0">
                  <a:latin typeface="Comic Sans MS" panose="030F0702030302020204" pitchFamily="66" charset="0"/>
                </a:endParaRPr>
              </a:p>
              <a:p>
                <a:endParaRPr lang="pl-PL" sz="2000" b="1" dirty="0" smtClean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Otrzymana wartość y = 1 wstawiam do pierwszego równania  Wyliczam brakującą wielkość x</a:t>
                </a:r>
              </a:p>
              <a:p>
                <a:endParaRPr lang="pl-PL" sz="2000" b="1" dirty="0"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latin typeface="Comic Sans MS" panose="030F0702030302020204" pitchFamily="66" charset="0"/>
                  </a:rPr>
                  <a:t>Rozwiązaniem układu są liczby:</a:t>
                </a:r>
              </a:p>
              <a:p>
                <a:endParaRPr lang="pl-PL" sz="2000" b="1" dirty="0">
                  <a:latin typeface="Comic Sans MS" panose="030F0702030302020204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20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943853"/>
                <a:ext cx="4320480" cy="5862246"/>
              </a:xfrm>
              <a:prstGeom prst="rect">
                <a:avLst/>
              </a:prstGeom>
              <a:blipFill rotWithShape="1">
                <a:blip r:embed="rId3"/>
                <a:stretch>
                  <a:fillRect l="-1410" t="-520" r="-592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rostokąt 4"/>
              <p:cNvSpPr/>
              <p:nvPr/>
            </p:nvSpPr>
            <p:spPr>
              <a:xfrm>
                <a:off x="539552" y="1962624"/>
                <a:ext cx="3456384" cy="11380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6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6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600" b="1" i="0" smtClean="0">
                                  <a:latin typeface="Cambria Math"/>
                                </a:rPr>
                                <m:t>𝟐𝐱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 −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𝟕𝐲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pl-PL" sz="36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𝟐𝐱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𝟖𝐲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3600" b="1" i="0" smtClean="0">
                                  <a:latin typeface="Cambria Math"/>
                                </a:rPr>
                                <m:t>𝟏𝟖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6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" name="Prostokąt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962624"/>
                <a:ext cx="3456384" cy="1138068"/>
              </a:xfrm>
              <a:prstGeom prst="rect">
                <a:avLst/>
              </a:prstGeom>
              <a:blipFill rotWithShape="1">
                <a:blip r:embed="rId4"/>
                <a:stretch>
                  <a:fillRect r="-564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Łącznik prostoliniowy 6"/>
          <p:cNvCxnSpPr/>
          <p:nvPr/>
        </p:nvCxnSpPr>
        <p:spPr>
          <a:xfrm flipV="1">
            <a:off x="855471" y="3102149"/>
            <a:ext cx="3456384" cy="7200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395537" y="3471663"/>
            <a:ext cx="41764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 </a:t>
            </a:r>
            <a:r>
              <a:rPr lang="pl-PL" sz="2400" b="1" dirty="0" smtClean="0">
                <a:latin typeface="Comic Sans MS" panose="030F0702030302020204" pitchFamily="66" charset="0"/>
              </a:rPr>
              <a:t>- 15y  =  -15 / :(-15)</a:t>
            </a:r>
            <a:br>
              <a:rPr lang="pl-PL" sz="2400" b="1" dirty="0" smtClean="0">
                <a:latin typeface="Comic Sans MS" panose="030F0702030302020204" pitchFamily="66" charset="0"/>
              </a:rPr>
            </a:br>
            <a:r>
              <a:rPr lang="pl-PL" sz="2400" b="1" dirty="0" smtClean="0">
                <a:latin typeface="Comic Sans MS" panose="030F0702030302020204" pitchFamily="66" charset="0"/>
              </a:rPr>
              <a:t>      </a:t>
            </a:r>
          </a:p>
          <a:p>
            <a:r>
              <a:rPr lang="pl-PL" sz="2400" b="1" dirty="0">
                <a:latin typeface="Comic Sans MS" panose="030F0702030302020204" pitchFamily="66" charset="0"/>
              </a:rPr>
              <a:t> </a:t>
            </a:r>
            <a:r>
              <a:rPr lang="pl-PL" sz="2400" b="1" dirty="0" smtClean="0">
                <a:latin typeface="Comic Sans MS" panose="030F0702030302020204" pitchFamily="66" charset="0"/>
              </a:rPr>
              <a:t>     y = 1</a:t>
            </a:r>
          </a:p>
          <a:p>
            <a:endParaRPr lang="pl-PL" sz="2400" b="1" dirty="0" smtClean="0">
              <a:latin typeface="Comic Sans MS" panose="030F0702030302020204" pitchFamily="66" charset="0"/>
            </a:endParaRPr>
          </a:p>
          <a:p>
            <a:r>
              <a:rPr lang="pl-PL" sz="2400" b="1" dirty="0" smtClean="0">
                <a:latin typeface="Comic Sans MS" panose="030F0702030302020204" pitchFamily="66" charset="0"/>
              </a:rPr>
              <a:t>2x - 7∙1 = 3</a:t>
            </a:r>
          </a:p>
          <a:p>
            <a:r>
              <a:rPr lang="pl-PL" sz="2400" b="1" dirty="0" smtClean="0">
                <a:latin typeface="Comic Sans MS" panose="030F0702030302020204" pitchFamily="66" charset="0"/>
              </a:rPr>
              <a:t>2x – 7 = 3</a:t>
            </a:r>
          </a:p>
          <a:p>
            <a:r>
              <a:rPr lang="pl-PL" sz="2400" b="1" dirty="0" smtClean="0">
                <a:latin typeface="Comic Sans MS" panose="030F0702030302020204" pitchFamily="66" charset="0"/>
              </a:rPr>
              <a:t>2x = 3 + 7</a:t>
            </a:r>
          </a:p>
          <a:p>
            <a:r>
              <a:rPr lang="pl-PL" sz="2400" b="1" dirty="0" smtClean="0">
                <a:latin typeface="Comic Sans MS" panose="030F0702030302020204" pitchFamily="66" charset="0"/>
              </a:rPr>
              <a:t>2x = 10/:2</a:t>
            </a:r>
          </a:p>
          <a:p>
            <a:r>
              <a:rPr lang="pl-PL" sz="2400" b="1" dirty="0">
                <a:latin typeface="Comic Sans MS" panose="030F0702030302020204" pitchFamily="66" charset="0"/>
              </a:rPr>
              <a:t>x</a:t>
            </a:r>
            <a:r>
              <a:rPr lang="pl-PL" sz="2400" b="1" dirty="0" smtClean="0">
                <a:latin typeface="Comic Sans MS" panose="030F0702030302020204" pitchFamily="66" charset="0"/>
              </a:rPr>
              <a:t> = 5</a:t>
            </a:r>
            <a:endParaRPr lang="pl-PL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7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Rozwiąż układy równań, wykorzystując podane wskazówki.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48554759"/>
                  </p:ext>
                </p:extLst>
              </p:nvPr>
            </p:nvGraphicFramePr>
            <p:xfrm>
              <a:off x="395536" y="1484784"/>
              <a:ext cx="8229600" cy="468934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600400"/>
                    <a:gridCol w="46292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𝟖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𝟏𝟏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𝟐𝟎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𝟑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2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dirty="0" smtClean="0">
                              <a:latin typeface="Comic Sans MS" panose="030F0702030302020204" pitchFamily="66" charset="0"/>
                            </a:rPr>
                            <a:t>Pomnóż pierwsze równanie przez  3, </a:t>
                          </a: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 aby otrzymać przeciwne współczynniki przy x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Dodaj równania stronami i wylicz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Podstaw otrzymany wynik do któregoś z równań i wylicz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dirty="0"/>
                        </a:p>
                      </a:txBody>
                      <a:tcPr/>
                    </a:tc>
                  </a:tr>
                  <a:tr h="1966601">
                    <a:tc>
                      <a:txBody>
                        <a:bodyPr/>
                        <a:lstStyle/>
                        <a:p>
                          <a:endParaRPr lang="pl-PL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𝟏𝟕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𝟓𝟎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𝟓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=−</m:t>
                                        </m:r>
                                        <m:r>
                                          <a:rPr lang="pl-PL" sz="2800" b="1" i="1" smtClean="0">
                                            <a:latin typeface="Cambria Math"/>
                                          </a:rPr>
                                          <m:t>𝟑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180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  <a:p>
                          <a:endParaRPr lang="pl-PL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Pomnóż drugie równanie przez (-2), </a:t>
                          </a: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 aby otrzymać przeciwne współczynniki przy y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Dodaj równania stronami i 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Podstaw otrzymany wynik do któregoś z równań i wylicz y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48554759"/>
                  </p:ext>
                </p:extLst>
              </p:nvPr>
            </p:nvGraphicFramePr>
            <p:xfrm>
              <a:off x="395536" y="1484784"/>
              <a:ext cx="8229600" cy="468934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600400"/>
                    <a:gridCol w="4629200"/>
                  </a:tblGrid>
                  <a:tr h="2137855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69" t="-1140" r="-128426" b="-1190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dirty="0" smtClean="0">
                              <a:latin typeface="Comic Sans MS" panose="030F0702030302020204" pitchFamily="66" charset="0"/>
                            </a:rPr>
                            <a:t>Pomnóż pierwsze równanie przez  3, </a:t>
                          </a: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 aby otrzymać przeciwne współczynniki przy x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Dodaj równania stronami i wylicz  y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0" baseline="0" dirty="0" smtClean="0">
                              <a:latin typeface="Comic Sans MS" panose="030F0702030302020204" pitchFamily="66" charset="0"/>
                            </a:rPr>
                            <a:t>Podstaw otrzymany wynik do któregoś z równań i wylicz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pl-PL" dirty="0"/>
                        </a:p>
                      </a:txBody>
                      <a:tcPr/>
                    </a:tc>
                  </a:tr>
                  <a:tr h="2551494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69" t="-84928" r="-1284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dirty="0" smtClean="0">
                              <a:latin typeface="Comic Sans MS" panose="030F0702030302020204" pitchFamily="66" charset="0"/>
                            </a:rPr>
                            <a:t>Pomnóż drugie równanie przez (-2), </a:t>
                          </a: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 aby otrzymać przeciwne współczynniki przy y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Dodaj równania stronami i wylicz  x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pl-PL" b="1" baseline="0" dirty="0" smtClean="0">
                              <a:latin typeface="Comic Sans MS" panose="030F0702030302020204" pitchFamily="66" charset="0"/>
                            </a:rPr>
                            <a:t>Podstaw otrzymany wynik do któregoś z równań i wylicz y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9968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1276</Words>
  <Application>Microsoft Office PowerPoint</Application>
  <PresentationFormat>Pokaz na ekranie (4:3)</PresentationFormat>
  <Paragraphs>181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ROZWIĄZYWNIE UKŁADÓW RÓWNAŃ METODĄ PRZECIWNYCH WSPÓŁCZYNNIKÓW</vt:lpstr>
      <vt:lpstr>Znasz już metodę podstawiania. Metoda podstawiania pozwala na rozwiązanie dowolnego układu równań, niekiedy jest ona jednak bardzo pracochłonna.  Wówczas wygodniejszą może okazać się metoda przeciwnych współczynników.</vt:lpstr>
      <vt:lpstr>Prezentacja programu PowerPoint</vt:lpstr>
      <vt:lpstr>Przyjrzyjmy się obu rozwiązaniom układu równań {█(2x+5y=7@3x -5y=3)┤ </vt:lpstr>
      <vt:lpstr>Jeszcze raz przeanalizujmy metodę przeciwnych współczynników. </vt:lpstr>
      <vt:lpstr>Rozwiąż układy równań, wykorzystując podane wskazówki.</vt:lpstr>
      <vt:lpstr>Współczynniki przy tej samej niewiadomej nie zawsze są liczbami przeciwnymi. Wówczas musimy tak przekształcić równania, aby doprowadzić do przeciwnych współczynników, które przy dodawaniu obu równań stronami zredukują się do zera.</vt:lpstr>
      <vt:lpstr>{█(2x -7y=3@x+4y=9/(-2))┤</vt:lpstr>
      <vt:lpstr>Rozwiąż układy równań, wykorzystując podane wskazówki.</vt:lpstr>
      <vt:lpstr>{█(3x+4y=2@5x+7y=1)┤</vt:lpstr>
      <vt:lpstr>Porównaj oba rozwiązania.</vt:lpstr>
      <vt:lpstr>Jeśli chcemy przekształcić dany układ równań tak, aby współczynniki przy niewiadomej x były liczbami przeciwnymi to wystarczy pomnożyć obie strony:</vt:lpstr>
      <vt:lpstr>Jeśli chcemy przekształcić dany układ równań tak, aby współczynniki przy niewiadomej y były liczbami przeciwnymi to wystarczy pomnożyć obie strony:</vt:lpstr>
      <vt:lpstr>Rozwiąż układy równań, wykorzystując podane wskazówki.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ROZWIĄZYWNIE UKŁADÓW RÓWNAŃ METODĄ PRZECIWNYCH WSPÓŁCZYNNIKÓW</dc:title>
  <dc:creator>marta</dc:creator>
  <cp:lastModifiedBy>marta</cp:lastModifiedBy>
  <cp:revision>22</cp:revision>
  <dcterms:created xsi:type="dcterms:W3CDTF">2013-12-08T21:17:28Z</dcterms:created>
  <dcterms:modified xsi:type="dcterms:W3CDTF">2013-12-18T09:32:01Z</dcterms:modified>
</cp:coreProperties>
</file>