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7" r:id="rId9"/>
    <p:sldId id="274" r:id="rId10"/>
    <p:sldId id="278" r:id="rId11"/>
    <p:sldId id="279" r:id="rId12"/>
    <p:sldId id="275" r:id="rId13"/>
    <p:sldId id="264" r:id="rId14"/>
    <p:sldId id="265" r:id="rId15"/>
    <p:sldId id="266" r:id="rId16"/>
    <p:sldId id="267" r:id="rId17"/>
    <p:sldId id="269" r:id="rId18"/>
    <p:sldId id="270" r:id="rId19"/>
    <p:sldId id="271" r:id="rId20"/>
    <p:sldId id="272" r:id="rId21"/>
    <p:sldId id="273" r:id="rId22"/>
    <p:sldId id="276" r:id="rId23"/>
    <p:sldId id="280" r:id="rId2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78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213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730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742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934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708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87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061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0345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434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6855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87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18A0D-8A7D-47ED-A7C2-9D1D1E12D51D}" type="datetimeFigureOut">
              <a:rPr lang="pl-PL" smtClean="0"/>
              <a:t>2013-12-18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422CF-0183-48B5-9D2A-BB7C421D9D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780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2.png"/><Relationship Id="rId4" Type="http://schemas.openxmlformats.org/officeDocument/2006/relationships/image" Target="../media/image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772400" cy="1470025"/>
          </a:xfrm>
        </p:spPr>
        <p:txBody>
          <a:bodyPr>
            <a:noAutofit/>
          </a:bodyPr>
          <a:lstStyle/>
          <a:p>
            <a:r>
              <a:rPr lang="pl-PL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ROZWIĄZYWNIE UKŁADÓW RÓWNAŃ</a:t>
            </a:r>
            <a:br>
              <a:rPr lang="pl-PL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</a:br>
            <a:r>
              <a:rPr lang="pl-PL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METODĄ PODSTAWIANIA</a:t>
            </a:r>
            <a:endParaRPr lang="pl-PL" sz="4800" b="1" dirty="0">
              <a:solidFill>
                <a:schemeClr val="accent5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915816" y="5805264"/>
            <a:ext cx="5868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Autor prezentacji mgr Marta </a:t>
            </a:r>
            <a:r>
              <a:rPr lang="pl-PL" sz="2000" b="1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39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274638"/>
                <a:ext cx="8784976" cy="1143000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pl-PL" sz="2400" b="1" dirty="0" smtClean="0">
                    <a:latin typeface="Comic Sans MS" panose="030F0702030302020204" pitchFamily="66" charset="0"/>
                  </a:rPr>
                  <a:t>W wyniku przekształcenia układu równań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31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31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31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𝟒</m:t>
                            </m:r>
                          </m:e>
                          <m:e>
                            <m:r>
                              <a:rPr lang="pl-PL" sz="31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=−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3100" b="1" dirty="0" smtClean="0">
                    <a:latin typeface="Comic Sans MS" panose="030F0702030302020204" pitchFamily="66" charset="0"/>
                  </a:rPr>
                  <a:t>     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możemy otrzymać układ:</a:t>
                </a:r>
                <a:endParaRPr lang="pl-PL" sz="24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274638"/>
                <a:ext cx="8784976" cy="1143000"/>
              </a:xfrm>
              <a:blipFill rotWithShape="1">
                <a:blip r:embed="rId2"/>
                <a:stretch>
                  <a:fillRect l="-832" b="-1329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b="1" i="1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d>
                              <m:dPr>
                                <m:ctrlPr>
                                  <a:rPr lang="pl-PL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b="1" i="1" smtClean="0"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pl-PL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pl-PL" b="1" i="1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pl-PL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</a:t>
                </a:r>
                <a:r>
                  <a:rPr lang="pl-PL" sz="2000" dirty="0" smtClean="0">
                    <a:latin typeface="Comic Sans MS" panose="030F0702030302020204" pitchFamily="66" charset="0"/>
                  </a:rPr>
                  <a:t>PRAWDA / FAŁSZ</a:t>
                </a:r>
              </a:p>
              <a:p>
                <a:pPr marL="514350" indent="-514350"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b="1" i="1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𝟐</m:t>
                            </m:r>
                            <m:d>
                              <m:dPr>
                                <m:ctrlPr>
                                  <a:rPr lang="pl-PL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b="1" i="1" smtClean="0"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pl-PL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pl-PL" b="1" i="1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pl-PL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</a:t>
                </a:r>
                <a:r>
                  <a:rPr lang="pl-PL" sz="2000" dirty="0" smtClean="0">
                    <a:latin typeface="Comic Sans MS" panose="030F0702030302020204" pitchFamily="66" charset="0"/>
                  </a:rPr>
                  <a:t>PRAWDA / FAŁSZ</a:t>
                </a:r>
              </a:p>
              <a:p>
                <a:pPr marL="514350" indent="-514350"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b="1" i="1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𝟖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      </a:t>
                </a:r>
                <a:r>
                  <a:rPr lang="pl-PL" sz="2000" dirty="0" smtClean="0">
                    <a:latin typeface="Comic Sans MS" panose="030F0702030302020204" pitchFamily="66" charset="0"/>
                  </a:rPr>
                  <a:t>PRAWDA / FAŁSZ</a:t>
                </a:r>
              </a:p>
              <a:p>
                <a:pPr marL="514350" indent="-514350"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b="1" i="1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𝟖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      </a:t>
                </a:r>
                <a:r>
                  <a:rPr lang="pl-PL" sz="2000" dirty="0" smtClean="0">
                    <a:latin typeface="Comic Sans MS" panose="030F0702030302020204" pitchFamily="66" charset="0"/>
                  </a:rPr>
                  <a:t>PRAWDA / FAŁSZ</a:t>
                </a:r>
                <a:endParaRPr lang="pl-PL" sz="20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r="-29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99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274638"/>
                <a:ext cx="8784976" cy="1143000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pl-PL" sz="2400" b="1" dirty="0" smtClean="0">
                    <a:latin typeface="Comic Sans MS" panose="030F0702030302020204" pitchFamily="66" charset="0"/>
                  </a:rPr>
                  <a:t>W wyniku przekształcenia układu równań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3100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3100" b="1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31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𝟔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𝟒</m:t>
                            </m:r>
                          </m:e>
                          <m:e>
                            <m:r>
                              <a:rPr lang="pl-PL" sz="3100" b="1" i="1" smtClean="0">
                                <a:latin typeface="Cambria Math"/>
                              </a:rPr>
                              <m:t>𝟏𝟎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sz="3100" b="1" i="1" smtClean="0">
                                <a:latin typeface="Cambria Math"/>
                              </a:rPr>
                              <m:t>𝟑𝟏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3100" b="1" dirty="0" smtClean="0">
                    <a:latin typeface="Comic Sans MS" panose="030F0702030302020204" pitchFamily="66" charset="0"/>
                  </a:rPr>
                  <a:t>     </a:t>
                </a:r>
                <a:r>
                  <a:rPr lang="pl-PL" sz="2400" b="1" dirty="0" smtClean="0">
                    <a:latin typeface="Comic Sans MS" panose="030F0702030302020204" pitchFamily="66" charset="0"/>
                  </a:rPr>
                  <a:t>możemy otrzymać układy zapisane poniżej. Ustaw je we właściwej kolejności.</a:t>
                </a:r>
                <a:endParaRPr lang="pl-PL" sz="24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274638"/>
                <a:ext cx="8784976" cy="1143000"/>
              </a:xfrm>
              <a:blipFill rotWithShape="1">
                <a:blip r:embed="rId2"/>
                <a:stretch>
                  <a:fillRect l="-832" t="-9574" b="-281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700808"/>
                <a:ext cx="8424936" cy="4525963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</m:e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𝟏𝟎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                                 </a:t>
                </a:r>
              </a:p>
              <a:p>
                <a:pPr marL="0" indent="0">
                  <a:buNone/>
                </a:pPr>
                <a:endParaRPr lang="pl-PL" b="1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</m:e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𝟑𝟑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𝟏𝟏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</a:t>
                </a:r>
              </a:p>
              <a:p>
                <a:pPr marL="0" indent="0">
                  <a:buNone/>
                </a:pPr>
                <a:endParaRPr lang="pl-PL" b="1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</m:e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𝟐𝟎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𝟑𝟎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/>
                              </a:rPr>
                              <m:t>𝟑𝟏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dirty="0" smtClean="0"/>
                  <a:t>                    </a:t>
                </a:r>
              </a:p>
              <a:p>
                <a:pPr marL="0" indent="0">
                  <a:buNone/>
                </a:pPr>
                <a:endParaRPr lang="pl-PL" b="1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e>
                              <m:r>
                                <a:rPr lang="pl-PL" b="1" i="1" smtClean="0">
                                  <a:latin typeface="Cambria Math"/>
                                </a:rPr>
                                <m:t>𝟏𝟎</m:t>
                              </m:r>
                              <m:d>
                                <m:dPr>
                                  <m:ctrlPr>
                                    <a:rPr lang="pl-PL" b="1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b="1" i="1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pl-PL" b="1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b="1" i="1" smtClean="0"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pl-PL" b="1" i="1" smtClean="0"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</m:d>
                              <m:r>
                                <a:rPr lang="pl-PL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 smtClean="0"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latin typeface="Cambria Math"/>
                                </a:rPr>
                                <m:t>𝟑𝟏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700808"/>
                <a:ext cx="8424936" cy="4525963"/>
              </a:xfrm>
              <a:blipFill rotWithShape="1">
                <a:blip r:embed="rId3"/>
                <a:stretch>
                  <a:fillRect t="-53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jaśnienie w chmurce 3"/>
          <p:cNvSpPr/>
          <p:nvPr/>
        </p:nvSpPr>
        <p:spPr>
          <a:xfrm>
            <a:off x="5004048" y="1556792"/>
            <a:ext cx="3168352" cy="2088232"/>
          </a:xfrm>
          <a:prstGeom prst="cloudCallout">
            <a:avLst>
              <a:gd name="adj1" fmla="val -13399"/>
              <a:gd name="adj2" fmla="val 1288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latin typeface="Comic Sans MS" panose="030F0702030302020204" pitchFamily="66" charset="0"/>
              </a:rPr>
              <a:t>Dokończ rozwiązywanie układu,  obliczając obie niewiadome.</a:t>
            </a:r>
            <a:endParaRPr lang="pl-PL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9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Rozwiąż układy równań metodą podstawiania. Wykorzystaj podane wskazówki.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53856509"/>
                  </p:ext>
                </p:extLst>
              </p:nvPr>
            </p:nvGraphicFramePr>
            <p:xfrm>
              <a:off x="467544" y="1340768"/>
              <a:ext cx="8229600" cy="5020374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960440"/>
                    <a:gridCol w="4269160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b="1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𝐱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𝐲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𝟏𝟖</m:t>
                                        </m:r>
                                      </m:e>
                                      <m:e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𝐱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𝟐𝐲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𝟗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b="1" i="0" dirty="0" smtClean="0">
                            <a:solidFill>
                              <a:schemeClr val="bg1"/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Wyznacz  niewiadomą  x  </a:t>
                          </a:r>
                        </a:p>
                        <a:p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z pierwszego równania. Przenosząc</a:t>
                          </a: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 wyrazy pamiętaj o zmianie znaku !</a:t>
                          </a:r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Podstaw wyznaczone wyrażenie do drugiego równania zamiast literki x</a:t>
                          </a:r>
                          <a:endParaRPr lang="pl-PL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pl-PL" sz="2800" b="1" i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b="1" i="1" smtClean="0">
                                        <a:solidFill>
                                          <a:schemeClr val="accent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𝟗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𝟐𝟐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𝟕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 −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</m:e>
                                      <m:e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𝟏𝟑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𝟏𝟔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𝟑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1">
                                                <a:lumMod val="50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b="1" dirty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28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sz="16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Uporządkuj wyrazy w obu równaniach (pamiętaj o zmianie znaku)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Zredukuj wyrazy podobne.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Wyznacz</a:t>
                          </a:r>
                          <a:r>
                            <a:rPr lang="pl-PL" sz="1600" b="1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 niewiadomą  y  z drugiego równania </a:t>
                          </a:r>
                        </a:p>
                        <a:p>
                          <a:r>
                            <a:rPr lang="pl-PL" sz="1600" b="1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Podstaw otrzymane wyrażenie do pierwszego równania zamiast literki  y</a:t>
                          </a:r>
                          <a:endParaRPr lang="pl-PL" sz="16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pl-PL" sz="2800" b="1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pl-PL" sz="2800" b="1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𝟕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𝟏𝟓</m:t>
                                        </m:r>
                                      </m:e>
                                      <m:e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𝟑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𝒙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𝟏𝟓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pl-PL" sz="2800" b="1" i="1" smtClean="0">
                                            <a:solidFill>
                                              <a:schemeClr val="accent3">
                                                <a:lumMod val="7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𝟏𝟖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pl-PL" sz="2800" b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  <a:p>
                          <a:endParaRPr lang="pl-PL" sz="2800" b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sz="1600" b="1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Przekształć drugie równanie, dzieląc je przez 3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Wyznacz niewiadomą  x  z drugiego  równania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Podstaw  otrzymane wyrażenie do pierwszego równania zamiast literki x</a:t>
                          </a:r>
                          <a:endParaRPr lang="pl-PL" sz="1600" b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ymbol zastępczy zawartości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53856509"/>
                  </p:ext>
                </p:extLst>
              </p:nvPr>
            </p:nvGraphicFramePr>
            <p:xfrm>
              <a:off x="467544" y="1340768"/>
              <a:ext cx="8229600" cy="5020374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960440"/>
                    <a:gridCol w="4269160"/>
                  </a:tblGrid>
                  <a:tr h="1463040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4" t="-1667" r="-107692" b="-24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Wyznacz  niewiadomą  x  </a:t>
                          </a:r>
                        </a:p>
                        <a:p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z pierwszego równania</a:t>
                          </a:r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. Przenosząc</a:t>
                          </a:r>
                          <a:r>
                            <a:rPr lang="pl-PL" baseline="0" dirty="0" smtClean="0">
                              <a:latin typeface="Comic Sans MS" panose="030F0702030302020204" pitchFamily="66" charset="0"/>
                            </a:rPr>
                            <a:t> wyrazy pamiętaj o zmianie znaku !</a:t>
                          </a:r>
                          <a:endParaRPr lang="pl-PL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r>
                            <a:rPr lang="pl-PL" dirty="0" smtClean="0">
                              <a:latin typeface="Comic Sans MS" panose="030F0702030302020204" pitchFamily="66" charset="0"/>
                            </a:rPr>
                            <a:t>Podstaw wyznaczone wyrażenie do drugiego równania zamiast literki x</a:t>
                          </a:r>
                          <a:endParaRPr lang="pl-PL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1798320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4" t="-82712" r="-107692" b="-97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sz="16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Uporządkuj wyrazy w obu równaniach (pamiętaj o zmianie znaku)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Zredukuj wyrazy podobne.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Wyznacz</a:t>
                          </a:r>
                          <a:r>
                            <a:rPr lang="pl-PL" sz="1600" b="1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 niewiadomą  y  z drugiego równania </a:t>
                          </a:r>
                        </a:p>
                        <a:p>
                          <a:r>
                            <a:rPr lang="pl-PL" sz="1600" b="1" baseline="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Podstaw otrzymane wyrażenie do pierwszego równania zamiast literki  y</a:t>
                          </a:r>
                          <a:endParaRPr lang="pl-PL" sz="1600" b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1759014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4" t="-187153" r="-107692" b="-3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sz="1600" b="1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Przekształć drugie równanie, dzieląc je przez 3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Wyznacz niewiadomą  x  z drugiego  równania</a:t>
                          </a:r>
                        </a:p>
                        <a:p>
                          <a:r>
                            <a:rPr lang="pl-PL" sz="1600" b="1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omic Sans MS" panose="030F0702030302020204" pitchFamily="66" charset="0"/>
                            </a:rPr>
                            <a:t>Podstaw  otrzymane wyrażenie do pierwszego równania zamiast literki x</a:t>
                          </a:r>
                          <a:endParaRPr lang="pl-PL" sz="1600" b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6092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 niektórych przypadkach zanim przystąpimy do rozwiązywania układu równań  musimy uporządkować równania wchodzące w jego skład.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2564904"/>
            <a:ext cx="8712968" cy="356125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Wykorzystujemy przy tym wszystkie znane przekształcenia wyrażeń algebraicznych:</a:t>
            </a:r>
          </a:p>
          <a:p>
            <a:pPr marL="0" indent="0">
              <a:buNone/>
            </a:pPr>
            <a:endParaRPr lang="pl-PL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Zasady opuszczania nawiasów</a:t>
            </a: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Mnożenie sum algebraicznych przez jednomian</a:t>
            </a: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Dzielenie sum algebraicznych przez jednomian</a:t>
            </a: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Redukcja wyrazów podobnych</a:t>
            </a:r>
          </a:p>
          <a:p>
            <a:pPr marL="0" indent="0">
              <a:buNone/>
            </a:pPr>
            <a:endParaRPr lang="pl-PL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 wyniku tego otrzymujemy coraz prostsze równania równoważne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2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pl-PL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Przekształcenia algebraiczne: </a:t>
            </a:r>
            <a:br>
              <a:rPr lang="pl-PL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</a:br>
            <a:r>
              <a:rPr lang="pl-PL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Zasady opuszczania nawiasów</a:t>
            </a:r>
            <a:endParaRPr lang="pl-PL" sz="4000" b="1" dirty="0">
              <a:solidFill>
                <a:schemeClr val="accent1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600200"/>
            <a:ext cx="8784976" cy="48531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l-PL" sz="3600" b="1" dirty="0" smtClean="0">
                <a:latin typeface="Comic Sans MS" panose="030F0702030302020204" pitchFamily="66" charset="0"/>
              </a:rPr>
              <a:t>1+ </a:t>
            </a:r>
            <a:r>
              <a:rPr lang="pl-PL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(7x – 4) – (3y – 5) </a:t>
            </a:r>
            <a:r>
              <a:rPr lang="pl-PL" sz="3600" b="1" dirty="0" smtClean="0">
                <a:latin typeface="Comic Sans MS" panose="030F0702030302020204" pitchFamily="66" charset="0"/>
              </a:rPr>
              <a:t>= 10  </a:t>
            </a:r>
          </a:p>
          <a:p>
            <a:pPr marL="0" indent="0">
              <a:buNone/>
            </a:pPr>
            <a:r>
              <a:rPr lang="pl-PL" sz="3600" b="1" dirty="0" smtClean="0">
                <a:latin typeface="Comic Sans MS" panose="030F0702030302020204" pitchFamily="66" charset="0"/>
              </a:rPr>
              <a:t>opuszczając nawiasy pamiętajmy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sz="4100" b="1" dirty="0" smtClean="0">
                <a:latin typeface="Comic Sans MS" panose="030F0702030302020204" pitchFamily="66" charset="0"/>
              </a:rPr>
              <a:t>1 + </a:t>
            </a:r>
            <a:r>
              <a:rPr lang="pl-PL" sz="41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7x – 4 – 3y + 5 </a:t>
            </a:r>
            <a:r>
              <a:rPr lang="pl-PL" sz="4100" b="1" dirty="0" smtClean="0">
                <a:latin typeface="Comic Sans MS" panose="030F0702030302020204" pitchFamily="66" charset="0"/>
              </a:rPr>
              <a:t>= 10  </a:t>
            </a:r>
            <a:r>
              <a:rPr lang="pl-PL" sz="3600" b="1" dirty="0" smtClean="0">
                <a:latin typeface="Comic Sans MS" panose="030F0702030302020204" pitchFamily="66" charset="0"/>
              </a:rPr>
              <a:t>przenosimy wyrazy (zmiana znaku!)</a:t>
            </a:r>
          </a:p>
          <a:p>
            <a:pPr marL="0" indent="0">
              <a:buNone/>
            </a:pPr>
            <a:endParaRPr lang="pl-PL" sz="29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4600" b="1" dirty="0">
                <a:latin typeface="Comic Sans MS" panose="030F0702030302020204" pitchFamily="66" charset="0"/>
              </a:rPr>
              <a:t>7</a:t>
            </a:r>
            <a:r>
              <a:rPr lang="pl-PL" sz="4600" b="1" dirty="0" smtClean="0">
                <a:latin typeface="Comic Sans MS" panose="030F0702030302020204" pitchFamily="66" charset="0"/>
              </a:rPr>
              <a:t>x - 3y  = 10 – 1 + 4 - 5            </a:t>
            </a:r>
          </a:p>
          <a:p>
            <a:pPr marL="0" indent="0">
              <a:buNone/>
            </a:pPr>
            <a:endParaRPr lang="pl-PL" sz="46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4600" b="1" dirty="0" smtClean="0">
                <a:latin typeface="Comic Sans MS" panose="030F0702030302020204" pitchFamily="66" charset="0"/>
              </a:rPr>
              <a:t>7x – 3y = 8               </a:t>
            </a:r>
            <a:r>
              <a:rPr lang="pl-PL" b="1" dirty="0" smtClean="0">
                <a:latin typeface="Comic Sans MS" panose="030F0702030302020204" pitchFamily="66" charset="0"/>
              </a:rPr>
              <a:t>uproszczone równanie</a:t>
            </a:r>
            <a:endParaRPr lang="pl-PL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601746"/>
              </p:ext>
            </p:extLst>
          </p:nvPr>
        </p:nvGraphicFramePr>
        <p:xfrm>
          <a:off x="395536" y="2564904"/>
          <a:ext cx="8208912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latin typeface="Comic Sans MS" panose="030F0702030302020204" pitchFamily="66" charset="0"/>
                        </a:rPr>
                        <a:t>Jeżeli  przed nawiasem jest znak </a:t>
                      </a:r>
                      <a:r>
                        <a:rPr lang="pl-PL" sz="2000" b="1" baseline="0" dirty="0" smtClean="0">
                          <a:latin typeface="Comic Sans MS" panose="030F0702030302020204" pitchFamily="66" charset="0"/>
                        </a:rPr>
                        <a:t> plus</a:t>
                      </a:r>
                      <a:endParaRPr lang="pl-PL" sz="20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latin typeface="Comic Sans MS" panose="030F0702030302020204" pitchFamily="66" charset="0"/>
                        </a:rPr>
                        <a:t>Jeżeli przed nawiasem jest znak </a:t>
                      </a:r>
                      <a:r>
                        <a:rPr lang="pl-PL" sz="2000" b="1" baseline="0" dirty="0" smtClean="0">
                          <a:latin typeface="Comic Sans MS" panose="030F0702030302020204" pitchFamily="66" charset="0"/>
                        </a:rPr>
                        <a:t> minus </a:t>
                      </a:r>
                      <a:endParaRPr lang="pl-PL" sz="20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latin typeface="Comic Sans MS" panose="030F0702030302020204" pitchFamily="66" charset="0"/>
                        </a:rPr>
                        <a:t>Nawias opuszczamy a zapisane w nim wyrazy przepisujemy bez zmian </a:t>
                      </a:r>
                      <a:endParaRPr lang="pl-PL" sz="20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b="1" dirty="0" smtClean="0">
                          <a:latin typeface="Comic Sans MS" panose="030F0702030302020204" pitchFamily="66" charset="0"/>
                        </a:rPr>
                        <a:t>Opuszczamy</a:t>
                      </a:r>
                      <a:r>
                        <a:rPr lang="pl-PL" sz="2000" b="1" baseline="0" dirty="0" smtClean="0">
                          <a:latin typeface="Comic Sans MS" panose="030F0702030302020204" pitchFamily="66" charset="0"/>
                        </a:rPr>
                        <a:t> nawias zmieniając znak każdego wyrazu z nawiasu na przeciwny</a:t>
                      </a:r>
                      <a:endParaRPr lang="pl-PL" sz="20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278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Przekształcenia algebraiczne: </a:t>
            </a:r>
            <a:br>
              <a:rPr lang="pl-PL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</a:br>
            <a:r>
              <a:rPr lang="pl-PL" sz="31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</a:t>
            </a:r>
            <a:r>
              <a:rPr lang="pl-PL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nożenie sum algebraicznych przez jednomian</a:t>
            </a:r>
            <a:endParaRPr lang="pl-PL" sz="31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3( 2x + 4) – 5 (y – 1) = 10</a:t>
            </a:r>
          </a:p>
          <a:p>
            <a:pPr marL="0" indent="0">
              <a:buNone/>
            </a:pPr>
            <a:endParaRPr lang="pl-PL" sz="28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3∙2x + 3∙4 - 5∙y - 5∙(-1) = 10</a:t>
            </a:r>
            <a:endParaRPr lang="pl-PL" sz="28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Mnożąc sumę algebraiczną przez jednomian pamiętajmy, że mnożymy każdy wyraz tej sumy.</a:t>
            </a:r>
            <a:endParaRPr lang="pl-PL" sz="28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6x + 12 -5y + 5 =10  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6x – 5y = 10 - 12 -5     </a:t>
            </a:r>
            <a:r>
              <a:rPr lang="pl-PL" sz="1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przenosimy wyrazy (zmiana znaku!)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6x – 5y = - 7              </a:t>
            </a:r>
            <a:r>
              <a:rPr lang="pl-PL" sz="1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uproszczone równanie</a:t>
            </a:r>
            <a:endParaRPr lang="pl-PL" sz="1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trzałka zakrzywiona w górę 3"/>
          <p:cNvSpPr/>
          <p:nvPr/>
        </p:nvSpPr>
        <p:spPr>
          <a:xfrm>
            <a:off x="683568" y="2132856"/>
            <a:ext cx="504056" cy="2160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trzałka zakrzywiona w górę 4"/>
          <p:cNvSpPr/>
          <p:nvPr/>
        </p:nvSpPr>
        <p:spPr>
          <a:xfrm>
            <a:off x="683568" y="2186862"/>
            <a:ext cx="1224136" cy="27003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6" name="Strzałka zakrzywiona w górę 5"/>
          <p:cNvSpPr/>
          <p:nvPr/>
        </p:nvSpPr>
        <p:spPr>
          <a:xfrm>
            <a:off x="2565764" y="2132856"/>
            <a:ext cx="998124" cy="32403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7" name="Strzałka zakrzywiona w górę 6"/>
          <p:cNvSpPr/>
          <p:nvPr/>
        </p:nvSpPr>
        <p:spPr>
          <a:xfrm>
            <a:off x="2555776" y="2132856"/>
            <a:ext cx="504056" cy="2160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2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Przekształcenia algebraiczne: </a:t>
            </a:r>
            <a:br>
              <a:rPr lang="pl-PL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</a:br>
            <a:r>
              <a:rPr lang="pl-PL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Dzielenie sum algebraicznych przez jednomian</a:t>
            </a:r>
            <a:endParaRPr lang="pl-PL" sz="3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3600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(12x – 20) : 4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3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3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  <m:r>
                          <a:rPr lang="pl-PL" sz="3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pl-PL" sz="3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pl-PL" sz="3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𝟑𝟓</m:t>
                        </m:r>
                      </m:num>
                      <m:den>
                        <m:r>
                          <a:rPr lang="pl-PL" sz="3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pl-PL" sz="3600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 =  0</a:t>
                </a:r>
              </a:p>
              <a:p>
                <a:pPr marL="0" indent="0">
                  <a:buNone/>
                </a:pPr>
                <a:endParaRPr lang="pl-PL" sz="2800" b="1" dirty="0" smtClean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12x:4 – 20:4 + 15y:5 + 35:5 = 0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Dzieląc sumę algebraiczną przez jednomian pamiętajmy, że dzielimy każdy wyraz tej sumy.</a:t>
                </a:r>
              </a:p>
              <a:p>
                <a:pPr marL="0" indent="0">
                  <a:buNone/>
                </a:pPr>
                <a:r>
                  <a:rPr lang="pl-PL" sz="2800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3x – 5 + 3y + 7 = 0         </a:t>
                </a:r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3x + 3y = 0 + 5 – 7</a:t>
                </a:r>
              </a:p>
              <a:p>
                <a:pPr marL="0" indent="0">
                  <a:buNone/>
                </a:pPr>
                <a:r>
                  <a:rPr lang="pl-PL" sz="2000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3x + 3y  = -2                 uproszczone równanie</a:t>
                </a:r>
              </a:p>
              <a:p>
                <a:pPr marL="0" indent="0">
                  <a:buNone/>
                </a:pPr>
                <a:endParaRPr lang="pl-PL" sz="28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pl-PL" sz="36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2" b="-22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trzałka zakrzywiona w lewo 3"/>
          <p:cNvSpPr/>
          <p:nvPr/>
        </p:nvSpPr>
        <p:spPr>
          <a:xfrm rot="5400000">
            <a:off x="1731850" y="1553726"/>
            <a:ext cx="462243" cy="198274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trzałka zakrzywiona w lewo 4"/>
          <p:cNvSpPr/>
          <p:nvPr/>
        </p:nvSpPr>
        <p:spPr>
          <a:xfrm rot="5400000">
            <a:off x="2309740" y="1888487"/>
            <a:ext cx="309843" cy="1003383"/>
          </a:xfrm>
          <a:prstGeom prst="curvedLeftArrow">
            <a:avLst>
              <a:gd name="adj1" fmla="val 25000"/>
              <a:gd name="adj2" fmla="val 50000"/>
              <a:gd name="adj3" fmla="val 429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23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Rozwiąż układy równań, stosując znane przekształcenia.  </a:t>
            </a:r>
            <a:endParaRPr lang="pl-PL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063033"/>
              </p:ext>
            </p:extLst>
          </p:nvPr>
        </p:nvGraphicFramePr>
        <p:xfrm>
          <a:off x="457200" y="1600200"/>
          <a:ext cx="8229600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872"/>
                <a:gridCol w="34667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UKŁAD RÓWNAN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WSKAZÓWKI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latin typeface="Comic Sans MS" pitchFamily="66" charset="0"/>
                        </a:rPr>
                        <a:t>Opuszczamy nawiasy, mnożąc każdy wyraz</a:t>
                      </a:r>
                      <a:r>
                        <a:rPr lang="pl-PL" b="1" baseline="0" dirty="0" smtClean="0">
                          <a:latin typeface="Comic Sans MS" pitchFamily="66" charset="0"/>
                        </a:rPr>
                        <a:t> wielomianu przez jednomian.</a:t>
                      </a:r>
                    </a:p>
                    <a:p>
                      <a:r>
                        <a:rPr lang="pl-PL" b="1" baseline="0" dirty="0" smtClean="0">
                          <a:latin typeface="Comic Sans MS" pitchFamily="66" charset="0"/>
                        </a:rPr>
                        <a:t>Przenosimy wyrazy (zmiana znaku!)</a:t>
                      </a:r>
                    </a:p>
                    <a:p>
                      <a:r>
                        <a:rPr lang="pl-PL" b="1" dirty="0" smtClean="0">
                          <a:latin typeface="Comic Sans MS" pitchFamily="66" charset="0"/>
                        </a:rPr>
                        <a:t>Redukujemy wyrazy podobne.</a:t>
                      </a:r>
                    </a:p>
                    <a:p>
                      <a:r>
                        <a:rPr lang="pl-PL" b="1" dirty="0" smtClean="0">
                          <a:latin typeface="Comic Sans MS" pitchFamily="66" charset="0"/>
                        </a:rPr>
                        <a:t>Wyliczamy niewiadome.</a:t>
                      </a:r>
                      <a:endParaRPr lang="pl-PL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latin typeface="Comic Sans MS" pitchFamily="66" charset="0"/>
                        </a:rPr>
                        <a:t>Upraszczamy</a:t>
                      </a:r>
                      <a:r>
                        <a:rPr lang="pl-PL" b="1" baseline="0" dirty="0" smtClean="0">
                          <a:latin typeface="Comic Sans MS" pitchFamily="66" charset="0"/>
                        </a:rPr>
                        <a:t> równania, dzieląc wielomiany przez liczby. </a:t>
                      </a:r>
                    </a:p>
                    <a:p>
                      <a:r>
                        <a:rPr lang="pl-PL" b="1" baseline="0" dirty="0" smtClean="0">
                          <a:latin typeface="Comic Sans MS" pitchFamily="66" charset="0"/>
                        </a:rPr>
                        <a:t>Przenosimy wyrazy (zmiana znaku!)</a:t>
                      </a:r>
                    </a:p>
                    <a:p>
                      <a:r>
                        <a:rPr lang="pl-PL" b="1" baseline="0" dirty="0" smtClean="0">
                          <a:latin typeface="Comic Sans MS" pitchFamily="66" charset="0"/>
                        </a:rPr>
                        <a:t>Redukujemy wyrazy podobne. Wyliczamy niewiadome.</a:t>
                      </a:r>
                      <a:endParaRPr lang="pl-PL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145634"/>
              </p:ext>
            </p:extLst>
          </p:nvPr>
        </p:nvGraphicFramePr>
        <p:xfrm>
          <a:off x="539552" y="2132856"/>
          <a:ext cx="4510088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Równanie" r:id="rId3" imgW="1523880" imgH="457200" progId="Equation.3">
                  <p:embed/>
                </p:oleObj>
              </mc:Choice>
              <mc:Fallback>
                <p:oleObj name="Równanie" r:id="rId3" imgW="1523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132856"/>
                        <a:ext cx="4510088" cy="135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651232"/>
              </p:ext>
            </p:extLst>
          </p:nvPr>
        </p:nvGraphicFramePr>
        <p:xfrm>
          <a:off x="527050" y="4122738"/>
          <a:ext cx="4248150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Równanie" r:id="rId5" imgW="1434960" imgH="660240" progId="Equation.3">
                  <p:embed/>
                </p:oleObj>
              </mc:Choice>
              <mc:Fallback>
                <p:oleObj name="Równanie" r:id="rId5" imgW="14349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4122738"/>
                        <a:ext cx="4248150" cy="195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929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I</a:t>
            </a:r>
            <a:endParaRPr lang="pl-PL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Symbol zastępczy zawartości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857149"/>
              </p:ext>
            </p:extLst>
          </p:nvPr>
        </p:nvGraphicFramePr>
        <p:xfrm>
          <a:off x="467543" y="1412776"/>
          <a:ext cx="4080453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Równanie" r:id="rId3" imgW="1523880" imgH="457200" progId="Equation.3">
                  <p:embed/>
                </p:oleObj>
              </mc:Choice>
              <mc:Fallback>
                <p:oleObj name="Równanie" r:id="rId3" imgW="1523880" imgH="4572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3" y="1412776"/>
                        <a:ext cx="4080453" cy="12241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25201"/>
              </p:ext>
            </p:extLst>
          </p:nvPr>
        </p:nvGraphicFramePr>
        <p:xfrm>
          <a:off x="287524" y="3212976"/>
          <a:ext cx="842493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2400" b="1" dirty="0" smtClean="0">
                          <a:latin typeface="Comic Sans MS" panose="030F0702030302020204" pitchFamily="66" charset="0"/>
                        </a:rPr>
                        <a:t>2( x + y) – (x – y) = 4</a:t>
                      </a:r>
                      <a:endParaRPr lang="pl-PL" sz="24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>
                          <a:latin typeface="Comic Sans MS" panose="030F0702030302020204" pitchFamily="66" charset="0"/>
                        </a:rPr>
                        <a:t>3 (x – 2y) + 4 (x + y) = 5</a:t>
                      </a:r>
                      <a:endParaRPr lang="pl-PL" sz="24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b="1" dirty="0" smtClean="0">
                          <a:latin typeface="Comic Sans MS" panose="030F0702030302020204" pitchFamily="66" charset="0"/>
                        </a:rPr>
                        <a:t>2x +</a:t>
                      </a:r>
                      <a:r>
                        <a:rPr lang="pl-PL" sz="2400" b="1" baseline="0" dirty="0" smtClean="0">
                          <a:latin typeface="Comic Sans MS" panose="030F0702030302020204" pitchFamily="66" charset="0"/>
                        </a:rPr>
                        <a:t> 2y – x + y = 4</a:t>
                      </a:r>
                    </a:p>
                    <a:p>
                      <a:endParaRPr lang="pl-PL" sz="2400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pl-PL" sz="2400" b="1" baseline="0" dirty="0" smtClean="0">
                          <a:latin typeface="Comic Sans MS" panose="030F0702030302020204" pitchFamily="66" charset="0"/>
                        </a:rPr>
                        <a:t>x + 3y = 4</a:t>
                      </a:r>
                      <a:endParaRPr lang="pl-PL" sz="24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>
                          <a:latin typeface="Comic Sans MS" panose="030F0702030302020204" pitchFamily="66" charset="0"/>
                        </a:rPr>
                        <a:t>3x – 6y + 4x + 4y = 5</a:t>
                      </a:r>
                    </a:p>
                    <a:p>
                      <a:endParaRPr lang="pl-PL" sz="2400" b="1" dirty="0" smtClean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pl-PL" sz="2400" b="1" dirty="0" smtClean="0">
                          <a:latin typeface="Comic Sans MS" panose="030F0702030302020204" pitchFamily="66" charset="0"/>
                        </a:rPr>
                        <a:t>7x</a:t>
                      </a:r>
                      <a:r>
                        <a:rPr lang="pl-PL" sz="2400" b="1" baseline="0" dirty="0" smtClean="0">
                          <a:latin typeface="Comic Sans MS" panose="030F0702030302020204" pitchFamily="66" charset="0"/>
                        </a:rPr>
                        <a:t> – 2y = 5</a:t>
                      </a:r>
                      <a:endParaRPr lang="pl-PL" sz="24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323528" y="2636912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Przekształcamy  oba równania do najprostszej postaci</a:t>
            </a:r>
            <a:endParaRPr lang="pl-PL" sz="24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8" name="Obiekt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74165051"/>
              </p:ext>
            </p:extLst>
          </p:nvPr>
        </p:nvGraphicFramePr>
        <p:xfrm>
          <a:off x="611560" y="5157192"/>
          <a:ext cx="2141538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Równanie" r:id="rId5" imgW="799920" imgH="457200" progId="Equation.3">
                  <p:embed/>
                </p:oleObj>
              </mc:Choice>
              <mc:Fallback>
                <p:oleObj name="Równanie" r:id="rId5" imgW="799920" imgH="457200" progId="Equation.3">
                  <p:embed/>
                  <p:pic>
                    <p:nvPicPr>
                      <p:cNvPr id="0" name="Symbol zastępczy zawartości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157192"/>
                        <a:ext cx="2141538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3707904" y="5373216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Następnie otrzymany układ równań rozwiązujemy metodą  podstawiania.</a:t>
            </a:r>
            <a:endParaRPr lang="pl-PL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8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9277987"/>
              </p:ext>
            </p:extLst>
          </p:nvPr>
        </p:nvGraphicFramePr>
        <p:xfrm>
          <a:off x="395536" y="332655"/>
          <a:ext cx="2088232" cy="119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Równanie" r:id="rId3" imgW="799920" imgH="457200" progId="Equation.3">
                  <p:embed/>
                </p:oleObj>
              </mc:Choice>
              <mc:Fallback>
                <p:oleObj name="Równanie" r:id="rId3" imgW="799920" imgH="457200" progId="Equation.3">
                  <p:embed/>
                  <p:pic>
                    <p:nvPicPr>
                      <p:cNvPr id="0" name="Obiek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32655"/>
                        <a:ext cx="2088232" cy="119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2987824" y="69269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Wyznaczamy   x   z pierwszego równania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05136" y="2026002"/>
            <a:ext cx="77048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latin typeface="Comic Sans MS" panose="030F0702030302020204" pitchFamily="66" charset="0"/>
              </a:rPr>
              <a:t>x</a:t>
            </a:r>
            <a:r>
              <a:rPr lang="pl-PL" sz="2800" dirty="0" smtClean="0">
                <a:latin typeface="Comic Sans MS" panose="030F0702030302020204" pitchFamily="66" charset="0"/>
              </a:rPr>
              <a:t> = </a:t>
            </a:r>
            <a:r>
              <a:rPr lang="pl-PL" sz="2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4 –  3y       </a:t>
            </a: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Otrzymane wyrażenie podstawiamy do  </a:t>
            </a:r>
          </a:p>
          <a:p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      drugiego równania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394672" y="2871977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anose="030F0702030302020204" pitchFamily="66" charset="0"/>
              </a:rPr>
              <a:t>7</a:t>
            </a:r>
            <a:r>
              <a:rPr lang="pl-PL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(4 – 3y) </a:t>
            </a:r>
            <a:r>
              <a:rPr lang="pl-PL" sz="2000" b="1" dirty="0" smtClean="0">
                <a:latin typeface="Comic Sans MS" panose="030F0702030302020204" pitchFamily="66" charset="0"/>
              </a:rPr>
              <a:t>– 2y = 5    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Rozwiązujemy równanie z jedną niewiadomą</a:t>
            </a:r>
          </a:p>
          <a:p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28 – 21y – 2y = 5    Przenosimy wyrazy   (zmiana znaku!)</a:t>
            </a:r>
          </a:p>
          <a:p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-21y -2y = 5 -28    Redukujemy wyrazy podobne</a:t>
            </a:r>
          </a:p>
          <a:p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-23y = -23 /</a:t>
            </a: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(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-23)</a:t>
            </a: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   y = 1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              Otrzymaną wartość podstawiamy do </a:t>
            </a:r>
          </a:p>
          <a:p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      równania x = 4 – 3y</a:t>
            </a: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x = 4 - 3∙</a:t>
            </a:r>
            <a:r>
              <a:rPr lang="pl-PL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1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=4 – 3 = 1     </a:t>
            </a:r>
          </a:p>
          <a:p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Zatem rozwiązaniem jest para liczb   </a:t>
            </a:r>
          </a:p>
          <a:p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  </a:t>
            </a: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8" name="Obiekt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52399319"/>
              </p:ext>
            </p:extLst>
          </p:nvPr>
        </p:nvGraphicFramePr>
        <p:xfrm>
          <a:off x="5148064" y="5876925"/>
          <a:ext cx="1025724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Równanie" r:id="rId5" imgW="406080" imgH="457200" progId="Equation.3">
                  <p:embed/>
                </p:oleObj>
              </mc:Choice>
              <mc:Fallback>
                <p:oleObj name="Równanie" r:id="rId5" imgW="406080" imgH="457200" progId="Equation.3">
                  <p:embed/>
                  <p:pic>
                    <p:nvPicPr>
                      <p:cNvPr id="0" name="Symbol zastępczy zawartości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5876925"/>
                        <a:ext cx="1025724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678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PRZYPOMNIENIE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Układy równań służą do rozwiązywania takich problemów matematycznych, w których występuje więcej niż jedna niewiadoma.</a:t>
            </a:r>
          </a:p>
          <a:p>
            <a:pPr marL="0" indent="0" algn="just">
              <a:buNone/>
            </a:pPr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just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Jeżeli układ tworzą dwa równania z dwiema niewiadomymi, to rozwiązaniem układu równań jest taka para liczb, która spełnia oba te równania jednocześnie.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ROZWIĄZANIE II</a:t>
            </a:r>
            <a:endParaRPr lang="pl-PL" sz="36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Symbol zastępczy zawartości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1673759"/>
              </p:ext>
            </p:extLst>
          </p:nvPr>
        </p:nvGraphicFramePr>
        <p:xfrm>
          <a:off x="467544" y="836712"/>
          <a:ext cx="3442538" cy="1584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Równanie" r:id="rId3" imgW="1434960" imgH="660240" progId="Equation.3">
                  <p:embed/>
                </p:oleObj>
              </mc:Choice>
              <mc:Fallback>
                <p:oleObj name="Równanie" r:id="rId3" imgW="1434960" imgH="660240" progId="Equation.3">
                  <p:embed/>
                  <p:pic>
                    <p:nvPicPr>
                      <p:cNvPr id="0" name="Obi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836712"/>
                        <a:ext cx="3442538" cy="15841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rostokąt 4"/>
          <p:cNvSpPr/>
          <p:nvPr/>
        </p:nvSpPr>
        <p:spPr>
          <a:xfrm>
            <a:off x="498879" y="2558995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Przekształcamy  oba równania do najprostszej postaci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e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385257"/>
                  </p:ext>
                </p:extLst>
              </p:nvPr>
            </p:nvGraphicFramePr>
            <p:xfrm>
              <a:off x="251520" y="2928327"/>
              <a:ext cx="8424936" cy="22356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12468"/>
                    <a:gridCol w="4212468"/>
                  </a:tblGrid>
                  <a:tr h="104692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pl-PL" sz="24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𝟏𝟐</m:t>
                                    </m:r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𝟖</m:t>
                                    </m:r>
                                  </m:num>
                                  <m:den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pl-PL" sz="24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𝟗</m:t>
                                    </m:r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𝒚</m:t>
                                    </m:r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pl-PL" sz="2400" b="1" i="1" smtClean="0">
                                        <a:latin typeface="Cambria Math"/>
                                      </a:rPr>
                                      <m:t>𝟑</m:t>
                                    </m:r>
                                  </m:den>
                                </m:f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pl-PL" sz="2400" b="1" i="1" smtClean="0">
                                    <a:latin typeface="Cambria Math"/>
                                  </a:rPr>
                                  <m:t>𝟏𝟏</m:t>
                                </m:r>
                              </m:oMath>
                            </m:oMathPara>
                          </a14:m>
                          <a:endParaRPr lang="pl-PL" sz="24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(42x – 21y+ 7) : 7 = 4</a:t>
                          </a:r>
                          <a:endParaRPr lang="pl-PL" sz="24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6x +</a:t>
                          </a:r>
                          <a:r>
                            <a:rPr lang="pl-PL" sz="2400" b="1" baseline="0" dirty="0" smtClean="0">
                              <a:latin typeface="Comic Sans MS" panose="030F0702030302020204" pitchFamily="66" charset="0"/>
                            </a:rPr>
                            <a:t> 4 + 3y - 2 = 11</a:t>
                          </a:r>
                        </a:p>
                        <a:p>
                          <a:endParaRPr lang="pl-PL" sz="2400" b="1" baseline="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r>
                            <a:rPr lang="pl-PL" sz="2400" b="1" baseline="0" dirty="0" smtClean="0">
                              <a:latin typeface="Comic Sans MS" panose="030F0702030302020204" pitchFamily="66" charset="0"/>
                            </a:rPr>
                            <a:t>6x + 3y = 9</a:t>
                          </a:r>
                          <a:endParaRPr lang="pl-PL" sz="24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6x – 3y + 1  = 4</a:t>
                          </a:r>
                        </a:p>
                        <a:p>
                          <a:endParaRPr lang="pl-PL" sz="2400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6x</a:t>
                          </a:r>
                          <a:r>
                            <a:rPr lang="pl-PL" sz="2400" b="1" baseline="0" dirty="0" smtClean="0">
                              <a:latin typeface="Comic Sans MS" panose="030F0702030302020204" pitchFamily="66" charset="0"/>
                            </a:rPr>
                            <a:t> – 3y = 3</a:t>
                          </a:r>
                          <a:endParaRPr lang="pl-PL" sz="24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e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385257"/>
                  </p:ext>
                </p:extLst>
              </p:nvPr>
            </p:nvGraphicFramePr>
            <p:xfrm>
              <a:off x="251520" y="2928327"/>
              <a:ext cx="8424936" cy="22356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12468"/>
                    <a:gridCol w="4212468"/>
                  </a:tblGrid>
                  <a:tr h="1046926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4651" r="-100145" b="-1267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(42x – 21y+ 7) : 7 = 4</a:t>
                          </a:r>
                          <a:endParaRPr lang="pl-PL" sz="24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  <a:tr h="1188720">
                    <a:tc>
                      <a:txBody>
                        <a:bodyPr/>
                        <a:lstStyle/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6x +</a:t>
                          </a:r>
                          <a:r>
                            <a:rPr lang="pl-PL" sz="2400" b="1" baseline="0" dirty="0" smtClean="0">
                              <a:latin typeface="Comic Sans MS" panose="030F0702030302020204" pitchFamily="66" charset="0"/>
                            </a:rPr>
                            <a:t> 4 + 3y - 2 = 11</a:t>
                          </a:r>
                        </a:p>
                        <a:p>
                          <a:endParaRPr lang="pl-PL" sz="2400" b="1" baseline="0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r>
                            <a:rPr lang="pl-PL" sz="2400" b="1" baseline="0" dirty="0" smtClean="0">
                              <a:latin typeface="Comic Sans MS" panose="030F0702030302020204" pitchFamily="66" charset="0"/>
                            </a:rPr>
                            <a:t>6x + 3y = 9</a:t>
                          </a:r>
                          <a:endParaRPr lang="pl-PL" sz="24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6x – 3y + 1  = 4</a:t>
                          </a:r>
                        </a:p>
                        <a:p>
                          <a:endParaRPr lang="pl-PL" sz="2400" b="1" dirty="0" smtClean="0">
                            <a:latin typeface="Comic Sans MS" panose="030F0702030302020204" pitchFamily="66" charset="0"/>
                          </a:endParaRPr>
                        </a:p>
                        <a:p>
                          <a:r>
                            <a:rPr lang="pl-PL" sz="2400" b="1" dirty="0" smtClean="0">
                              <a:latin typeface="Comic Sans MS" panose="030F0702030302020204" pitchFamily="66" charset="0"/>
                            </a:rPr>
                            <a:t>6x</a:t>
                          </a:r>
                          <a:r>
                            <a:rPr lang="pl-PL" sz="2400" b="1" baseline="0" dirty="0" smtClean="0">
                              <a:latin typeface="Comic Sans MS" panose="030F0702030302020204" pitchFamily="66" charset="0"/>
                            </a:rPr>
                            <a:t> – 3y = 3</a:t>
                          </a:r>
                          <a:endParaRPr lang="pl-PL" sz="2400" b="1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7" name="Obiekt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40258557"/>
              </p:ext>
            </p:extLst>
          </p:nvPr>
        </p:nvGraphicFramePr>
        <p:xfrm>
          <a:off x="472774" y="5373216"/>
          <a:ext cx="2141537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Równanie" r:id="rId6" imgW="799920" imgH="457200" progId="Equation.3">
                  <p:embed/>
                </p:oleObj>
              </mc:Choice>
              <mc:Fallback>
                <p:oleObj name="Równanie" r:id="rId6" imgW="799920" imgH="457200" progId="Equation.3">
                  <p:embed/>
                  <p:pic>
                    <p:nvPicPr>
                      <p:cNvPr id="0" name="Obiek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74" y="5373216"/>
                        <a:ext cx="2141537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rostokąt 7"/>
          <p:cNvSpPr/>
          <p:nvPr/>
        </p:nvSpPr>
        <p:spPr>
          <a:xfrm>
            <a:off x="3563888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Następnie otrzymany układ równań rozwiązujemy metodą  podstawiania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4819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789284"/>
              </p:ext>
            </p:extLst>
          </p:nvPr>
        </p:nvGraphicFramePr>
        <p:xfrm>
          <a:off x="395536" y="332656"/>
          <a:ext cx="2268252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Równanie" r:id="rId3" imgW="799920" imgH="457200" progId="Equation.3">
                  <p:embed/>
                </p:oleObj>
              </mc:Choice>
              <mc:Fallback>
                <p:oleObj name="Równanie" r:id="rId3" imgW="799920" imgH="457200" progId="Equation.3">
                  <p:embed/>
                  <p:pic>
                    <p:nvPicPr>
                      <p:cNvPr id="0" name="Obiek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32656"/>
                        <a:ext cx="2268252" cy="12961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2915816" y="472896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Comic Sans MS" panose="030F0702030302020204" pitchFamily="66" charset="0"/>
              </a:rPr>
              <a:t>/: 3</a:t>
            </a:r>
          </a:p>
          <a:p>
            <a:endParaRPr lang="pl-PL" sz="2000" b="1" dirty="0"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Aby wyznaczyć jedną z niewiadomych, przekształcamy </a:t>
            </a:r>
            <a:r>
              <a:rPr lang="pl-PL" sz="20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równoważnie  równanie, </a:t>
            </a: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dzieląc  jego każdy wyraz przez 3 </a:t>
            </a: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3" name="Obiek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39806748"/>
              </p:ext>
            </p:extLst>
          </p:nvPr>
        </p:nvGraphicFramePr>
        <p:xfrm>
          <a:off x="467544" y="2389902"/>
          <a:ext cx="22320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8" name="Równanie" r:id="rId5" imgW="787320" imgH="457200" progId="Equation.3">
                  <p:embed/>
                </p:oleObj>
              </mc:Choice>
              <mc:Fallback>
                <p:oleObj name="Równanie" r:id="rId5" imgW="787320" imgH="457200" progId="Equation.3">
                  <p:embed/>
                  <p:pic>
                    <p:nvPicPr>
                      <p:cNvPr id="0" name="Symbol zastępczy zawartości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389902"/>
                        <a:ext cx="22320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2915816" y="2492896"/>
            <a:ext cx="55446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y</a:t>
            </a:r>
            <a:r>
              <a:rPr lang="pl-PL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= 3 – 2x</a:t>
            </a: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Wyznaczamy y z pierwszego równania, </a:t>
            </a:r>
          </a:p>
          <a:p>
            <a:r>
              <a:rPr lang="pl-PL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podstawiamy otrzymane wyrażenie do drugiego równania w miejscu literki y</a:t>
            </a:r>
            <a:endParaRPr lang="pl-PL" sz="20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39552" y="4437112"/>
            <a:ext cx="29587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latin typeface="Comic Sans MS" panose="030F0702030302020204" pitchFamily="66" charset="0"/>
              </a:rPr>
              <a:t>6x -3(3 – 2x) = 3</a:t>
            </a:r>
          </a:p>
          <a:p>
            <a:r>
              <a:rPr lang="pl-PL" sz="2000" b="1" dirty="0" smtClean="0">
                <a:latin typeface="Comic Sans MS" panose="030F0702030302020204" pitchFamily="66" charset="0"/>
              </a:rPr>
              <a:t>6x – 9 + 6x = 3</a:t>
            </a:r>
          </a:p>
          <a:p>
            <a:r>
              <a:rPr lang="pl-PL" sz="2000" b="1" dirty="0" smtClean="0">
                <a:latin typeface="Comic Sans MS" panose="030F0702030302020204" pitchFamily="66" charset="0"/>
              </a:rPr>
              <a:t>6x + 6x = 3 + 9</a:t>
            </a:r>
          </a:p>
          <a:p>
            <a:r>
              <a:rPr lang="pl-PL" sz="2000" b="1" dirty="0" smtClean="0">
                <a:latin typeface="Comic Sans MS" panose="030F0702030302020204" pitchFamily="66" charset="0"/>
              </a:rPr>
              <a:t>12x = 12 /:12</a:t>
            </a:r>
          </a:p>
          <a:p>
            <a:r>
              <a:rPr lang="pl-PL" sz="2000" b="1" dirty="0">
                <a:latin typeface="Comic Sans MS" panose="030F0702030302020204" pitchFamily="66" charset="0"/>
              </a:rPr>
              <a:t>x</a:t>
            </a:r>
            <a:r>
              <a:rPr lang="pl-PL" sz="2000" b="1" dirty="0" smtClean="0">
                <a:latin typeface="Comic Sans MS" panose="030F0702030302020204" pitchFamily="66" charset="0"/>
              </a:rPr>
              <a:t> = 1</a:t>
            </a:r>
            <a:endParaRPr lang="pl-PL" sz="2000" b="1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/>
              <p:cNvSpPr txBox="1"/>
              <p:nvPr/>
            </p:nvSpPr>
            <p:spPr>
              <a:xfrm>
                <a:off x="3275856" y="4554163"/>
                <a:ext cx="5184576" cy="2197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Otrzymaną wartość x = 1 podstawiamy do równania</a:t>
                </a:r>
                <a:r>
                  <a:rPr lang="pl-PL" sz="2000" b="1" dirty="0" smtClean="0">
                    <a:latin typeface="Comic Sans MS" panose="030F0702030302020204" pitchFamily="66" charset="0"/>
                  </a:rPr>
                  <a:t> </a:t>
                </a:r>
                <a:r>
                  <a:rPr lang="pl-PL" sz="20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y = 3 – 2x</a:t>
                </a:r>
              </a:p>
              <a:p>
                <a:endParaRPr lang="pl-PL" sz="20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y</a:t>
                </a:r>
                <a:r>
                  <a:rPr lang="pl-PL" sz="20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 = 3 - 2∙1 = 3 – 2 = 1</a:t>
                </a:r>
              </a:p>
              <a:p>
                <a:endParaRPr lang="pl-PL" sz="20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sz="2000" b="1" dirty="0" smtClean="0">
                    <a:solidFill>
                      <a:schemeClr val="accent5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Rozwiązanie układu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  <m:e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2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endParaRPr lang="pl-PL" sz="2000" b="1" dirty="0">
                  <a:solidFill>
                    <a:schemeClr val="accent5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4554163"/>
                <a:ext cx="5184576" cy="2197076"/>
              </a:xfrm>
              <a:prstGeom prst="rect">
                <a:avLst/>
              </a:prstGeom>
              <a:blipFill rotWithShape="1">
                <a:blip r:embed="rId7"/>
                <a:stretch>
                  <a:fillRect l="-1175" t="-138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423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8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Rozwiąż układy równań metodą podstawiania. Wykorzystaj podane wskazówki.</a:t>
            </a:r>
            <a:endParaRPr lang="pl-PL" sz="28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097109"/>
              </p:ext>
            </p:extLst>
          </p:nvPr>
        </p:nvGraphicFramePr>
        <p:xfrm>
          <a:off x="457200" y="1600200"/>
          <a:ext cx="8229600" cy="4846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latin typeface="Comic Sans MS" panose="030F0702030302020204" pitchFamily="66" charset="0"/>
                        </a:rPr>
                        <a:t>Opuść nawiasy, pamiętając o zmianie znaków przy każdym wyrazie z nawiasu przed</a:t>
                      </a:r>
                      <a:r>
                        <a:rPr lang="pl-PL" b="1" baseline="0" dirty="0" smtClean="0">
                          <a:latin typeface="Comic Sans MS" panose="030F0702030302020204" pitchFamily="66" charset="0"/>
                        </a:rPr>
                        <a:t> którym stoi minus.</a:t>
                      </a:r>
                    </a:p>
                    <a:p>
                      <a:r>
                        <a:rPr lang="pl-PL" b="1" baseline="0" dirty="0" smtClean="0">
                          <a:latin typeface="Comic Sans MS" panose="030F0702030302020204" pitchFamily="66" charset="0"/>
                        </a:rPr>
                        <a:t>Zredukuj  wyrazy podobne</a:t>
                      </a:r>
                    </a:p>
                    <a:p>
                      <a:r>
                        <a:rPr lang="pl-PL" b="1" baseline="0" dirty="0" smtClean="0">
                          <a:latin typeface="Comic Sans MS" panose="030F0702030302020204" pitchFamily="66" charset="0"/>
                        </a:rPr>
                        <a:t>Wyznacz niewiadomą z dowolnie wybranego równania i podstaw ja do drugiego z równań</a:t>
                      </a:r>
                    </a:p>
                    <a:p>
                      <a:r>
                        <a:rPr lang="pl-PL" b="1" baseline="0" dirty="0" smtClean="0">
                          <a:latin typeface="Comic Sans MS" panose="030F0702030302020204" pitchFamily="66" charset="0"/>
                        </a:rPr>
                        <a:t>Wylicz obie niewiadome.</a:t>
                      </a:r>
                    </a:p>
                    <a:p>
                      <a:endParaRPr lang="pl-PL" b="1" baseline="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 smtClean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latin typeface="Comic Sans MS" panose="030F0702030302020204" pitchFamily="66" charset="0"/>
                        </a:rPr>
                        <a:t>Pomnóż lub podziel wielomiany przez liczbę.</a:t>
                      </a:r>
                    </a:p>
                    <a:p>
                      <a:r>
                        <a:rPr lang="pl-PL" b="1" dirty="0" smtClean="0">
                          <a:latin typeface="Comic Sans MS" panose="030F0702030302020204" pitchFamily="66" charset="0"/>
                        </a:rPr>
                        <a:t>Zredukuj</a:t>
                      </a:r>
                      <a:r>
                        <a:rPr lang="pl-PL" b="1" baseline="0" dirty="0" smtClean="0">
                          <a:latin typeface="Comic Sans MS" panose="030F0702030302020204" pitchFamily="66" charset="0"/>
                        </a:rPr>
                        <a:t> wyrazy podobne.</a:t>
                      </a:r>
                    </a:p>
                    <a:p>
                      <a:r>
                        <a:rPr lang="pl-PL" b="1" baseline="0" dirty="0" smtClean="0">
                          <a:latin typeface="Comic Sans MS" panose="030F0702030302020204" pitchFamily="66" charset="0"/>
                        </a:rPr>
                        <a:t>Wyznacz niewiadomą z dowolnie wybranego równania i podstaw ją do drugiego z równań.</a:t>
                      </a:r>
                    </a:p>
                    <a:p>
                      <a:r>
                        <a:rPr lang="pl-PL" b="1" baseline="0" dirty="0" smtClean="0">
                          <a:latin typeface="Comic Sans MS" panose="030F0702030302020204" pitchFamily="66" charset="0"/>
                        </a:rPr>
                        <a:t>Wylicz obie niewiadome.</a:t>
                      </a:r>
                      <a:endParaRPr lang="pl-PL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iek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2845467"/>
              </p:ext>
            </p:extLst>
          </p:nvPr>
        </p:nvGraphicFramePr>
        <p:xfrm>
          <a:off x="603250" y="4652963"/>
          <a:ext cx="374650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Równanie" r:id="rId3" imgW="1562040" imgH="660240" progId="Equation.3">
                  <p:embed/>
                </p:oleObj>
              </mc:Choice>
              <mc:Fallback>
                <p:oleObj name="Równanie" r:id="rId3" imgW="1562040" imgH="660240" progId="Equation.3">
                  <p:embed/>
                  <p:pic>
                    <p:nvPicPr>
                      <p:cNvPr id="0" name="Symbol zastępczy zawartości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" y="4652963"/>
                        <a:ext cx="3746500" cy="158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595800"/>
              </p:ext>
            </p:extLst>
          </p:nvPr>
        </p:nvGraphicFramePr>
        <p:xfrm>
          <a:off x="683568" y="2132856"/>
          <a:ext cx="3645992" cy="1094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Równanie" r:id="rId5" imgW="1523880" imgH="457200" progId="Equation.3">
                  <p:embed/>
                </p:oleObj>
              </mc:Choice>
              <mc:Fallback>
                <p:oleObj name="Równanie" r:id="rId5" imgW="1523880" imgH="4572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132856"/>
                        <a:ext cx="3645992" cy="1094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620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C\AppData\Local\Temp\Rar$DI19.538\Slaj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20" y="188640"/>
            <a:ext cx="7223787" cy="5417840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89000">
                <a:srgbClr val="0087E6"/>
              </a:gs>
              <a:gs pos="100000">
                <a:srgbClr val="005CBF"/>
              </a:gs>
            </a:gsLst>
            <a:lin ang="5400000" scaled="0"/>
          </a:gradFill>
          <a:extLst/>
        </p:spPr>
      </p:pic>
      <p:sp>
        <p:nvSpPr>
          <p:cNvPr id="2" name="pole tekstowe 1"/>
          <p:cNvSpPr txBox="1"/>
          <p:nvPr/>
        </p:nvSpPr>
        <p:spPr>
          <a:xfrm>
            <a:off x="251520" y="587727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Opracowanie: mgr Marta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Krużyńska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52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wój pionowy 4"/>
          <p:cNvSpPr/>
          <p:nvPr/>
        </p:nvSpPr>
        <p:spPr>
          <a:xfrm>
            <a:off x="179512" y="833864"/>
            <a:ext cx="8280920" cy="561662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/>
          <p:cNvSpPr txBox="1"/>
          <p:nvPr/>
        </p:nvSpPr>
        <p:spPr>
          <a:xfrm>
            <a:off x="1403648" y="1433730"/>
            <a:ext cx="47525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Rozwiązywaniem układów równań zajmowano się już ponad 3000 lat temu.</a:t>
            </a:r>
          </a:p>
          <a:p>
            <a:endParaRPr lang="pl-PL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Najstarsze przykłady  pochodzą z glinianych tabliczek, odkrytych podczas wykopalisk archeologicznych  nas terenie starożytnej Babilonii.</a:t>
            </a:r>
          </a:p>
          <a:p>
            <a:endParaRPr lang="pl-PL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pl-PL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Pismo klinowe nie przypomina dzisiejszych symboli matematycznych, jednak metody rozwiązywania wynalezione przez starożytnych rachmistrzów, niewiele różnią się od metod stosowanych dzisiaj.</a:t>
            </a:r>
            <a:endParaRPr lang="pl-PL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132856"/>
            <a:ext cx="2097087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293096"/>
            <a:ext cx="202036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METODA PODSTAWIANIA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1556668"/>
                <a:ext cx="2242592" cy="216024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pl-PL" sz="2800" b="1" i="1" u="sng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1556668"/>
                <a:ext cx="2242592" cy="216024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bjaśnienie w chmurce 5"/>
          <p:cNvSpPr/>
          <p:nvPr/>
        </p:nvSpPr>
        <p:spPr>
          <a:xfrm>
            <a:off x="4096366" y="1052736"/>
            <a:ext cx="4608512" cy="2808312"/>
          </a:xfrm>
          <a:prstGeom prst="cloudCallout">
            <a:avLst>
              <a:gd name="adj1" fmla="val -74345"/>
              <a:gd name="adj2" fmla="val 433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4636426" y="1641284"/>
            <a:ext cx="3528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/>
                </a:solidFill>
                <a:latin typeface="Comic Sans MS" pitchFamily="66" charset="0"/>
              </a:rPr>
              <a:t>Z pierwszego z równań wyznaczamy niewiadomą  x i podstawiamy </a:t>
            </a:r>
            <a:r>
              <a:rPr lang="pl-PL" sz="2000" b="1" dirty="0" smtClean="0">
                <a:solidFill>
                  <a:srgbClr val="FF0000"/>
                </a:solidFill>
                <a:latin typeface="Comic Sans MS" pitchFamily="66" charset="0"/>
              </a:rPr>
              <a:t>6 – y  </a:t>
            </a:r>
            <a:r>
              <a:rPr lang="pl-PL" sz="2000" b="1" dirty="0" smtClean="0">
                <a:solidFill>
                  <a:schemeClr val="bg1"/>
                </a:solidFill>
                <a:latin typeface="Comic Sans MS" pitchFamily="66" charset="0"/>
              </a:rPr>
              <a:t>do drugiego równania w miejsce x</a:t>
            </a:r>
            <a:endParaRPr lang="pl-PL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683568" y="3716908"/>
                <a:ext cx="2880725" cy="10120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2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2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𝐲</m:t>
                              </m:r>
                            </m:e>
                            <m:e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2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716908"/>
                <a:ext cx="2880725" cy="10120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bjaśnienie w chmurce 7"/>
          <p:cNvSpPr/>
          <p:nvPr/>
        </p:nvSpPr>
        <p:spPr>
          <a:xfrm>
            <a:off x="4355976" y="3429000"/>
            <a:ext cx="3681594" cy="2952328"/>
          </a:xfrm>
          <a:prstGeom prst="cloudCallout">
            <a:avLst>
              <a:gd name="adj1" fmla="val -76905"/>
              <a:gd name="adj2" fmla="val -2913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Drugie  równanie przyjęło postać równania z jedną niewiadomą, zatem obliczmy jaką wartość ma y.</a:t>
            </a:r>
            <a:endParaRPr lang="pl-PL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11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Symbol zastępczy zawartości 3"/>
              <p:cNvSpPr txBox="1">
                <a:spLocks noGrp="1"/>
              </p:cNvSpPr>
              <p:nvPr>
                <p:ph idx="1"/>
              </p:nvPr>
            </p:nvSpPr>
            <p:spPr>
              <a:xfrm>
                <a:off x="611560" y="620688"/>
                <a:ext cx="2722412" cy="10120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32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3200" b="1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1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𝐲</m:t>
                              </m:r>
                            </m:e>
                            <m:e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𝟐𝐲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32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Symbol zastępczy zawartości 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620688"/>
                <a:ext cx="2722412" cy="10120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bjaśnienie w chmurce 4"/>
          <p:cNvSpPr/>
          <p:nvPr/>
        </p:nvSpPr>
        <p:spPr>
          <a:xfrm>
            <a:off x="4067944" y="270845"/>
            <a:ext cx="4860031" cy="2952328"/>
          </a:xfrm>
          <a:prstGeom prst="cloudCallout">
            <a:avLst>
              <a:gd name="adj1" fmla="val -69882"/>
              <a:gd name="adj2" fmla="val -1036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Zredukowaliśmy wyrazy podobne (-y-y= - 2y)  i przenieśliśmy 6 na prawą stronę równania, pamiętając o zmianie znaku.</a:t>
            </a:r>
            <a:endParaRPr lang="pl-PL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ymbol zastępczy zawartości 3"/>
              <p:cNvSpPr txBox="1">
                <a:spLocks/>
              </p:cNvSpPr>
              <p:nvPr/>
            </p:nvSpPr>
            <p:spPr>
              <a:xfrm>
                <a:off x="692056" y="1954591"/>
                <a:ext cx="3565463" cy="1027782"/>
              </a:xfrm>
              <a:prstGeom prst="rect">
                <a:avLst/>
              </a:prstGeom>
              <a:noFill/>
            </p:spPr>
            <p:txBody>
              <a:bodyPr vert="horz" wrap="non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𝐲</m:t>
                              </m:r>
                            </m:e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𝟐𝐲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/:(−</m:t>
                              </m:r>
                              <m:r>
                                <a:rPr lang="pl-PL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Symbol zastępczy zawartości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056" y="1954591"/>
                <a:ext cx="3565463" cy="102778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Symbol zastępczy zawartości 3"/>
              <p:cNvSpPr txBox="1">
                <a:spLocks/>
              </p:cNvSpPr>
              <p:nvPr/>
            </p:nvSpPr>
            <p:spPr>
              <a:xfrm>
                <a:off x="660848" y="3221538"/>
                <a:ext cx="2170979" cy="1012008"/>
              </a:xfrm>
              <a:prstGeom prst="rect">
                <a:avLst/>
              </a:prstGeom>
              <a:noFill/>
            </p:spPr>
            <p:txBody>
              <a:bodyPr vert="horz" wrap="non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𝐲</m:t>
                              </m:r>
                            </m:e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Symbol zastępczy zawartości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48" y="3221538"/>
                <a:ext cx="2170979" cy="101200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jaśnienie w chmurce 8"/>
          <p:cNvSpPr/>
          <p:nvPr/>
        </p:nvSpPr>
        <p:spPr>
          <a:xfrm>
            <a:off x="4368876" y="2636912"/>
            <a:ext cx="4590256" cy="2952328"/>
          </a:xfrm>
          <a:prstGeom prst="cloudCallout">
            <a:avLst>
              <a:gd name="adj1" fmla="val -75735"/>
              <a:gd name="adj2" fmla="val 2718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Przekształcając drugie  równanie obliczyliśmy wartość niewiadomej  y.</a:t>
            </a: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Otrzymaną liczbę podstawmy do pierwszego równania, by obliczyć x.</a:t>
            </a:r>
            <a:endParaRPr lang="pl-PL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ymbol zastępczy zawartości 3"/>
              <p:cNvSpPr txBox="1">
                <a:spLocks/>
              </p:cNvSpPr>
              <p:nvPr/>
            </p:nvSpPr>
            <p:spPr>
              <a:xfrm>
                <a:off x="665657" y="4365104"/>
                <a:ext cx="2166170" cy="997902"/>
              </a:xfrm>
              <a:prstGeom prst="rect">
                <a:avLst/>
              </a:prstGeom>
              <a:noFill/>
            </p:spPr>
            <p:txBody>
              <a:bodyPr vert="horz" wrap="non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Symbol zastępczy zawartości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57" y="4365104"/>
                <a:ext cx="2166170" cy="99790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ymbol zastępczy zawartości 3"/>
              <p:cNvSpPr txBox="1">
                <a:spLocks/>
              </p:cNvSpPr>
              <p:nvPr/>
            </p:nvSpPr>
            <p:spPr>
              <a:xfrm>
                <a:off x="692056" y="5589240"/>
                <a:ext cx="1437188" cy="1007905"/>
              </a:xfrm>
              <a:prstGeom prst="rect">
                <a:avLst/>
              </a:prstGeom>
              <a:noFill/>
            </p:spPr>
            <p:txBody>
              <a:bodyPr vert="horz" wrap="non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𝐱</m:t>
                              </m:r>
                              <m:r>
                                <a:rPr lang="pl-PL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𝐲</m:t>
                              </m:r>
                              <m:r>
                                <a:rPr lang="pl-PL" b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Symbol zastępczy zawartości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056" y="5589240"/>
                <a:ext cx="1437188" cy="100790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73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Zatem rozwiązaniem układu dwóch równań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/>
              <a:t>j</a:t>
            </a:r>
            <a:r>
              <a:rPr lang="pl-PL" dirty="0" smtClean="0"/>
              <a:t>est para liczb                spełniająca oba równania.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Suma tych liczb wynosi 6   (5 + 1 = 6)</a:t>
            </a:r>
          </a:p>
          <a:p>
            <a:pPr marL="0" indent="0">
              <a:buNone/>
            </a:pPr>
            <a:r>
              <a:rPr lang="pl-PL" dirty="0" smtClean="0"/>
              <a:t>a różnica wynosi 4               (5 – 1 = 4)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ymbol zastępczy zawartości 2"/>
              <p:cNvSpPr txBox="1">
                <a:spLocks/>
              </p:cNvSpPr>
              <p:nvPr/>
            </p:nvSpPr>
            <p:spPr>
              <a:xfrm>
                <a:off x="827584" y="908720"/>
                <a:ext cx="2242592" cy="216024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pl-PL" sz="2800" b="1" i="1" u="sng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4" name="Symbol zastępczy zawartości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908720"/>
                <a:ext cx="2242592" cy="216024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Symbol zastępczy zawartości 2"/>
              <p:cNvSpPr txBox="1">
                <a:spLocks/>
              </p:cNvSpPr>
              <p:nvPr/>
            </p:nvSpPr>
            <p:spPr>
              <a:xfrm>
                <a:off x="2843808" y="2708920"/>
                <a:ext cx="2242592" cy="216024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pl-PL" sz="2800" b="1" i="1" u="sng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5" name="Symbol zastępczy zawartości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2708920"/>
                <a:ext cx="2242592" cy="21602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450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Duże znaczenie ma wybór niewiadomej, którą wyznaczamy z jednego z równań.</a:t>
            </a:r>
            <a:endParaRPr lang="pl-PL" sz="28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pl-PL" b="1" i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pl-PL" b="1" i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d>
                                <m:dPr>
                                  <m:ctrlP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𝟔</m:t>
                                  </m:r>
                                  <m:r>
                                    <a:rPr lang="pl-PL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pl-PL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a:rPr lang="pl-PL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𝒚</m:t>
                                  </m:r>
                                </m:e>
                              </m:d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4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bjaśnienie w chmurce 4"/>
          <p:cNvSpPr/>
          <p:nvPr/>
        </p:nvSpPr>
        <p:spPr>
          <a:xfrm>
            <a:off x="4355976" y="1844824"/>
            <a:ext cx="4355975" cy="2952329"/>
          </a:xfrm>
          <a:prstGeom prst="cloudCallout">
            <a:avLst>
              <a:gd name="adj1" fmla="val -70518"/>
              <a:gd name="adj2" fmla="val -27715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Najkorzystniej jest wyznaczyć niewiadomą </a:t>
            </a:r>
            <a:r>
              <a:rPr lang="pl-PL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y z drugiego równania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Otrzymane wyrażenie </a:t>
            </a:r>
            <a:r>
              <a:rPr lang="pl-PL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6+4x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podstawiamy zamiast literki y do pierwszego równania.</a:t>
            </a:r>
            <a:endParaRPr lang="pl-PL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Strzałka zakrzywiona w górę 6"/>
          <p:cNvSpPr/>
          <p:nvPr/>
        </p:nvSpPr>
        <p:spPr>
          <a:xfrm>
            <a:off x="1793940" y="5589240"/>
            <a:ext cx="473804" cy="14401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Strzałka zakrzywiona w górę 7"/>
          <p:cNvSpPr/>
          <p:nvPr/>
        </p:nvSpPr>
        <p:spPr>
          <a:xfrm>
            <a:off x="1793940" y="5572860"/>
            <a:ext cx="1294096" cy="3516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2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88640"/>
                <a:ext cx="4546848" cy="5865515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</m:t>
                            </m:r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𝟏𝟐</m:t>
                            </m:r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b="1" i="1" dirty="0" smtClean="0">
                    <a:solidFill>
                      <a:schemeClr val="accent5">
                        <a:lumMod val="50000"/>
                      </a:schemeClr>
                    </a:solidFill>
                    <a:latin typeface="Cambria Math"/>
                  </a:rPr>
                  <a:t>  </a:t>
                </a:r>
                <a:endParaRPr lang="pl-PL" b="1" i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pl-PL" b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sz="4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𝟏𝟐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sz="40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pl-PL" sz="4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40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𝟏𝟖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sz="4000" b="1" i="1" dirty="0">
                    <a:solidFill>
                      <a:schemeClr val="accent5">
                        <a:lumMod val="50000"/>
                      </a:schemeClr>
                    </a:solidFill>
                    <a:latin typeface="Cambria Math"/>
                  </a:rPr>
                  <a:t>  </a:t>
                </a:r>
              </a:p>
              <a:p>
                <a:pPr marL="0" indent="0">
                  <a:buNone/>
                </a:pPr>
                <a:endParaRPr lang="pl-PL" sz="4000" b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𝟒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𝟏𝟒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𝟐𝟏</m:t>
                            </m:r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 /:</m:t>
                            </m:r>
                            <m:r>
                              <a:rPr lang="pl-PL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𝟏𝟒</m:t>
                            </m:r>
                          </m:e>
                        </m:eqArr>
                      </m:e>
                    </m:d>
                  </m:oMath>
                </a14:m>
                <a:r>
                  <a:rPr lang="pl-PL" b="1" i="1" dirty="0">
                    <a:solidFill>
                      <a:schemeClr val="accent5">
                        <a:lumMod val="50000"/>
                      </a:schemeClr>
                    </a:solidFill>
                    <a:latin typeface="Cambria Math"/>
                  </a:rPr>
                  <a:t>  </a:t>
                </a:r>
              </a:p>
              <a:p>
                <a:pPr marL="0" indent="0">
                  <a:buNone/>
                </a:pP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pl-PL" b="1" i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𝟔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d>
                                <m:dPr>
                                  <m:ctrlPr>
                                    <a:rPr lang="pl-PL" b="1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l-PL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pl-PL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pl-PL" b="1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e>
                              </m:d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pl-PL" b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88640"/>
                <a:ext cx="4546848" cy="5865515"/>
              </a:xfrm>
              <a:blipFill rotWithShape="1">
                <a:blip r:embed="rId2"/>
                <a:stretch>
                  <a:fillRect t="-20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jaśnienie w chmurce 3"/>
          <p:cNvSpPr/>
          <p:nvPr/>
        </p:nvSpPr>
        <p:spPr>
          <a:xfrm>
            <a:off x="4331982" y="4005064"/>
            <a:ext cx="4392488" cy="2232248"/>
          </a:xfrm>
          <a:prstGeom prst="cloudCallout">
            <a:avLst>
              <a:gd name="adj1" fmla="val -94956"/>
              <a:gd name="adj2" fmla="val -29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Wyznaczoną wartość (-1,5) podstawiamy do równania </a:t>
            </a:r>
          </a:p>
          <a:p>
            <a:pPr algn="ctr"/>
            <a:r>
              <a:rPr lang="pl-PL" b="1" dirty="0" smtClean="0"/>
              <a:t>y = 6+4x   i obliczamy niewiadomą y</a:t>
            </a:r>
          </a:p>
          <a:p>
            <a:pPr algn="ctr"/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4572000" y="188640"/>
            <a:ext cx="3576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omic Sans MS" panose="030F0702030302020204" pitchFamily="66" charset="0"/>
              </a:rPr>
              <a:t>Drugie równanie otrzymaliśmy  wykonując działanie</a:t>
            </a:r>
          </a:p>
          <a:p>
            <a:r>
              <a:rPr lang="pl-PL" b="1" dirty="0" smtClean="0">
                <a:latin typeface="Comic Sans MS" panose="030F0702030302020204" pitchFamily="66" charset="0"/>
              </a:rPr>
              <a:t>2x + 3∙6 + 3∙4x = -3</a:t>
            </a:r>
            <a:endParaRPr lang="pl-PL" b="1" dirty="0">
              <a:latin typeface="Comic Sans MS" panose="030F0702030302020204" pitchFamily="66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110213" y="1634316"/>
            <a:ext cx="361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omic Sans MS" panose="030F0702030302020204" pitchFamily="66" charset="0"/>
              </a:rPr>
              <a:t>Redukujemy wyrazy podobne po obu stronach równania</a:t>
            </a:r>
            <a:endParaRPr lang="pl-PL" b="1" dirty="0">
              <a:latin typeface="Comic Sans MS" panose="030F0702030302020204" pitchFamily="66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3779912" y="302831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Comic Sans MS" panose="030F0702030302020204" pitchFamily="66" charset="0"/>
              </a:rPr>
              <a:t>Dzielimy obie strony równania przez 14</a:t>
            </a:r>
            <a:endParaRPr lang="pl-PL" b="1" dirty="0">
              <a:latin typeface="Comic Sans MS" panose="030F0702030302020204" pitchFamily="66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575556" y="623731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Rozwiązaniem równania jest para liczb  x = -1,5  i  y = 0</a:t>
            </a:r>
            <a:endParaRPr lang="pl-PL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6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W celu wyznaczenia niewiadomej z jednego z równań, najpierw upraszczamy to równanie:</a:t>
            </a:r>
            <a:endParaRPr lang="pl-PL" sz="24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𝟐𝟖</m:t>
                              </m:r>
                            </m:e>
                            <m:e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b="1" i="1" dirty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pl-PL" b="1" i="1" dirty="0" smtClean="0">
                  <a:solidFill>
                    <a:schemeClr val="accent5">
                      <a:lumMod val="50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=−</m:t>
                              </m:r>
                              <m:r>
                                <a:rPr lang="pl-PL" b="1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</m:e>
                            <m:e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𝒚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b="1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𝟕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492941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jaśnienie w chmurce 3"/>
          <p:cNvSpPr/>
          <p:nvPr/>
        </p:nvSpPr>
        <p:spPr>
          <a:xfrm>
            <a:off x="4211960" y="1124744"/>
            <a:ext cx="4587402" cy="2455734"/>
          </a:xfrm>
          <a:prstGeom prst="cloudCallout">
            <a:avLst>
              <a:gd name="adj1" fmla="val -58426"/>
              <a:gd name="adj2" fmla="val -33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omic Sans MS" panose="030F0702030302020204" pitchFamily="66" charset="0"/>
              </a:rPr>
              <a:t>Przekształcamy równoważnie  pierwsze równanie  dzieląc każdy wyraz przez 4, wyznaczamy niewiadomą  x i podstawiamy do drugiego równania</a:t>
            </a:r>
            <a:endParaRPr lang="pl-PL" b="1" dirty="0">
              <a:latin typeface="Comic Sans MS" panose="030F0702030302020204" pitchFamily="66" charset="0"/>
            </a:endParaRPr>
          </a:p>
        </p:txBody>
      </p:sp>
      <p:sp>
        <p:nvSpPr>
          <p:cNvPr id="5" name="Objaśnienie w chmurce 4"/>
          <p:cNvSpPr/>
          <p:nvPr/>
        </p:nvSpPr>
        <p:spPr>
          <a:xfrm>
            <a:off x="5441809" y="3573016"/>
            <a:ext cx="3555205" cy="2592288"/>
          </a:xfrm>
          <a:prstGeom prst="cloudCallout">
            <a:avLst>
              <a:gd name="adj1" fmla="val -118038"/>
              <a:gd name="adj2" fmla="val -7551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Możemy zastosować uproszczony zapis</a:t>
            </a:r>
          </a:p>
          <a:p>
            <a:pPr algn="ctr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i równanie z jedną niewiadomą rozwiązać oddzielnie.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323528" y="3861048"/>
                <a:ext cx="6408712" cy="2823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 = </a:t>
                </a:r>
                <a:r>
                  <a:rPr lang="pl-PL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-7 - 3y    </a:t>
                </a:r>
              </a:p>
              <a:p>
                <a:endParaRPr lang="pl-PL" b="1" dirty="0">
                  <a:solidFill>
                    <a:schemeClr val="accent1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3</a:t>
                </a:r>
                <a:r>
                  <a:rPr lang="pl-PL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(- 7 – 3y)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+ 2y = 7 </a:t>
                </a: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- 21 – 9y + 2y = 7</a:t>
                </a: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- 9y + 2y = 7 + 21</a:t>
                </a:r>
              </a:p>
              <a:p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- 7y = 28 / </a:t>
                </a:r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(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-7)</a:t>
                </a:r>
              </a:p>
              <a:p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 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y = </a:t>
                </a:r>
                <a:r>
                  <a:rPr lang="pl-PL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  <a:sym typeface="Wingdings" panose="05000000000000000000" pitchFamily="2" charset="2"/>
                  </a:rPr>
                  <a:t>- 4</a:t>
                </a:r>
                <a:endParaRPr lang="pl-PL" b="1" dirty="0" smtClean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  <a:p>
                <a:endParaRPr lang="pl-PL" dirty="0" smtClean="0"/>
              </a:p>
              <a:p>
                <a:r>
                  <a:rPr lang="pl-PL" b="1" dirty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x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 = - 7 – 3</a:t>
                </a:r>
                <a:r>
                  <a:rPr lang="pl-PL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(-4) </a:t>
                </a:r>
                <a:r>
                  <a:rPr lang="pl-PL" b="1" dirty="0" smtClean="0">
                    <a:solidFill>
                      <a:schemeClr val="accent1">
                        <a:lumMod val="50000"/>
                      </a:schemeClr>
                    </a:solidFill>
                    <a:latin typeface="Comic Sans MS" panose="030F0702030302020204" pitchFamily="66" charset="0"/>
                  </a:rPr>
                  <a:t>= - 7 + 12 = 5  </a:t>
                </a:r>
                <a:r>
                  <a:rPr lang="pl-PL" b="1" dirty="0" smtClean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Rozwiązanie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pl-PL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pl-PL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pl-PL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pl-PL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𝟓</m:t>
                            </m:r>
                          </m:e>
                          <m:e>
                            <m:r>
                              <a:rPr lang="pl-PL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𝒚</m:t>
                            </m:r>
                            <m:r>
                              <a:rPr lang="pl-PL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=−</m:t>
                            </m:r>
                            <m:r>
                              <a:rPr lang="pl-PL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</m:eqArr>
                      </m:e>
                    </m:d>
                  </m:oMath>
                </a14:m>
                <a:endParaRPr lang="pl-PL" b="1" dirty="0">
                  <a:solidFill>
                    <a:schemeClr val="bg1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861048"/>
                <a:ext cx="6408712" cy="2823273"/>
              </a:xfrm>
              <a:prstGeom prst="rect">
                <a:avLst/>
              </a:prstGeom>
              <a:blipFill rotWithShape="1">
                <a:blip r:embed="rId3"/>
                <a:stretch>
                  <a:fillRect l="-761" t="-86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144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1783</Words>
  <Application>Microsoft Office PowerPoint</Application>
  <PresentationFormat>Pokaz na ekranie (4:3)</PresentationFormat>
  <Paragraphs>251</Paragraphs>
  <Slides>23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5" baseType="lpstr">
      <vt:lpstr>Motyw pakietu Office</vt:lpstr>
      <vt:lpstr>Równanie</vt:lpstr>
      <vt:lpstr>ROZWIĄZYWNIE UKŁADÓW RÓWNAŃ METODĄ PODSTAWIANIA</vt:lpstr>
      <vt:lpstr>PRZYPOMNIENIE</vt:lpstr>
      <vt:lpstr>Prezentacja programu PowerPoint</vt:lpstr>
      <vt:lpstr>METODA PODSTAWIANIA</vt:lpstr>
      <vt:lpstr>Prezentacja programu PowerPoint</vt:lpstr>
      <vt:lpstr>Prezentacja programu PowerPoint</vt:lpstr>
      <vt:lpstr>Duże znaczenie ma wybór niewiadomej, którą wyznaczamy z jednego z równań.</vt:lpstr>
      <vt:lpstr>Prezentacja programu PowerPoint</vt:lpstr>
      <vt:lpstr>W celu wyznaczenia niewiadomej z jednego z równań, najpierw upraszczamy to równanie:</vt:lpstr>
      <vt:lpstr>W wyniku przekształcenia układu równań {█(2x+y=4@3x-2y=-1)┤     możemy otrzymać układ:</vt:lpstr>
      <vt:lpstr>W wyniku przekształcenia układu równań {█(2x-6y=4@10x+3y=31)┤     możemy otrzymać układy zapisane poniżej. Ustaw je we właściwej kolejności.</vt:lpstr>
      <vt:lpstr>Rozwiąż układy równań metodą podstawiania. Wykorzystaj podane wskazówki.</vt:lpstr>
      <vt:lpstr>W niektórych przypadkach zanim przystąpimy do rozwiązywania układu równań  musimy uporządkować równania wchodzące w jego skład.</vt:lpstr>
      <vt:lpstr>Przekształcenia algebraiczne:  Zasady opuszczania nawiasów</vt:lpstr>
      <vt:lpstr>Przekształcenia algebraiczne:  Mnożenie sum algebraicznych przez jednomian</vt:lpstr>
      <vt:lpstr>Przekształcenia algebraiczne:  Dzielenie sum algebraicznych przez jednomian</vt:lpstr>
      <vt:lpstr>Rozwiąż układy równań, stosując znane przekształcenia.  </vt:lpstr>
      <vt:lpstr>ROZWIĄZANIE I</vt:lpstr>
      <vt:lpstr>Prezentacja programu PowerPoint</vt:lpstr>
      <vt:lpstr>ROZWIĄZANIE II</vt:lpstr>
      <vt:lpstr>Prezentacja programu PowerPoint</vt:lpstr>
      <vt:lpstr>Rozwiąż układy równań metodą podstawiania. Wykorzystaj podane wskazówki.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ROZWIĄZYWNIE UKŁADÓW RÓWNAŃ METODA PODSTAWIANIA</dc:title>
  <dc:creator>marta</dc:creator>
  <cp:lastModifiedBy>marta</cp:lastModifiedBy>
  <cp:revision>43</cp:revision>
  <dcterms:created xsi:type="dcterms:W3CDTF">2013-12-08T14:56:18Z</dcterms:created>
  <dcterms:modified xsi:type="dcterms:W3CDTF">2013-12-18T09:32:29Z</dcterms:modified>
</cp:coreProperties>
</file>