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78" r:id="rId4"/>
    <p:sldId id="281" r:id="rId5"/>
    <p:sldId id="279" r:id="rId6"/>
    <p:sldId id="280" r:id="rId7"/>
    <p:sldId id="282" r:id="rId8"/>
    <p:sldId id="283" r:id="rId9"/>
    <p:sldId id="284" r:id="rId10"/>
    <p:sldId id="285" r:id="rId11"/>
    <p:sldId id="263" r:id="rId12"/>
    <p:sldId id="270" r:id="rId13"/>
    <p:sldId id="264" r:id="rId14"/>
    <p:sldId id="268" r:id="rId15"/>
    <p:sldId id="294" r:id="rId16"/>
    <p:sldId id="286" r:id="rId17"/>
    <p:sldId id="287" r:id="rId18"/>
    <p:sldId id="288" r:id="rId19"/>
    <p:sldId id="290" r:id="rId20"/>
    <p:sldId id="289" r:id="rId21"/>
    <p:sldId id="291" r:id="rId22"/>
    <p:sldId id="292" r:id="rId23"/>
    <p:sldId id="293" r:id="rId24"/>
    <p:sldId id="295" r:id="rId25"/>
    <p:sldId id="296" r:id="rId2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3605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5586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478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173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6979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674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143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88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01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313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761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70000">
              <a:schemeClr val="accent5">
                <a:lumMod val="60000"/>
                <a:lumOff val="40000"/>
              </a:schemeClr>
            </a:gs>
            <a:gs pos="52000">
              <a:schemeClr val="accent5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B75E1-5154-481E-BE68-0F6BAACBF1A2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30748-CA05-4BB2-94D1-F618F76B34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906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3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2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3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l-PL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pl-PL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  <a:p>
            <a:pPr algn="l">
              <a:defRPr/>
            </a:pPr>
            <a:r>
              <a:rPr lang="pl-PL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</a:t>
            </a:r>
            <a:r>
              <a:rPr lang="pl-PL" sz="165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y</a:t>
            </a:r>
            <a:r>
              <a:rPr lang="pl-PL" sz="165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= ???      </a:t>
            </a:r>
            <a:endParaRPr lang="pl-PL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611560" y="2153850"/>
            <a:ext cx="80648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pl-P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  </a:t>
            </a:r>
            <a:endParaRPr lang="pl-PL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054401" y="3382833"/>
            <a:ext cx="2475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mic Sans MS" pitchFamily="66" charset="0"/>
              </a:rPr>
              <a:t>x</a:t>
            </a:r>
            <a:r>
              <a:rPr lang="pl-PL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mic Sans MS" pitchFamily="66" charset="0"/>
              </a:rPr>
              <a:t> = ??</a:t>
            </a:r>
            <a:endParaRPr lang="pl-PL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5292080" y="62373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689052" y="2182505"/>
            <a:ext cx="428995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l-PL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x</a:t>
            </a:r>
            <a:r>
              <a:rPr lang="pl-PL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= ??</a:t>
            </a:r>
            <a:endParaRPr lang="pl-PL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79634" y="2967335"/>
            <a:ext cx="18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l-PL" sz="5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mic Sans MS" pitchFamily="66" charset="0"/>
            </a:endParaRPr>
          </a:p>
          <a:p>
            <a:pPr algn="ctr"/>
            <a:endParaRPr lang="pl-PL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3648720" y="5349431"/>
            <a:ext cx="4729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mic Sans MS" pitchFamily="66" charset="0"/>
              </a:rPr>
              <a:t>y</a:t>
            </a:r>
            <a:r>
              <a:rPr lang="pl-PL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mic Sans MS" pitchFamily="66" charset="0"/>
              </a:rPr>
              <a:t> = ???      </a:t>
            </a:r>
            <a:endParaRPr lang="pl-PL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098931" y="404664"/>
            <a:ext cx="6946132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UKŁADY  RÓWNAŃ</a:t>
            </a:r>
          </a:p>
          <a:p>
            <a:pPr algn="ctr"/>
            <a:r>
              <a:rPr lang="pl-PL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Do czego służą?</a:t>
            </a:r>
            <a:endParaRPr lang="pl-PL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3203848" y="6237312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Autor prezentacji mgr Marta </a:t>
            </a:r>
            <a:r>
              <a:rPr lang="pl-PL" sz="2000" b="1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29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Nasze zadanie zatem możemy zapisać w następującej postaci:</a:t>
            </a:r>
            <a:endParaRPr lang="pl-PL" sz="32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Bankomat wypłaca pieniądze w banknotach 50zł  i 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100zł</a:t>
            </a: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  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Pani Marta wybiera z bankomatu kwotę 700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złotych. 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W </a:t>
            </a: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wypłaconych banknotach było o jeden więcej banknotów 100-złotowych niż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50-złotowych.</a:t>
            </a:r>
            <a:endParaRPr lang="pl-PL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Obiek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56289247"/>
              </p:ext>
            </p:extLst>
          </p:nvPr>
        </p:nvGraphicFramePr>
        <p:xfrm>
          <a:off x="726913" y="3284984"/>
          <a:ext cx="3672408" cy="143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Równanie" r:id="rId3" imgW="1168200" imgH="457200" progId="Equation.3">
                  <p:embed/>
                </p:oleObj>
              </mc:Choice>
              <mc:Fallback>
                <p:oleObj name="Równanie" r:id="rId3" imgW="1168200" imgH="457200" progId="Equation.3">
                  <p:embed/>
                  <p:pic>
                    <p:nvPicPr>
                      <p:cNvPr id="0" name="Symbol zastępczy zawartości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913" y="3284984"/>
                        <a:ext cx="3672408" cy="1438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395536" y="4941168"/>
            <a:ext cx="81507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Klamra łącząca oba równania oznacza, że </a:t>
            </a:r>
            <a:r>
              <a:rPr lang="pl-PL" sz="28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szukane liczby x i y  muszą spełniać oba równania jednocześnie.</a:t>
            </a:r>
            <a:endParaRPr lang="pl-PL" sz="2800" b="1" u="sng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Objaśnienie w chmurce 5"/>
          <p:cNvSpPr/>
          <p:nvPr/>
        </p:nvSpPr>
        <p:spPr>
          <a:xfrm>
            <a:off x="5449950" y="2780928"/>
            <a:ext cx="3514538" cy="2160240"/>
          </a:xfrm>
          <a:prstGeom prst="cloudCallout">
            <a:avLst>
              <a:gd name="adj1" fmla="val -84540"/>
              <a:gd name="adj2" fmla="val 2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5868144" y="3128036"/>
            <a:ext cx="26781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latin typeface="Comic Sans MS" pitchFamily="66" charset="0"/>
              </a:rPr>
              <a:t>Zapis taki nazywamy   </a:t>
            </a:r>
            <a:r>
              <a:rPr lang="pl-PL" sz="2800" b="1" dirty="0" smtClean="0">
                <a:solidFill>
                  <a:schemeClr val="bg1"/>
                </a:solidFill>
                <a:latin typeface="Comic Sans MS" pitchFamily="66" charset="0"/>
              </a:rPr>
              <a:t>UKŁADEM RÓWNAŃ</a:t>
            </a:r>
            <a:endParaRPr lang="pl-PL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68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l-PL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28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l-PL" sz="28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Zadanie 1 Dopisz brakujące równanie.</a:t>
            </a:r>
            <a:b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endParaRPr lang="pl-PL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83568" y="1844824"/>
            <a:ext cx="7920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Comic Sans MS" pitchFamily="66" charset="0"/>
              </a:rPr>
              <a:t>Za sok i ciastko Ola zapłaciła 3,60zł, a Ania za dwa takie soki i trzy ciastka zapłaciła 9,40zł. </a:t>
            </a:r>
          </a:p>
          <a:p>
            <a:endParaRPr lang="pl-PL" sz="2000" b="1" dirty="0">
              <a:latin typeface="Comic Sans MS" pitchFamily="66" charset="0"/>
            </a:endParaRPr>
          </a:p>
          <a:p>
            <a:r>
              <a:rPr lang="pl-PL" sz="2000" b="1" dirty="0" smtClean="0">
                <a:solidFill>
                  <a:srgbClr val="C00000"/>
                </a:solidFill>
                <a:latin typeface="Comic Sans MS" pitchFamily="66" charset="0"/>
              </a:rPr>
              <a:t>x-cena soku</a:t>
            </a:r>
          </a:p>
          <a:p>
            <a:r>
              <a:rPr lang="pl-PL" sz="2000" b="1" dirty="0">
                <a:solidFill>
                  <a:srgbClr val="C00000"/>
                </a:solidFill>
                <a:latin typeface="Comic Sans MS" pitchFamily="66" charset="0"/>
              </a:rPr>
              <a:t>y</a:t>
            </a:r>
            <a:r>
              <a:rPr lang="pl-PL" sz="2000" b="1" dirty="0" smtClean="0">
                <a:solidFill>
                  <a:srgbClr val="C00000"/>
                </a:solidFill>
                <a:latin typeface="Comic Sans MS" pitchFamily="66" charset="0"/>
              </a:rPr>
              <a:t>-cena ciastka</a:t>
            </a:r>
            <a:endParaRPr lang="pl-PL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858688"/>
              </p:ext>
            </p:extLst>
          </p:nvPr>
        </p:nvGraphicFramePr>
        <p:xfrm>
          <a:off x="5076056" y="2798971"/>
          <a:ext cx="2482850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Równanie" r:id="rId3" imgW="838080" imgH="457200" progId="Equation.3">
                  <p:embed/>
                </p:oleObj>
              </mc:Choice>
              <mc:Fallback>
                <p:oleObj name="Równanie" r:id="rId3" imgW="83808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798971"/>
                        <a:ext cx="2482850" cy="1354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827584" y="4371201"/>
            <a:ext cx="76328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Comic Sans MS" pitchFamily="66" charset="0"/>
              </a:rPr>
              <a:t>Mama i córka mają razem 30 lat. Mama jest o 20 lat starsza od córki.</a:t>
            </a:r>
          </a:p>
          <a:p>
            <a:endParaRPr lang="pl-PL" sz="2000" b="1" dirty="0">
              <a:latin typeface="Comic Sans MS" pitchFamily="66" charset="0"/>
            </a:endParaRPr>
          </a:p>
          <a:p>
            <a:r>
              <a:rPr lang="pl-PL" sz="2000" b="1" dirty="0">
                <a:solidFill>
                  <a:srgbClr val="C00000"/>
                </a:solidFill>
                <a:latin typeface="Comic Sans MS" pitchFamily="66" charset="0"/>
              </a:rPr>
              <a:t>x</a:t>
            </a:r>
            <a:r>
              <a:rPr lang="pl-PL" sz="2000" b="1" dirty="0" smtClean="0">
                <a:solidFill>
                  <a:srgbClr val="C00000"/>
                </a:solidFill>
                <a:latin typeface="Comic Sans MS" pitchFamily="66" charset="0"/>
              </a:rPr>
              <a:t>-wiek mamy</a:t>
            </a:r>
          </a:p>
          <a:p>
            <a:r>
              <a:rPr lang="pl-PL" sz="2000" b="1" dirty="0">
                <a:solidFill>
                  <a:srgbClr val="C00000"/>
                </a:solidFill>
                <a:latin typeface="Comic Sans MS" pitchFamily="66" charset="0"/>
              </a:rPr>
              <a:t>y</a:t>
            </a:r>
            <a:r>
              <a:rPr lang="pl-PL" sz="2000" b="1" dirty="0" smtClean="0">
                <a:solidFill>
                  <a:srgbClr val="C00000"/>
                </a:solidFill>
                <a:latin typeface="Comic Sans MS" pitchFamily="66" charset="0"/>
              </a:rPr>
              <a:t>-wiek córki</a:t>
            </a:r>
            <a:endParaRPr lang="pl-PL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531972"/>
              </p:ext>
            </p:extLst>
          </p:nvPr>
        </p:nvGraphicFramePr>
        <p:xfrm>
          <a:off x="5148064" y="5079087"/>
          <a:ext cx="2144712" cy="1354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Równanie" r:id="rId5" imgW="723600" imgH="457200" progId="Equation.3">
                  <p:embed/>
                </p:oleObj>
              </mc:Choice>
              <mc:Fallback>
                <p:oleObj name="Równanie" r:id="rId5" imgW="723600" imgH="457200" progId="Equation.3">
                  <p:embed/>
                  <p:pic>
                    <p:nvPicPr>
                      <p:cNvPr id="0" name="Obi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5079087"/>
                        <a:ext cx="2144712" cy="1354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343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Zadanie 2 Zapisz układy równań do podanych problemów</a:t>
            </a:r>
            <a:r>
              <a:rPr lang="pl-PL" sz="2400" b="1" dirty="0" smtClean="0">
                <a:latin typeface="Comic Sans MS" pitchFamily="66" charset="0"/>
              </a:rPr>
              <a:t>.</a:t>
            </a:r>
            <a:endParaRPr lang="pl-PL" sz="2400" b="1" dirty="0"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W pewnej klasie jest x dziewcząt i y chłopców, razem 26 osób. Gdyby dziewczynek było o 6 mniej, a chłopców dwa razy więcej to razem byłoby 30 uczniów. </a:t>
            </a: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Jaś i Małgosia mają razem 250zł, gdyby Jaś wydał połowę swoich oszczędności a Małgosia wydałaby 40zł to zostałoby im łącznie 140zł.</a:t>
            </a: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Buty kosztują x zł a torba y zł razem 180zł. Gdy cenę torby obniżono o 20 zł, a cenę butów o 30zł to trzeba było zapłacić 130zł.</a:t>
            </a: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Majka za dwa bilety normalne i trzy ulgowe zapłaciła 57zł, a Kuba kupując  1 bilet normalny i 2 bilety ulgowe na ten sam film zapłacił 38zł.</a:t>
            </a: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endParaRPr lang="pl-PL" sz="2000" b="1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 </a:t>
            </a:r>
            <a:endParaRPr lang="pl-PL" sz="2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Sprawdzamy czy dana para liczb jest rozwiązaniem układu równań</a:t>
            </a:r>
            <a:b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endParaRPr lang="pl-PL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Rozwiązaniem układu równań jest para liczb, która spełnia oba równania jednocześnie.</a:t>
            </a:r>
          </a:p>
          <a:p>
            <a:pPr marL="0" indent="0">
              <a:buNone/>
            </a:pPr>
            <a:endParaRPr lang="pl-PL" sz="2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Przykład: </a:t>
            </a: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Sprawdź czy liczby </a:t>
            </a:r>
            <a:r>
              <a:rPr lang="pl-PL" sz="2000" b="1" dirty="0" smtClean="0">
                <a:solidFill>
                  <a:srgbClr val="FF0000"/>
                </a:solidFill>
                <a:latin typeface="Comic Sans MS" pitchFamily="66" charset="0"/>
              </a:rPr>
              <a:t>x = 2 </a:t>
            </a:r>
            <a:r>
              <a:rPr lang="pl-PL" sz="2000" b="1" dirty="0" smtClean="0">
                <a:latin typeface="Comic Sans MS" pitchFamily="66" charset="0"/>
              </a:rPr>
              <a:t>i </a:t>
            </a:r>
            <a:r>
              <a:rPr lang="pl-PL" sz="2000" b="1" dirty="0" smtClean="0">
                <a:solidFill>
                  <a:srgbClr val="FF0000"/>
                </a:solidFill>
                <a:latin typeface="Comic Sans MS" pitchFamily="66" charset="0"/>
              </a:rPr>
              <a:t>y = 3 </a:t>
            </a:r>
            <a:r>
              <a:rPr lang="pl-PL" sz="2000" b="1" dirty="0" smtClean="0">
                <a:latin typeface="Comic Sans MS" pitchFamily="66" charset="0"/>
              </a:rPr>
              <a:t>są rozwiązaniem układu równań?</a:t>
            </a: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162306"/>
              </p:ext>
            </p:extLst>
          </p:nvPr>
        </p:nvGraphicFramePr>
        <p:xfrm>
          <a:off x="971600" y="3933056"/>
          <a:ext cx="4723011" cy="232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Równanie" r:id="rId3" imgW="1511280" imgH="939600" progId="Equation.3">
                  <p:embed/>
                </p:oleObj>
              </mc:Choice>
              <mc:Fallback>
                <p:oleObj name="Równanie" r:id="rId3" imgW="1511280" imgH="939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933056"/>
                        <a:ext cx="4723011" cy="232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5724128" y="544522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i="1" dirty="0"/>
              <a:t>s</a:t>
            </a:r>
            <a:r>
              <a:rPr lang="pl-PL" sz="2400" i="1" dirty="0" smtClean="0"/>
              <a:t>ą rozwiązanie układu</a:t>
            </a:r>
            <a:endParaRPr lang="pl-PL" sz="2400" i="1" dirty="0"/>
          </a:p>
        </p:txBody>
      </p:sp>
    </p:spTree>
    <p:extLst>
      <p:ext uri="{BB962C8B-B14F-4D97-AF65-F5344CB8AC3E}">
        <p14:creationId xmlns:p14="http://schemas.microsoft.com/office/powerpoint/2010/main" val="423378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348880"/>
            <a:ext cx="7702624" cy="1461120"/>
          </a:xfrm>
        </p:spPr>
        <p:txBody>
          <a:bodyPr>
            <a:normAutofit fontScale="90000"/>
          </a:bodyPr>
          <a:lstStyle/>
          <a:p>
            <a:pPr algn="l"/>
            <a:r>
              <a:rPr lang="pl-PL" sz="31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Sprawdź czy dana para liczb może być rozwiązaniem podanego układu.</a:t>
            </a:r>
            <a:br>
              <a:rPr lang="pl-PL" sz="31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pl-PL" sz="31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pl-PL" sz="31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pl-PL" b="1" dirty="0">
                <a:solidFill>
                  <a:srgbClr val="FF0000"/>
                </a:solidFill>
                <a:latin typeface="Comic Sans MS" pitchFamily="66" charset="0"/>
              </a:rPr>
              <a:t>x=5  </a:t>
            </a:r>
            <a:br>
              <a:rPr lang="pl-PL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pl-PL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y=6</a:t>
            </a:r>
            <a:r>
              <a:rPr lang="pl-PL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b="1" dirty="0">
                <a:solidFill>
                  <a:srgbClr val="FF0000"/>
                </a:solidFill>
              </a:rPr>
              <a:t/>
            </a:r>
            <a:br>
              <a:rPr lang="pl-PL" b="1" dirty="0">
                <a:solidFill>
                  <a:srgbClr val="FF0000"/>
                </a:solidFill>
              </a:rPr>
            </a:br>
            <a:r>
              <a:rPr lang="pl-PL" b="1" dirty="0">
                <a:solidFill>
                  <a:srgbClr val="FF0000"/>
                </a:solidFill>
              </a:rPr>
              <a:t/>
            </a:r>
            <a:br>
              <a:rPr lang="pl-PL" b="1" dirty="0">
                <a:solidFill>
                  <a:srgbClr val="FF0000"/>
                </a:solidFill>
              </a:rPr>
            </a:br>
            <a:r>
              <a:rPr lang="pl-PL" b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   </a:t>
            </a:r>
            <a:r>
              <a:rPr lang="pl-PL" b="1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pl-PL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pl-PL" b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  </a:t>
            </a:r>
            <a:endParaRPr lang="pl-PL" b="1" dirty="0">
              <a:latin typeface="Comic Sans MS" pitchFamily="66" charset="0"/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0104062"/>
              </p:ext>
            </p:extLst>
          </p:nvPr>
        </p:nvGraphicFramePr>
        <p:xfrm>
          <a:off x="2339752" y="2204864"/>
          <a:ext cx="2895600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Equation" r:id="rId3" imgW="977760" imgH="457200" progId="Equation.3">
                  <p:embed/>
                </p:oleObj>
              </mc:Choice>
              <mc:Fallback>
                <p:oleObj name="Equation" r:id="rId3" imgW="977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204864"/>
                        <a:ext cx="2895600" cy="1354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611560" y="4149080"/>
            <a:ext cx="755367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 smtClean="0">
                <a:latin typeface="Comic Sans MS" pitchFamily="66" charset="0"/>
              </a:rPr>
              <a:t>2 ∙ 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pl-PL" sz="2400" b="1" dirty="0" smtClean="0">
                <a:latin typeface="Comic Sans MS" pitchFamily="66" charset="0"/>
              </a:rPr>
              <a:t> + </a:t>
            </a:r>
            <a:r>
              <a:rPr lang="pl-PL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6 </a:t>
            </a:r>
            <a:r>
              <a:rPr lang="pl-PL" sz="2400" b="1" dirty="0" smtClean="0">
                <a:latin typeface="Comic Sans MS" pitchFamily="66" charset="0"/>
              </a:rPr>
              <a:t>= 10 + 6 = 16</a:t>
            </a:r>
          </a:p>
          <a:p>
            <a:endParaRPr lang="pl-PL" sz="2400" b="1" dirty="0">
              <a:latin typeface="Comic Sans MS" pitchFamily="66" charset="0"/>
            </a:endParaRPr>
          </a:p>
          <a:p>
            <a:r>
              <a:rPr lang="pl-PL" sz="2400" b="1" dirty="0">
                <a:latin typeface="Comic Sans MS" pitchFamily="66" charset="0"/>
              </a:rPr>
              <a:t>2 ∙ </a:t>
            </a:r>
            <a:r>
              <a:rPr lang="pl-PL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6 </a:t>
            </a:r>
            <a:r>
              <a:rPr lang="pl-PL" sz="2400" b="1" dirty="0">
                <a:latin typeface="Comic Sans MS" pitchFamily="66" charset="0"/>
              </a:rPr>
              <a:t>+ 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pl-PL" sz="2400" b="1" dirty="0" smtClean="0">
                <a:latin typeface="Comic Sans MS" pitchFamily="66" charset="0"/>
              </a:rPr>
              <a:t> </a:t>
            </a:r>
            <a:r>
              <a:rPr lang="pl-PL" sz="2400" b="1" dirty="0">
                <a:latin typeface="Comic Sans MS" pitchFamily="66" charset="0"/>
              </a:rPr>
              <a:t>= </a:t>
            </a:r>
            <a:r>
              <a:rPr lang="pl-PL" sz="2400" b="1" dirty="0" smtClean="0">
                <a:latin typeface="Comic Sans MS" pitchFamily="66" charset="0"/>
              </a:rPr>
              <a:t>12 </a:t>
            </a:r>
            <a:r>
              <a:rPr lang="pl-PL" sz="2400" b="1" dirty="0">
                <a:latin typeface="Comic Sans MS" pitchFamily="66" charset="0"/>
              </a:rPr>
              <a:t>+ </a:t>
            </a:r>
            <a:r>
              <a:rPr lang="pl-PL" sz="2400" b="1" dirty="0" smtClean="0">
                <a:latin typeface="Comic Sans MS" pitchFamily="66" charset="0"/>
              </a:rPr>
              <a:t>5 </a:t>
            </a:r>
            <a:r>
              <a:rPr lang="pl-PL" sz="2400" b="1" dirty="0">
                <a:latin typeface="Comic Sans MS" pitchFamily="66" charset="0"/>
              </a:rPr>
              <a:t>= </a:t>
            </a:r>
            <a:r>
              <a:rPr lang="pl-PL" sz="2400" b="1" dirty="0" smtClean="0">
                <a:latin typeface="Comic Sans MS" pitchFamily="66" charset="0"/>
              </a:rPr>
              <a:t>17</a:t>
            </a:r>
          </a:p>
          <a:p>
            <a:endParaRPr lang="pl-PL" sz="2400" b="1" dirty="0">
              <a:latin typeface="Comic Sans MS" pitchFamily="66" charset="0"/>
            </a:endParaRPr>
          </a:p>
          <a:p>
            <a:r>
              <a:rPr lang="pl-PL" sz="2400" b="1" dirty="0" smtClean="0">
                <a:latin typeface="Comic Sans MS" pitchFamily="66" charset="0"/>
              </a:rPr>
              <a:t>Oba równania są prawdziwe, zatem liczby (5, 6) </a:t>
            </a:r>
          </a:p>
          <a:p>
            <a:r>
              <a:rPr lang="pl-PL" sz="2400" b="1" u="sng" dirty="0" smtClean="0">
                <a:latin typeface="Comic Sans MS" pitchFamily="66" charset="0"/>
              </a:rPr>
              <a:t>są rozwiązaniem</a:t>
            </a:r>
            <a:r>
              <a:rPr lang="pl-PL" sz="2400" b="1" dirty="0" smtClean="0">
                <a:latin typeface="Comic Sans MS" pitchFamily="66" charset="0"/>
              </a:rPr>
              <a:t>  tego układu równań.</a:t>
            </a:r>
            <a:endParaRPr lang="pl-PL" sz="2400" b="1" dirty="0">
              <a:latin typeface="Comic Sans MS" pitchFamily="66" charset="0"/>
            </a:endParaRPr>
          </a:p>
          <a:p>
            <a:endParaRPr lang="pl-PL" sz="2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9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113127"/>
              </p:ext>
            </p:extLst>
          </p:nvPr>
        </p:nvGraphicFramePr>
        <p:xfrm>
          <a:off x="1958975" y="844550"/>
          <a:ext cx="2838450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Równanie" r:id="rId3" imgW="876240" imgH="457200" progId="Equation.3">
                  <p:embed/>
                </p:oleObj>
              </mc:Choice>
              <mc:Fallback>
                <p:oleObj name="Równanie" r:id="rId3" imgW="876240" imgH="457200" progId="Equation.3">
                  <p:embed/>
                  <p:pic>
                    <p:nvPicPr>
                      <p:cNvPr id="0" name="Obi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8975" y="844550"/>
                        <a:ext cx="2838450" cy="147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rostokąt 3"/>
          <p:cNvSpPr/>
          <p:nvPr/>
        </p:nvSpPr>
        <p:spPr>
          <a:xfrm>
            <a:off x="509642" y="922367"/>
            <a:ext cx="6318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>
                <a:solidFill>
                  <a:srgbClr val="FF0000"/>
                </a:solidFill>
                <a:latin typeface="Comic Sans MS" pitchFamily="66" charset="0"/>
              </a:rPr>
              <a:t>x=4                          </a:t>
            </a:r>
            <a:br>
              <a:rPr lang="pl-PL" sz="4000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pl-PL" sz="40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y=3</a:t>
            </a:r>
            <a:r>
              <a:rPr lang="pl-PL" sz="40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pl-PL" sz="4000" dirty="0"/>
          </a:p>
        </p:txBody>
      </p:sp>
      <p:sp>
        <p:nvSpPr>
          <p:cNvPr id="5" name="Prostokąt 4"/>
          <p:cNvSpPr/>
          <p:nvPr/>
        </p:nvSpPr>
        <p:spPr>
          <a:xfrm>
            <a:off x="323528" y="3228202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>
                <a:latin typeface="Comic Sans MS" pitchFamily="66" charset="0"/>
              </a:rPr>
              <a:t>5∙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4</a:t>
            </a:r>
            <a:r>
              <a:rPr lang="pl-PL" sz="2400" b="1" dirty="0" smtClean="0">
                <a:latin typeface="Comic Sans MS" pitchFamily="66" charset="0"/>
              </a:rPr>
              <a:t>  +   4∙</a:t>
            </a:r>
            <a:r>
              <a:rPr lang="pl-PL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sz="2400" b="1" dirty="0">
                <a:latin typeface="Comic Sans MS" pitchFamily="66" charset="0"/>
              </a:rPr>
              <a:t>= </a:t>
            </a:r>
            <a:r>
              <a:rPr lang="pl-PL" sz="2400" b="1" dirty="0" smtClean="0">
                <a:latin typeface="Comic Sans MS" pitchFamily="66" charset="0"/>
              </a:rPr>
              <a:t>20 </a:t>
            </a:r>
            <a:r>
              <a:rPr lang="pl-PL" sz="2400" b="1" dirty="0">
                <a:latin typeface="Comic Sans MS" pitchFamily="66" charset="0"/>
              </a:rPr>
              <a:t>+ </a:t>
            </a:r>
            <a:r>
              <a:rPr lang="pl-PL" sz="2400" b="1" dirty="0" smtClean="0">
                <a:latin typeface="Comic Sans MS" pitchFamily="66" charset="0"/>
              </a:rPr>
              <a:t>12 </a:t>
            </a:r>
            <a:r>
              <a:rPr lang="pl-PL" sz="2400" b="1" dirty="0">
                <a:latin typeface="Comic Sans MS" pitchFamily="66" charset="0"/>
              </a:rPr>
              <a:t>= </a:t>
            </a:r>
            <a:r>
              <a:rPr lang="pl-PL" sz="2400" b="1" dirty="0" smtClean="0">
                <a:latin typeface="Comic Sans MS" pitchFamily="66" charset="0"/>
              </a:rPr>
              <a:t>32</a:t>
            </a:r>
            <a:endParaRPr lang="pl-PL" sz="2400" b="1" dirty="0">
              <a:latin typeface="Comic Sans MS" pitchFamily="66" charset="0"/>
            </a:endParaRPr>
          </a:p>
          <a:p>
            <a:endParaRPr lang="pl-PL" sz="2400" b="1" dirty="0">
              <a:latin typeface="Comic Sans MS" pitchFamily="66" charset="0"/>
            </a:endParaRPr>
          </a:p>
          <a:p>
            <a:r>
              <a:rPr lang="pl-PL" sz="2400" b="1" dirty="0">
                <a:latin typeface="Comic Sans MS" pitchFamily="66" charset="0"/>
              </a:rPr>
              <a:t>3</a:t>
            </a:r>
            <a:r>
              <a:rPr lang="pl-PL" sz="2400" b="1" dirty="0" smtClean="0">
                <a:latin typeface="Comic Sans MS" pitchFamily="66" charset="0"/>
              </a:rPr>
              <a:t>∙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4 </a:t>
            </a:r>
            <a:r>
              <a:rPr lang="pl-PL" sz="2400" b="1" dirty="0" smtClean="0">
                <a:latin typeface="Comic Sans MS" pitchFamily="66" charset="0"/>
              </a:rPr>
              <a:t> </a:t>
            </a:r>
            <a:r>
              <a:rPr lang="pl-PL" sz="2400" b="1" dirty="0">
                <a:latin typeface="Comic Sans MS" pitchFamily="66" charset="0"/>
              </a:rPr>
              <a:t>+ </a:t>
            </a:r>
            <a:r>
              <a:rPr lang="pl-PL" sz="2400" b="1" dirty="0" smtClean="0">
                <a:latin typeface="Comic Sans MS" pitchFamily="66" charset="0"/>
              </a:rPr>
              <a:t> </a:t>
            </a:r>
            <a:r>
              <a:rPr lang="pl-PL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pl-PL" sz="2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pl-PL" sz="2400" b="1" dirty="0" smtClean="0">
                <a:latin typeface="Comic Sans MS" pitchFamily="66" charset="0"/>
              </a:rPr>
              <a:t> </a:t>
            </a:r>
            <a:r>
              <a:rPr lang="pl-PL" sz="2400" b="1" dirty="0">
                <a:latin typeface="Comic Sans MS" pitchFamily="66" charset="0"/>
              </a:rPr>
              <a:t>= 12 + </a:t>
            </a:r>
            <a:r>
              <a:rPr lang="pl-PL" sz="2400" b="1" dirty="0" smtClean="0">
                <a:latin typeface="Comic Sans MS" pitchFamily="66" charset="0"/>
              </a:rPr>
              <a:t>3 ≠ 13</a:t>
            </a:r>
            <a:endParaRPr lang="pl-PL" sz="2400" b="1" dirty="0">
              <a:latin typeface="Comic Sans MS" pitchFamily="66" charset="0"/>
            </a:endParaRPr>
          </a:p>
          <a:p>
            <a:endParaRPr lang="pl-PL" sz="2400" b="1" dirty="0">
              <a:latin typeface="Comic Sans MS" pitchFamily="66" charset="0"/>
            </a:endParaRPr>
          </a:p>
          <a:p>
            <a:r>
              <a:rPr lang="pl-PL" sz="2400" b="1" dirty="0">
                <a:latin typeface="Comic Sans MS" pitchFamily="66" charset="0"/>
              </a:rPr>
              <a:t>L</a:t>
            </a:r>
            <a:r>
              <a:rPr lang="pl-PL" sz="2400" b="1" dirty="0" smtClean="0">
                <a:latin typeface="Comic Sans MS" pitchFamily="66" charset="0"/>
              </a:rPr>
              <a:t>iczby (4, 3) spełniają tylko jedno równanie, zatem  </a:t>
            </a:r>
            <a:endParaRPr lang="pl-PL" sz="2400" b="1" dirty="0">
              <a:latin typeface="Comic Sans MS" pitchFamily="66" charset="0"/>
            </a:endParaRPr>
          </a:p>
          <a:p>
            <a:r>
              <a:rPr lang="pl-PL" sz="2400" b="1" u="sng" dirty="0">
                <a:latin typeface="Comic Sans MS" pitchFamily="66" charset="0"/>
              </a:rPr>
              <a:t>n</a:t>
            </a:r>
            <a:r>
              <a:rPr lang="pl-PL" sz="2400" b="1" u="sng" dirty="0" smtClean="0">
                <a:latin typeface="Comic Sans MS" pitchFamily="66" charset="0"/>
              </a:rPr>
              <a:t>ie są </a:t>
            </a:r>
            <a:r>
              <a:rPr lang="pl-PL" sz="2400" b="1" u="sng" dirty="0">
                <a:latin typeface="Comic Sans MS" pitchFamily="66" charset="0"/>
              </a:rPr>
              <a:t>rozwiązaniem  </a:t>
            </a:r>
            <a:r>
              <a:rPr lang="pl-PL" sz="2400" b="1" dirty="0">
                <a:latin typeface="Comic Sans MS" pitchFamily="66" charset="0"/>
              </a:rPr>
              <a:t>tego układu równań.</a:t>
            </a:r>
          </a:p>
        </p:txBody>
      </p:sp>
    </p:spTree>
    <p:extLst>
      <p:ext uri="{BB962C8B-B14F-4D97-AF65-F5344CB8AC3E}">
        <p14:creationId xmlns:p14="http://schemas.microsoft.com/office/powerpoint/2010/main" val="274247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143000"/>
          </a:xfrm>
        </p:spPr>
        <p:txBody>
          <a:bodyPr>
            <a:noAutofit/>
          </a:bodyPr>
          <a:lstStyle/>
          <a:p>
            <a:r>
              <a:rPr lang="pl-PL" sz="6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pl-PL" sz="6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6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pl-PL" sz="6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endParaRPr lang="pl-PL" sz="66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97480" y="2636912"/>
            <a:ext cx="75103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Zadania testowe</a:t>
            </a:r>
            <a:endParaRPr lang="pl-PL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726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000" b="1" dirty="0" smtClean="0">
                <a:latin typeface="Comic Sans MS" pitchFamily="66" charset="0"/>
              </a:rPr>
              <a:t>Rozwiązaniem których układów równań jest para liczb </a:t>
            </a:r>
            <a:br>
              <a:rPr lang="pl-PL" sz="2000" b="1" dirty="0" smtClean="0">
                <a:latin typeface="Comic Sans MS" pitchFamily="66" charset="0"/>
              </a:rPr>
            </a:br>
            <a:endParaRPr lang="pl-PL" sz="2000" b="1" dirty="0">
              <a:latin typeface="Comic Sans MS" pitchFamily="66" charset="0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576760"/>
              </p:ext>
            </p:extLst>
          </p:nvPr>
        </p:nvGraphicFramePr>
        <p:xfrm>
          <a:off x="7380312" y="404664"/>
          <a:ext cx="1064543" cy="1128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Równanie" r:id="rId3" imgW="431640" imgH="457200" progId="Equation.3">
                  <p:embed/>
                </p:oleObj>
              </mc:Choice>
              <mc:Fallback>
                <p:oleObj name="Równanie" r:id="rId3" imgW="43164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404664"/>
                        <a:ext cx="1064543" cy="11280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e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3437147"/>
                  </p:ext>
                </p:extLst>
              </p:nvPr>
            </p:nvGraphicFramePr>
            <p:xfrm>
              <a:off x="1763688" y="1268760"/>
              <a:ext cx="5184576" cy="3515742"/>
            </p:xfrm>
            <a:graphic>
              <a:graphicData uri="http://schemas.openxmlformats.org/drawingml/2006/table">
                <a:tbl>
                  <a:tblPr firstRow="1" bandRow="1">
                    <a:tableStyleId>{35758FB7-9AC5-4552-8A53-C91805E547FA}</a:tableStyleId>
                  </a:tblPr>
                  <a:tblGrid>
                    <a:gridCol w="1391816"/>
                    <a:gridCol w="379276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𝟕</m:t>
                                        </m:r>
                                      </m:e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𝟐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𝟖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b="1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pl-PL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𝟔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𝟏𝟗</m:t>
                                        </m:r>
                                      </m:e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𝟑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dirty="0" smtClean="0"/>
                        </a:p>
                        <a:p>
                          <a:endParaRPr lang="pl-PL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III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𝟏𝟎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𝟐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𝟏𝟎</m:t>
                                        </m:r>
                                      </m:e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𝟑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𝟏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dirty="0" smtClean="0"/>
                        </a:p>
                        <a:p>
                          <a:endParaRPr lang="pl-PL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IV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𝟐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𝟓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𝟏𝟎</m:t>
                                        </m:r>
                                      </m:e>
                                      <m:e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𝟕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𝟗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dirty="0" smtClean="0"/>
                        </a:p>
                        <a:p>
                          <a:endParaRPr lang="pl-PL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e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3437147"/>
                  </p:ext>
                </p:extLst>
              </p:nvPr>
            </p:nvGraphicFramePr>
            <p:xfrm>
              <a:off x="1763688" y="1268760"/>
              <a:ext cx="5184576" cy="3515742"/>
            </p:xfrm>
            <a:graphic>
              <a:graphicData uri="http://schemas.openxmlformats.org/drawingml/2006/table">
                <a:tbl>
                  <a:tblPr firstRow="1" bandRow="1">
                    <a:tableStyleId>{35758FB7-9AC5-4552-8A53-C91805E547FA}</a:tableStyleId>
                  </a:tblPr>
                  <a:tblGrid>
                    <a:gridCol w="1391816"/>
                    <a:gridCol w="3792760"/>
                  </a:tblGrid>
                  <a:tr h="8761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7721" t="-3472" r="-1124" b="-307639"/>
                          </a:stretch>
                        </a:blipFill>
                      </a:tcPr>
                    </a:tc>
                  </a:tr>
                  <a:tr h="878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7721" t="-103472" r="-1124" b="-207639"/>
                          </a:stretch>
                        </a:blipFill>
                      </a:tcPr>
                    </a:tc>
                  </a:tr>
                  <a:tr h="878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III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7721" t="-203472" r="-1124" b="-107639"/>
                          </a:stretch>
                        </a:blipFill>
                      </a:tcPr>
                    </a:tc>
                  </a:tr>
                  <a:tr h="8835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</a:rPr>
                            <a:t>IV</a:t>
                          </a:r>
                          <a:endParaRPr lang="pl-PL" b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37721" t="-301379" r="-1124" b="-689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pole tekstowe 5"/>
          <p:cNvSpPr txBox="1"/>
          <p:nvPr/>
        </p:nvSpPr>
        <p:spPr>
          <a:xfrm>
            <a:off x="179513" y="5733256"/>
            <a:ext cx="8856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Comic Sans MS" pitchFamily="66" charset="0"/>
              </a:rPr>
              <a:t>A. I  </a:t>
            </a:r>
            <a:r>
              <a:rPr lang="pl-PL" sz="2000" b="1" dirty="0" err="1" smtClean="0">
                <a:latin typeface="Comic Sans MS" pitchFamily="66" charset="0"/>
              </a:rPr>
              <a:t>i</a:t>
            </a:r>
            <a:r>
              <a:rPr lang="pl-PL" sz="2000" b="1" dirty="0" smtClean="0">
                <a:latin typeface="Comic Sans MS" pitchFamily="66" charset="0"/>
              </a:rPr>
              <a:t>  III      B. I  </a:t>
            </a:r>
            <a:r>
              <a:rPr lang="pl-PL" sz="2000" b="1" dirty="0" err="1" smtClean="0">
                <a:latin typeface="Comic Sans MS" pitchFamily="66" charset="0"/>
              </a:rPr>
              <a:t>i</a:t>
            </a:r>
            <a:r>
              <a:rPr lang="pl-PL" sz="2000" b="1" dirty="0" smtClean="0">
                <a:latin typeface="Comic Sans MS" pitchFamily="66" charset="0"/>
              </a:rPr>
              <a:t>  IV       C. I, III i  IV       D. II  i  IV</a:t>
            </a:r>
            <a:endParaRPr lang="pl-PL" sz="2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400" b="1" dirty="0" smtClean="0">
                <a:latin typeface="Comic Sans MS" pitchFamily="66" charset="0"/>
              </a:rPr>
              <a:t>Wybierz drugie równanie tak, by rozwiązaniem powstałego układu były liczby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x = 10 i y = 8</a:t>
            </a:r>
            <a:endParaRPr lang="pl-PL" sz="24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70671"/>
              </p:ext>
            </p:extLst>
          </p:nvPr>
        </p:nvGraphicFramePr>
        <p:xfrm>
          <a:off x="1204913" y="1412875"/>
          <a:ext cx="20161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Równanie" r:id="rId3" imgW="711000" imgH="457200" progId="Equation.3">
                  <p:embed/>
                </p:oleObj>
              </mc:Choice>
              <mc:Fallback>
                <p:oleObj name="Równanie" r:id="rId3" imgW="7110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1412875"/>
                        <a:ext cx="20161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1115616" y="3140968"/>
            <a:ext cx="333937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eriod"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x – y = 0</a:t>
            </a:r>
          </a:p>
          <a:p>
            <a:pPr marL="342900" indent="-342900">
              <a:buAutoNum type="alphaUcPeriod"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3y – x = 14</a:t>
            </a:r>
          </a:p>
          <a:p>
            <a:pPr marL="342900" indent="-342900">
              <a:buAutoNum type="alphaUcPeriod"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2x – y = 18</a:t>
            </a:r>
          </a:p>
          <a:p>
            <a:pPr marL="342900" indent="-342900">
              <a:buAutoNum type="alphaUcPeriod"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x =  y - 2</a:t>
            </a:r>
          </a:p>
          <a:p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5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l-PL" sz="2000" b="1" dirty="0" smtClean="0">
                <a:latin typeface="Comic Sans MS" pitchFamily="66" charset="0"/>
              </a:rPr>
              <a:t>Ania kupiła 3 czekolady i 6 ciastek, zapłaciła 24 zł. </a:t>
            </a:r>
            <a:br>
              <a:rPr lang="pl-PL" sz="2000" b="1" dirty="0" smtClean="0">
                <a:latin typeface="Comic Sans MS" pitchFamily="66" charset="0"/>
              </a:rPr>
            </a:br>
            <a:r>
              <a:rPr lang="pl-PL" sz="2000" b="1" dirty="0" smtClean="0">
                <a:latin typeface="Comic Sans MS" pitchFamily="66" charset="0"/>
              </a:rPr>
              <a:t>Gdyby czekolada była o złotówkę tańsza, a ciastko o 50 groszy tańsze, to wówczas zapłaciłaby o 6 złotych mniej.</a:t>
            </a:r>
            <a:br>
              <a:rPr lang="pl-PL" sz="2000" b="1" dirty="0" smtClean="0">
                <a:latin typeface="Comic Sans MS" pitchFamily="66" charset="0"/>
              </a:rPr>
            </a:br>
            <a:r>
              <a:rPr lang="pl-PL" sz="2000" b="1" dirty="0">
                <a:latin typeface="Comic Sans MS" pitchFamily="66" charset="0"/>
              </a:rPr>
              <a:t/>
            </a:r>
            <a:br>
              <a:rPr lang="pl-PL" sz="2000" b="1" dirty="0">
                <a:latin typeface="Comic Sans MS" pitchFamily="66" charset="0"/>
              </a:rPr>
            </a:br>
            <a:r>
              <a:rPr lang="pl-PL" sz="2000" b="1" dirty="0" smtClean="0">
                <a:latin typeface="Comic Sans MS" pitchFamily="66" charset="0"/>
              </a:rPr>
              <a:t>Przyjmij oznaczenia: x – cena czekolady;  y – cena ciastka</a:t>
            </a:r>
            <a:endParaRPr lang="pl-PL" sz="2000" b="1" dirty="0">
              <a:latin typeface="Comic Sans MS" pitchFamily="66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683568" y="1844824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Interpretacją pierwszego zdania może być równanie:</a:t>
            </a:r>
          </a:p>
          <a:p>
            <a:pPr marL="342900" indent="-342900">
              <a:buAutoNum type="alphaU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3x + 6y = 24                               PRAWDA / FAŁSZ</a:t>
            </a:r>
          </a:p>
          <a:p>
            <a:pPr marL="342900" indent="-342900">
              <a:buAutoNum type="alphaUcPeriod"/>
            </a:pPr>
            <a:r>
              <a:rPr lang="pl-PL" sz="24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x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+ y = 24                                   PRAWDA / FAŁSZ</a:t>
            </a:r>
          </a:p>
          <a:p>
            <a:pPr marL="342900" indent="-342900">
              <a:buAutoNum type="alphaU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6x + 3y = 24                               PRAWDA / FAŁSZ</a:t>
            </a:r>
          </a:p>
          <a:p>
            <a:pPr marL="342900" indent="-342900">
              <a:buAutoNum type="alphaUcPeriod"/>
            </a:pPr>
            <a:endParaRPr lang="pl-PL" sz="24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712881" y="4005064"/>
            <a:ext cx="78935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2. Drugie zdanie można zapisać za pomocą równania:</a:t>
            </a:r>
          </a:p>
          <a:p>
            <a:pPr marL="457200" indent="-457200">
              <a:buAutoNum type="alphaU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x – 1 + y – 0,50 = 6                   PRAWDA / FAŁSZ</a:t>
            </a:r>
          </a:p>
          <a:p>
            <a:pPr marL="457200" indent="-457200">
              <a:buAutoNum type="alphaU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3(x – 1) + 6(y - 0,50) = 18         PRAWDA / FAŁSZ</a:t>
            </a:r>
          </a:p>
          <a:p>
            <a:pPr marL="457200" indent="-457200">
              <a:buAutoNum type="alphaUcPeriod"/>
            </a:pP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3x – 3 + 6y – 3 = 24 - 6            PRAWDA / FAŁSZ</a:t>
            </a:r>
          </a:p>
          <a:p>
            <a:pPr marL="457200" indent="-457200">
              <a:buAutoNum type="alphaUcPeriod"/>
            </a:pPr>
            <a:endParaRPr lang="pl-PL" sz="24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457200" indent="-457200">
              <a:buAutoNum type="alphaUcPeriod"/>
            </a:pPr>
            <a:endParaRPr lang="pl-PL" sz="24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5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3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Zapisywanie związków między wielkościami za pomocą układów równań pierwszego stopnia z dwiema niewiadomymi</a:t>
            </a:r>
          </a:p>
          <a:p>
            <a:pPr marL="0" indent="0">
              <a:buNone/>
            </a:pPr>
            <a:endParaRPr lang="pl-PL" sz="33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33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Sprawdzanie czy dana para liczb jest rozwiązaniem układu równań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44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72916" y="2492896"/>
            <a:ext cx="8526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Sprawdź czy umiesz</a:t>
            </a:r>
            <a:endParaRPr lang="pl-PL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0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2348880"/>
            <a:ext cx="864096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pl-PL" sz="22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Do podanego problemu dobierz układ równań będący jego interpretacją</a:t>
            </a:r>
            <a:r>
              <a:rPr lang="pl-PL" sz="2200" dirty="0" smtClean="0">
                <a:latin typeface="Comic Sans MS" pitchFamily="66" charset="0"/>
              </a:rPr>
              <a:t>.</a:t>
            </a:r>
            <a:br>
              <a:rPr lang="pl-PL" sz="2200" dirty="0" smtClean="0">
                <a:latin typeface="Comic Sans MS" pitchFamily="66" charset="0"/>
              </a:rPr>
            </a:br>
            <a:r>
              <a:rPr lang="pl-PL" sz="2200" dirty="0">
                <a:latin typeface="Comic Sans MS" pitchFamily="66" charset="0"/>
              </a:rPr>
              <a:t/>
            </a:r>
            <a:br>
              <a:rPr lang="pl-PL" sz="2200" dirty="0">
                <a:latin typeface="Comic Sans MS" pitchFamily="66" charset="0"/>
              </a:rPr>
            </a:br>
            <a:r>
              <a:rPr lang="pl-PL" sz="2000" b="1" dirty="0" smtClean="0">
                <a:latin typeface="Comic Sans MS" pitchFamily="66" charset="0"/>
              </a:rPr>
              <a:t>Adam kupił bilety do kina 3 zwykłe i 7 ulgowych, razem zapłacił 135zł.</a:t>
            </a:r>
            <a:br>
              <a:rPr lang="pl-PL" sz="2000" b="1" dirty="0" smtClean="0">
                <a:latin typeface="Comic Sans MS" pitchFamily="66" charset="0"/>
              </a:rPr>
            </a:br>
            <a:r>
              <a:rPr lang="pl-PL" sz="2000" b="1" dirty="0" smtClean="0">
                <a:latin typeface="Comic Sans MS" pitchFamily="66" charset="0"/>
              </a:rPr>
              <a:t>Bilet ulgowy był o 5 zł tańszy od zwykłego.</a:t>
            </a:r>
            <a:r>
              <a:rPr lang="pl-PL" sz="2000" b="1" dirty="0">
                <a:latin typeface="Comic Sans MS" pitchFamily="66" charset="0"/>
              </a:rPr>
              <a:t/>
            </a:r>
            <a:br>
              <a:rPr lang="pl-PL" sz="2000" b="1" dirty="0">
                <a:latin typeface="Comic Sans MS" pitchFamily="66" charset="0"/>
              </a:rPr>
            </a:br>
            <a:r>
              <a:rPr lang="pl-PL" sz="2000" b="1" dirty="0" smtClean="0">
                <a:latin typeface="Comic Sans MS" pitchFamily="66" charset="0"/>
              </a:rPr>
              <a:t/>
            </a:r>
            <a:br>
              <a:rPr lang="pl-PL" sz="20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>x</a:t>
            </a:r>
            <a:r>
              <a:rPr lang="pl-PL" sz="2200" b="1" dirty="0" smtClean="0">
                <a:latin typeface="Comic Sans MS" pitchFamily="66" charset="0"/>
              </a:rPr>
              <a:t> – cena biletu zwykłego  y – cena biletu ulgowego</a:t>
            </a:r>
            <a:br>
              <a:rPr lang="pl-PL" sz="22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/>
            </a:r>
            <a:br>
              <a:rPr lang="pl-PL" sz="2200" b="1" dirty="0">
                <a:latin typeface="Comic Sans MS" pitchFamily="66" charset="0"/>
              </a:rPr>
            </a:br>
            <a:r>
              <a:rPr lang="pl-PL" sz="2200" b="1" dirty="0" smtClean="0">
                <a:latin typeface="Comic Sans MS" pitchFamily="66" charset="0"/>
              </a:rPr>
              <a:t/>
            </a:r>
            <a:br>
              <a:rPr lang="pl-PL" sz="22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/>
            </a:r>
            <a:br>
              <a:rPr lang="pl-PL" sz="2200" b="1" dirty="0">
                <a:latin typeface="Comic Sans MS" pitchFamily="66" charset="0"/>
              </a:rPr>
            </a:br>
            <a:r>
              <a:rPr lang="pl-PL" sz="2200" b="1" dirty="0" smtClean="0">
                <a:latin typeface="Comic Sans MS" pitchFamily="66" charset="0"/>
              </a:rPr>
              <a:t>A.                                           B. </a:t>
            </a:r>
            <a:br>
              <a:rPr lang="pl-PL" sz="22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/>
            </a:r>
            <a:br>
              <a:rPr lang="pl-PL" sz="2200" b="1" dirty="0">
                <a:latin typeface="Comic Sans MS" pitchFamily="66" charset="0"/>
              </a:rPr>
            </a:br>
            <a:r>
              <a:rPr lang="pl-PL" sz="2200" b="1" dirty="0" smtClean="0">
                <a:latin typeface="Comic Sans MS" pitchFamily="66" charset="0"/>
              </a:rPr>
              <a:t/>
            </a:r>
            <a:br>
              <a:rPr lang="pl-PL" sz="22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/>
            </a:r>
            <a:br>
              <a:rPr lang="pl-PL" sz="2200" b="1" dirty="0">
                <a:latin typeface="Comic Sans MS" pitchFamily="66" charset="0"/>
              </a:rPr>
            </a:br>
            <a:r>
              <a:rPr lang="pl-PL" sz="2200" b="1" dirty="0" smtClean="0">
                <a:latin typeface="Comic Sans MS" pitchFamily="66" charset="0"/>
              </a:rPr>
              <a:t/>
            </a:r>
            <a:br>
              <a:rPr lang="pl-PL" sz="2200" b="1" dirty="0" smtClean="0">
                <a:latin typeface="Comic Sans MS" pitchFamily="66" charset="0"/>
              </a:rPr>
            </a:br>
            <a:r>
              <a:rPr lang="pl-PL" sz="2200" b="1" dirty="0">
                <a:latin typeface="Comic Sans MS" pitchFamily="66" charset="0"/>
              </a:rPr>
              <a:t/>
            </a:r>
            <a:br>
              <a:rPr lang="pl-PL" sz="2200" b="1" dirty="0">
                <a:latin typeface="Comic Sans MS" pitchFamily="66" charset="0"/>
              </a:rPr>
            </a:br>
            <a:r>
              <a:rPr lang="pl-PL" sz="2200" b="1" dirty="0" smtClean="0">
                <a:latin typeface="Comic Sans MS" pitchFamily="66" charset="0"/>
              </a:rPr>
              <a:t>C.                                            D. </a:t>
            </a:r>
            <a:endParaRPr lang="pl-PL" sz="2200" b="1" dirty="0">
              <a:latin typeface="Comic Sans MS" pitchFamily="66" charset="0"/>
            </a:endParaRP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6520386"/>
              </p:ext>
            </p:extLst>
          </p:nvPr>
        </p:nvGraphicFramePr>
        <p:xfrm>
          <a:off x="755576" y="2708920"/>
          <a:ext cx="223361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7" name="Równanie" r:id="rId3" imgW="787320" imgH="457200" progId="Equation.3">
                  <p:embed/>
                </p:oleObj>
              </mc:Choice>
              <mc:Fallback>
                <p:oleObj name="Równanie" r:id="rId3" imgW="78732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708920"/>
                        <a:ext cx="223361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481366"/>
              </p:ext>
            </p:extLst>
          </p:nvPr>
        </p:nvGraphicFramePr>
        <p:xfrm>
          <a:off x="5688013" y="2708275"/>
          <a:ext cx="26638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8" name="Równanie" r:id="rId5" imgW="939600" imgH="457200" progId="Equation.3">
                  <p:embed/>
                </p:oleObj>
              </mc:Choice>
              <mc:Fallback>
                <p:oleObj name="Równanie" r:id="rId5" imgW="93960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8013" y="2708275"/>
                        <a:ext cx="26638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416003"/>
              </p:ext>
            </p:extLst>
          </p:nvPr>
        </p:nvGraphicFramePr>
        <p:xfrm>
          <a:off x="755576" y="4653136"/>
          <a:ext cx="26638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9" name="Równanie" r:id="rId7" imgW="939600" imgH="457200" progId="Equation.3">
                  <p:embed/>
                </p:oleObj>
              </mc:Choice>
              <mc:Fallback>
                <p:oleObj name="Równanie" r:id="rId7" imgW="93960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653136"/>
                        <a:ext cx="26638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683196"/>
              </p:ext>
            </p:extLst>
          </p:nvPr>
        </p:nvGraphicFramePr>
        <p:xfrm>
          <a:off x="5903913" y="4581525"/>
          <a:ext cx="22320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0" name="Równanie" r:id="rId9" imgW="787320" imgH="457200" progId="Equation.3">
                  <p:embed/>
                </p:oleObj>
              </mc:Choice>
              <mc:Fallback>
                <p:oleObj name="Równanie" r:id="rId9" imgW="78732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3913" y="4581525"/>
                        <a:ext cx="22320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694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0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Wybierz, która para liczb jest rozwiązaniem  danego układu równań.</a:t>
            </a:r>
            <a:endParaRPr lang="pl-PL" sz="2000" u="sng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108747"/>
              </p:ext>
            </p:extLst>
          </p:nvPr>
        </p:nvGraphicFramePr>
        <p:xfrm>
          <a:off x="306388" y="1341438"/>
          <a:ext cx="27717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0" name="Równanie" r:id="rId3" imgW="977760" imgH="457200" progId="Equation.3">
                  <p:embed/>
                </p:oleObj>
              </mc:Choice>
              <mc:Fallback>
                <p:oleObj name="Równanie" r:id="rId3" imgW="97776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388" y="1341438"/>
                        <a:ext cx="277177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755577" y="3789040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UcPeriod"/>
            </a:pPr>
            <a:r>
              <a:rPr lang="pl-PL" sz="2000" b="1" dirty="0" smtClean="0">
                <a:latin typeface="Comic Sans MS" pitchFamily="66" charset="0"/>
              </a:rPr>
              <a:t>                                       B.                               </a:t>
            </a:r>
          </a:p>
          <a:p>
            <a:pPr marL="457200" indent="-457200">
              <a:buAutoNum type="alphaUcPeriod"/>
            </a:pPr>
            <a:endParaRPr lang="pl-PL" sz="2000" b="1" dirty="0">
              <a:latin typeface="Comic Sans MS" pitchFamily="66" charset="0"/>
            </a:endParaRPr>
          </a:p>
          <a:p>
            <a:pPr marL="457200" indent="-457200">
              <a:buAutoNum type="alphaUcPeriod"/>
            </a:pPr>
            <a:endParaRPr lang="pl-PL" sz="2000" b="1" dirty="0" smtClean="0">
              <a:latin typeface="Comic Sans MS" pitchFamily="66" charset="0"/>
            </a:endParaRPr>
          </a:p>
          <a:p>
            <a:endParaRPr lang="pl-PL" sz="2000" b="1" dirty="0">
              <a:latin typeface="Comic Sans MS" pitchFamily="66" charset="0"/>
            </a:endParaRPr>
          </a:p>
          <a:p>
            <a:r>
              <a:rPr lang="pl-PL" sz="2000" b="1" dirty="0" smtClean="0">
                <a:latin typeface="Comic Sans MS" pitchFamily="66" charset="0"/>
              </a:rPr>
              <a:t> </a:t>
            </a:r>
          </a:p>
          <a:p>
            <a:r>
              <a:rPr lang="pl-PL" sz="2000" b="1" dirty="0" smtClean="0">
                <a:latin typeface="Comic Sans MS" pitchFamily="66" charset="0"/>
              </a:rPr>
              <a:t>C.                                         D.          </a:t>
            </a:r>
            <a:endParaRPr lang="pl-PL" sz="2000" b="1" dirty="0">
              <a:latin typeface="Comic Sans MS" pitchFamily="66" charset="0"/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507810"/>
              </p:ext>
            </p:extLst>
          </p:nvPr>
        </p:nvGraphicFramePr>
        <p:xfrm>
          <a:off x="1330325" y="3509963"/>
          <a:ext cx="143986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1" name="Równanie" r:id="rId5" imgW="507960" imgH="457200" progId="Equation.3">
                  <p:embed/>
                </p:oleObj>
              </mc:Choice>
              <mc:Fallback>
                <p:oleObj name="Równanie" r:id="rId5" imgW="50796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3509963"/>
                        <a:ext cx="143986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0947539"/>
              </p:ext>
            </p:extLst>
          </p:nvPr>
        </p:nvGraphicFramePr>
        <p:xfrm>
          <a:off x="6012160" y="3501008"/>
          <a:ext cx="154781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2" name="Równanie" r:id="rId7" imgW="545760" imgH="457200" progId="Equation.3">
                  <p:embed/>
                </p:oleObj>
              </mc:Choice>
              <mc:Fallback>
                <p:oleObj name="Równanie" r:id="rId7" imgW="54576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3501008"/>
                        <a:ext cx="154781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2949149"/>
              </p:ext>
            </p:extLst>
          </p:nvPr>
        </p:nvGraphicFramePr>
        <p:xfrm>
          <a:off x="1331640" y="4847768"/>
          <a:ext cx="12255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3" name="Równanie" r:id="rId9" imgW="431640" imgH="457200" progId="Equation.3">
                  <p:embed/>
                </p:oleObj>
              </mc:Choice>
              <mc:Fallback>
                <p:oleObj name="Równanie" r:id="rId9" imgW="43164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847768"/>
                        <a:ext cx="122555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082279"/>
              </p:ext>
            </p:extLst>
          </p:nvPr>
        </p:nvGraphicFramePr>
        <p:xfrm>
          <a:off x="6012160" y="4941168"/>
          <a:ext cx="1474787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4" name="Równanie" r:id="rId11" imgW="520560" imgH="457200" progId="Equation.3">
                  <p:embed/>
                </p:oleObj>
              </mc:Choice>
              <mc:Fallback>
                <p:oleObj name="Równanie" r:id="rId11" imgW="52056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4941168"/>
                        <a:ext cx="1474787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297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218258"/>
          </a:xfrm>
        </p:spPr>
        <p:txBody>
          <a:bodyPr>
            <a:normAutofit/>
          </a:bodyPr>
          <a:lstStyle/>
          <a:p>
            <a:pPr algn="l"/>
            <a:r>
              <a:rPr lang="pl-PL" sz="20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Dopisz wartość drugiej niewiadomej tak, by otrzymana para liczb była rozwiązaniem danego układu równań.</a:t>
            </a:r>
            <a:br>
              <a:rPr lang="pl-PL" sz="20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2000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pl-PL" sz="2000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20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pl-PL" sz="2000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2000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pl-PL" sz="2000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32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A. </a:t>
            </a:r>
            <a:endParaRPr lang="pl-PL" sz="32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526282"/>
              </p:ext>
            </p:extLst>
          </p:nvPr>
        </p:nvGraphicFramePr>
        <p:xfrm>
          <a:off x="1331640" y="2132856"/>
          <a:ext cx="25209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3" name="Równanie" r:id="rId3" imgW="888840" imgH="457200" progId="Equation.3">
                  <p:embed/>
                </p:oleObj>
              </mc:Choice>
              <mc:Fallback>
                <p:oleObj name="Równanie" r:id="rId3" imgW="88884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132856"/>
                        <a:ext cx="252095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639609"/>
              </p:ext>
            </p:extLst>
          </p:nvPr>
        </p:nvGraphicFramePr>
        <p:xfrm>
          <a:off x="5724128" y="2204864"/>
          <a:ext cx="122396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4" name="Równanie" r:id="rId5" imgW="431640" imgH="457200" progId="Equation.3">
                  <p:embed/>
                </p:oleObj>
              </mc:Choice>
              <mc:Fallback>
                <p:oleObj name="Równanie" r:id="rId5" imgW="43164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2204864"/>
                        <a:ext cx="122396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539552" y="4514443"/>
            <a:ext cx="798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B. </a:t>
            </a:r>
            <a:endParaRPr lang="pl-PL" sz="3200" dirty="0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0519278"/>
              </p:ext>
            </p:extLst>
          </p:nvPr>
        </p:nvGraphicFramePr>
        <p:xfrm>
          <a:off x="5741988" y="4510088"/>
          <a:ext cx="14763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5" name="Równanie" r:id="rId7" imgW="520560" imgH="457200" progId="Equation.3">
                  <p:embed/>
                </p:oleObj>
              </mc:Choice>
              <mc:Fallback>
                <p:oleObj name="Równanie" r:id="rId7" imgW="520560" imgH="457200" progId="Equation.3">
                  <p:embed/>
                  <p:pic>
                    <p:nvPicPr>
                      <p:cNvPr id="0" name="Obi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1988" y="4510088"/>
                        <a:ext cx="147637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937938"/>
              </p:ext>
            </p:extLst>
          </p:nvPr>
        </p:nvGraphicFramePr>
        <p:xfrm>
          <a:off x="1338169" y="4432061"/>
          <a:ext cx="28797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6" name="Równanie" r:id="rId9" imgW="1015920" imgH="457200" progId="Equation.3">
                  <p:embed/>
                </p:oleObj>
              </mc:Choice>
              <mc:Fallback>
                <p:oleObj name="Równanie" r:id="rId9" imgW="1015920" imgH="457200" progId="Equation.3">
                  <p:embed/>
                  <p:pic>
                    <p:nvPicPr>
                      <p:cNvPr id="0" name="Obi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169" y="4432061"/>
                        <a:ext cx="28797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903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Sprawdź czy umiesz</a:t>
            </a:r>
            <a:br>
              <a:rPr lang="pl-PL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</a:br>
            <a:r>
              <a:rPr lang="pl-PL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ODPOWIEDZI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79512" y="155679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>
                <a:latin typeface="Comic Sans MS" pitchFamily="66" charset="0"/>
              </a:rPr>
              <a:t>Adam kupił bilety do kina 3 zwykłe i 7 ulgowych, razem zapłacił 135zł.</a:t>
            </a:r>
            <a:br>
              <a:rPr lang="pl-PL" b="1" dirty="0">
                <a:latin typeface="Comic Sans MS" pitchFamily="66" charset="0"/>
              </a:rPr>
            </a:br>
            <a:r>
              <a:rPr lang="pl-PL" b="1" dirty="0">
                <a:latin typeface="Comic Sans MS" pitchFamily="66" charset="0"/>
              </a:rPr>
              <a:t>Bilet ulgowy był o 5 zł tańszy od </a:t>
            </a:r>
            <a:r>
              <a:rPr lang="pl-PL" b="1" dirty="0" smtClean="0">
                <a:latin typeface="Comic Sans MS" pitchFamily="66" charset="0"/>
              </a:rPr>
              <a:t> zwykłego</a:t>
            </a:r>
            <a:r>
              <a:rPr lang="pl-PL" b="1" dirty="0">
                <a:latin typeface="Comic Sans MS" pitchFamily="66" charset="0"/>
              </a:rPr>
              <a:t>.</a:t>
            </a:r>
            <a:br>
              <a:rPr lang="pl-PL" b="1" dirty="0">
                <a:latin typeface="Comic Sans MS" pitchFamily="66" charset="0"/>
              </a:rPr>
            </a:br>
            <a:r>
              <a:rPr lang="pl-PL" b="1" dirty="0">
                <a:latin typeface="Comic Sans MS" pitchFamily="66" charset="0"/>
              </a:rPr>
              <a:t/>
            </a:r>
            <a:br>
              <a:rPr lang="pl-PL" b="1" dirty="0">
                <a:latin typeface="Comic Sans MS" pitchFamily="66" charset="0"/>
              </a:rPr>
            </a:br>
            <a:endParaRPr lang="pl-PL" dirty="0"/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9850043"/>
              </p:ext>
            </p:extLst>
          </p:nvPr>
        </p:nvGraphicFramePr>
        <p:xfrm>
          <a:off x="5652120" y="1786255"/>
          <a:ext cx="26638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6" name="Równanie" r:id="rId3" imgW="939600" imgH="457200" progId="Equation.3">
                  <p:embed/>
                </p:oleObj>
              </mc:Choice>
              <mc:Fallback>
                <p:oleObj name="Równanie" r:id="rId3" imgW="939600" imgH="457200" progId="Equation.3">
                  <p:embed/>
                  <p:pic>
                    <p:nvPicPr>
                      <p:cNvPr id="0" name="Obi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1786255"/>
                        <a:ext cx="26638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5220072" y="213285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0070C0"/>
                </a:solidFill>
                <a:latin typeface="Comic Sans MS" pitchFamily="66" charset="0"/>
              </a:rPr>
              <a:t>C. </a:t>
            </a:r>
            <a:endParaRPr lang="pl-PL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229219" y="335140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>
                <a:latin typeface="Comic Sans MS" pitchFamily="66" charset="0"/>
              </a:rPr>
              <a:t>Wybierz, która para liczb jest rozwiązaniem  danego układu równań</a:t>
            </a:r>
            <a:endParaRPr lang="pl-PL" b="1" dirty="0"/>
          </a:p>
        </p:txBody>
      </p: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262404"/>
              </p:ext>
            </p:extLst>
          </p:nvPr>
        </p:nvGraphicFramePr>
        <p:xfrm>
          <a:off x="683568" y="3997734"/>
          <a:ext cx="2345719" cy="1096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7" name="Równanie" r:id="rId5" imgW="977760" imgH="457200" progId="Equation.3">
                  <p:embed/>
                </p:oleObj>
              </mc:Choice>
              <mc:Fallback>
                <p:oleObj name="Równanie" r:id="rId5" imgW="977760" imgH="457200" progId="Equation.3">
                  <p:embed/>
                  <p:pic>
                    <p:nvPicPr>
                      <p:cNvPr id="0" name="Obi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997734"/>
                        <a:ext cx="2345719" cy="10962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850566"/>
              </p:ext>
            </p:extLst>
          </p:nvPr>
        </p:nvGraphicFramePr>
        <p:xfrm>
          <a:off x="5753681" y="3824173"/>
          <a:ext cx="154781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8" name="Równanie" r:id="rId7" imgW="545760" imgH="457200" progId="Equation.3">
                  <p:embed/>
                </p:oleObj>
              </mc:Choice>
              <mc:Fallback>
                <p:oleObj name="Równanie" r:id="rId7" imgW="545760" imgH="457200" progId="Equation.3">
                  <p:embed/>
                  <p:pic>
                    <p:nvPicPr>
                      <p:cNvPr id="0" name="Obi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681" y="3824173"/>
                        <a:ext cx="1547812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5216980" y="413831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rgbClr val="0070C0"/>
                </a:solidFill>
                <a:latin typeface="Comic Sans MS" pitchFamily="66" charset="0"/>
              </a:rPr>
              <a:t>B. </a:t>
            </a:r>
            <a:endParaRPr lang="pl-PL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08468" y="5430416"/>
            <a:ext cx="42736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latin typeface="Comic Sans MS" pitchFamily="66" charset="0"/>
              </a:rPr>
              <a:t>Dopisz wartość drugiej niewiadomej tak, by otrzymana para liczb była rozwiązaniem danego układu równań</a:t>
            </a:r>
            <a:r>
              <a:rPr lang="pl-PL" b="1" dirty="0" smtClean="0">
                <a:latin typeface="Comic Sans MS" pitchFamily="66" charset="0"/>
              </a:rPr>
              <a:t>.</a:t>
            </a:r>
          </a:p>
          <a:p>
            <a:r>
              <a:rPr lang="pl-PL" b="1" dirty="0">
                <a:latin typeface="Comic Sans MS" pitchFamily="66" charset="0"/>
              </a:rPr>
              <a:t/>
            </a:r>
            <a:br>
              <a:rPr lang="pl-PL" b="1" dirty="0">
                <a:latin typeface="Comic Sans MS" pitchFamily="66" charset="0"/>
              </a:rPr>
            </a:br>
            <a:r>
              <a:rPr lang="pl-PL" u="sng" dirty="0">
                <a:latin typeface="Comic Sans MS" pitchFamily="66" charset="0"/>
              </a:rPr>
              <a:t/>
            </a:r>
            <a:br>
              <a:rPr lang="pl-PL" u="sng" dirty="0">
                <a:latin typeface="Comic Sans MS" pitchFamily="66" charset="0"/>
              </a:rPr>
            </a:br>
            <a:endParaRPr lang="pl-PL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5225255" y="5661248"/>
            <a:ext cx="2779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latin typeface="Comic Sans MS" pitchFamily="66" charset="0"/>
              </a:rPr>
              <a:t>W przykładzie I  </a:t>
            </a:r>
            <a:r>
              <a:rPr lang="pl-PL" dirty="0" smtClean="0">
                <a:latin typeface="Comic Sans MS" pitchFamily="66" charset="0"/>
              </a:rPr>
              <a:t>   y </a:t>
            </a:r>
            <a:r>
              <a:rPr lang="pl-PL" dirty="0">
                <a:latin typeface="Comic Sans MS" pitchFamily="66" charset="0"/>
              </a:rPr>
              <a:t>= 5</a:t>
            </a:r>
          </a:p>
          <a:p>
            <a:r>
              <a:rPr lang="pl-PL" dirty="0">
                <a:latin typeface="Comic Sans MS" pitchFamily="66" charset="0"/>
              </a:rPr>
              <a:t>W przykładzie II  </a:t>
            </a:r>
            <a:r>
              <a:rPr lang="pl-PL" dirty="0" smtClean="0">
                <a:latin typeface="Comic Sans MS" pitchFamily="66" charset="0"/>
              </a:rPr>
              <a:t> x </a:t>
            </a:r>
            <a:r>
              <a:rPr lang="pl-PL" dirty="0">
                <a:latin typeface="Comic Sans MS" pitchFamily="66" charset="0"/>
              </a:rPr>
              <a:t>= 0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6405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C\AppData\Local\Temp\Rar$DI19.538\Slajd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20" y="188640"/>
            <a:ext cx="7223787" cy="5417840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89000">
                <a:srgbClr val="0087E6"/>
              </a:gs>
              <a:gs pos="100000">
                <a:srgbClr val="005CBF"/>
              </a:gs>
            </a:gsLst>
            <a:lin ang="5400000" scaled="0"/>
          </a:gradFill>
          <a:extLst/>
        </p:spPr>
      </p:pic>
      <p:sp>
        <p:nvSpPr>
          <p:cNvPr id="2" name="pole tekstowe 1"/>
          <p:cNvSpPr txBox="1"/>
          <p:nvPr/>
        </p:nvSpPr>
        <p:spPr>
          <a:xfrm>
            <a:off x="251520" y="5877272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Opracowanie: mgr Marta </a:t>
            </a:r>
            <a:r>
              <a:rPr lang="pl-PL" sz="3200" b="1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502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pl-PL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RÓWNIANIE PIERWSZEGO STOPNIA Z JEDNĄ NIEWIADOMĄ</a:t>
            </a:r>
          </a:p>
          <a:p>
            <a:pPr marL="0" indent="0" algn="ctr"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b="1" dirty="0" smtClean="0">
                <a:latin typeface="Comic Sans MS" pitchFamily="66" charset="0"/>
              </a:rPr>
              <a:t>2x + 5 = 11</a:t>
            </a:r>
          </a:p>
          <a:p>
            <a:pPr marL="0" indent="0" algn="ctr">
              <a:buNone/>
            </a:pPr>
            <a:endParaRPr lang="pl-PL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sz="2200" b="1" dirty="0" smtClean="0">
                <a:latin typeface="Comic Sans MS" pitchFamily="66" charset="0"/>
              </a:rPr>
              <a:t>Jedna niewiadoma w pierwszej potędze</a:t>
            </a:r>
          </a:p>
          <a:p>
            <a:pPr marL="0" indent="0" algn="ctr">
              <a:buNone/>
            </a:pPr>
            <a:r>
              <a:rPr lang="pl-PL" sz="2200" b="1" dirty="0" smtClean="0">
                <a:latin typeface="Comic Sans MS" pitchFamily="66" charset="0"/>
              </a:rPr>
              <a:t>Rozwiązaniem tego równania jest liczba </a:t>
            </a:r>
            <a:r>
              <a:rPr lang="pl-PL" sz="2200" b="1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r>
              <a:rPr lang="pl-PL" sz="2200" b="1" dirty="0" smtClean="0">
                <a:latin typeface="Comic Sans MS" pitchFamily="66" charset="0"/>
              </a:rPr>
              <a:t> ponieważ</a:t>
            </a:r>
          </a:p>
          <a:p>
            <a:pPr marL="0" indent="0" algn="ctr">
              <a:buNone/>
            </a:pPr>
            <a:endParaRPr lang="pl-PL" sz="22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sz="2200" b="1" dirty="0" smtClean="0">
                <a:latin typeface="Comic Sans MS" pitchFamily="66" charset="0"/>
              </a:rPr>
              <a:t>2∙</a:t>
            </a:r>
            <a:r>
              <a:rPr lang="pl-PL" sz="2200" b="1" dirty="0" smtClean="0">
                <a:solidFill>
                  <a:srgbClr val="FF0000"/>
                </a:solidFill>
                <a:latin typeface="Comic Sans MS" pitchFamily="66" charset="0"/>
              </a:rPr>
              <a:t>3 </a:t>
            </a:r>
            <a:r>
              <a:rPr lang="pl-PL" sz="2200" b="1" dirty="0" smtClean="0">
                <a:latin typeface="Comic Sans MS" pitchFamily="66" charset="0"/>
              </a:rPr>
              <a:t>+ 5 = 6 + 5 = 11</a:t>
            </a:r>
          </a:p>
          <a:p>
            <a:pPr marL="0" indent="0" algn="ctr">
              <a:buNone/>
            </a:pPr>
            <a:endParaRPr lang="pl-PL" sz="22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sz="2200" b="1" dirty="0" smtClean="0">
                <a:latin typeface="Comic Sans MS" pitchFamily="66" charset="0"/>
              </a:rPr>
              <a:t>Równania służą do rozwiązywania takich problemów w których występuje jedna nieznana wielkość.</a:t>
            </a:r>
            <a:endParaRPr lang="pl-PL" sz="2200" b="1" dirty="0">
              <a:latin typeface="Comic Sans MS" pitchFamily="66" charset="0"/>
            </a:endParaRPr>
          </a:p>
        </p:txBody>
      </p:sp>
      <p:cxnSp>
        <p:nvCxnSpPr>
          <p:cNvPr id="5" name="Łącznik prosty ze strzałką 4"/>
          <p:cNvCxnSpPr/>
          <p:nvPr/>
        </p:nvCxnSpPr>
        <p:spPr>
          <a:xfrm flipV="1">
            <a:off x="3590109" y="3186545"/>
            <a:ext cx="144016" cy="576064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rostokąt 3"/>
          <p:cNvSpPr/>
          <p:nvPr/>
        </p:nvSpPr>
        <p:spPr>
          <a:xfrm>
            <a:off x="1451175" y="260648"/>
            <a:ext cx="6197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PRZYPOMNIENIE</a:t>
            </a:r>
            <a:endParaRPr lang="pl-PL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88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RÓWNANIE PIERWSZEGO STOPNIA Z DWIEMA NIEWIADOMYMI</a:t>
            </a:r>
            <a:endParaRPr lang="pl-PL" sz="32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dirty="0"/>
              <a:t> </a:t>
            </a:r>
            <a:r>
              <a:rPr lang="pl-PL" b="1" dirty="0" smtClean="0">
                <a:latin typeface="Comic Sans MS" pitchFamily="66" charset="0"/>
              </a:rPr>
              <a:t>2x + y = 10 </a:t>
            </a:r>
          </a:p>
          <a:p>
            <a:pPr marL="0" indent="0" algn="ctr">
              <a:buNone/>
            </a:pPr>
            <a:endParaRPr lang="pl-PL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pl-PL" sz="18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sz="2000" b="1" dirty="0" smtClean="0">
                <a:latin typeface="Comic Sans MS" pitchFamily="66" charset="0"/>
              </a:rPr>
              <a:t>Dwie niewiadome </a:t>
            </a:r>
            <a:r>
              <a:rPr lang="pl-PL" sz="2000" b="1" dirty="0">
                <a:latin typeface="Comic Sans MS" pitchFamily="66" charset="0"/>
              </a:rPr>
              <a:t>w pierwszej potędze</a:t>
            </a:r>
          </a:p>
          <a:p>
            <a:pPr marL="0" indent="0" algn="ctr">
              <a:buNone/>
            </a:pPr>
            <a:r>
              <a:rPr lang="pl-PL" sz="2000" b="1" dirty="0">
                <a:latin typeface="Comic Sans MS" pitchFamily="66" charset="0"/>
              </a:rPr>
              <a:t>Rozwiązaniem tego równania jest </a:t>
            </a:r>
            <a:r>
              <a:rPr lang="pl-PL" sz="2000" b="1" dirty="0" smtClean="0">
                <a:latin typeface="Comic Sans MS" pitchFamily="66" charset="0"/>
              </a:rPr>
              <a:t>każda para liczb, która podstawiona w miejsce niewiadomych daje równość prawdziwą.</a:t>
            </a:r>
          </a:p>
          <a:p>
            <a:pPr marL="0" indent="0" algn="ctr">
              <a:buNone/>
            </a:pPr>
            <a:r>
              <a:rPr lang="pl-PL" sz="2000" b="1" dirty="0" smtClean="0">
                <a:latin typeface="Comic Sans MS" pitchFamily="66" charset="0"/>
              </a:rPr>
              <a:t>Np.: x = 1 i y = 8 bo 2∙1 + 8 = 10</a:t>
            </a:r>
          </a:p>
          <a:p>
            <a:pPr marL="0" indent="0" algn="ctr">
              <a:buNone/>
            </a:pPr>
            <a:r>
              <a:rPr lang="pl-PL" sz="2000" b="1" dirty="0" smtClean="0">
                <a:latin typeface="Comic Sans MS" pitchFamily="66" charset="0"/>
              </a:rPr>
              <a:t>      x </a:t>
            </a:r>
            <a:r>
              <a:rPr lang="pl-PL" sz="2000" b="1" dirty="0">
                <a:latin typeface="Comic Sans MS" pitchFamily="66" charset="0"/>
              </a:rPr>
              <a:t>= </a:t>
            </a:r>
            <a:r>
              <a:rPr lang="pl-PL" sz="2000" b="1" dirty="0" smtClean="0">
                <a:latin typeface="Comic Sans MS" pitchFamily="66" charset="0"/>
              </a:rPr>
              <a:t>2 </a:t>
            </a:r>
            <a:r>
              <a:rPr lang="pl-PL" sz="2000" b="1" dirty="0">
                <a:latin typeface="Comic Sans MS" pitchFamily="66" charset="0"/>
              </a:rPr>
              <a:t>i y = </a:t>
            </a:r>
            <a:r>
              <a:rPr lang="pl-PL" sz="2000" b="1" dirty="0" smtClean="0">
                <a:latin typeface="Comic Sans MS" pitchFamily="66" charset="0"/>
              </a:rPr>
              <a:t>6 </a:t>
            </a:r>
            <a:r>
              <a:rPr lang="pl-PL" sz="2000" b="1" dirty="0">
                <a:latin typeface="Comic Sans MS" pitchFamily="66" charset="0"/>
              </a:rPr>
              <a:t>bo </a:t>
            </a:r>
            <a:r>
              <a:rPr lang="pl-PL" sz="2000" b="1" dirty="0" smtClean="0">
                <a:latin typeface="Comic Sans MS" pitchFamily="66" charset="0"/>
              </a:rPr>
              <a:t>2∙2 </a:t>
            </a:r>
            <a:r>
              <a:rPr lang="pl-PL" sz="2000" b="1" dirty="0">
                <a:latin typeface="Comic Sans MS" pitchFamily="66" charset="0"/>
              </a:rPr>
              <a:t>+ </a:t>
            </a:r>
            <a:r>
              <a:rPr lang="pl-PL" sz="2000" b="1" dirty="0" smtClean="0">
                <a:latin typeface="Comic Sans MS" pitchFamily="66" charset="0"/>
              </a:rPr>
              <a:t>6 </a:t>
            </a:r>
            <a:r>
              <a:rPr lang="pl-PL" sz="2000" b="1" dirty="0">
                <a:latin typeface="Comic Sans MS" pitchFamily="66" charset="0"/>
              </a:rPr>
              <a:t>= </a:t>
            </a:r>
            <a:r>
              <a:rPr lang="pl-PL" sz="2000" b="1" dirty="0" smtClean="0">
                <a:latin typeface="Comic Sans MS" pitchFamily="66" charset="0"/>
              </a:rPr>
              <a:t>10</a:t>
            </a:r>
          </a:p>
          <a:p>
            <a:pPr marL="0" indent="0" algn="ctr">
              <a:buNone/>
            </a:pPr>
            <a:r>
              <a:rPr lang="pl-PL" sz="2000" b="1" dirty="0" smtClean="0">
                <a:latin typeface="Comic Sans MS" pitchFamily="66" charset="0"/>
              </a:rPr>
              <a:t>              x </a:t>
            </a:r>
            <a:r>
              <a:rPr lang="pl-PL" sz="2000" b="1" dirty="0">
                <a:latin typeface="Comic Sans MS" pitchFamily="66" charset="0"/>
              </a:rPr>
              <a:t>= </a:t>
            </a:r>
            <a:r>
              <a:rPr lang="pl-PL" sz="2000" b="1" dirty="0" smtClean="0">
                <a:latin typeface="Comic Sans MS" pitchFamily="66" charset="0"/>
              </a:rPr>
              <a:t>3 </a:t>
            </a:r>
            <a:r>
              <a:rPr lang="pl-PL" sz="2000" b="1" dirty="0">
                <a:latin typeface="Comic Sans MS" pitchFamily="66" charset="0"/>
              </a:rPr>
              <a:t>i y = </a:t>
            </a:r>
            <a:r>
              <a:rPr lang="pl-PL" sz="2000" b="1" dirty="0" smtClean="0">
                <a:latin typeface="Comic Sans MS" pitchFamily="66" charset="0"/>
              </a:rPr>
              <a:t>4 </a:t>
            </a:r>
            <a:r>
              <a:rPr lang="pl-PL" sz="2000" b="1" dirty="0">
                <a:latin typeface="Comic Sans MS" pitchFamily="66" charset="0"/>
              </a:rPr>
              <a:t>bo </a:t>
            </a:r>
            <a:r>
              <a:rPr lang="pl-PL" sz="2000" b="1" dirty="0" smtClean="0">
                <a:latin typeface="Comic Sans MS" pitchFamily="66" charset="0"/>
              </a:rPr>
              <a:t>2∙3 </a:t>
            </a:r>
            <a:r>
              <a:rPr lang="pl-PL" sz="2000" b="1" dirty="0">
                <a:latin typeface="Comic Sans MS" pitchFamily="66" charset="0"/>
              </a:rPr>
              <a:t>+ </a:t>
            </a:r>
            <a:r>
              <a:rPr lang="pl-PL" sz="2000" b="1" dirty="0" smtClean="0">
                <a:latin typeface="Comic Sans MS" pitchFamily="66" charset="0"/>
              </a:rPr>
              <a:t>4 </a:t>
            </a:r>
            <a:r>
              <a:rPr lang="pl-PL" sz="2000" b="1" dirty="0">
                <a:latin typeface="Comic Sans MS" pitchFamily="66" charset="0"/>
              </a:rPr>
              <a:t>= </a:t>
            </a:r>
            <a:r>
              <a:rPr lang="pl-PL" sz="2000" b="1" dirty="0" smtClean="0">
                <a:latin typeface="Comic Sans MS" pitchFamily="66" charset="0"/>
              </a:rPr>
              <a:t>10 </a:t>
            </a:r>
            <a:r>
              <a:rPr lang="pl-PL" sz="2000" b="1" dirty="0" err="1" smtClean="0">
                <a:latin typeface="Comic Sans MS" pitchFamily="66" charset="0"/>
              </a:rPr>
              <a:t>itd</a:t>
            </a:r>
            <a:r>
              <a:rPr lang="pl-PL" sz="2000" b="1" dirty="0" smtClean="0">
                <a:latin typeface="Comic Sans MS" pitchFamily="66" charset="0"/>
              </a:rPr>
              <a:t>…..</a:t>
            </a:r>
          </a:p>
          <a:p>
            <a:pPr marL="0" indent="0" algn="ctr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sz="2000" b="1" dirty="0" smtClean="0">
                <a:latin typeface="Comic Sans MS" pitchFamily="66" charset="0"/>
              </a:rPr>
              <a:t>Równania z dwiema niewiadomymi </a:t>
            </a:r>
            <a:r>
              <a:rPr lang="pl-PL" sz="2000" b="1" dirty="0">
                <a:latin typeface="Comic Sans MS" pitchFamily="66" charset="0"/>
              </a:rPr>
              <a:t>służą do rozwiązywania takich problemów w których </a:t>
            </a:r>
            <a:r>
              <a:rPr lang="pl-PL" sz="2000" b="1" dirty="0" smtClean="0">
                <a:latin typeface="Comic Sans MS" pitchFamily="66" charset="0"/>
              </a:rPr>
              <a:t>występują  dwie nieznane wielkości.</a:t>
            </a:r>
            <a:endParaRPr lang="pl-PL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endParaRPr lang="pl-PL" sz="2000" b="1" dirty="0">
              <a:latin typeface="Comic Sans MS" pitchFamily="66" charset="0"/>
            </a:endParaRPr>
          </a:p>
        </p:txBody>
      </p:sp>
      <p:cxnSp>
        <p:nvCxnSpPr>
          <p:cNvPr id="5" name="Łącznik prosty ze strzałką 4"/>
          <p:cNvCxnSpPr/>
          <p:nvPr/>
        </p:nvCxnSpPr>
        <p:spPr>
          <a:xfrm flipH="1" flipV="1">
            <a:off x="3733945" y="2276872"/>
            <a:ext cx="198989" cy="576064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/>
          <p:cNvCxnSpPr/>
          <p:nvPr/>
        </p:nvCxnSpPr>
        <p:spPr>
          <a:xfrm flipV="1">
            <a:off x="4408837" y="2254602"/>
            <a:ext cx="216024" cy="576064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6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PRZEANALIZUJMY  PIERWSZY PROBLEM</a:t>
            </a:r>
            <a:endParaRPr lang="pl-PL" sz="2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2200" b="1" dirty="0" smtClean="0">
                <a:latin typeface="Comic Sans MS" pitchFamily="66" charset="0"/>
              </a:rPr>
              <a:t>Bankomat wypłaca pieniądze w banknotach 50zł  i  100zł.  </a:t>
            </a:r>
          </a:p>
          <a:p>
            <a:pPr marL="0" indent="0">
              <a:buNone/>
            </a:pPr>
            <a:r>
              <a:rPr lang="pl-PL" sz="2200" b="1" dirty="0" smtClean="0">
                <a:latin typeface="Comic Sans MS" pitchFamily="66" charset="0"/>
              </a:rPr>
              <a:t>Pani Marta wybiera z bankomatu kwotę 700 złotych.</a:t>
            </a: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dirty="0" smtClean="0">
                <a:latin typeface="Comic Sans MS" pitchFamily="66" charset="0"/>
              </a:rPr>
              <a:t>Zapiszmy zależność między ilością banknotów a wypłaconą kwotą.</a:t>
            </a:r>
          </a:p>
          <a:p>
            <a:pPr marL="0" indent="0">
              <a:buNone/>
            </a:pPr>
            <a:endParaRPr lang="pl-PL" sz="1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dirty="0" smtClean="0">
                <a:latin typeface="Comic Sans MS" pitchFamily="66" charset="0"/>
              </a:rPr>
              <a:t>Podajmy wszystkie możliwe sposoby wypłacenia przez bankomat tej kwoty.</a:t>
            </a:r>
          </a:p>
          <a:p>
            <a:pPr marL="0" indent="0">
              <a:buNone/>
            </a:pPr>
            <a:endParaRPr lang="pl-PL" sz="1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b="1" dirty="0" smtClean="0">
                <a:solidFill>
                  <a:srgbClr val="C00000"/>
                </a:solidFill>
                <a:latin typeface="Comic Sans MS" pitchFamily="66" charset="0"/>
              </a:rPr>
              <a:t>Oznaczmy:    x – ilość banknotów 50zł       y – ilość banknotów 100zł</a:t>
            </a:r>
          </a:p>
          <a:p>
            <a:pPr marL="0" indent="0">
              <a:buNone/>
            </a:pPr>
            <a:endParaRPr lang="pl-PL" sz="1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Przedstawiony problem możemy zapisać w postaci równania: </a:t>
            </a:r>
          </a:p>
          <a:p>
            <a:pPr marL="0" indent="0">
              <a:buNone/>
            </a:pPr>
            <a:endParaRPr lang="pl-PL" sz="18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b="1" dirty="0" smtClean="0">
                <a:solidFill>
                  <a:srgbClr val="C00000"/>
                </a:solidFill>
                <a:latin typeface="Comic Sans MS" pitchFamily="66" charset="0"/>
              </a:rPr>
              <a:t>50zł ∙ x + 100zł ∙ y = 700zł</a:t>
            </a:r>
          </a:p>
          <a:p>
            <a:pPr marL="0" indent="0">
              <a:buNone/>
            </a:pPr>
            <a:endParaRPr lang="pl-PL" sz="18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18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Czyli</a:t>
            </a:r>
            <a:r>
              <a:rPr lang="pl-PL" sz="1800" b="1" dirty="0" smtClean="0">
                <a:solidFill>
                  <a:srgbClr val="C00000"/>
                </a:solidFill>
                <a:latin typeface="Comic Sans MS" pitchFamily="66" charset="0"/>
              </a:rPr>
              <a:t>               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50∙x </a:t>
            </a: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>+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100∙y </a:t>
            </a: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>=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700</a:t>
            </a:r>
            <a:endParaRPr lang="pl-PL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pl-PL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pl-PL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55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marL="0" indent="0"/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50∙x </a:t>
            </a: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>+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100∙y </a:t>
            </a: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>=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700</a:t>
            </a: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pl-PL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pl-PL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pl-PL" b="1" dirty="0">
                <a:solidFill>
                  <a:srgbClr val="C00000"/>
                </a:solidFill>
                <a:latin typeface="Comic Sans MS" pitchFamily="66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2800" dirty="0" smtClean="0">
                <a:latin typeface="Comic Sans MS" pitchFamily="66" charset="0"/>
              </a:rPr>
              <a:t>UWAGA</a:t>
            </a:r>
          </a:p>
          <a:p>
            <a:pPr marL="0" indent="0">
              <a:buNone/>
            </a:pPr>
            <a:r>
              <a:rPr lang="pl-PL" sz="2800" dirty="0" smtClean="0">
                <a:latin typeface="Comic Sans MS" pitchFamily="66" charset="0"/>
              </a:rPr>
              <a:t>Wypłacona kwota to 700zł, zatem ilość banknotów 50-złotowych musi być parzysta.</a:t>
            </a: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800" dirty="0" smtClean="0">
                <a:latin typeface="Comic Sans MS" pitchFamily="66" charset="0"/>
              </a:rPr>
              <a:t>Zatem  jeżeli:</a:t>
            </a:r>
          </a:p>
          <a:p>
            <a:pPr marL="0" indent="0">
              <a:buNone/>
            </a:pPr>
            <a:r>
              <a:rPr lang="pl-PL" sz="2800" dirty="0" smtClean="0">
                <a:latin typeface="Comic Sans MS" pitchFamily="66" charset="0"/>
              </a:rPr>
              <a:t>x = 2  to y = 6  bo  50∙2 + 100∙6 = 100 + 600 = 700</a:t>
            </a:r>
          </a:p>
          <a:p>
            <a:pPr marL="0" indent="0">
              <a:buNone/>
            </a:pPr>
            <a:r>
              <a:rPr lang="pl-PL" sz="2800" dirty="0">
                <a:latin typeface="Comic Sans MS" pitchFamily="66" charset="0"/>
              </a:rPr>
              <a:t>x = </a:t>
            </a:r>
            <a:r>
              <a:rPr lang="pl-PL" sz="2800" dirty="0" smtClean="0">
                <a:latin typeface="Comic Sans MS" pitchFamily="66" charset="0"/>
              </a:rPr>
              <a:t>4  to </a:t>
            </a:r>
            <a:r>
              <a:rPr lang="pl-PL" sz="2800" dirty="0">
                <a:latin typeface="Comic Sans MS" pitchFamily="66" charset="0"/>
              </a:rPr>
              <a:t>y = </a:t>
            </a:r>
            <a:r>
              <a:rPr lang="pl-PL" sz="2800" dirty="0" smtClean="0">
                <a:latin typeface="Comic Sans MS" pitchFamily="66" charset="0"/>
              </a:rPr>
              <a:t>5  bo  </a:t>
            </a:r>
            <a:r>
              <a:rPr lang="pl-PL" sz="2800" dirty="0">
                <a:latin typeface="Comic Sans MS" pitchFamily="66" charset="0"/>
              </a:rPr>
              <a:t>50</a:t>
            </a:r>
            <a:r>
              <a:rPr lang="pl-PL" sz="2800" dirty="0" smtClean="0">
                <a:latin typeface="Comic Sans MS" pitchFamily="66" charset="0"/>
              </a:rPr>
              <a:t>∙4 </a:t>
            </a:r>
            <a:r>
              <a:rPr lang="pl-PL" sz="2800" dirty="0">
                <a:latin typeface="Comic Sans MS" pitchFamily="66" charset="0"/>
              </a:rPr>
              <a:t>+ 100</a:t>
            </a:r>
            <a:r>
              <a:rPr lang="pl-PL" sz="2800" dirty="0" smtClean="0">
                <a:latin typeface="Comic Sans MS" pitchFamily="66" charset="0"/>
              </a:rPr>
              <a:t>∙5 </a:t>
            </a:r>
            <a:r>
              <a:rPr lang="pl-PL" sz="2800" dirty="0">
                <a:latin typeface="Comic Sans MS" pitchFamily="66" charset="0"/>
              </a:rPr>
              <a:t>= </a:t>
            </a:r>
            <a:r>
              <a:rPr lang="pl-PL" sz="2800" dirty="0" smtClean="0">
                <a:latin typeface="Comic Sans MS" pitchFamily="66" charset="0"/>
              </a:rPr>
              <a:t>200 </a:t>
            </a:r>
            <a:r>
              <a:rPr lang="pl-PL" sz="2800" dirty="0">
                <a:latin typeface="Comic Sans MS" pitchFamily="66" charset="0"/>
              </a:rPr>
              <a:t>+ </a:t>
            </a:r>
            <a:r>
              <a:rPr lang="pl-PL" sz="2800" dirty="0" smtClean="0">
                <a:latin typeface="Comic Sans MS" pitchFamily="66" charset="0"/>
              </a:rPr>
              <a:t>500 </a:t>
            </a:r>
            <a:r>
              <a:rPr lang="pl-PL" sz="2800" dirty="0">
                <a:latin typeface="Comic Sans MS" pitchFamily="66" charset="0"/>
              </a:rPr>
              <a:t>= 700</a:t>
            </a:r>
          </a:p>
          <a:p>
            <a:pPr marL="0" indent="0">
              <a:buNone/>
            </a:pPr>
            <a:r>
              <a:rPr lang="pl-PL" sz="2800" dirty="0">
                <a:latin typeface="Comic Sans MS" pitchFamily="66" charset="0"/>
              </a:rPr>
              <a:t>x = </a:t>
            </a:r>
            <a:r>
              <a:rPr lang="pl-PL" sz="2800" dirty="0" smtClean="0">
                <a:latin typeface="Comic Sans MS" pitchFamily="66" charset="0"/>
              </a:rPr>
              <a:t>6  to </a:t>
            </a:r>
            <a:r>
              <a:rPr lang="pl-PL" sz="2800" dirty="0">
                <a:latin typeface="Comic Sans MS" pitchFamily="66" charset="0"/>
              </a:rPr>
              <a:t>y = </a:t>
            </a:r>
            <a:r>
              <a:rPr lang="pl-PL" sz="2800" dirty="0" smtClean="0">
                <a:latin typeface="Comic Sans MS" pitchFamily="66" charset="0"/>
              </a:rPr>
              <a:t>4  bo  </a:t>
            </a:r>
            <a:r>
              <a:rPr lang="pl-PL" sz="2800" dirty="0">
                <a:latin typeface="Comic Sans MS" pitchFamily="66" charset="0"/>
              </a:rPr>
              <a:t>50</a:t>
            </a:r>
            <a:r>
              <a:rPr lang="pl-PL" sz="2800" dirty="0" smtClean="0">
                <a:latin typeface="Comic Sans MS" pitchFamily="66" charset="0"/>
              </a:rPr>
              <a:t>∙6 </a:t>
            </a:r>
            <a:r>
              <a:rPr lang="pl-PL" sz="2800" dirty="0">
                <a:latin typeface="Comic Sans MS" pitchFamily="66" charset="0"/>
              </a:rPr>
              <a:t>+ 100</a:t>
            </a:r>
            <a:r>
              <a:rPr lang="pl-PL" sz="2800" dirty="0" smtClean="0">
                <a:latin typeface="Comic Sans MS" pitchFamily="66" charset="0"/>
              </a:rPr>
              <a:t>∙4 </a:t>
            </a:r>
            <a:r>
              <a:rPr lang="pl-PL" sz="2800" dirty="0">
                <a:latin typeface="Comic Sans MS" pitchFamily="66" charset="0"/>
              </a:rPr>
              <a:t>= </a:t>
            </a:r>
            <a:r>
              <a:rPr lang="pl-PL" sz="2800" dirty="0" smtClean="0">
                <a:latin typeface="Comic Sans MS" pitchFamily="66" charset="0"/>
              </a:rPr>
              <a:t>300 </a:t>
            </a:r>
            <a:r>
              <a:rPr lang="pl-PL" sz="2800" dirty="0">
                <a:latin typeface="Comic Sans MS" pitchFamily="66" charset="0"/>
              </a:rPr>
              <a:t>+ </a:t>
            </a:r>
            <a:r>
              <a:rPr lang="pl-PL" sz="2800" dirty="0" smtClean="0">
                <a:latin typeface="Comic Sans MS" pitchFamily="66" charset="0"/>
              </a:rPr>
              <a:t>400 </a:t>
            </a:r>
            <a:r>
              <a:rPr lang="pl-PL" sz="2800" dirty="0">
                <a:latin typeface="Comic Sans MS" pitchFamily="66" charset="0"/>
              </a:rPr>
              <a:t>= 700</a:t>
            </a:r>
          </a:p>
          <a:p>
            <a:pPr marL="0" indent="0">
              <a:buNone/>
            </a:pPr>
            <a:r>
              <a:rPr lang="pl-PL" sz="2800" dirty="0">
                <a:latin typeface="Comic Sans MS" pitchFamily="66" charset="0"/>
              </a:rPr>
              <a:t>x = </a:t>
            </a:r>
            <a:r>
              <a:rPr lang="pl-PL" sz="2800" dirty="0" smtClean="0">
                <a:latin typeface="Comic Sans MS" pitchFamily="66" charset="0"/>
              </a:rPr>
              <a:t>8  to </a:t>
            </a:r>
            <a:r>
              <a:rPr lang="pl-PL" sz="2800" dirty="0">
                <a:latin typeface="Comic Sans MS" pitchFamily="66" charset="0"/>
              </a:rPr>
              <a:t>y = </a:t>
            </a:r>
            <a:r>
              <a:rPr lang="pl-PL" sz="2800" dirty="0" smtClean="0">
                <a:latin typeface="Comic Sans MS" pitchFamily="66" charset="0"/>
              </a:rPr>
              <a:t>3  bo  </a:t>
            </a:r>
            <a:r>
              <a:rPr lang="pl-PL" sz="2800" dirty="0">
                <a:latin typeface="Comic Sans MS" pitchFamily="66" charset="0"/>
              </a:rPr>
              <a:t>50</a:t>
            </a:r>
            <a:r>
              <a:rPr lang="pl-PL" sz="2800" dirty="0" smtClean="0">
                <a:latin typeface="Comic Sans MS" pitchFamily="66" charset="0"/>
              </a:rPr>
              <a:t>∙8 </a:t>
            </a:r>
            <a:r>
              <a:rPr lang="pl-PL" sz="2800" dirty="0">
                <a:latin typeface="Comic Sans MS" pitchFamily="66" charset="0"/>
              </a:rPr>
              <a:t>+ 100</a:t>
            </a:r>
            <a:r>
              <a:rPr lang="pl-PL" sz="2800" dirty="0" smtClean="0">
                <a:latin typeface="Comic Sans MS" pitchFamily="66" charset="0"/>
              </a:rPr>
              <a:t>∙3 </a:t>
            </a:r>
            <a:r>
              <a:rPr lang="pl-PL" sz="2800" dirty="0">
                <a:latin typeface="Comic Sans MS" pitchFamily="66" charset="0"/>
              </a:rPr>
              <a:t>= </a:t>
            </a:r>
            <a:r>
              <a:rPr lang="pl-PL" sz="2800" dirty="0" smtClean="0">
                <a:latin typeface="Comic Sans MS" pitchFamily="66" charset="0"/>
              </a:rPr>
              <a:t>400 </a:t>
            </a:r>
            <a:r>
              <a:rPr lang="pl-PL" sz="2800" dirty="0">
                <a:latin typeface="Comic Sans MS" pitchFamily="66" charset="0"/>
              </a:rPr>
              <a:t>+ 3</a:t>
            </a:r>
            <a:r>
              <a:rPr lang="pl-PL" sz="2800" dirty="0" smtClean="0">
                <a:latin typeface="Comic Sans MS" pitchFamily="66" charset="0"/>
              </a:rPr>
              <a:t>00 </a:t>
            </a:r>
            <a:r>
              <a:rPr lang="pl-PL" sz="2800" dirty="0">
                <a:latin typeface="Comic Sans MS" pitchFamily="66" charset="0"/>
              </a:rPr>
              <a:t>= 700</a:t>
            </a:r>
          </a:p>
          <a:p>
            <a:pPr marL="0" indent="0">
              <a:buNone/>
            </a:pPr>
            <a:r>
              <a:rPr lang="pl-PL" sz="2800" dirty="0">
                <a:latin typeface="Comic Sans MS" pitchFamily="66" charset="0"/>
              </a:rPr>
              <a:t>x = </a:t>
            </a:r>
            <a:r>
              <a:rPr lang="pl-PL" sz="2800" dirty="0" smtClean="0">
                <a:latin typeface="Comic Sans MS" pitchFamily="66" charset="0"/>
              </a:rPr>
              <a:t>10 </a:t>
            </a:r>
            <a:r>
              <a:rPr lang="pl-PL" sz="2800" dirty="0">
                <a:latin typeface="Comic Sans MS" pitchFamily="66" charset="0"/>
              </a:rPr>
              <a:t>to y = 2</a:t>
            </a:r>
            <a:r>
              <a:rPr lang="pl-PL" sz="2800" dirty="0" smtClean="0">
                <a:latin typeface="Comic Sans MS" pitchFamily="66" charset="0"/>
              </a:rPr>
              <a:t> </a:t>
            </a:r>
            <a:r>
              <a:rPr lang="pl-PL" sz="2800" dirty="0">
                <a:latin typeface="Comic Sans MS" pitchFamily="66" charset="0"/>
              </a:rPr>
              <a:t>bo  50</a:t>
            </a:r>
            <a:r>
              <a:rPr lang="pl-PL" sz="2800" dirty="0" smtClean="0">
                <a:latin typeface="Comic Sans MS" pitchFamily="66" charset="0"/>
              </a:rPr>
              <a:t>∙10+ </a:t>
            </a:r>
            <a:r>
              <a:rPr lang="pl-PL" sz="2800" dirty="0">
                <a:latin typeface="Comic Sans MS" pitchFamily="66" charset="0"/>
              </a:rPr>
              <a:t>100</a:t>
            </a:r>
            <a:r>
              <a:rPr lang="pl-PL" sz="2800" dirty="0" smtClean="0">
                <a:latin typeface="Comic Sans MS" pitchFamily="66" charset="0"/>
              </a:rPr>
              <a:t>∙2 </a:t>
            </a:r>
            <a:r>
              <a:rPr lang="pl-PL" sz="2800" dirty="0">
                <a:latin typeface="Comic Sans MS" pitchFamily="66" charset="0"/>
              </a:rPr>
              <a:t>= </a:t>
            </a:r>
            <a:r>
              <a:rPr lang="pl-PL" sz="2800" dirty="0" smtClean="0">
                <a:latin typeface="Comic Sans MS" pitchFamily="66" charset="0"/>
              </a:rPr>
              <a:t>500 </a:t>
            </a:r>
            <a:r>
              <a:rPr lang="pl-PL" sz="2800" dirty="0">
                <a:latin typeface="Comic Sans MS" pitchFamily="66" charset="0"/>
              </a:rPr>
              <a:t>+ 2</a:t>
            </a:r>
            <a:r>
              <a:rPr lang="pl-PL" sz="2800" dirty="0" smtClean="0">
                <a:latin typeface="Comic Sans MS" pitchFamily="66" charset="0"/>
              </a:rPr>
              <a:t>00 </a:t>
            </a:r>
            <a:r>
              <a:rPr lang="pl-PL" sz="2800" dirty="0">
                <a:latin typeface="Comic Sans MS" pitchFamily="66" charset="0"/>
              </a:rPr>
              <a:t>= 700</a:t>
            </a:r>
          </a:p>
          <a:p>
            <a:pPr marL="0" indent="0">
              <a:buNone/>
            </a:pPr>
            <a:r>
              <a:rPr lang="pl-PL" sz="2800" dirty="0">
                <a:latin typeface="Comic Sans MS" pitchFamily="66" charset="0"/>
              </a:rPr>
              <a:t>x = </a:t>
            </a:r>
            <a:r>
              <a:rPr lang="pl-PL" sz="2800" dirty="0" smtClean="0">
                <a:latin typeface="Comic Sans MS" pitchFamily="66" charset="0"/>
              </a:rPr>
              <a:t>12 </a:t>
            </a:r>
            <a:r>
              <a:rPr lang="pl-PL" sz="2800" dirty="0">
                <a:latin typeface="Comic Sans MS" pitchFamily="66" charset="0"/>
              </a:rPr>
              <a:t>to y = </a:t>
            </a:r>
            <a:r>
              <a:rPr lang="pl-PL" sz="2800" dirty="0" smtClean="0">
                <a:latin typeface="Comic Sans MS" pitchFamily="66" charset="0"/>
              </a:rPr>
              <a:t>1  bo  </a:t>
            </a:r>
            <a:r>
              <a:rPr lang="pl-PL" sz="2800" dirty="0">
                <a:latin typeface="Comic Sans MS" pitchFamily="66" charset="0"/>
              </a:rPr>
              <a:t>50</a:t>
            </a:r>
            <a:r>
              <a:rPr lang="pl-PL" sz="2800" dirty="0" smtClean="0">
                <a:latin typeface="Comic Sans MS" pitchFamily="66" charset="0"/>
              </a:rPr>
              <a:t>∙12+ </a:t>
            </a:r>
            <a:r>
              <a:rPr lang="pl-PL" sz="2800" dirty="0">
                <a:latin typeface="Comic Sans MS" pitchFamily="66" charset="0"/>
              </a:rPr>
              <a:t>100</a:t>
            </a:r>
            <a:r>
              <a:rPr lang="pl-PL" sz="2800" dirty="0" smtClean="0">
                <a:latin typeface="Comic Sans MS" pitchFamily="66" charset="0"/>
              </a:rPr>
              <a:t>∙1 </a:t>
            </a:r>
            <a:r>
              <a:rPr lang="pl-PL" sz="2800" dirty="0">
                <a:latin typeface="Comic Sans MS" pitchFamily="66" charset="0"/>
              </a:rPr>
              <a:t>= </a:t>
            </a:r>
            <a:r>
              <a:rPr lang="pl-PL" sz="2800" dirty="0" smtClean="0">
                <a:latin typeface="Comic Sans MS" pitchFamily="66" charset="0"/>
              </a:rPr>
              <a:t>600 </a:t>
            </a:r>
            <a:r>
              <a:rPr lang="pl-PL" sz="2800" dirty="0">
                <a:latin typeface="Comic Sans MS" pitchFamily="66" charset="0"/>
              </a:rPr>
              <a:t>+ </a:t>
            </a:r>
            <a:r>
              <a:rPr lang="pl-PL" sz="2800" dirty="0" smtClean="0">
                <a:latin typeface="Comic Sans MS" pitchFamily="66" charset="0"/>
              </a:rPr>
              <a:t>100 </a:t>
            </a:r>
            <a:r>
              <a:rPr lang="pl-PL" sz="2800" dirty="0">
                <a:latin typeface="Comic Sans MS" pitchFamily="66" charset="0"/>
              </a:rPr>
              <a:t>= 700</a:t>
            </a: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  <a:p>
            <a:pPr marL="0" indent="0">
              <a:buNone/>
            </a:pPr>
            <a:endParaRPr lang="pl-PL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84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sz="2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Zauważmy więc, że nie jesteśmy w stanie podać jednoznacznej odpowiedzi.</a:t>
            </a:r>
            <a:br>
              <a:rPr lang="pl-PL" sz="2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pl-PL" sz="2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Zatem w praktyce pojedyncze równanie o dwóch niewiadomych jest mało przydatne.</a:t>
            </a:r>
            <a:endParaRPr lang="pl-PL" sz="2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Sytuacja ulega zmieni, gdy rozwiązując konkretny problem możemy zapisać </a:t>
            </a:r>
            <a:r>
              <a:rPr lang="pl-PL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dwa równania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 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Wróćmy do naszego zadania. </a:t>
            </a:r>
          </a:p>
          <a:p>
            <a:pPr marL="0" indent="0">
              <a:buNone/>
            </a:pPr>
            <a:endParaRPr lang="pl-PL" sz="20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Bankomat </a:t>
            </a:r>
            <a:r>
              <a:rPr lang="pl-PL" sz="2000" b="1" dirty="0">
                <a:latin typeface="Comic Sans MS" pitchFamily="66" charset="0"/>
              </a:rPr>
              <a:t>wypłaca pieniądze w banknotach 50zł  i  </a:t>
            </a:r>
            <a:r>
              <a:rPr lang="pl-PL" sz="2000" b="1" dirty="0" smtClean="0">
                <a:latin typeface="Comic Sans MS" pitchFamily="66" charset="0"/>
              </a:rPr>
              <a:t>100zł</a:t>
            </a:r>
            <a:r>
              <a:rPr lang="pl-PL" sz="2000" b="1" dirty="0">
                <a:latin typeface="Comic Sans MS" pitchFamily="66" charset="0"/>
              </a:rPr>
              <a:t>.  </a:t>
            </a:r>
          </a:p>
          <a:p>
            <a:pPr marL="0" indent="0">
              <a:buNone/>
            </a:pPr>
            <a:r>
              <a:rPr lang="pl-PL" sz="2000" b="1" dirty="0">
                <a:latin typeface="Comic Sans MS" pitchFamily="66" charset="0"/>
              </a:rPr>
              <a:t>Pani Marta wybiera z bankomatu kwotę 700 </a:t>
            </a:r>
            <a:r>
              <a:rPr lang="pl-PL" sz="2000" b="1" dirty="0" smtClean="0">
                <a:latin typeface="Comic Sans MS" pitchFamily="66" charset="0"/>
              </a:rPr>
              <a:t>złotych.</a:t>
            </a:r>
            <a:endParaRPr lang="pl-PL" sz="20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latin typeface="Comic Sans MS" pitchFamily="66" charset="0"/>
              </a:rPr>
              <a:t>Jeżeli dodatkowo wiemy, że w wypłaconych banknotach było o jeden więcej banknotów 100-złotowych niż 50-złotowych, to nową informację możemy zapisać w postaci drugiego równania.</a:t>
            </a:r>
          </a:p>
          <a:p>
            <a:pPr marL="0" indent="0">
              <a:buNone/>
            </a:pPr>
            <a:endParaRPr lang="pl-PL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rgbClr val="C00000"/>
                </a:solidFill>
                <a:latin typeface="Comic Sans MS" pitchFamily="66" charset="0"/>
              </a:rPr>
              <a:t>x </a:t>
            </a:r>
            <a:r>
              <a:rPr lang="pl-PL" sz="2000" b="1" dirty="0">
                <a:solidFill>
                  <a:srgbClr val="C00000"/>
                </a:solidFill>
                <a:latin typeface="Comic Sans MS" pitchFamily="66" charset="0"/>
              </a:rPr>
              <a:t>– ilość banknotów 50 zł       y – ilość banknotów 100zł</a:t>
            </a:r>
          </a:p>
          <a:p>
            <a:pPr marL="0" indent="0">
              <a:buNone/>
            </a:pPr>
            <a:endParaRPr lang="pl-PL" sz="20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pl-PL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pl-PL" b="1" dirty="0" smtClean="0">
                <a:latin typeface="Comic Sans MS" pitchFamily="66" charset="0"/>
              </a:rPr>
              <a:t> </a:t>
            </a:r>
            <a:r>
              <a:rPr lang="pl-PL" b="1" dirty="0" smtClean="0">
                <a:solidFill>
                  <a:srgbClr val="C00000"/>
                </a:solidFill>
                <a:latin typeface="Comic Sans MS" pitchFamily="66" charset="0"/>
              </a:rPr>
              <a:t>y = x + 1</a:t>
            </a:r>
            <a:endParaRPr lang="pl-PL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863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sz="31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Mamy zatem dwa równania pierwszego stopnia z dwiema niewiadomymi</a:t>
            </a:r>
            <a:r>
              <a:rPr lang="pl-PL" dirty="0"/>
              <a:t> </a:t>
            </a:r>
            <a:r>
              <a:rPr lang="pl-PL" dirty="0" smtClean="0"/>
              <a:t>– </a:t>
            </a:r>
            <a:r>
              <a:rPr lang="pl-PL" sz="31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tworzące układ równań</a:t>
            </a:r>
            <a:endParaRPr lang="pl-PL" sz="31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Symbol zastępczy zawartości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184389"/>
              </p:ext>
            </p:extLst>
          </p:nvPr>
        </p:nvGraphicFramePr>
        <p:xfrm>
          <a:off x="611561" y="1844824"/>
          <a:ext cx="6068852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Równanie" r:id="rId3" imgW="1168200" imgH="457200" progId="Equation.3">
                  <p:embed/>
                </p:oleObj>
              </mc:Choice>
              <mc:Fallback>
                <p:oleObj name="Równanie" r:id="rId3" imgW="1168200" imgH="457200" progId="Equation.3">
                  <p:embed/>
                  <p:pic>
                    <p:nvPicPr>
                      <p:cNvPr id="0" name="Obi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1" y="1844824"/>
                        <a:ext cx="6068852" cy="2376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395536" y="4715061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Banknotów                                o 1 więcej niż </a:t>
            </a:r>
          </a:p>
          <a:p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100-złotowych      jest                50-złotowych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7" name="Łącznik prosty ze strzałką 6"/>
          <p:cNvCxnSpPr/>
          <p:nvPr/>
        </p:nvCxnSpPr>
        <p:spPr>
          <a:xfrm flipV="1">
            <a:off x="1043608" y="3926959"/>
            <a:ext cx="360040" cy="726177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flipH="1" flipV="1">
            <a:off x="1969840" y="3789040"/>
            <a:ext cx="1232386" cy="127996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 flipH="1" flipV="1">
            <a:off x="3380626" y="4290047"/>
            <a:ext cx="1767438" cy="42501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Nawias klamrowy otwierający 16"/>
          <p:cNvSpPr/>
          <p:nvPr/>
        </p:nvSpPr>
        <p:spPr>
          <a:xfrm rot="16200000">
            <a:off x="2984581" y="3270927"/>
            <a:ext cx="435290" cy="1513789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932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Przeanalizujmy jeszcze raz nasze rozwiązania:</a:t>
            </a:r>
            <a:endParaRPr lang="pl-PL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Z pierwszego równania wynikało: 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2  to y = 6  bo  50∙2 + 100∙6 = 100 + 600 = 700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4  to y = 5  bo  50∙4 + 100∙5 = 200 + 500 = 700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6  to y = 4  bo  50∙6 + 100∙4 = 300 + 400 = 700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8  to y = 3  bo  50∙8 + 100∙3 = 400 + 300 = 700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10 to y = 2 bo  50∙10 + 100∙2 = 500 + 200 = 700</a:t>
            </a:r>
          </a:p>
          <a:p>
            <a:pPr marL="0" indent="0">
              <a:buNone/>
            </a:pPr>
            <a:r>
              <a:rPr lang="pl-PL" dirty="0" smtClean="0">
                <a:latin typeface="Comic Sans MS" pitchFamily="66" charset="0"/>
              </a:rPr>
              <a:t>x = 12 to y = 1  bo  50∙12 + 100∙1 = 600 + 100 = 700</a:t>
            </a:r>
          </a:p>
          <a:p>
            <a:pPr marL="0" indent="0">
              <a:buNone/>
            </a:pPr>
            <a:endParaRPr lang="pl-PL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pl-PL" dirty="0" smtClean="0"/>
              <a:t>Jeżeli banknotów 100-złotowych jest o 1 więcej, to z wszystkich rozwiązań możemy wybrać tylko jedno spełniające oba warunki.</a:t>
            </a:r>
            <a:r>
              <a:rPr lang="pl-PL" dirty="0">
                <a:latin typeface="Comic Sans MS" pitchFamily="66" charset="0"/>
              </a:rPr>
              <a:t> </a:t>
            </a:r>
            <a:r>
              <a:rPr lang="pl-PL" dirty="0" smtClean="0">
                <a:latin typeface="Comic Sans MS" pitchFamily="66" charset="0"/>
              </a:rPr>
              <a:t> </a:t>
            </a:r>
          </a:p>
          <a:p>
            <a:pPr marL="0" indent="0">
              <a:buNone/>
            </a:pPr>
            <a:r>
              <a:rPr lang="pl-PL" sz="4200" b="1" dirty="0" smtClean="0">
                <a:solidFill>
                  <a:srgbClr val="C00000"/>
                </a:solidFill>
                <a:latin typeface="Comic Sans MS" pitchFamily="66" charset="0"/>
              </a:rPr>
              <a:t>x </a:t>
            </a:r>
            <a:r>
              <a:rPr lang="pl-PL" sz="4200" b="1" dirty="0">
                <a:solidFill>
                  <a:srgbClr val="C00000"/>
                </a:solidFill>
                <a:latin typeface="Comic Sans MS" pitchFamily="66" charset="0"/>
              </a:rPr>
              <a:t>= 4  i</a:t>
            </a:r>
            <a:r>
              <a:rPr lang="pl-PL" sz="4200" b="1" dirty="0" smtClean="0">
                <a:solidFill>
                  <a:srgbClr val="C00000"/>
                </a:solidFill>
                <a:latin typeface="Comic Sans MS" pitchFamily="66" charset="0"/>
              </a:rPr>
              <a:t>  y </a:t>
            </a:r>
            <a:r>
              <a:rPr lang="pl-PL" sz="4200" b="1" dirty="0">
                <a:solidFill>
                  <a:srgbClr val="C00000"/>
                </a:solidFill>
                <a:latin typeface="Comic Sans MS" pitchFamily="66" charset="0"/>
              </a:rPr>
              <a:t>= 5 </a:t>
            </a:r>
            <a:endParaRPr lang="pl-PL" sz="42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1966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1413</Words>
  <Application>Microsoft Office PowerPoint</Application>
  <PresentationFormat>Pokaz na ekranie (4:3)</PresentationFormat>
  <Paragraphs>182</Paragraphs>
  <Slides>25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25</vt:i4>
      </vt:variant>
    </vt:vector>
  </HeadingPairs>
  <TitlesOfParts>
    <vt:vector size="28" baseType="lpstr">
      <vt:lpstr>Motyw pakietu Office</vt:lpstr>
      <vt:lpstr>Równanie</vt:lpstr>
      <vt:lpstr>Equation</vt:lpstr>
      <vt:lpstr>Prezentacja programu PowerPoint</vt:lpstr>
      <vt:lpstr>Prezentacja programu PowerPoint</vt:lpstr>
      <vt:lpstr>Prezentacja programu PowerPoint</vt:lpstr>
      <vt:lpstr>RÓWNANIE PIERWSZEGO STOPNIA Z DWIEMA NIEWIADOMYMI</vt:lpstr>
      <vt:lpstr>PRZEANALIZUJMY  PIERWSZY PROBLEM</vt:lpstr>
      <vt:lpstr>50∙x + 100∙y = 700  </vt:lpstr>
      <vt:lpstr>Zauważmy więc, że nie jesteśmy w stanie podać jednoznacznej odpowiedzi. Zatem w praktyce pojedyncze równanie o dwóch niewiadomych jest mało przydatne.</vt:lpstr>
      <vt:lpstr>Mamy zatem dwa równania pierwszego stopnia z dwiema niewiadomymi – tworzące układ równań</vt:lpstr>
      <vt:lpstr>Przeanalizujmy jeszcze raz nasze rozwiązania:</vt:lpstr>
      <vt:lpstr>Nasze zadanie zatem możemy zapisać w następującej postaci:</vt:lpstr>
      <vt:lpstr>  Zadanie 1 Dopisz brakujące równanie. </vt:lpstr>
      <vt:lpstr>Zadanie 2 Zapisz układy równań do podanych problemów.</vt:lpstr>
      <vt:lpstr>Sprawdzamy czy dana para liczb jest rozwiązaniem układu równań </vt:lpstr>
      <vt:lpstr>Sprawdź czy dana para liczb może być rozwiązaniem podanego układu.  x=5   y=6                                                       </vt:lpstr>
      <vt:lpstr>Prezentacja programu PowerPoint</vt:lpstr>
      <vt:lpstr>  </vt:lpstr>
      <vt:lpstr>Rozwiązaniem których układów równań jest para liczb  </vt:lpstr>
      <vt:lpstr>Wybierz drugie równanie tak, by rozwiązaniem powstałego układu były liczby x = 10 i y = 8</vt:lpstr>
      <vt:lpstr>Ania kupiła 3 czekolady i 6 ciastek, zapłaciła 24 zł.  Gdyby czekolada była o złotówkę tańsza, a ciastko o 50 groszy tańsze, to wówczas zapłaciłaby o 6 złotych mniej.  Przyjmij oznaczenia: x – cena czekolady;  y – cena ciastka</vt:lpstr>
      <vt:lpstr>Prezentacja programu PowerPoint</vt:lpstr>
      <vt:lpstr>Do podanego problemu dobierz układ równań będący jego interpretacją.  Adam kupił bilety do kina 3 zwykłe i 7 ulgowych, razem zapłacił 135zł. Bilet ulgowy był o 5 zł tańszy od zwykłego.  x – cena biletu zwykłego  y – cena biletu ulgowego    A.                                           B.       C.                                            D. </vt:lpstr>
      <vt:lpstr>Wybierz, która para liczb jest rozwiązaniem  danego układu równań.</vt:lpstr>
      <vt:lpstr>Dopisz wartość drugiej niewiadomej tak, by otrzymana para liczb była rozwiązaniem danego układu równań.    A. </vt:lpstr>
      <vt:lpstr>Sprawdź czy umiesz ODPOWIEDZI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RÓWNANIA I NIERÓWNOŚCI</dc:title>
  <dc:creator>marta</dc:creator>
  <cp:lastModifiedBy>marta</cp:lastModifiedBy>
  <cp:revision>50</cp:revision>
  <dcterms:created xsi:type="dcterms:W3CDTF">2013-03-16T21:24:49Z</dcterms:created>
  <dcterms:modified xsi:type="dcterms:W3CDTF">2013-12-18T09:29:51Z</dcterms:modified>
</cp:coreProperties>
</file>