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yl pośredni 2 — Ak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Styl pośredni 2 — Ak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Styl pośredni 2 — Ak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Styl pośredni 2 — Ak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8B1032C-EA38-4F05-BA0D-38AFFFC7BED3}" styleName="Styl jasny 3 — Ak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BDBED569-4797-4DF1-A0F4-6AAB3CD982D8}" styleName="Styl jasny 3 — Ak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DA37D80-6434-44D0-A028-1B22A696006F}" styleName="Styl jasny 3 — Ak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08FB837D-C827-4EFA-A057-4D05807E0F7C}" styleName="Styl z motywem 1 — Ak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D26B4-9FD7-41E2-BF7D-7D32EE666471}" type="datetimeFigureOut">
              <a:rPr lang="pl-PL" smtClean="0"/>
              <a:t>2013-12-18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F3149-4974-46BD-A3B7-8FC71E8411D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030049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D26B4-9FD7-41E2-BF7D-7D32EE666471}" type="datetimeFigureOut">
              <a:rPr lang="pl-PL" smtClean="0"/>
              <a:t>2013-12-18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F3149-4974-46BD-A3B7-8FC71E8411D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561646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D26B4-9FD7-41E2-BF7D-7D32EE666471}" type="datetimeFigureOut">
              <a:rPr lang="pl-PL" smtClean="0"/>
              <a:t>2013-12-18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F3149-4974-46BD-A3B7-8FC71E8411D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199562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D26B4-9FD7-41E2-BF7D-7D32EE666471}" type="datetimeFigureOut">
              <a:rPr lang="pl-PL" smtClean="0"/>
              <a:t>2013-12-18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F3149-4974-46BD-A3B7-8FC71E8411D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746632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D26B4-9FD7-41E2-BF7D-7D32EE666471}" type="datetimeFigureOut">
              <a:rPr lang="pl-PL" smtClean="0"/>
              <a:t>2013-12-18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F3149-4974-46BD-A3B7-8FC71E8411D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420212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D26B4-9FD7-41E2-BF7D-7D32EE666471}" type="datetimeFigureOut">
              <a:rPr lang="pl-PL" smtClean="0"/>
              <a:t>2013-12-18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F3149-4974-46BD-A3B7-8FC71E8411D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403696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D26B4-9FD7-41E2-BF7D-7D32EE666471}" type="datetimeFigureOut">
              <a:rPr lang="pl-PL" smtClean="0"/>
              <a:t>2013-12-18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F3149-4974-46BD-A3B7-8FC71E8411D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979359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D26B4-9FD7-41E2-BF7D-7D32EE666471}" type="datetimeFigureOut">
              <a:rPr lang="pl-PL" smtClean="0"/>
              <a:t>2013-12-18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F3149-4974-46BD-A3B7-8FC71E8411D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43586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D26B4-9FD7-41E2-BF7D-7D32EE666471}" type="datetimeFigureOut">
              <a:rPr lang="pl-PL" smtClean="0"/>
              <a:t>2013-12-18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F3149-4974-46BD-A3B7-8FC71E8411D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753672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D26B4-9FD7-41E2-BF7D-7D32EE666471}" type="datetimeFigureOut">
              <a:rPr lang="pl-PL" smtClean="0"/>
              <a:t>2013-12-18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F3149-4974-46BD-A3B7-8FC71E8411D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07335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D26B4-9FD7-41E2-BF7D-7D32EE666471}" type="datetimeFigureOut">
              <a:rPr lang="pl-PL" smtClean="0"/>
              <a:t>2013-12-18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F3149-4974-46BD-A3B7-8FC71E8411D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17790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88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4D26B4-9FD7-41E2-BF7D-7D32EE666471}" type="datetimeFigureOut">
              <a:rPr lang="pl-PL" smtClean="0"/>
              <a:t>2013-12-18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5F3149-4974-46BD-A3B7-8FC71E8411D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82567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pl-PL" sz="5400" b="1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UKŁADY RÓWNAŃ </a:t>
            </a:r>
            <a:endParaRPr lang="pl-PL" sz="5400" b="1" dirty="0">
              <a:solidFill>
                <a:schemeClr val="accent5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pl-PL" sz="4000" b="1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ZADANIA TESTOWE</a:t>
            </a:r>
            <a:endParaRPr lang="pl-PL" sz="4000" b="1" dirty="0">
              <a:solidFill>
                <a:schemeClr val="accent5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2267744" y="5877272"/>
            <a:ext cx="651621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pl-PL" sz="2000" b="1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Autor prezentacji mgr Marta </a:t>
            </a:r>
            <a:r>
              <a:rPr lang="pl-PL" sz="2000" b="1" dirty="0" err="1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Krużyńska</a:t>
            </a:r>
            <a:endParaRPr lang="pl-PL" sz="2000" b="1" dirty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96885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>
              <a:xfrm>
                <a:off x="251520" y="332656"/>
                <a:ext cx="8784976" cy="6840760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pl-PL" sz="2800" b="1" dirty="0" smtClean="0">
                    <a:latin typeface="Comic Sans MS" panose="030F0702030302020204" pitchFamily="66" charset="0"/>
                  </a:rPr>
                  <a:t>Zadanie 9 Dany jest układ równań: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pl-PL" sz="2800" b="1" i="1" smtClean="0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pl-PL" sz="2800" b="1" i="1" smtClean="0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pl-PL" sz="2800" b="1" i="1" smtClean="0">
                                <a:latin typeface="Cambria Math"/>
                              </a:rPr>
                              <m:t>𝒙</m:t>
                            </m:r>
                            <m:r>
                              <a:rPr lang="pl-PL" sz="2800" b="1" i="1" smtClean="0">
                                <a:latin typeface="Cambria Math"/>
                              </a:rPr>
                              <m:t>−</m:t>
                            </m:r>
                            <m:r>
                              <a:rPr lang="pl-PL" sz="2800" b="1" i="1" smtClean="0">
                                <a:latin typeface="Cambria Math"/>
                              </a:rPr>
                              <m:t>𝒚</m:t>
                            </m:r>
                            <m:r>
                              <a:rPr lang="pl-PL" sz="2800" b="1" i="1" smtClean="0">
                                <a:latin typeface="Cambria Math"/>
                              </a:rPr>
                              <m:t>=</m:t>
                            </m:r>
                            <m:r>
                              <a:rPr lang="pl-PL" sz="2800" b="1" i="1" smtClean="0">
                                <a:latin typeface="Cambria Math"/>
                              </a:rPr>
                              <m:t>𝟔</m:t>
                            </m:r>
                          </m:e>
                          <m:e>
                            <m:r>
                              <a:rPr lang="pl-PL" sz="2800" b="1" i="1" smtClean="0">
                                <a:latin typeface="Cambria Math"/>
                              </a:rPr>
                              <m:t>𝟓</m:t>
                            </m:r>
                            <m:r>
                              <a:rPr lang="pl-PL" sz="2800" b="1" i="1" smtClean="0">
                                <a:latin typeface="Cambria Math"/>
                              </a:rPr>
                              <m:t>𝒙</m:t>
                            </m:r>
                            <m:r>
                              <a:rPr lang="pl-PL" sz="2800" b="1" i="1" smtClean="0">
                                <a:latin typeface="Cambria Math"/>
                              </a:rPr>
                              <m:t>+</m:t>
                            </m:r>
                            <m:r>
                              <a:rPr lang="pl-PL" sz="2800" b="1" i="1" smtClean="0">
                                <a:latin typeface="Cambria Math"/>
                              </a:rPr>
                              <m:t>𝒚</m:t>
                            </m:r>
                            <m:r>
                              <a:rPr lang="pl-PL" sz="2800" b="1" i="1" smtClean="0">
                                <a:latin typeface="Cambria Math"/>
                              </a:rPr>
                              <m:t>=</m:t>
                            </m:r>
                            <m:r>
                              <a:rPr lang="pl-PL" sz="2800" b="1" i="1" smtClean="0">
                                <a:latin typeface="Cambria Math"/>
                              </a:rPr>
                              <m:t>𝟔</m:t>
                            </m:r>
                          </m:e>
                        </m:eqArr>
                      </m:e>
                    </m:d>
                  </m:oMath>
                </a14:m>
                <a:endParaRPr lang="pl-PL" sz="2800" b="1" dirty="0" smtClean="0"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:endParaRPr lang="pl-PL" sz="2800" b="1" dirty="0"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:r>
                  <a:rPr lang="pl-PL" sz="2800" b="1" dirty="0" smtClean="0">
                    <a:solidFill>
                      <a:schemeClr val="accent3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Dokończ poniższe zdanie wybierając odpowiedź spośród podanych.</a:t>
                </a:r>
              </a:p>
              <a:p>
                <a:pPr marL="0" indent="0">
                  <a:buNone/>
                </a:pPr>
                <a:endParaRPr lang="pl-PL" sz="2800" b="1" dirty="0"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:r>
                  <a:rPr lang="pl-PL" sz="2800" b="1" dirty="0" smtClean="0">
                    <a:latin typeface="Comic Sans MS" panose="030F0702030302020204" pitchFamily="66" charset="0"/>
                  </a:rPr>
                  <a:t>Rozwiązanie tego układu to para liczb</a:t>
                </a:r>
              </a:p>
              <a:p>
                <a:pPr marL="514350" indent="-514350">
                  <a:buAutoNum type="alphaUcPeriod"/>
                </a:pPr>
                <a:r>
                  <a:rPr lang="pl-PL" sz="2800" b="1" dirty="0">
                    <a:latin typeface="Comic Sans MS" panose="030F0702030302020204" pitchFamily="66" charset="0"/>
                  </a:rPr>
                  <a:t>d</a:t>
                </a:r>
                <a:r>
                  <a:rPr lang="pl-PL" sz="2800" b="1" dirty="0" smtClean="0">
                    <a:latin typeface="Comic Sans MS" panose="030F0702030302020204" pitchFamily="66" charset="0"/>
                  </a:rPr>
                  <a:t>odatnich</a:t>
                </a:r>
              </a:p>
              <a:p>
                <a:pPr marL="514350" indent="-514350">
                  <a:buAutoNum type="alphaUcPeriod"/>
                </a:pPr>
                <a:r>
                  <a:rPr lang="pl-PL" sz="2800" b="1" dirty="0">
                    <a:latin typeface="Comic Sans MS" panose="030F0702030302020204" pitchFamily="66" charset="0"/>
                  </a:rPr>
                  <a:t>u</a:t>
                </a:r>
                <a:r>
                  <a:rPr lang="pl-PL" sz="2800" b="1" dirty="0" smtClean="0">
                    <a:latin typeface="Comic Sans MS" panose="030F0702030302020204" pitchFamily="66" charset="0"/>
                  </a:rPr>
                  <a:t>jemnych</a:t>
                </a:r>
              </a:p>
              <a:p>
                <a:pPr marL="514350" indent="-514350">
                  <a:buAutoNum type="alphaUcPeriod"/>
                </a:pPr>
                <a:r>
                  <a:rPr lang="pl-PL" sz="2800" b="1" dirty="0">
                    <a:latin typeface="Comic Sans MS" panose="030F0702030302020204" pitchFamily="66" charset="0"/>
                  </a:rPr>
                  <a:t>k</a:t>
                </a:r>
                <a:r>
                  <a:rPr lang="pl-PL" sz="2800" b="1" dirty="0" smtClean="0">
                    <a:latin typeface="Comic Sans MS" panose="030F0702030302020204" pitchFamily="66" charset="0"/>
                  </a:rPr>
                  <a:t>tórych suma jest dodatnia</a:t>
                </a:r>
              </a:p>
              <a:p>
                <a:pPr marL="514350" indent="-514350">
                  <a:buAutoNum type="alphaUcPeriod"/>
                </a:pPr>
                <a:r>
                  <a:rPr lang="pl-PL" sz="2800" b="1" dirty="0">
                    <a:latin typeface="Comic Sans MS" panose="030F0702030302020204" pitchFamily="66" charset="0"/>
                  </a:rPr>
                  <a:t>k</a:t>
                </a:r>
                <a:r>
                  <a:rPr lang="pl-PL" sz="2800" b="1" dirty="0" smtClean="0">
                    <a:latin typeface="Comic Sans MS" panose="030F0702030302020204" pitchFamily="66" charset="0"/>
                  </a:rPr>
                  <a:t>tórych suma jest ujemna</a:t>
                </a:r>
              </a:p>
              <a:p>
                <a:pPr marL="514350" indent="-514350">
                  <a:buAutoNum type="alphaUcPeriod"/>
                </a:pPr>
                <a:endParaRPr lang="pl-PL" dirty="0"/>
              </a:p>
            </p:txBody>
          </p:sp>
        </mc:Choice>
        <mc:Fallback xmlns=""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1520" y="332656"/>
                <a:ext cx="8784976" cy="6840760"/>
              </a:xfrm>
              <a:blipFill rotWithShape="1">
                <a:blip r:embed="rId2"/>
                <a:stretch>
                  <a:fillRect l="-1735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127519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>
              <a:xfrm>
                <a:off x="179512" y="404664"/>
                <a:ext cx="8856984" cy="6120680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pl-PL" sz="2400" b="1" dirty="0" smtClean="0">
                    <a:latin typeface="Comic Sans MS" panose="030F0702030302020204" pitchFamily="66" charset="0"/>
                  </a:rPr>
                  <a:t>Zadanie 10 W tabeli zapisano równania z dwiema niewiadomymi.</a:t>
                </a:r>
              </a:p>
              <a:p>
                <a:pPr marL="0" indent="0">
                  <a:buNone/>
                </a:pPr>
                <a:endParaRPr lang="pl-PL" sz="2400" b="1" dirty="0" smtClean="0"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:r>
                  <a:rPr lang="pl-PL" sz="2400" b="1" dirty="0" smtClean="0">
                    <a:latin typeface="Comic Sans MS" panose="030F0702030302020204" pitchFamily="66" charset="0"/>
                  </a:rPr>
                  <a:t>Dokończ zdanie wybierając</a:t>
                </a:r>
              </a:p>
              <a:p>
                <a:pPr marL="0" indent="0">
                  <a:buNone/>
                </a:pPr>
                <a:r>
                  <a:rPr lang="pl-PL" sz="2400" b="1" dirty="0" smtClean="0">
                    <a:latin typeface="Comic Sans MS" panose="030F0702030302020204" pitchFamily="66" charset="0"/>
                  </a:rPr>
                  <a:t>odpowiedź spośród podanych:</a:t>
                </a:r>
              </a:p>
              <a:p>
                <a:pPr marL="0" indent="0">
                  <a:buNone/>
                </a:pPr>
                <a:endParaRPr lang="pl-PL" sz="2400" b="1" dirty="0" smtClean="0"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:endParaRPr lang="pl-PL" sz="2400" b="1" dirty="0" smtClean="0"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:endParaRPr lang="pl-PL" sz="2400" b="1" dirty="0" smtClean="0"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:r>
                  <a:rPr lang="pl-PL" sz="2400" b="1" dirty="0" smtClean="0">
                    <a:latin typeface="Comic Sans MS" panose="030F0702030302020204" pitchFamily="66" charset="0"/>
                  </a:rPr>
                  <a:t>Aby układ równań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pl-PL" b="1" i="1" smtClean="0">
                            <a:solidFill>
                              <a:schemeClr val="accent3">
                                <a:lumMod val="60000"/>
                                <a:lumOff val="40000"/>
                              </a:schemeClr>
                            </a:solidFill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pl-PL" b="1" i="1" smtClean="0">
                                <a:solidFill>
                                  <a:schemeClr val="accent3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pl-PL" b="1" i="1" smtClean="0">
                                <a:solidFill>
                                  <a:schemeClr val="accent3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/>
                              </a:rPr>
                              <m:t>𝟓</m:t>
                            </m:r>
                            <m:r>
                              <a:rPr lang="pl-PL" b="1" i="1" smtClean="0">
                                <a:solidFill>
                                  <a:schemeClr val="accent3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/>
                              </a:rPr>
                              <m:t>𝒙</m:t>
                            </m:r>
                            <m:r>
                              <a:rPr lang="pl-PL" b="1" i="1" smtClean="0">
                                <a:solidFill>
                                  <a:schemeClr val="accent3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/>
                              </a:rPr>
                              <m:t>−</m:t>
                            </m:r>
                            <m:r>
                              <a:rPr lang="pl-PL" b="1" i="1" smtClean="0">
                                <a:solidFill>
                                  <a:schemeClr val="accent3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/>
                              </a:rPr>
                              <m:t>𝟖</m:t>
                            </m:r>
                            <m:r>
                              <a:rPr lang="pl-PL" b="1" i="1" smtClean="0">
                                <a:solidFill>
                                  <a:schemeClr val="accent3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/>
                              </a:rPr>
                              <m:t>𝒚</m:t>
                            </m:r>
                            <m:r>
                              <a:rPr lang="pl-PL" b="1" i="1" smtClean="0">
                                <a:solidFill>
                                  <a:schemeClr val="accent3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/>
                              </a:rPr>
                              <m:t>=</m:t>
                            </m:r>
                            <m:r>
                              <a:rPr lang="pl-PL" b="1" i="1" smtClean="0">
                                <a:solidFill>
                                  <a:schemeClr val="accent3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/>
                              </a:rPr>
                              <m:t>𝟐</m:t>
                            </m:r>
                          </m:e>
                          <m:e>
                            <m:r>
                              <a:rPr lang="pl-PL" b="1" i="1" smtClean="0">
                                <a:solidFill>
                                  <a:schemeClr val="accent3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/>
                              </a:rPr>
                              <m:t>…………….</m:t>
                            </m:r>
                          </m:e>
                        </m:eqArr>
                      </m:e>
                    </m:d>
                    <m:r>
                      <a:rPr lang="pl-PL" b="1" i="0" smtClean="0">
                        <a:solidFill>
                          <a:schemeClr val="accent3">
                            <a:lumMod val="40000"/>
                            <a:lumOff val="60000"/>
                          </a:schemeClr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pl-PL" b="1" dirty="0" smtClean="0">
                    <a:solidFill>
                      <a:schemeClr val="accent3">
                        <a:lumMod val="40000"/>
                        <a:lumOff val="60000"/>
                      </a:schemeClr>
                    </a:solidFill>
                    <a:latin typeface="Comic Sans MS" panose="030F0702030302020204" pitchFamily="66" charset="0"/>
                  </a:rPr>
                  <a:t>   </a:t>
                </a:r>
                <a:r>
                  <a:rPr lang="pl-PL" sz="2400" b="1" dirty="0" smtClean="0">
                    <a:latin typeface="Comic Sans MS" panose="030F0702030302020204" pitchFamily="66" charset="0"/>
                  </a:rPr>
                  <a:t>był nieoznaczony, </a:t>
                </a:r>
              </a:p>
              <a:p>
                <a:pPr marL="0" indent="0">
                  <a:buNone/>
                </a:pPr>
                <a:r>
                  <a:rPr lang="pl-PL" sz="2400" b="1" dirty="0" smtClean="0">
                    <a:latin typeface="Comic Sans MS" panose="030F0702030302020204" pitchFamily="66" charset="0"/>
                  </a:rPr>
                  <a:t>możemy jako drugie dopisać równanie:</a:t>
                </a:r>
              </a:p>
              <a:p>
                <a:pPr marL="0" indent="0">
                  <a:buNone/>
                </a:pPr>
                <a:endParaRPr lang="pl-PL" sz="2400" b="1" dirty="0">
                  <a:latin typeface="Comic Sans MS" panose="030F0702030302020204" pitchFamily="66" charset="0"/>
                </a:endParaRPr>
              </a:p>
              <a:p>
                <a:pPr>
                  <a:buAutoNum type="alphaUcPeriod"/>
                </a:pPr>
                <a:r>
                  <a:rPr lang="pl-PL" sz="2400" b="1" dirty="0" smtClean="0">
                    <a:latin typeface="Comic Sans MS" panose="030F0702030302020204" pitchFamily="66" charset="0"/>
                  </a:rPr>
                  <a:t>Tylko I            B. I </a:t>
                </a:r>
                <a:r>
                  <a:rPr lang="pl-PL" sz="2400" b="1" dirty="0" err="1" smtClean="0">
                    <a:latin typeface="Comic Sans MS" panose="030F0702030302020204" pitchFamily="66" charset="0"/>
                  </a:rPr>
                  <a:t>i</a:t>
                </a:r>
                <a:r>
                  <a:rPr lang="pl-PL" sz="2400" b="1" dirty="0" smtClean="0">
                    <a:latin typeface="Comic Sans MS" panose="030F0702030302020204" pitchFamily="66" charset="0"/>
                  </a:rPr>
                  <a:t> II              C. I </a:t>
                </a:r>
                <a:r>
                  <a:rPr lang="pl-PL" sz="2400" b="1" dirty="0" err="1" smtClean="0">
                    <a:latin typeface="Comic Sans MS" panose="030F0702030302020204" pitchFamily="66" charset="0"/>
                  </a:rPr>
                  <a:t>i</a:t>
                </a:r>
                <a:r>
                  <a:rPr lang="pl-PL" sz="2400" b="1" dirty="0" smtClean="0">
                    <a:latin typeface="Comic Sans MS" panose="030F0702030302020204" pitchFamily="66" charset="0"/>
                  </a:rPr>
                  <a:t> III     </a:t>
                </a:r>
              </a:p>
              <a:p>
                <a:pPr marL="0" indent="0">
                  <a:buNone/>
                </a:pPr>
                <a:r>
                  <a:rPr lang="pl-PL" sz="2400" b="1" dirty="0" smtClean="0">
                    <a:latin typeface="Comic Sans MS" panose="030F0702030302020204" pitchFamily="66" charset="0"/>
                  </a:rPr>
                  <a:t>D. I, II i III       E. I, II i IV         F. Każde z nich</a:t>
                </a:r>
                <a:endParaRPr lang="pl-PL" sz="2400" b="1" dirty="0"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9512" y="404664"/>
                <a:ext cx="8856984" cy="6120680"/>
              </a:xfrm>
              <a:blipFill rotWithShape="1">
                <a:blip r:embed="rId2"/>
                <a:stretch>
                  <a:fillRect l="-1376" t="-1394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ela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38205930"/>
                  </p:ext>
                </p:extLst>
              </p:nvPr>
            </p:nvGraphicFramePr>
            <p:xfrm>
              <a:off x="5148064" y="1412776"/>
              <a:ext cx="3444552" cy="199142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576064"/>
                    <a:gridCol w="2868488"/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pl-PL" b="1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omic Sans MS" panose="030F0702030302020204" pitchFamily="66" charset="0"/>
                            </a:rPr>
                            <a:t>I</a:t>
                          </a:r>
                          <a:endParaRPr lang="pl-PL" b="1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omic Sans MS" panose="030F0702030302020204" pitchFamily="66" charset="0"/>
                          </a:endParaRPr>
                        </a:p>
                      </a:txBody>
                      <a:tcPr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pl-PL" sz="2400" b="1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omic Sans MS" panose="030F0702030302020204" pitchFamily="66" charset="0"/>
                            </a:rPr>
                            <a:t>-5x + 8y = -2</a:t>
                          </a:r>
                          <a:endParaRPr lang="pl-PL" sz="2400" b="1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omic Sans MS" panose="030F0702030302020204" pitchFamily="66" charset="0"/>
                          </a:endParaRPr>
                        </a:p>
                      </a:txBody>
                      <a:tcPr>
                        <a:solidFill>
                          <a:schemeClr val="accent3">
                            <a:lumMod val="40000"/>
                            <a:lumOff val="60000"/>
                          </a:schemeClr>
                        </a:solid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pl-PL" b="1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omic Sans MS" panose="030F0702030302020204" pitchFamily="66" charset="0"/>
                            </a:rPr>
                            <a:t>II</a:t>
                          </a:r>
                          <a:endParaRPr lang="pl-PL" b="1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omic Sans MS" panose="030F0702030302020204" pitchFamily="66" charset="0"/>
                          </a:endParaRPr>
                        </a:p>
                      </a:txBody>
                      <a:tcPr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pl-PL" sz="2400" b="1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omic Sans MS" panose="030F0702030302020204" pitchFamily="66" charset="0"/>
                            </a:rPr>
                            <a:t>-2,5x + 4y = -1</a:t>
                          </a:r>
                          <a:endParaRPr lang="pl-PL" sz="2400" b="1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omic Sans MS" panose="030F0702030302020204" pitchFamily="66" charset="0"/>
                          </a:endParaRPr>
                        </a:p>
                      </a:txBody>
                      <a:tcPr>
                        <a:solidFill>
                          <a:schemeClr val="accent3">
                            <a:lumMod val="40000"/>
                            <a:lumOff val="60000"/>
                          </a:schemeClr>
                        </a:solid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pl-PL" b="1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omic Sans MS" panose="030F0702030302020204" pitchFamily="66" charset="0"/>
                            </a:rPr>
                            <a:t>III</a:t>
                          </a:r>
                          <a:endParaRPr lang="pl-PL" b="1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omic Sans MS" panose="030F0702030302020204" pitchFamily="66" charset="0"/>
                          </a:endParaRPr>
                        </a:p>
                      </a:txBody>
                      <a:tcPr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pl-PL" sz="2400" b="1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omic Sans MS" panose="030F0702030302020204" pitchFamily="66" charset="0"/>
                            </a:rPr>
                            <a:t>0,5x – 0,8y =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pl-PL" sz="2400" b="1" i="1" smtClean="0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pl-PL" sz="2400" b="1" i="1" smtClean="0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𝟏</m:t>
                                  </m:r>
                                </m:num>
                                <m:den>
                                  <m:r>
                                    <a:rPr lang="pl-PL" sz="2400" b="1" i="1" smtClean="0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𝟓</m:t>
                                  </m:r>
                                </m:den>
                              </m:f>
                            </m:oMath>
                          </a14:m>
                          <a:endParaRPr lang="pl-PL" sz="2400" b="1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omic Sans MS" panose="030F0702030302020204" pitchFamily="66" charset="0"/>
                          </a:endParaRPr>
                        </a:p>
                      </a:txBody>
                      <a:tcPr>
                        <a:solidFill>
                          <a:schemeClr val="accent3">
                            <a:lumMod val="40000"/>
                            <a:lumOff val="60000"/>
                          </a:schemeClr>
                        </a:solid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pl-PL" b="1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omic Sans MS" panose="030F0702030302020204" pitchFamily="66" charset="0"/>
                            </a:rPr>
                            <a:t>IV</a:t>
                          </a:r>
                          <a:endParaRPr lang="pl-PL" b="1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omic Sans MS" panose="030F0702030302020204" pitchFamily="66" charset="0"/>
                          </a:endParaRPr>
                        </a:p>
                      </a:txBody>
                      <a:tcPr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pl-PL" sz="2400" b="1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omic Sans MS" panose="030F0702030302020204" pitchFamily="66" charset="0"/>
                            </a:rPr>
                            <a:t>-10x – 16y = -4</a:t>
                          </a:r>
                          <a:endParaRPr lang="pl-PL" sz="2400" b="1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omic Sans MS" panose="030F0702030302020204" pitchFamily="66" charset="0"/>
                          </a:endParaRPr>
                        </a:p>
                      </a:txBody>
                      <a:tcPr>
                        <a:solidFill>
                          <a:schemeClr val="accent3">
                            <a:lumMod val="40000"/>
                            <a:lumOff val="60000"/>
                          </a:schemeClr>
                        </a:solidFill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ela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38205930"/>
                  </p:ext>
                </p:extLst>
              </p:nvPr>
            </p:nvGraphicFramePr>
            <p:xfrm>
              <a:off x="5148064" y="1412776"/>
              <a:ext cx="3444552" cy="199142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576064"/>
                    <a:gridCol w="2868488"/>
                  </a:tblGrid>
                  <a:tr h="457200">
                    <a:tc>
                      <a:txBody>
                        <a:bodyPr/>
                        <a:lstStyle/>
                        <a:p>
                          <a:r>
                            <a:rPr lang="pl-PL" b="1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omic Sans MS" panose="030F0702030302020204" pitchFamily="66" charset="0"/>
                            </a:rPr>
                            <a:t>I</a:t>
                          </a:r>
                          <a:endParaRPr lang="pl-PL" b="1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omic Sans MS" panose="030F0702030302020204" pitchFamily="66" charset="0"/>
                          </a:endParaRPr>
                        </a:p>
                      </a:txBody>
                      <a:tcPr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pl-PL" sz="2400" b="1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omic Sans MS" panose="030F0702030302020204" pitchFamily="66" charset="0"/>
                            </a:rPr>
                            <a:t>-5x + 8y = -2</a:t>
                          </a:r>
                          <a:endParaRPr lang="pl-PL" sz="2400" b="1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omic Sans MS" panose="030F0702030302020204" pitchFamily="66" charset="0"/>
                          </a:endParaRPr>
                        </a:p>
                      </a:txBody>
                      <a:tcPr>
                        <a:solidFill>
                          <a:schemeClr val="accent3">
                            <a:lumMod val="40000"/>
                            <a:lumOff val="60000"/>
                          </a:schemeClr>
                        </a:solidFill>
                      </a:tcPr>
                    </a:tc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pl-PL" b="1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omic Sans MS" panose="030F0702030302020204" pitchFamily="66" charset="0"/>
                            </a:rPr>
                            <a:t>II</a:t>
                          </a:r>
                          <a:endParaRPr lang="pl-PL" b="1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omic Sans MS" panose="030F0702030302020204" pitchFamily="66" charset="0"/>
                          </a:endParaRPr>
                        </a:p>
                      </a:txBody>
                      <a:tcPr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pl-PL" sz="2400" b="1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omic Sans MS" panose="030F0702030302020204" pitchFamily="66" charset="0"/>
                            </a:rPr>
                            <a:t>-2,5x + 4y = -1</a:t>
                          </a:r>
                          <a:endParaRPr lang="pl-PL" sz="2400" b="1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omic Sans MS" panose="030F0702030302020204" pitchFamily="66" charset="0"/>
                          </a:endParaRPr>
                        </a:p>
                      </a:txBody>
                      <a:tcPr>
                        <a:solidFill>
                          <a:schemeClr val="accent3">
                            <a:lumMod val="40000"/>
                            <a:lumOff val="60000"/>
                          </a:schemeClr>
                        </a:solidFill>
                      </a:tcPr>
                    </a:tc>
                  </a:tr>
                  <a:tr h="619824">
                    <a:tc>
                      <a:txBody>
                        <a:bodyPr/>
                        <a:lstStyle/>
                        <a:p>
                          <a:r>
                            <a:rPr lang="pl-PL" b="1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omic Sans MS" panose="030F0702030302020204" pitchFamily="66" charset="0"/>
                            </a:rPr>
                            <a:t>III</a:t>
                          </a:r>
                          <a:endParaRPr lang="pl-PL" b="1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omic Sans MS" panose="030F0702030302020204" pitchFamily="66" charset="0"/>
                          </a:endParaRPr>
                        </a:p>
                      </a:txBody>
                      <a:tcPr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pl-PL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20170" t="-156436" b="-97030"/>
                          </a:stretch>
                        </a:blipFill>
                      </a:tcPr>
                    </a:tc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pl-PL" b="1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omic Sans MS" panose="030F0702030302020204" pitchFamily="66" charset="0"/>
                            </a:rPr>
                            <a:t>IV</a:t>
                          </a:r>
                          <a:endParaRPr lang="pl-PL" b="1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omic Sans MS" panose="030F0702030302020204" pitchFamily="66" charset="0"/>
                          </a:endParaRPr>
                        </a:p>
                      </a:txBody>
                      <a:tcPr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pl-PL" sz="2400" b="1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omic Sans MS" panose="030F0702030302020204" pitchFamily="66" charset="0"/>
                            </a:rPr>
                            <a:t>-10x – 16y = -4</a:t>
                          </a:r>
                          <a:endParaRPr lang="pl-PL" sz="2400" b="1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omic Sans MS" panose="030F0702030302020204" pitchFamily="66" charset="0"/>
                          </a:endParaRPr>
                        </a:p>
                      </a:txBody>
                      <a:tcPr>
                        <a:solidFill>
                          <a:schemeClr val="accent3">
                            <a:lumMod val="40000"/>
                            <a:lumOff val="60000"/>
                          </a:schemeClr>
                        </a:solid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6779169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>
              <a:xfrm>
                <a:off x="107504" y="260648"/>
                <a:ext cx="8856984" cy="4525963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pl-PL" sz="2800" b="1" dirty="0" smtClean="0">
                    <a:latin typeface="Comic Sans MS" panose="030F0702030302020204" pitchFamily="66" charset="0"/>
                  </a:rPr>
                  <a:t>Zadanie 11 Dany jest układ równań :</a:t>
                </a:r>
                <a:endParaRPr lang="pl-PL" sz="2800" b="1" i="1" dirty="0" smtClean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pl-PL" sz="4000" b="1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pl-PL" sz="4000" b="1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pl-PL" sz="4000" b="1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pl-PL" sz="4000" b="1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  <m:t>𝟐</m:t>
                              </m:r>
                              <m:r>
                                <a:rPr lang="pl-PL" sz="4000" b="1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pl-PL" sz="4000" b="1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pl-PL" sz="4000" b="1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  <m:t>𝟑</m:t>
                              </m:r>
                              <m:r>
                                <a:rPr lang="pl-PL" sz="4000" b="1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  <m:t>𝒚</m:t>
                              </m:r>
                              <m:r>
                                <a:rPr lang="pl-PL" sz="4000" b="1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sz="4000" b="1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  <m:t>𝟏</m:t>
                              </m:r>
                            </m:e>
                            <m:e>
                              <m:r>
                                <a:rPr lang="pl-PL" sz="4000" b="1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pl-PL" sz="4000" b="1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pl-PL" sz="4000" b="1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  <m:t>𝟐</m:t>
                              </m:r>
                              <m:r>
                                <a:rPr lang="pl-PL" sz="4000" b="1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  <m:t>𝒚</m:t>
                              </m:r>
                              <m:r>
                                <a:rPr lang="pl-PL" sz="4000" b="1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sz="4000" b="1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  <m:t>𝟐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pl-PL" b="1" dirty="0" smtClean="0">
                  <a:solidFill>
                    <a:schemeClr val="accent6">
                      <a:lumMod val="75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:r>
                  <a:rPr lang="pl-PL" sz="2800" b="1" dirty="0" smtClean="0">
                    <a:latin typeface="Comic Sans MS" panose="030F0702030302020204" pitchFamily="66" charset="0"/>
                  </a:rPr>
                  <a:t>Oceń prawdziwość każdego ze zdań, wybierz P jeśli zdanie jest prawdziwe, lub F jeśli fałszywe.</a:t>
                </a:r>
              </a:p>
              <a:p>
                <a:pPr marL="0" indent="0">
                  <a:buNone/>
                </a:pPr>
                <a:endParaRPr lang="pl-PL" sz="2800" b="1" dirty="0"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:endParaRPr lang="pl-PL" sz="2800" b="1" dirty="0"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7504" y="260648"/>
                <a:ext cx="8856984" cy="4525963"/>
              </a:xfrm>
              <a:blipFill rotWithShape="1">
                <a:blip r:embed="rId2"/>
                <a:stretch>
                  <a:fillRect l="-1445" t="-1213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4061499"/>
              </p:ext>
            </p:extLst>
          </p:nvPr>
        </p:nvGraphicFramePr>
        <p:xfrm>
          <a:off x="251520" y="3284984"/>
          <a:ext cx="8496944" cy="280416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504056"/>
                <a:gridCol w="6840760"/>
                <a:gridCol w="576064"/>
                <a:gridCol w="576064"/>
              </a:tblGrid>
              <a:tr h="370840">
                <a:tc>
                  <a:txBody>
                    <a:bodyPr/>
                    <a:lstStyle/>
                    <a:p>
                      <a:r>
                        <a:rPr lang="pl-PL" sz="20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omic Sans MS" panose="030F0702030302020204" pitchFamily="66" charset="0"/>
                        </a:rPr>
                        <a:t>A</a:t>
                      </a:r>
                      <a:endParaRPr lang="pl-PL" sz="20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20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omic Sans MS" panose="030F0702030302020204" pitchFamily="66" charset="0"/>
                        </a:rPr>
                        <a:t>Rozwiązaniem układu jest para</a:t>
                      </a:r>
                      <a:r>
                        <a:rPr lang="pl-PL" sz="2000" b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omic Sans MS" panose="030F0702030302020204" pitchFamily="66" charset="0"/>
                        </a:rPr>
                        <a:t> liczb (x, y), których suma wynosi (-13)</a:t>
                      </a:r>
                      <a:endParaRPr lang="pl-PL" sz="20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omic Sans MS" panose="030F0702030302020204" pitchFamily="66" charset="0"/>
                        </a:rPr>
                        <a:t>P</a:t>
                      </a:r>
                      <a:endParaRPr lang="pl-PL" sz="20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omic Sans MS" panose="030F0702030302020204" pitchFamily="66" charset="0"/>
                        </a:rPr>
                        <a:t>F</a:t>
                      </a:r>
                      <a:endParaRPr lang="pl-PL" sz="20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sz="20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omic Sans MS" panose="030F0702030302020204" pitchFamily="66" charset="0"/>
                        </a:rPr>
                        <a:t>B</a:t>
                      </a:r>
                      <a:endParaRPr lang="pl-PL" sz="20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20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omic Sans MS" panose="030F0702030302020204" pitchFamily="66" charset="0"/>
                        </a:rPr>
                        <a:t>Rozwiązaniem układu jest para liczb (x, y), których różnica jest większa od 0</a:t>
                      </a:r>
                      <a:endParaRPr lang="pl-PL" sz="20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omic Sans MS" panose="030F0702030302020204" pitchFamily="66" charset="0"/>
                        </a:rPr>
                        <a:t>P</a:t>
                      </a:r>
                      <a:endParaRPr lang="pl-PL" sz="20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omic Sans MS" panose="030F0702030302020204" pitchFamily="66" charset="0"/>
                        </a:rPr>
                        <a:t>F</a:t>
                      </a:r>
                      <a:endParaRPr lang="pl-PL" sz="20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sz="20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omic Sans MS" panose="030F0702030302020204" pitchFamily="66" charset="0"/>
                        </a:rPr>
                        <a:t>C</a:t>
                      </a:r>
                      <a:endParaRPr lang="pl-PL" sz="20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20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omic Sans MS" panose="030F0702030302020204" pitchFamily="66" charset="0"/>
                        </a:rPr>
                        <a:t>Rozwiązaniem układu jest para liczb (x, y),</a:t>
                      </a:r>
                      <a:r>
                        <a:rPr lang="pl-PL" sz="2000" b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omic Sans MS" panose="030F0702030302020204" pitchFamily="66" charset="0"/>
                        </a:rPr>
                        <a:t> których iloczyn jest liczbą przeciwną do 40</a:t>
                      </a:r>
                      <a:endParaRPr lang="pl-PL" sz="20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omic Sans MS" panose="030F0702030302020204" pitchFamily="66" charset="0"/>
                        </a:rPr>
                        <a:t>P</a:t>
                      </a:r>
                      <a:endParaRPr lang="pl-PL" sz="20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omic Sans MS" panose="030F0702030302020204" pitchFamily="66" charset="0"/>
                        </a:rPr>
                        <a:t>F</a:t>
                      </a:r>
                      <a:endParaRPr lang="pl-PL" sz="20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sz="20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omic Sans MS" panose="030F0702030302020204" pitchFamily="66" charset="0"/>
                        </a:rPr>
                        <a:t>D</a:t>
                      </a:r>
                      <a:endParaRPr lang="pl-PL" sz="20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20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omic Sans MS" panose="030F0702030302020204" pitchFamily="66" charset="0"/>
                        </a:rPr>
                        <a:t>Rozwiązaniem</a:t>
                      </a:r>
                      <a:r>
                        <a:rPr lang="pl-PL" sz="2000" b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omic Sans MS" panose="030F0702030302020204" pitchFamily="66" charset="0"/>
                        </a:rPr>
                        <a:t> układu jest para liczb (x, y), których iloraz jest liczbą dodatnią</a:t>
                      </a:r>
                      <a:endParaRPr lang="pl-PL" sz="20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omic Sans MS" panose="030F0702030302020204" pitchFamily="66" charset="0"/>
                        </a:rPr>
                        <a:t>P</a:t>
                      </a:r>
                      <a:endParaRPr lang="pl-PL" sz="20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omic Sans MS" panose="030F0702030302020204" pitchFamily="66" charset="0"/>
                        </a:rPr>
                        <a:t>F</a:t>
                      </a:r>
                      <a:endParaRPr lang="pl-PL" sz="20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556267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95536" y="260648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pl-PL" sz="2400" b="1" dirty="0" smtClean="0">
                <a:latin typeface="Comic Sans MS" panose="030F0702030302020204" pitchFamily="66" charset="0"/>
              </a:rPr>
              <a:t>Zadanie 12  Cena biletu normalnego w teatrze lalek „Smyk” wynosi 27zł, a ulgowego 17zł. Podczas piątkowego przedstawienia na widownia była pełna, było 350 widzów, wśród nich dzieci i ich rodzice, dochód ze sprzedaży biletów wyniósł 8150zł</a:t>
            </a:r>
            <a:r>
              <a:rPr lang="pl-PL" dirty="0" smtClean="0"/>
              <a:t>.  </a:t>
            </a:r>
            <a:endParaRPr lang="pl-PL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Prostokąt 3"/>
              <p:cNvSpPr/>
              <p:nvPr/>
            </p:nvSpPr>
            <p:spPr>
              <a:xfrm>
                <a:off x="107504" y="2564904"/>
                <a:ext cx="8784976" cy="371755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pl-PL" sz="2000" b="1" dirty="0" smtClean="0">
                    <a:solidFill>
                      <a:schemeClr val="accent3">
                        <a:lumMod val="75000"/>
                      </a:schemeClr>
                    </a:solidFill>
                    <a:latin typeface="Comic Sans MS" panose="030F0702030302020204" pitchFamily="66" charset="0"/>
                  </a:rPr>
                  <a:t>Oznaczając przez x ilość dzieci, </a:t>
                </a:r>
                <a:r>
                  <a:rPr lang="pl-PL" sz="2000" b="1" dirty="0">
                    <a:solidFill>
                      <a:schemeClr val="accent3">
                        <a:lumMod val="75000"/>
                      </a:schemeClr>
                    </a:solidFill>
                    <a:latin typeface="Comic Sans MS" panose="030F0702030302020204" pitchFamily="66" charset="0"/>
                  </a:rPr>
                  <a:t>a przez y – </a:t>
                </a:r>
                <a:r>
                  <a:rPr lang="pl-PL" sz="2000" b="1" dirty="0" smtClean="0">
                    <a:solidFill>
                      <a:schemeClr val="accent3">
                        <a:lumMod val="75000"/>
                      </a:schemeClr>
                    </a:solidFill>
                    <a:latin typeface="Comic Sans MS" panose="030F0702030302020204" pitchFamily="66" charset="0"/>
                  </a:rPr>
                  <a:t>ilość dorosłych, </a:t>
                </a:r>
                <a:r>
                  <a:rPr lang="pl-PL" sz="2000" b="1" dirty="0">
                    <a:solidFill>
                      <a:schemeClr val="accent3">
                        <a:lumMod val="75000"/>
                      </a:schemeClr>
                    </a:solidFill>
                    <a:latin typeface="Comic Sans MS" panose="030F0702030302020204" pitchFamily="66" charset="0"/>
                  </a:rPr>
                  <a:t>którym układem równań </a:t>
                </a:r>
                <a:r>
                  <a:rPr lang="pl-PL" sz="2000" b="1" dirty="0" smtClean="0">
                    <a:solidFill>
                      <a:schemeClr val="accent3">
                        <a:lumMod val="75000"/>
                      </a:schemeClr>
                    </a:solidFill>
                    <a:latin typeface="Comic Sans MS" panose="030F0702030302020204" pitchFamily="66" charset="0"/>
                  </a:rPr>
                  <a:t>można </a:t>
                </a:r>
                <a:r>
                  <a:rPr lang="pl-PL" sz="2000" b="1" dirty="0">
                    <a:solidFill>
                      <a:schemeClr val="accent3">
                        <a:lumMod val="75000"/>
                      </a:schemeClr>
                    </a:solidFill>
                    <a:latin typeface="Comic Sans MS" panose="030F0702030302020204" pitchFamily="66" charset="0"/>
                  </a:rPr>
                  <a:t>wyrazić sytuacji opisanej w zadaniu. Wybierz odpowiedź spośród podanych</a:t>
                </a:r>
                <a:r>
                  <a:rPr lang="pl-PL" sz="2000" b="1" dirty="0" smtClean="0">
                    <a:solidFill>
                      <a:schemeClr val="accent3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.</a:t>
                </a:r>
              </a:p>
              <a:p>
                <a:endParaRPr lang="pl-PL" b="1" dirty="0">
                  <a:solidFill>
                    <a:schemeClr val="accent3">
                      <a:lumMod val="50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endParaRPr lang="pl-PL" b="1" dirty="0">
                  <a:solidFill>
                    <a:schemeClr val="accent3">
                      <a:lumMod val="50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pPr marL="457200" indent="-457200">
                  <a:buAutoNum type="alphaUcPeriod"/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pl-PL" sz="2400" b="1" i="1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pl-PL" sz="2400" b="1" i="1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pl-PL" sz="2400" b="1" i="1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𝒙</m:t>
                            </m:r>
                            <m:r>
                              <a:rPr lang="pl-PL" sz="2400" b="1" i="1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+</m:t>
                            </m:r>
                            <m:r>
                              <a:rPr lang="pl-PL" sz="2400" b="1" i="1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𝒚</m:t>
                            </m:r>
                            <m:r>
                              <a:rPr lang="pl-PL" sz="2400" b="1" i="1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=</m:t>
                            </m:r>
                            <m:r>
                              <a:rPr lang="pl-PL" sz="2400" b="1" i="1" smtClean="0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𝟑</m:t>
                            </m:r>
                            <m:r>
                              <a:rPr lang="pl-PL" sz="2400" b="1" i="1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𝟓</m:t>
                            </m:r>
                            <m:r>
                              <a:rPr lang="pl-PL" sz="2400" b="1" i="1" smtClean="0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𝟎</m:t>
                            </m:r>
                          </m:e>
                          <m:e>
                            <m:r>
                              <a:rPr lang="pl-PL" sz="2400" b="1" i="1" smtClean="0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𝟐𝟕</m:t>
                            </m:r>
                            <m:r>
                              <a:rPr lang="pl-PL" sz="2400" b="1" i="1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𝒙</m:t>
                            </m:r>
                            <m:r>
                              <a:rPr lang="pl-PL" sz="2400" b="1" i="1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+</m:t>
                            </m:r>
                            <m:r>
                              <a:rPr lang="pl-PL" sz="2400" b="1" i="1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𝟏𝟕</m:t>
                            </m:r>
                            <m:r>
                              <a:rPr lang="pl-PL" sz="2400" b="1" i="1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𝒚</m:t>
                            </m:r>
                            <m:r>
                              <a:rPr lang="pl-PL" sz="2400" b="1" i="1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=</m:t>
                            </m:r>
                            <m:r>
                              <a:rPr lang="pl-PL" sz="2400" b="1" i="1" smtClean="0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𝟖𝟏𝟓𝟎</m:t>
                            </m:r>
                          </m:e>
                        </m:eqArr>
                      </m:e>
                    </m:d>
                  </m:oMath>
                </a14:m>
                <a:r>
                  <a:rPr lang="pl-PL" sz="2400" b="1" dirty="0">
                    <a:solidFill>
                      <a:schemeClr val="tx2">
                        <a:lumMod val="75000"/>
                      </a:schemeClr>
                    </a:solidFill>
                    <a:latin typeface="Comic Sans MS" panose="030F0702030302020204" pitchFamily="66" charset="0"/>
                  </a:rPr>
                  <a:t>           </a:t>
                </a:r>
                <a:r>
                  <a:rPr lang="pl-PL" sz="2400" b="1" dirty="0" smtClean="0">
                    <a:solidFill>
                      <a:schemeClr val="tx2">
                        <a:lumMod val="75000"/>
                      </a:schemeClr>
                    </a:solidFill>
                    <a:latin typeface="Comic Sans MS" panose="030F0702030302020204" pitchFamily="66" charset="0"/>
                  </a:rPr>
                  <a:t>C</a:t>
                </a:r>
                <a:r>
                  <a:rPr lang="pl-PL" sz="2400" b="1" dirty="0">
                    <a:solidFill>
                      <a:schemeClr val="tx2">
                        <a:lumMod val="75000"/>
                      </a:schemeClr>
                    </a:solidFill>
                    <a:latin typeface="Comic Sans MS" panose="030F0702030302020204" pitchFamily="66" charset="0"/>
                  </a:rPr>
                  <a:t>.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pl-PL" sz="2400" b="1" i="1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pl-PL" sz="2400" b="1" i="1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pl-PL" sz="2400" b="1" i="1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𝒙</m:t>
                            </m:r>
                            <m:r>
                              <a:rPr lang="pl-PL" sz="2400" b="1" i="1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=</m:t>
                            </m:r>
                            <m:r>
                              <a:rPr lang="pl-PL" sz="2400" b="1" i="1" smtClean="0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𝟑𝟓</m:t>
                            </m:r>
                            <m:r>
                              <a:rPr lang="pl-PL" sz="2400" b="1" i="1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𝟎</m:t>
                            </m:r>
                            <m:r>
                              <a:rPr lang="pl-PL" sz="2400" b="1" i="1" smtClean="0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+</m:t>
                            </m:r>
                            <m:r>
                              <a:rPr lang="pl-PL" sz="2400" b="1" i="1" smtClean="0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𝒚</m:t>
                            </m:r>
                          </m:e>
                          <m:e>
                            <m:r>
                              <a:rPr lang="pl-PL" sz="2400" b="1" i="1" smtClean="0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𝟏𝟕</m:t>
                            </m:r>
                            <m:r>
                              <a:rPr lang="pl-PL" sz="2400" b="1" i="1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𝒙</m:t>
                            </m:r>
                            <m:r>
                              <a:rPr lang="pl-PL" sz="2400" b="1" i="1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+</m:t>
                            </m:r>
                            <m:r>
                              <a:rPr lang="pl-PL" sz="2400" b="1" i="1" smtClean="0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𝟐𝟕</m:t>
                            </m:r>
                            <m:r>
                              <a:rPr lang="pl-PL" sz="2400" b="1" i="1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𝒚</m:t>
                            </m:r>
                            <m:r>
                              <a:rPr lang="pl-PL" sz="2400" b="1" i="1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=</m:t>
                            </m:r>
                            <m:r>
                              <a:rPr lang="pl-PL" sz="2400" b="1" i="1" smtClean="0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𝟖𝟏𝟓</m:t>
                            </m:r>
                            <m:r>
                              <a:rPr lang="pl-PL" sz="2400" b="1" i="1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𝟎</m:t>
                            </m:r>
                          </m:e>
                        </m:eqArr>
                      </m:e>
                    </m:d>
                  </m:oMath>
                </a14:m>
                <a:endParaRPr lang="pl-PL" sz="2400" b="1" dirty="0">
                  <a:solidFill>
                    <a:schemeClr val="tx2">
                      <a:lumMod val="75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pPr marL="457200" indent="-457200">
                  <a:buAutoNum type="alphaUcPeriod"/>
                </a:pPr>
                <a:endParaRPr lang="pl-PL" sz="2400" b="1" dirty="0" smtClean="0">
                  <a:solidFill>
                    <a:schemeClr val="tx2">
                      <a:lumMod val="75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endParaRPr lang="pl-PL" sz="2400" b="1" dirty="0">
                  <a:solidFill>
                    <a:schemeClr val="tx2">
                      <a:lumMod val="75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r>
                  <a:rPr lang="pl-PL" sz="2400" b="1" dirty="0" smtClean="0">
                    <a:solidFill>
                      <a:schemeClr val="tx2">
                        <a:lumMod val="75000"/>
                      </a:schemeClr>
                    </a:solidFill>
                    <a:latin typeface="Comic Sans MS" panose="030F0702030302020204" pitchFamily="66" charset="0"/>
                  </a:rPr>
                  <a:t>B</a:t>
                </a:r>
                <a:r>
                  <a:rPr lang="pl-PL" sz="2400" b="1" dirty="0">
                    <a:solidFill>
                      <a:schemeClr val="tx2">
                        <a:lumMod val="75000"/>
                      </a:schemeClr>
                    </a:solidFill>
                    <a:latin typeface="Comic Sans MS" panose="030F0702030302020204" pitchFamily="66" charset="0"/>
                  </a:rPr>
                  <a:t>.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pl-PL" sz="2400" b="1" i="1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pl-PL" sz="2400" b="1" i="1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pl-PL" sz="2400" b="1" i="1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𝒙</m:t>
                            </m:r>
                            <m:r>
                              <a:rPr lang="pl-PL" sz="2400" b="1" i="1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+</m:t>
                            </m:r>
                            <m:r>
                              <a:rPr lang="pl-PL" sz="2400" b="1" i="1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𝒚</m:t>
                            </m:r>
                            <m:r>
                              <a:rPr lang="pl-PL" sz="2400" b="1" i="1" smtClean="0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=</m:t>
                            </m:r>
                            <m:r>
                              <a:rPr lang="pl-PL" sz="2400" b="1" i="1" smtClean="0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𝟖𝟏𝟓𝟎</m:t>
                            </m:r>
                          </m:e>
                          <m:e>
                            <m:r>
                              <a:rPr lang="pl-PL" sz="2400" b="1" i="1" smtClean="0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𝟐𝟕</m:t>
                            </m:r>
                            <m:r>
                              <a:rPr lang="pl-PL" sz="2400" b="1" i="1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𝒙</m:t>
                            </m:r>
                            <m:r>
                              <a:rPr lang="pl-PL" sz="2400" b="1" i="1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+</m:t>
                            </m:r>
                            <m:r>
                              <a:rPr lang="pl-PL" sz="2400" b="1" i="1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𝟏𝟕</m:t>
                            </m:r>
                            <m:r>
                              <a:rPr lang="pl-PL" sz="2400" b="1" i="1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𝒚</m:t>
                            </m:r>
                            <m:r>
                              <a:rPr lang="pl-PL" sz="2400" b="1" i="1" smtClean="0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=</m:t>
                            </m:r>
                            <m:r>
                              <a:rPr lang="pl-PL" sz="2400" b="1" i="1" smtClean="0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𝟑𝟓𝟎</m:t>
                            </m:r>
                          </m:e>
                        </m:eqArr>
                      </m:e>
                    </m:d>
                    <m:r>
                      <a:rPr lang="pl-PL" sz="2400" b="1">
                        <a:solidFill>
                          <a:schemeClr val="tx2">
                            <a:lumMod val="75000"/>
                          </a:schemeClr>
                        </a:solidFill>
                        <a:latin typeface="Cambria Math"/>
                      </a:rPr>
                      <m:t>                         </m:t>
                    </m:r>
                    <m:r>
                      <a:rPr lang="pl-PL" sz="2400" b="1">
                        <a:solidFill>
                          <a:schemeClr val="tx2">
                            <a:lumMod val="75000"/>
                          </a:schemeClr>
                        </a:solidFill>
                        <a:latin typeface="Cambria Math"/>
                      </a:rPr>
                      <m:t>𝐃</m:t>
                    </m:r>
                    <m:r>
                      <a:rPr lang="pl-PL" sz="2400" b="1">
                        <a:solidFill>
                          <a:schemeClr val="tx2">
                            <a:lumMod val="75000"/>
                          </a:schemeClr>
                        </a:solidFill>
                        <a:latin typeface="Cambria Math"/>
                      </a:rPr>
                      <m:t>. </m:t>
                    </m:r>
                    <m:d>
                      <m:dPr>
                        <m:begChr m:val="{"/>
                        <m:endChr m:val=""/>
                        <m:ctrlPr>
                          <a:rPr lang="pl-PL" sz="2400" b="1" i="1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pl-PL" sz="2400" b="1" i="1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pl-PL" sz="2400" b="1" i="1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𝒙</m:t>
                            </m:r>
                            <m:r>
                              <a:rPr lang="pl-PL" sz="2400" b="1" i="1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=</m:t>
                            </m:r>
                            <m:r>
                              <a:rPr lang="pl-PL" sz="2400" b="1" i="1" smtClean="0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𝟑</m:t>
                            </m:r>
                            <m:r>
                              <a:rPr lang="pl-PL" sz="2400" b="1" i="1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𝟓</m:t>
                            </m:r>
                            <m:r>
                              <a:rPr lang="pl-PL" sz="2400" b="1" i="1" smtClean="0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𝟎</m:t>
                            </m:r>
                            <m:r>
                              <a:rPr lang="pl-PL" sz="2400" b="1" i="1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−</m:t>
                            </m:r>
                            <m:r>
                              <a:rPr lang="pl-PL" sz="2400" b="1" i="1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𝒚</m:t>
                            </m:r>
                          </m:e>
                          <m:e>
                            <m:r>
                              <a:rPr lang="pl-PL" sz="2400" b="1" i="1" smtClean="0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𝟏𝟕</m:t>
                            </m:r>
                            <m:r>
                              <a:rPr lang="pl-PL" sz="2400" b="1" i="1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𝒙</m:t>
                            </m:r>
                            <m:r>
                              <a:rPr lang="pl-PL" sz="2400" b="1" i="1" smtClean="0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+</m:t>
                            </m:r>
                            <m:r>
                              <a:rPr lang="pl-PL" sz="2400" b="1" i="1" smtClean="0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𝟐𝟕</m:t>
                            </m:r>
                            <m:r>
                              <a:rPr lang="pl-PL" sz="2400" b="1" i="1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𝒚</m:t>
                            </m:r>
                            <m:r>
                              <a:rPr lang="pl-PL" sz="2400" b="1" i="1" smtClean="0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=</m:t>
                            </m:r>
                            <m:r>
                              <a:rPr lang="pl-PL" sz="2400" b="1" i="1" smtClean="0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𝟖𝟏𝟓𝟎</m:t>
                            </m:r>
                          </m:e>
                        </m:eqArr>
                      </m:e>
                    </m:d>
                  </m:oMath>
                </a14:m>
                <a:endParaRPr lang="pl-PL" sz="2400" b="1" dirty="0">
                  <a:solidFill>
                    <a:schemeClr val="tx2">
                      <a:lumMod val="75000"/>
                    </a:schemeClr>
                  </a:solidFill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4" name="Prostokąt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2564904"/>
                <a:ext cx="8784976" cy="3717556"/>
              </a:xfrm>
              <a:prstGeom prst="rect">
                <a:avLst/>
              </a:prstGeom>
              <a:blipFill rotWithShape="1">
                <a:blip r:embed="rId2"/>
                <a:stretch>
                  <a:fillRect l="-1110" t="-820" r="-972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675489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>
              <a:xfrm>
                <a:off x="323528" y="260648"/>
                <a:ext cx="8820472" cy="6192688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pl-PL" sz="2400" b="1" dirty="0" smtClean="0">
                    <a:latin typeface="Comic Sans MS" panose="030F0702030302020204" pitchFamily="66" charset="0"/>
                  </a:rPr>
                  <a:t>Zadanie 13   Klasa IIA i IIB wybrały się do kina. IIA kupując dwa bilety normalne i 17 ulgowych zapłaciła 225zł, IIB zapłaciła 264zł  za 1 bilet normalny i  19 ulgowych.</a:t>
                </a:r>
              </a:p>
              <a:p>
                <a:pPr marL="0" indent="0">
                  <a:buNone/>
                </a:pPr>
                <a:endParaRPr lang="pl-PL" sz="2800" b="1" dirty="0"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:r>
                  <a:rPr lang="pl-PL" sz="2000" b="1" dirty="0" smtClean="0">
                    <a:solidFill>
                      <a:schemeClr val="accent6">
                        <a:lumMod val="75000"/>
                      </a:schemeClr>
                    </a:solidFill>
                    <a:latin typeface="Comic Sans MS" panose="030F0702030302020204" pitchFamily="66" charset="0"/>
                  </a:rPr>
                  <a:t>Oznaczając przez x cenę biletu normalnego, a przez y – ulgowego, którym układem równań </a:t>
                </a:r>
                <a:r>
                  <a:rPr lang="pl-PL" sz="2000" b="1" u="sng" dirty="0" smtClean="0">
                    <a:solidFill>
                      <a:schemeClr val="accent6">
                        <a:lumMod val="75000"/>
                      </a:schemeClr>
                    </a:solidFill>
                    <a:latin typeface="Comic Sans MS" panose="030F0702030302020204" pitchFamily="66" charset="0"/>
                  </a:rPr>
                  <a:t>nie można </a:t>
                </a:r>
                <a:r>
                  <a:rPr lang="pl-PL" sz="2000" b="1" dirty="0" smtClean="0">
                    <a:solidFill>
                      <a:schemeClr val="accent6">
                        <a:lumMod val="75000"/>
                      </a:schemeClr>
                    </a:solidFill>
                    <a:latin typeface="Comic Sans MS" panose="030F0702030302020204" pitchFamily="66" charset="0"/>
                  </a:rPr>
                  <a:t>wyrazić sytuacji opisanej w zadaniu. Wybierz odpowiedź spośród podanych.</a:t>
                </a:r>
              </a:p>
              <a:p>
                <a:pPr marL="0" indent="0">
                  <a:buNone/>
                </a:pPr>
                <a:endParaRPr lang="pl-PL" sz="2000" b="1" dirty="0">
                  <a:solidFill>
                    <a:schemeClr val="accent3">
                      <a:lumMod val="50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pPr marL="457200" indent="-457200">
                  <a:buAutoNum type="alphaUcPeriod"/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pl-PL" sz="2400" b="1" i="1" smtClean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pl-PL" sz="2400" b="1" i="1" smtClean="0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pl-PL" sz="2400" b="1" i="1" smtClean="0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𝟐</m:t>
                            </m:r>
                            <m:r>
                              <a:rPr lang="pl-PL" sz="2400" b="1" i="1" smtClean="0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𝒙</m:t>
                            </m:r>
                            <m:r>
                              <a:rPr lang="pl-PL" sz="2400" b="1" i="1" smtClean="0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+</m:t>
                            </m:r>
                            <m:r>
                              <a:rPr lang="pl-PL" sz="2400" b="1" i="1" smtClean="0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𝟏𝟕</m:t>
                            </m:r>
                            <m:r>
                              <a:rPr lang="pl-PL" sz="2400" b="1" i="1" smtClean="0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𝒚</m:t>
                            </m:r>
                            <m:r>
                              <a:rPr lang="pl-PL" sz="2400" b="1" i="1" smtClean="0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=</m:t>
                            </m:r>
                            <m:r>
                              <a:rPr lang="pl-PL" sz="2400" b="1" i="1" smtClean="0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𝟐𝟐𝟓</m:t>
                            </m:r>
                          </m:e>
                          <m:e>
                            <m:r>
                              <a:rPr lang="pl-PL" sz="2400" b="1" i="1" smtClean="0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𝒙</m:t>
                            </m:r>
                            <m:r>
                              <a:rPr lang="pl-PL" sz="2400" b="1" i="1" smtClean="0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+</m:t>
                            </m:r>
                            <m:r>
                              <a:rPr lang="pl-PL" sz="2400" b="1" i="1" smtClean="0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𝟏𝟗</m:t>
                            </m:r>
                            <m:r>
                              <a:rPr lang="pl-PL" sz="2400" b="1" i="1" smtClean="0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𝒚</m:t>
                            </m:r>
                            <m:r>
                              <a:rPr lang="pl-PL" sz="2400" b="1" i="1" smtClean="0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=</m:t>
                            </m:r>
                            <m:r>
                              <a:rPr lang="pl-PL" sz="2400" b="1" i="1" smtClean="0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𝟐𝟔𝟒</m:t>
                            </m:r>
                          </m:e>
                        </m:eqArr>
                      </m:e>
                    </m:d>
                  </m:oMath>
                </a14:m>
                <a:r>
                  <a:rPr lang="pl-PL" sz="2400" b="1" dirty="0" smtClean="0">
                    <a:solidFill>
                      <a:schemeClr val="tx2">
                        <a:lumMod val="75000"/>
                      </a:schemeClr>
                    </a:solidFill>
                    <a:latin typeface="Comic Sans MS" panose="030F0702030302020204" pitchFamily="66" charset="0"/>
                  </a:rPr>
                  <a:t>                 C.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pl-PL" sz="2400" b="1" i="1" smtClean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pl-PL" sz="2400" b="1" i="1" smtClean="0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pl-PL" sz="2400" b="1" i="1" smtClean="0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𝟐</m:t>
                            </m:r>
                            <m:r>
                              <a:rPr lang="pl-PL" sz="2400" b="1" i="1" smtClean="0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𝒙</m:t>
                            </m:r>
                            <m:r>
                              <a:rPr lang="pl-PL" sz="2400" b="1" i="1" smtClean="0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+</m:t>
                            </m:r>
                            <m:r>
                              <a:rPr lang="pl-PL" sz="2400" b="1" i="1" smtClean="0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𝟏𝟕</m:t>
                            </m:r>
                            <m:r>
                              <a:rPr lang="pl-PL" sz="2400" b="1" i="1" smtClean="0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𝒚</m:t>
                            </m:r>
                            <m:r>
                              <a:rPr lang="pl-PL" sz="2400" b="1" i="1" smtClean="0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−</m:t>
                            </m:r>
                            <m:r>
                              <a:rPr lang="pl-PL" sz="2400" b="1" i="1" smtClean="0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𝟐𝟐𝟓</m:t>
                            </m:r>
                            <m:r>
                              <a:rPr lang="pl-PL" sz="2400" b="1" i="1" smtClean="0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=</m:t>
                            </m:r>
                            <m:r>
                              <a:rPr lang="pl-PL" sz="2400" b="1" i="1" smtClean="0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𝟎</m:t>
                            </m:r>
                          </m:e>
                          <m:e>
                            <m:r>
                              <a:rPr lang="pl-PL" sz="2400" b="1" i="1" smtClean="0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𝒙</m:t>
                            </m:r>
                            <m:r>
                              <a:rPr lang="pl-PL" sz="2400" b="1" i="1" smtClean="0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+</m:t>
                            </m:r>
                            <m:r>
                              <a:rPr lang="pl-PL" sz="2400" b="1" i="1" smtClean="0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𝟏𝟗</m:t>
                            </m:r>
                            <m:r>
                              <a:rPr lang="pl-PL" sz="2400" b="1" i="1" smtClean="0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𝒚</m:t>
                            </m:r>
                            <m:r>
                              <a:rPr lang="pl-PL" sz="2400" b="1" i="1" smtClean="0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−</m:t>
                            </m:r>
                            <m:r>
                              <a:rPr lang="pl-PL" sz="2400" b="1" i="1" smtClean="0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𝟐𝟔𝟒</m:t>
                            </m:r>
                            <m:r>
                              <a:rPr lang="pl-PL" sz="2400" b="1" i="1" smtClean="0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=</m:t>
                            </m:r>
                            <m:r>
                              <a:rPr lang="pl-PL" sz="2400" b="1" i="1" smtClean="0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𝟎</m:t>
                            </m:r>
                          </m:e>
                        </m:eqArr>
                      </m:e>
                    </m:d>
                  </m:oMath>
                </a14:m>
                <a:endParaRPr lang="pl-PL" sz="2400" b="1" dirty="0" smtClean="0">
                  <a:solidFill>
                    <a:schemeClr val="tx2">
                      <a:lumMod val="75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pPr marL="457200" indent="-457200">
                  <a:buAutoNum type="alphaUcPeriod"/>
                </a:pPr>
                <a:endParaRPr lang="pl-PL" sz="2400" b="1" dirty="0" smtClean="0">
                  <a:solidFill>
                    <a:schemeClr val="tx2">
                      <a:lumMod val="75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:r>
                  <a:rPr lang="pl-PL" sz="2400" b="1" dirty="0">
                    <a:solidFill>
                      <a:schemeClr val="tx2">
                        <a:lumMod val="75000"/>
                      </a:schemeClr>
                    </a:solidFill>
                    <a:latin typeface="Comic Sans MS" panose="030F0702030302020204" pitchFamily="66" charset="0"/>
                  </a:rPr>
                  <a:t>B</a:t>
                </a:r>
                <a:r>
                  <a:rPr lang="pl-PL" sz="2400" b="1" dirty="0" smtClean="0">
                    <a:solidFill>
                      <a:schemeClr val="tx2">
                        <a:lumMod val="75000"/>
                      </a:schemeClr>
                    </a:solidFill>
                    <a:latin typeface="Comic Sans MS" panose="030F0702030302020204" pitchFamily="66" charset="0"/>
                  </a:rPr>
                  <a:t>.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pl-PL" sz="2400" b="1" i="1" smtClean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pl-PL" sz="2400" b="1" i="1" smtClean="0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pl-PL" sz="2400" b="1" i="1" smtClean="0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𝟐</m:t>
                            </m:r>
                            <m:r>
                              <a:rPr lang="pl-PL" sz="2400" b="1" i="1" smtClean="0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𝒙</m:t>
                            </m:r>
                            <m:r>
                              <a:rPr lang="pl-PL" sz="2400" b="1" i="1" smtClean="0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+</m:t>
                            </m:r>
                            <m:r>
                              <a:rPr lang="pl-PL" sz="2400" b="1" i="1" smtClean="0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𝟏𝟕</m:t>
                            </m:r>
                            <m:r>
                              <a:rPr lang="pl-PL" sz="2400" b="1" i="1" smtClean="0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𝒚</m:t>
                            </m:r>
                            <m:r>
                              <a:rPr lang="pl-PL" sz="2400" b="1" i="1" smtClean="0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+</m:t>
                            </m:r>
                            <m:r>
                              <a:rPr lang="pl-PL" sz="2400" b="1" i="1" smtClean="0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𝟐𝟐𝟓</m:t>
                            </m:r>
                            <m:r>
                              <a:rPr lang="pl-PL" sz="2400" b="1" i="1" smtClean="0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=</m:t>
                            </m:r>
                            <m:r>
                              <a:rPr lang="pl-PL" sz="2400" b="1" i="1" smtClean="0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𝟎</m:t>
                            </m:r>
                          </m:e>
                          <m:e>
                            <m:r>
                              <a:rPr lang="pl-PL" sz="2400" b="1" i="1" smtClean="0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𝒙</m:t>
                            </m:r>
                            <m:r>
                              <a:rPr lang="pl-PL" sz="2400" b="1" i="1" smtClean="0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+</m:t>
                            </m:r>
                            <m:r>
                              <a:rPr lang="pl-PL" sz="2400" b="1" i="1" smtClean="0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𝟏𝟗</m:t>
                            </m:r>
                            <m:r>
                              <a:rPr lang="pl-PL" sz="2400" b="1" i="1" smtClean="0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𝒚</m:t>
                            </m:r>
                            <m:r>
                              <a:rPr lang="pl-PL" sz="2400" b="1" i="1" smtClean="0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=</m:t>
                            </m:r>
                            <m:r>
                              <a:rPr lang="pl-PL" sz="2400" b="1" i="1" smtClean="0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𝟐𝟔𝟒</m:t>
                            </m:r>
                          </m:e>
                        </m:eqArr>
                      </m:e>
                    </m:d>
                    <m:r>
                      <a:rPr lang="pl-PL" sz="2400" b="1" i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Cambria Math"/>
                      </a:rPr>
                      <m:t>                         </m:t>
                    </m:r>
                    <m:r>
                      <a:rPr lang="pl-PL" sz="2400" b="1" i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Cambria Math"/>
                      </a:rPr>
                      <m:t>𝐃</m:t>
                    </m:r>
                    <m:r>
                      <a:rPr lang="pl-PL" sz="2400" b="1" i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Cambria Math"/>
                      </a:rPr>
                      <m:t>. </m:t>
                    </m:r>
                    <m:d>
                      <m:dPr>
                        <m:begChr m:val="{"/>
                        <m:endChr m:val=""/>
                        <m:ctrlPr>
                          <a:rPr lang="pl-PL" sz="2400" b="1" i="1" smtClean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pl-PL" sz="2400" b="1" i="1" smtClean="0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pl-PL" sz="2400" b="1" i="1" smtClean="0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𝟐</m:t>
                            </m:r>
                            <m:r>
                              <a:rPr lang="pl-PL" sz="2400" b="1" i="1" smtClean="0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𝒙</m:t>
                            </m:r>
                            <m:r>
                              <a:rPr lang="pl-PL" sz="2400" b="1" i="1" smtClean="0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=</m:t>
                            </m:r>
                            <m:r>
                              <a:rPr lang="pl-PL" sz="2400" b="1" i="1" smtClean="0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𝟐𝟐𝟓</m:t>
                            </m:r>
                            <m:r>
                              <a:rPr lang="pl-PL" sz="2400" b="1" i="1" smtClean="0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−</m:t>
                            </m:r>
                            <m:r>
                              <a:rPr lang="pl-PL" sz="2400" b="1" i="1" smtClean="0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𝟏𝟕</m:t>
                            </m:r>
                            <m:r>
                              <a:rPr lang="pl-PL" sz="2400" b="1" i="1" smtClean="0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𝒚</m:t>
                            </m:r>
                          </m:e>
                          <m:e>
                            <m:r>
                              <a:rPr lang="pl-PL" sz="2400" b="1" i="1" smtClean="0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𝒙</m:t>
                            </m:r>
                            <m:r>
                              <a:rPr lang="pl-PL" sz="2400" b="1" i="1" smtClean="0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= </m:t>
                            </m:r>
                            <m:r>
                              <a:rPr lang="pl-PL" sz="2400" b="1" i="1" smtClean="0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𝟐𝟔𝟒</m:t>
                            </m:r>
                            <m:r>
                              <a:rPr lang="pl-PL" sz="2400" b="1" i="1" smtClean="0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−</m:t>
                            </m:r>
                            <m:r>
                              <a:rPr lang="pl-PL" sz="2400" b="1" i="1" smtClean="0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𝟏𝟗</m:t>
                            </m:r>
                            <m:r>
                              <a:rPr lang="pl-PL" sz="2400" b="1" i="1" smtClean="0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𝒚</m:t>
                            </m:r>
                          </m:e>
                        </m:eqArr>
                      </m:e>
                    </m:d>
                  </m:oMath>
                </a14:m>
                <a:endParaRPr lang="pl-PL" sz="2400" b="1" dirty="0">
                  <a:solidFill>
                    <a:schemeClr val="tx2">
                      <a:lumMod val="75000"/>
                    </a:schemeClr>
                  </a:solidFill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3528" y="260648"/>
                <a:ext cx="8820472" cy="6192688"/>
              </a:xfrm>
              <a:blipFill rotWithShape="1">
                <a:blip r:embed="rId2"/>
                <a:stretch>
                  <a:fillRect l="-1037" t="-787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422756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>
              <a:xfrm>
                <a:off x="251520" y="260648"/>
                <a:ext cx="8784976" cy="6408712"/>
              </a:xfrm>
            </p:spPr>
            <p:txBody>
              <a:bodyPr>
                <a:normAutofit fontScale="85000" lnSpcReduction="20000"/>
              </a:bodyPr>
              <a:lstStyle/>
              <a:p>
                <a:pPr marL="0" indent="0">
                  <a:buNone/>
                </a:pPr>
                <a:r>
                  <a:rPr lang="pl-PL" sz="2800" b="1" dirty="0" smtClean="0">
                    <a:latin typeface="Comic Sans MS" panose="030F0702030302020204" pitchFamily="66" charset="0"/>
                  </a:rPr>
                  <a:t>Zadanie 14  Dany jest układ równań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pl-PL" sz="2800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pl-PL" sz="2800" b="1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pl-PL" sz="2800" b="1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𝟓</m:t>
                            </m:r>
                            <m:r>
                              <a:rPr lang="pl-PL" sz="2800" b="1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𝒙</m:t>
                            </m:r>
                            <m:r>
                              <a:rPr lang="pl-PL" sz="2800" b="1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+</m:t>
                            </m:r>
                            <m:r>
                              <a:rPr lang="pl-PL" sz="2800" b="1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𝟔</m:t>
                            </m:r>
                            <m:r>
                              <a:rPr lang="pl-PL" sz="2800" b="1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𝒚</m:t>
                            </m:r>
                            <m:r>
                              <a:rPr lang="pl-PL" sz="2800" b="1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=</m:t>
                            </m:r>
                            <m:r>
                              <a:rPr lang="pl-PL" sz="2800" b="1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𝟐𝟎</m:t>
                            </m:r>
                          </m:e>
                          <m:e>
                            <m:r>
                              <a:rPr lang="pl-PL" sz="2800" b="1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𝟏𝟎</m:t>
                            </m:r>
                            <m:r>
                              <a:rPr lang="pl-PL" sz="2800" b="1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𝒙</m:t>
                            </m:r>
                            <m:r>
                              <a:rPr lang="pl-PL" sz="2800" b="1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+</m:t>
                            </m:r>
                            <m:r>
                              <a:rPr lang="pl-PL" sz="2800" b="1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𝟏𝟎</m:t>
                            </m:r>
                            <m:r>
                              <a:rPr lang="pl-PL" sz="2800" b="1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𝒚</m:t>
                            </m:r>
                            <m:r>
                              <a:rPr lang="pl-PL" sz="2800" b="1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=</m:t>
                            </m:r>
                            <m:r>
                              <a:rPr lang="pl-PL" sz="2800" b="1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𝟑𝟓</m:t>
                            </m:r>
                          </m:e>
                        </m:eqArr>
                      </m:e>
                    </m:d>
                  </m:oMath>
                </a14:m>
                <a:r>
                  <a:rPr lang="pl-PL" sz="2800" b="1" dirty="0" smtClean="0">
                    <a:solidFill>
                      <a:srgbClr val="C00000"/>
                    </a:solidFill>
                    <a:latin typeface="Comic Sans MS" panose="030F0702030302020204" pitchFamily="66" charset="0"/>
                  </a:rPr>
                  <a:t> </a:t>
                </a:r>
                <a:endParaRPr lang="pl-PL" sz="2800" b="1" dirty="0" smtClean="0"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:r>
                  <a:rPr lang="pl-PL" sz="2800" b="1" dirty="0" smtClean="0">
                    <a:latin typeface="Comic Sans MS" panose="030F0702030302020204" pitchFamily="66" charset="0"/>
                  </a:rPr>
                  <a:t>może on  wyrażać sytuacje opisaną w zadaniu:</a:t>
                </a:r>
              </a:p>
              <a:p>
                <a:pPr marL="0" indent="0">
                  <a:buNone/>
                </a:pPr>
                <a:endParaRPr lang="pl-PL" sz="2800" b="1" dirty="0">
                  <a:latin typeface="Comic Sans MS" panose="030F0702030302020204" pitchFamily="66" charset="0"/>
                </a:endParaRPr>
              </a:p>
              <a:p>
                <a:pPr marL="514350" indent="-514350">
                  <a:buAutoNum type="alphaUcPeriod"/>
                </a:pPr>
                <a:r>
                  <a:rPr lang="pl-PL" sz="2800" b="1" dirty="0" smtClean="0">
                    <a:latin typeface="Comic Sans MS" panose="030F0702030302020204" pitchFamily="66" charset="0"/>
                  </a:rPr>
                  <a:t>Marta za 20 zł, kupiła 5 ciastek po x zł i 6 czekolad po y zł. Gdyby kupiła 2 razy więcej tych ciastek i 10 czekolad, zapłaciłaby o 15 zł więcej.</a:t>
                </a:r>
              </a:p>
              <a:p>
                <a:pPr marL="0" indent="0">
                  <a:buNone/>
                </a:pPr>
                <a:r>
                  <a:rPr lang="pl-PL" sz="2800" b="1" dirty="0">
                    <a:solidFill>
                      <a:srgbClr val="C00000"/>
                    </a:solidFill>
                    <a:latin typeface="Comic Sans MS" panose="030F0702030302020204" pitchFamily="66" charset="0"/>
                  </a:rPr>
                  <a:t> </a:t>
                </a:r>
                <a:r>
                  <a:rPr lang="pl-PL" sz="2800" b="1" dirty="0" smtClean="0">
                    <a:solidFill>
                      <a:srgbClr val="C00000"/>
                    </a:solidFill>
                    <a:latin typeface="Comic Sans MS" panose="030F0702030302020204" pitchFamily="66" charset="0"/>
                  </a:rPr>
                  <a:t>                                     PRAWDA / FAŁSZ</a:t>
                </a:r>
              </a:p>
              <a:p>
                <a:pPr marL="0" indent="0">
                  <a:buNone/>
                </a:pPr>
                <a:endParaRPr lang="pl-PL" sz="2800" b="1" dirty="0" smtClean="0"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:r>
                  <a:rPr lang="pl-PL" sz="2800" b="1" dirty="0" smtClean="0">
                    <a:latin typeface="Comic Sans MS" panose="030F0702030302020204" pitchFamily="66" charset="0"/>
                  </a:rPr>
                  <a:t>B. Ania kupiła 5 akcji spółki „Zysk” po y zł i 6 akcji </a:t>
                </a:r>
              </a:p>
              <a:p>
                <a:pPr marL="0" indent="0">
                  <a:buNone/>
                </a:pPr>
                <a:r>
                  <a:rPr lang="pl-PL" sz="2800" b="1" dirty="0">
                    <a:latin typeface="Comic Sans MS" panose="030F0702030302020204" pitchFamily="66" charset="0"/>
                  </a:rPr>
                  <a:t> </a:t>
                </a:r>
                <a:r>
                  <a:rPr lang="pl-PL" sz="2800" b="1" dirty="0" smtClean="0">
                    <a:latin typeface="Comic Sans MS" panose="030F0702030302020204" pitchFamily="66" charset="0"/>
                  </a:rPr>
                  <a:t>   spółki „Strata” po x zł. Zapłaciła 20zł. Gdyby kupiła </a:t>
                </a:r>
              </a:p>
              <a:p>
                <a:pPr marL="0" indent="0">
                  <a:buNone/>
                </a:pPr>
                <a:r>
                  <a:rPr lang="pl-PL" sz="2800" b="1" dirty="0">
                    <a:latin typeface="Comic Sans MS" panose="030F0702030302020204" pitchFamily="66" charset="0"/>
                  </a:rPr>
                  <a:t> </a:t>
                </a:r>
                <a:r>
                  <a:rPr lang="pl-PL" sz="2800" b="1" dirty="0" smtClean="0">
                    <a:latin typeface="Comic Sans MS" panose="030F0702030302020204" pitchFamily="66" charset="0"/>
                  </a:rPr>
                  <a:t>   po 10 akcji każdej ze spółek zapłaciłaby 35zł.</a:t>
                </a:r>
              </a:p>
              <a:p>
                <a:pPr marL="0" indent="0">
                  <a:buNone/>
                </a:pPr>
                <a:r>
                  <a:rPr lang="pl-PL" sz="2800" b="1" dirty="0">
                    <a:solidFill>
                      <a:srgbClr val="C00000"/>
                    </a:solidFill>
                    <a:latin typeface="Comic Sans MS" panose="030F0702030302020204" pitchFamily="66" charset="0"/>
                  </a:rPr>
                  <a:t> </a:t>
                </a:r>
                <a:r>
                  <a:rPr lang="pl-PL" sz="2800" b="1" dirty="0" smtClean="0">
                    <a:solidFill>
                      <a:srgbClr val="C00000"/>
                    </a:solidFill>
                    <a:latin typeface="Comic Sans MS" panose="030F0702030302020204" pitchFamily="66" charset="0"/>
                  </a:rPr>
                  <a:t>                                     PRAWDA / FAŁSZ</a:t>
                </a:r>
              </a:p>
              <a:p>
                <a:pPr marL="0" indent="0">
                  <a:buNone/>
                </a:pPr>
                <a:endParaRPr lang="pl-PL" sz="2800" b="1" dirty="0" smtClean="0">
                  <a:latin typeface="Comic Sans MS" panose="030F0702030302020204" pitchFamily="66" charset="0"/>
                </a:endParaRPr>
              </a:p>
              <a:p>
                <a:pPr marL="442913" indent="-442913">
                  <a:buNone/>
                </a:pPr>
                <a:r>
                  <a:rPr lang="pl-PL" sz="2800" b="1" dirty="0" smtClean="0">
                    <a:latin typeface="Comic Sans MS" panose="030F0702030302020204" pitchFamily="66" charset="0"/>
                  </a:rPr>
                  <a:t>C. Kuba kupując po 10 sztuk zeszytów A4 po x złotych i  A5 po y złotych zapłacił 35 zł. Gdyby kupił zeszytów A5 o 2 więcej, a A4 bez zmian zapłaciłby 40zł.</a:t>
                </a:r>
              </a:p>
              <a:p>
                <a:pPr marL="0" indent="0">
                  <a:buNone/>
                </a:pPr>
                <a:r>
                  <a:rPr lang="pl-PL" sz="2800" b="1" dirty="0" smtClean="0">
                    <a:latin typeface="Comic Sans MS" panose="030F0702030302020204" pitchFamily="66" charset="0"/>
                  </a:rPr>
                  <a:t>                                      </a:t>
                </a:r>
                <a:r>
                  <a:rPr lang="pl-PL" sz="2800" b="1" dirty="0" smtClean="0">
                    <a:solidFill>
                      <a:srgbClr val="C00000"/>
                    </a:solidFill>
                    <a:latin typeface="Comic Sans MS" panose="030F0702030302020204" pitchFamily="66" charset="0"/>
                  </a:rPr>
                  <a:t>PRAWDA / FAŁSZ</a:t>
                </a:r>
                <a:endParaRPr lang="pl-PL" sz="2800" b="1" dirty="0">
                  <a:solidFill>
                    <a:srgbClr val="C00000"/>
                  </a:solidFill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1520" y="260648"/>
                <a:ext cx="8784976" cy="6408712"/>
              </a:xfrm>
              <a:blipFill rotWithShape="1">
                <a:blip r:embed="rId2"/>
                <a:stretch>
                  <a:fillRect l="-1388" t="-285" r="-2151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538684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PC\AppData\Local\Temp\Rar$DI19.538\Slajd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7520" y="188640"/>
            <a:ext cx="7223787" cy="5417840"/>
          </a:xfrm>
          <a:prstGeom prst="rect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89000">
                <a:srgbClr val="0087E6"/>
              </a:gs>
              <a:gs pos="100000">
                <a:srgbClr val="005CBF"/>
              </a:gs>
            </a:gsLst>
            <a:lin ang="5400000" scaled="0"/>
          </a:gradFill>
          <a:extLst/>
        </p:spPr>
      </p:pic>
      <p:sp>
        <p:nvSpPr>
          <p:cNvPr id="2" name="pole tekstowe 1"/>
          <p:cNvSpPr txBox="1"/>
          <p:nvPr/>
        </p:nvSpPr>
        <p:spPr>
          <a:xfrm>
            <a:off x="251520" y="5877272"/>
            <a:ext cx="85689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3200" b="1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Opracowanie: mgr Marta </a:t>
            </a:r>
            <a:r>
              <a:rPr lang="pl-PL" sz="3200" b="1" dirty="0" err="1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Krużyńska</a:t>
            </a:r>
            <a:endParaRPr lang="pl-PL" sz="3200" b="1" dirty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94528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>
              <a:xfrm>
                <a:off x="395536" y="188640"/>
                <a:ext cx="8229600" cy="5688631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pl-PL" sz="2800" b="1" dirty="0" smtClean="0">
                    <a:latin typeface="Comic Sans MS" panose="030F0702030302020204" pitchFamily="66" charset="0"/>
                  </a:rPr>
                  <a:t>Zadanie 1 Dokończ zdanie tak, aby otrzymać zdanie prawdziwe.</a:t>
                </a:r>
              </a:p>
              <a:p>
                <a:pPr marL="0" indent="0">
                  <a:buNone/>
                </a:pPr>
                <a:r>
                  <a:rPr lang="pl-PL" sz="2800" b="1" dirty="0" smtClean="0">
                    <a:solidFill>
                      <a:schemeClr val="accent6">
                        <a:lumMod val="75000"/>
                      </a:schemeClr>
                    </a:solidFill>
                    <a:latin typeface="Comic Sans MS" panose="030F0702030302020204" pitchFamily="66" charset="0"/>
                  </a:rPr>
                  <a:t>Rozwiązaniem układu równań 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pl-PL" sz="2800" b="1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pl-PL" sz="2800" b="1" i="1" smtClean="0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pl-PL" sz="2800" b="1" i="1" smtClean="0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𝒙</m:t>
                            </m:r>
                            <m:r>
                              <a:rPr lang="pl-PL" sz="2800" b="1" i="1" smtClean="0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+</m:t>
                            </m:r>
                            <m:r>
                              <a:rPr lang="pl-PL" sz="2800" b="1" i="1" smtClean="0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𝟑</m:t>
                            </m:r>
                            <m:r>
                              <a:rPr lang="pl-PL" sz="2800" b="1" i="1" smtClean="0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𝒚</m:t>
                            </m:r>
                            <m:r>
                              <a:rPr lang="pl-PL" sz="2800" b="1" i="1" smtClean="0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=</m:t>
                            </m:r>
                            <m:r>
                              <a:rPr lang="pl-PL" sz="2800" b="1" i="1" smtClean="0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𝟏𝟐</m:t>
                            </m:r>
                          </m:e>
                          <m:e>
                            <m:r>
                              <a:rPr lang="pl-PL" sz="2800" b="1" i="1" smtClean="0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−</m:t>
                            </m:r>
                            <m:r>
                              <a:rPr lang="pl-PL" sz="2800" b="1" i="1" smtClean="0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𝟐</m:t>
                            </m:r>
                            <m:r>
                              <a:rPr lang="pl-PL" sz="2800" b="1" i="1" smtClean="0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𝒙</m:t>
                            </m:r>
                            <m:r>
                              <a:rPr lang="pl-PL" sz="2800" b="1" i="1" smtClean="0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+</m:t>
                            </m:r>
                            <m:r>
                              <a:rPr lang="pl-PL" sz="2800" b="1" i="1" smtClean="0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𝒚</m:t>
                            </m:r>
                            <m:r>
                              <a:rPr lang="pl-PL" sz="2800" b="1" i="1" smtClean="0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=−</m:t>
                            </m:r>
                            <m:r>
                              <a:rPr lang="pl-PL" sz="2800" b="1" i="1" smtClean="0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𝟑</m:t>
                            </m:r>
                          </m:e>
                        </m:eqArr>
                      </m:e>
                    </m:d>
                  </m:oMath>
                </a14:m>
                <a:endParaRPr lang="pl-PL" sz="2800" b="1" dirty="0" smtClean="0">
                  <a:solidFill>
                    <a:schemeClr val="accent6">
                      <a:lumMod val="75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:r>
                  <a:rPr lang="pl-PL" sz="2800" b="1" dirty="0">
                    <a:solidFill>
                      <a:schemeClr val="accent6">
                        <a:lumMod val="75000"/>
                      </a:schemeClr>
                    </a:solidFill>
                    <a:latin typeface="Comic Sans MS" panose="030F0702030302020204" pitchFamily="66" charset="0"/>
                  </a:rPr>
                  <a:t>j</a:t>
                </a:r>
                <a:r>
                  <a:rPr lang="pl-PL" sz="2800" b="1" dirty="0" smtClean="0">
                    <a:solidFill>
                      <a:schemeClr val="accent6">
                        <a:lumMod val="75000"/>
                      </a:schemeClr>
                    </a:solidFill>
                    <a:latin typeface="Comic Sans MS" panose="030F0702030302020204" pitchFamily="66" charset="0"/>
                  </a:rPr>
                  <a:t>est para liczb:</a:t>
                </a:r>
              </a:p>
              <a:p>
                <a:pPr marL="0" indent="0">
                  <a:buNone/>
                </a:pPr>
                <a:endParaRPr lang="pl-PL" sz="2800" b="1" dirty="0">
                  <a:solidFill>
                    <a:schemeClr val="accent6">
                      <a:lumMod val="75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pPr marL="514350" indent="-514350">
                  <a:buAutoNum type="alphaUcPeriod"/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pl-PL" sz="2800" b="1" i="1" smtClean="0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pl-PL" sz="2800" b="1" i="1" smtClean="0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pl-PL" sz="2800" b="1" i="1" smtClean="0">
                                <a:latin typeface="Cambria Math"/>
                              </a:rPr>
                              <m:t>𝒙</m:t>
                            </m:r>
                            <m:r>
                              <a:rPr lang="pl-PL" sz="2800" b="1" i="1" smtClean="0">
                                <a:latin typeface="Cambria Math"/>
                              </a:rPr>
                              <m:t>=−</m:t>
                            </m:r>
                            <m:r>
                              <a:rPr lang="pl-PL" sz="2800" b="1" i="1" smtClean="0">
                                <a:latin typeface="Cambria Math"/>
                              </a:rPr>
                              <m:t>𝟑</m:t>
                            </m:r>
                          </m:e>
                          <m:e>
                            <m:r>
                              <a:rPr lang="pl-PL" sz="2800" b="1" i="1" smtClean="0">
                                <a:latin typeface="Cambria Math"/>
                              </a:rPr>
                              <m:t>𝒚</m:t>
                            </m:r>
                            <m:r>
                              <a:rPr lang="pl-PL" sz="2800" b="1" i="1" smtClean="0">
                                <a:latin typeface="Cambria Math"/>
                              </a:rPr>
                              <m:t>=</m:t>
                            </m:r>
                            <m:r>
                              <a:rPr lang="pl-PL" sz="2800" b="1" i="1" smtClean="0">
                                <a:latin typeface="Cambria Math"/>
                              </a:rPr>
                              <m:t>𝟓</m:t>
                            </m:r>
                          </m:e>
                        </m:eqArr>
                      </m:e>
                    </m:d>
                  </m:oMath>
                </a14:m>
                <a:r>
                  <a:rPr lang="pl-PL" sz="2800" b="1" dirty="0" smtClean="0">
                    <a:latin typeface="Comic Sans MS" panose="030F0702030302020204" pitchFamily="66" charset="0"/>
                  </a:rPr>
                  <a:t>                  C.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pl-PL" sz="2800" b="1" i="1" smtClean="0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pl-PL" sz="2800" b="1" i="1" smtClean="0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pl-PL" sz="2800" b="1" i="1" smtClean="0">
                                <a:latin typeface="Cambria Math"/>
                              </a:rPr>
                              <m:t>𝒙</m:t>
                            </m:r>
                            <m:r>
                              <a:rPr lang="pl-PL" sz="2800" b="1" i="1" smtClean="0">
                                <a:latin typeface="Cambria Math"/>
                              </a:rPr>
                              <m:t>=</m:t>
                            </m:r>
                            <m:r>
                              <a:rPr lang="pl-PL" sz="2800" b="1" i="1" smtClean="0">
                                <a:latin typeface="Cambria Math"/>
                              </a:rPr>
                              <m:t>𝟑</m:t>
                            </m:r>
                          </m:e>
                          <m:e>
                            <m:r>
                              <a:rPr lang="pl-PL" sz="2800" b="1" i="1" smtClean="0">
                                <a:latin typeface="Cambria Math"/>
                              </a:rPr>
                              <m:t>𝒚</m:t>
                            </m:r>
                            <m:r>
                              <a:rPr lang="pl-PL" sz="2800" b="1" i="1" smtClean="0">
                                <a:latin typeface="Cambria Math"/>
                              </a:rPr>
                              <m:t>=</m:t>
                            </m:r>
                            <m:r>
                              <a:rPr lang="pl-PL" sz="2800" b="1" i="1" smtClean="0">
                                <a:latin typeface="Cambria Math"/>
                              </a:rPr>
                              <m:t>𝟓</m:t>
                            </m:r>
                          </m:e>
                        </m:eqArr>
                      </m:e>
                    </m:d>
                  </m:oMath>
                </a14:m>
                <a:endParaRPr lang="pl-PL" sz="2800" b="1" dirty="0" smtClean="0"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:endParaRPr lang="pl-PL" sz="2800" b="1" dirty="0" smtClean="0"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:r>
                  <a:rPr lang="pl-PL" sz="2800" b="1" dirty="0" smtClean="0">
                    <a:latin typeface="Comic Sans MS" panose="030F0702030302020204" pitchFamily="66" charset="0"/>
                  </a:rPr>
                  <a:t>B. 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pl-PL" sz="2800" b="1" i="1" smtClean="0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pl-PL" sz="2800" b="1" i="1" smtClean="0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pl-PL" sz="2800" b="1" i="1" smtClean="0">
                                <a:latin typeface="Cambria Math"/>
                              </a:rPr>
                              <m:t>𝒙</m:t>
                            </m:r>
                            <m:r>
                              <a:rPr lang="pl-PL" sz="2800" b="1" i="1" smtClean="0">
                                <a:latin typeface="Cambria Math"/>
                              </a:rPr>
                              <m:t>=</m:t>
                            </m:r>
                            <m:r>
                              <a:rPr lang="pl-PL" sz="2800" b="1" i="1" smtClean="0">
                                <a:latin typeface="Cambria Math"/>
                              </a:rPr>
                              <m:t>𝟑</m:t>
                            </m:r>
                          </m:e>
                          <m:e>
                            <m:r>
                              <a:rPr lang="pl-PL" sz="2800" b="1" i="1" smtClean="0">
                                <a:latin typeface="Cambria Math"/>
                              </a:rPr>
                              <m:t>𝒚</m:t>
                            </m:r>
                            <m:r>
                              <a:rPr lang="pl-PL" sz="2800" b="1" i="1" smtClean="0">
                                <a:latin typeface="Cambria Math"/>
                              </a:rPr>
                              <m:t>=</m:t>
                            </m:r>
                            <m:r>
                              <a:rPr lang="pl-PL" sz="2800" b="1" i="1" smtClean="0">
                                <a:latin typeface="Cambria Math"/>
                              </a:rPr>
                              <m:t>𝟑</m:t>
                            </m:r>
                          </m:e>
                        </m:eqArr>
                      </m:e>
                    </m:d>
                  </m:oMath>
                </a14:m>
                <a:r>
                  <a:rPr lang="pl-PL" sz="2800" b="1" dirty="0" smtClean="0">
                    <a:latin typeface="Comic Sans MS" panose="030F0702030302020204" pitchFamily="66" charset="0"/>
                  </a:rPr>
                  <a:t>                   D.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pl-PL" sz="2800" b="1" i="1" smtClean="0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pl-PL" sz="2800" b="1" i="1" smtClean="0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pl-PL" sz="2800" b="1" i="1" smtClean="0">
                                <a:latin typeface="Cambria Math"/>
                              </a:rPr>
                              <m:t>𝒙</m:t>
                            </m:r>
                            <m:r>
                              <a:rPr lang="pl-PL" sz="2800" b="1" i="1" smtClean="0">
                                <a:latin typeface="Cambria Math"/>
                              </a:rPr>
                              <m:t>=−</m:t>
                            </m:r>
                            <m:r>
                              <a:rPr lang="pl-PL" sz="2800" b="1" i="1" smtClean="0">
                                <a:latin typeface="Cambria Math"/>
                              </a:rPr>
                              <m:t>𝟑</m:t>
                            </m:r>
                          </m:e>
                          <m:e>
                            <m:r>
                              <a:rPr lang="pl-PL" sz="2800" b="1" i="1" smtClean="0">
                                <a:latin typeface="Cambria Math"/>
                              </a:rPr>
                              <m:t>𝒚</m:t>
                            </m:r>
                            <m:r>
                              <a:rPr lang="pl-PL" sz="2800" b="1" i="1" smtClean="0">
                                <a:latin typeface="Cambria Math"/>
                              </a:rPr>
                              <m:t>=−</m:t>
                            </m:r>
                            <m:r>
                              <a:rPr lang="pl-PL" sz="2800" b="1" i="1" smtClean="0">
                                <a:latin typeface="Cambria Math"/>
                              </a:rPr>
                              <m:t>𝟗</m:t>
                            </m:r>
                          </m:e>
                        </m:eqArr>
                      </m:e>
                    </m:d>
                  </m:oMath>
                </a14:m>
                <a:endParaRPr lang="pl-PL" sz="2800" b="1" dirty="0"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95536" y="188640"/>
                <a:ext cx="8229600" cy="5688631"/>
              </a:xfrm>
              <a:blipFill rotWithShape="1">
                <a:blip r:embed="rId2"/>
                <a:stretch>
                  <a:fillRect l="-1556" t="-1072" r="-741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74672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>
              <a:xfrm>
                <a:off x="539552" y="260648"/>
                <a:ext cx="8229600" cy="6480720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pl-PL" sz="2800" b="1" dirty="0" smtClean="0">
                    <a:latin typeface="Comic Sans MS" panose="030F0702030302020204" pitchFamily="66" charset="0"/>
                  </a:rPr>
                  <a:t>Zadanie 2 Dokończ zdanie tak, aby otrzymać zdanie prawdziwe</a:t>
                </a:r>
              </a:p>
              <a:p>
                <a:pPr marL="0" indent="0">
                  <a:buNone/>
                </a:pPr>
                <a:r>
                  <a:rPr lang="pl-PL" sz="2800" b="1" dirty="0" smtClean="0">
                    <a:solidFill>
                      <a:schemeClr val="accent6">
                        <a:lumMod val="75000"/>
                      </a:schemeClr>
                    </a:solidFill>
                    <a:latin typeface="Comic Sans MS" panose="030F0702030302020204" pitchFamily="66" charset="0"/>
                  </a:rPr>
                  <a:t>Para liczb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pl-PL" sz="2800" b="1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pl-PL" sz="2800" b="1" i="1" smtClean="0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pl-PL" sz="2800" b="1" i="1" smtClean="0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𝒙</m:t>
                            </m:r>
                            <m:r>
                              <a:rPr lang="pl-PL" sz="2800" b="1" i="1" smtClean="0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=</m:t>
                            </m:r>
                            <m:r>
                              <a:rPr lang="pl-PL" sz="2800" b="1" i="1" smtClean="0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𝟑</m:t>
                            </m:r>
                          </m:e>
                          <m:e>
                            <m:r>
                              <a:rPr lang="pl-PL" sz="2800" b="1" i="1" smtClean="0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𝒚</m:t>
                            </m:r>
                            <m:r>
                              <a:rPr lang="pl-PL" sz="2800" b="1" i="1" smtClean="0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=</m:t>
                            </m:r>
                            <m:r>
                              <a:rPr lang="pl-PL" sz="2800" b="1" i="1" smtClean="0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𝟒</m:t>
                            </m:r>
                          </m:e>
                        </m:eqArr>
                      </m:e>
                    </m:d>
                  </m:oMath>
                </a14:m>
                <a:r>
                  <a:rPr lang="pl-PL" sz="2800" b="1" dirty="0" smtClean="0">
                    <a:solidFill>
                      <a:schemeClr val="accent6">
                        <a:lumMod val="75000"/>
                      </a:schemeClr>
                    </a:solidFill>
                    <a:latin typeface="Comic Sans MS" panose="030F0702030302020204" pitchFamily="66" charset="0"/>
                  </a:rPr>
                  <a:t> jest rozwiązaniem układu:</a:t>
                </a:r>
                <a:endParaRPr lang="pl-PL" sz="2800" b="1" dirty="0">
                  <a:solidFill>
                    <a:schemeClr val="accent6">
                      <a:lumMod val="75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pPr marL="514350" indent="-514350">
                  <a:buAutoNum type="alphaUcPeriod"/>
                </a:pPr>
                <a:r>
                  <a:rPr lang="pl-PL" sz="2800" b="1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pl-PL" sz="2400" b="1" i="1" smtClean="0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pl-PL" sz="2400" b="1" i="1" smtClean="0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pl-PL" sz="2400" b="1" i="1" smtClean="0">
                                <a:latin typeface="Cambria Math"/>
                              </a:rPr>
                              <m:t>𝟐</m:t>
                            </m:r>
                            <m:d>
                              <m:dPr>
                                <m:ctrlPr>
                                  <a:rPr lang="pl-PL" sz="2400" b="1" i="1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pl-PL" sz="2400" b="1" i="1" smtClean="0">
                                    <a:latin typeface="Cambria Math"/>
                                  </a:rPr>
                                  <m:t>𝒙</m:t>
                                </m:r>
                                <m:r>
                                  <a:rPr lang="pl-PL" sz="2400" b="1" i="1" smtClean="0"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pl-PL" sz="2400" b="1" i="1" smtClean="0">
                                    <a:latin typeface="Cambria Math"/>
                                  </a:rPr>
                                  <m:t>𝒚</m:t>
                                </m:r>
                              </m:e>
                            </m:d>
                            <m:r>
                              <a:rPr lang="pl-PL" sz="2400" b="1" i="1" smtClean="0">
                                <a:latin typeface="Cambria Math"/>
                              </a:rPr>
                              <m:t>=</m:t>
                            </m:r>
                            <m:r>
                              <a:rPr lang="pl-PL" sz="2400" b="1" i="1" smtClean="0">
                                <a:latin typeface="Cambria Math"/>
                              </a:rPr>
                              <m:t>𝟓</m:t>
                            </m:r>
                            <m:r>
                              <a:rPr lang="pl-PL" sz="2400" b="1" i="1" smtClean="0">
                                <a:latin typeface="Cambria Math"/>
                              </a:rPr>
                              <m:t>−</m:t>
                            </m:r>
                            <m:r>
                              <a:rPr lang="pl-PL" sz="2400" b="1" i="1" smtClean="0">
                                <a:latin typeface="Cambria Math"/>
                              </a:rPr>
                              <m:t>𝒙</m:t>
                            </m:r>
                          </m:e>
                          <m:e>
                            <m:r>
                              <a:rPr lang="pl-PL" sz="2400" b="1" i="1" smtClean="0">
                                <a:latin typeface="Cambria Math"/>
                              </a:rPr>
                              <m:t>𝒚</m:t>
                            </m:r>
                            <m:r>
                              <a:rPr lang="pl-PL" sz="2400" b="1" i="1" smtClean="0">
                                <a:latin typeface="Cambria Math"/>
                              </a:rPr>
                              <m:t>−</m:t>
                            </m:r>
                            <m:r>
                              <a:rPr lang="pl-PL" sz="2400" b="1" i="1" smtClean="0">
                                <a:latin typeface="Cambria Math"/>
                              </a:rPr>
                              <m:t>𝟐</m:t>
                            </m:r>
                            <m:r>
                              <a:rPr lang="pl-PL" sz="2400" b="1" i="1" smtClean="0">
                                <a:latin typeface="Cambria Math"/>
                              </a:rPr>
                              <m:t>𝒙</m:t>
                            </m:r>
                            <m:r>
                              <a:rPr lang="pl-PL" sz="2400" b="1" i="1" smtClean="0">
                                <a:latin typeface="Cambria Math"/>
                              </a:rPr>
                              <m:t>=</m:t>
                            </m:r>
                            <m:r>
                              <a:rPr lang="pl-PL" sz="2400" b="1" i="1" smtClean="0">
                                <a:latin typeface="Cambria Math"/>
                              </a:rPr>
                              <m:t>𝟑</m:t>
                            </m:r>
                          </m:e>
                        </m:eqArr>
                      </m:e>
                    </m:d>
                  </m:oMath>
                </a14:m>
                <a:r>
                  <a:rPr lang="pl-PL" sz="2400" b="1" dirty="0" smtClean="0">
                    <a:latin typeface="Comic Sans MS" panose="030F0702030302020204" pitchFamily="66" charset="0"/>
                  </a:rPr>
                  <a:t> </a:t>
                </a:r>
              </a:p>
              <a:p>
                <a:pPr marL="0" indent="0">
                  <a:buNone/>
                </a:pPr>
                <a:endParaRPr lang="pl-PL" sz="2400" b="1" dirty="0" smtClean="0"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:r>
                  <a:rPr lang="pl-PL" sz="2400" b="1" dirty="0" smtClean="0">
                    <a:latin typeface="Comic Sans MS" panose="030F0702030302020204" pitchFamily="66" charset="0"/>
                  </a:rPr>
                  <a:t>B.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pl-PL" sz="2400" b="1" i="1" smtClean="0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pl-PL" sz="2400" b="1" i="1" smtClean="0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pl-PL" sz="2400" b="1" i="1" smtClean="0">
                                <a:latin typeface="Cambria Math"/>
                              </a:rPr>
                              <m:t>𝟑</m:t>
                            </m:r>
                            <m:r>
                              <a:rPr lang="pl-PL" sz="2400" b="1" i="1" smtClean="0">
                                <a:latin typeface="Cambria Math"/>
                              </a:rPr>
                              <m:t>𝒙</m:t>
                            </m:r>
                            <m:r>
                              <a:rPr lang="pl-PL" sz="2400" b="1" i="1" smtClean="0">
                                <a:latin typeface="Cambria Math"/>
                              </a:rPr>
                              <m:t>=</m:t>
                            </m:r>
                            <m:r>
                              <a:rPr lang="pl-PL" sz="2400" b="1" i="1" smtClean="0">
                                <a:latin typeface="Cambria Math"/>
                              </a:rPr>
                              <m:t>𝒚</m:t>
                            </m:r>
                            <m:r>
                              <a:rPr lang="pl-PL" sz="2400" b="1" i="1" smtClean="0">
                                <a:latin typeface="Cambria Math"/>
                              </a:rPr>
                              <m:t>+</m:t>
                            </m:r>
                            <m:r>
                              <a:rPr lang="pl-PL" sz="2400" b="1" i="1" smtClean="0">
                                <a:latin typeface="Cambria Math"/>
                              </a:rPr>
                              <m:t>𝟓</m:t>
                            </m:r>
                          </m:e>
                          <m:e>
                            <m:r>
                              <a:rPr lang="pl-PL" sz="2400" b="1" i="1" smtClean="0">
                                <a:latin typeface="Cambria Math"/>
                              </a:rPr>
                              <m:t>𝟓</m:t>
                            </m:r>
                            <m:d>
                              <m:dPr>
                                <m:ctrlPr>
                                  <a:rPr lang="pl-PL" sz="2400" b="1" i="1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pl-PL" sz="2400" b="1" i="1" smtClean="0">
                                    <a:latin typeface="Cambria Math"/>
                                  </a:rPr>
                                  <m:t>𝒙</m:t>
                                </m:r>
                                <m:r>
                                  <a:rPr lang="pl-PL" sz="2400" b="1" i="1" smtClean="0"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pl-PL" sz="2400" b="1" i="1" smtClean="0">
                                    <a:latin typeface="Cambria Math"/>
                                  </a:rPr>
                                  <m:t>𝒚</m:t>
                                </m:r>
                              </m:e>
                            </m:d>
                            <m:r>
                              <a:rPr lang="pl-PL" sz="2400" b="1" i="1" smtClean="0">
                                <a:latin typeface="Cambria Math"/>
                              </a:rPr>
                              <m:t>=</m:t>
                            </m:r>
                            <m:r>
                              <a:rPr lang="pl-PL" sz="2400" b="1" i="1" smtClean="0">
                                <a:latin typeface="Cambria Math"/>
                              </a:rPr>
                              <m:t>𝟗</m:t>
                            </m:r>
                            <m:r>
                              <a:rPr lang="pl-PL" sz="2400" b="1" i="1" smtClean="0">
                                <a:latin typeface="Cambria Math"/>
                              </a:rPr>
                              <m:t>−</m:t>
                            </m:r>
                            <m:r>
                              <a:rPr lang="pl-PL" sz="2400" b="1" i="1" smtClean="0">
                                <a:latin typeface="Cambria Math"/>
                              </a:rPr>
                              <m:t>𝒚</m:t>
                            </m:r>
                          </m:e>
                        </m:eqArr>
                      </m:e>
                    </m:d>
                  </m:oMath>
                </a14:m>
                <a:endParaRPr lang="pl-PL" sz="2400" b="1" dirty="0" smtClean="0"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:endParaRPr lang="pl-PL" sz="2400" b="1" dirty="0" smtClean="0"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:r>
                  <a:rPr lang="pl-PL" sz="2400" b="1" dirty="0" smtClean="0">
                    <a:latin typeface="Comic Sans MS" panose="030F0702030302020204" pitchFamily="66" charset="0"/>
                  </a:rPr>
                  <a:t>C. </a:t>
                </a:r>
                <a:r>
                  <a:rPr lang="pl-PL" sz="2400" b="1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pl-PL" sz="2400" b="1" i="1" smtClean="0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pl-PL" sz="2400" b="1" i="1" smtClean="0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pl-PL" sz="2400" b="1" i="1" smtClean="0">
                                <a:latin typeface="Cambria Math"/>
                              </a:rPr>
                              <m:t>𝒙</m:t>
                            </m:r>
                            <m:r>
                              <a:rPr lang="pl-PL" sz="2400" b="1" i="1" smtClean="0">
                                <a:latin typeface="Cambria Math"/>
                              </a:rPr>
                              <m:t>−</m:t>
                            </m:r>
                            <m:r>
                              <a:rPr lang="pl-PL" sz="2400" b="1" i="1" smtClean="0">
                                <a:latin typeface="Cambria Math"/>
                              </a:rPr>
                              <m:t>𝟑</m:t>
                            </m:r>
                            <m:d>
                              <m:dPr>
                                <m:ctrlPr>
                                  <a:rPr lang="pl-PL" sz="2400" b="1" i="1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pl-PL" sz="2400" b="1" i="1" smtClean="0">
                                    <a:latin typeface="Cambria Math"/>
                                  </a:rPr>
                                  <m:t>𝒚</m:t>
                                </m:r>
                                <m:r>
                                  <a:rPr lang="pl-PL" sz="2400" b="1" i="1" smtClean="0"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pl-PL" sz="2400" b="1" i="1" smtClean="0">
                                    <a:latin typeface="Cambria Math"/>
                                  </a:rPr>
                                  <m:t>𝟐</m:t>
                                </m:r>
                                <m:r>
                                  <a:rPr lang="pl-PL" sz="2400" b="1" i="1" smtClean="0">
                                    <a:latin typeface="Cambria Math"/>
                                  </a:rPr>
                                  <m:t>𝒙</m:t>
                                </m:r>
                              </m:e>
                            </m:d>
                            <m:r>
                              <a:rPr lang="pl-PL" sz="2400" b="1" i="1" smtClean="0">
                                <a:latin typeface="Cambria Math"/>
                              </a:rPr>
                              <m:t>=</m:t>
                            </m:r>
                            <m:r>
                              <a:rPr lang="pl-PL" sz="2400" b="1" i="1" smtClean="0">
                                <a:latin typeface="Cambria Math"/>
                              </a:rPr>
                              <m:t>𝟒</m:t>
                            </m:r>
                            <m:r>
                              <a:rPr lang="pl-PL" sz="2400" b="1" i="1" smtClean="0">
                                <a:latin typeface="Cambria Math"/>
                              </a:rPr>
                              <m:t>𝒙</m:t>
                            </m:r>
                            <m:r>
                              <a:rPr lang="pl-PL" sz="2400" b="1" i="1" smtClean="0">
                                <a:latin typeface="Cambria Math"/>
                              </a:rPr>
                              <m:t>−</m:t>
                            </m:r>
                            <m:r>
                              <a:rPr lang="pl-PL" sz="2400" b="1" i="1" smtClean="0">
                                <a:latin typeface="Cambria Math"/>
                              </a:rPr>
                              <m:t>𝟑</m:t>
                            </m:r>
                          </m:e>
                          <m:e>
                            <m:r>
                              <a:rPr lang="pl-PL" sz="2400" b="1" i="1" smtClean="0">
                                <a:latin typeface="Cambria Math"/>
                              </a:rPr>
                              <m:t>𝟐</m:t>
                            </m:r>
                            <m:r>
                              <a:rPr lang="pl-PL" sz="2400" b="1" i="1" smtClean="0">
                                <a:latin typeface="Cambria Math"/>
                              </a:rPr>
                              <m:t>𝒙</m:t>
                            </m:r>
                            <m:r>
                              <a:rPr lang="pl-PL" sz="2400" b="1" i="1" smtClean="0">
                                <a:latin typeface="Cambria Math"/>
                              </a:rPr>
                              <m:t>−</m:t>
                            </m:r>
                            <m:r>
                              <a:rPr lang="pl-PL" sz="2400" b="1" i="1" smtClean="0">
                                <a:latin typeface="Cambria Math"/>
                              </a:rPr>
                              <m:t>𝒚</m:t>
                            </m:r>
                            <m:r>
                              <a:rPr lang="pl-PL" sz="2400" b="1" i="1" smtClean="0">
                                <a:latin typeface="Cambria Math"/>
                              </a:rPr>
                              <m:t>=</m:t>
                            </m:r>
                            <m:r>
                              <a:rPr lang="pl-PL" sz="2400" b="1" i="1" smtClean="0">
                                <a:latin typeface="Cambria Math"/>
                              </a:rPr>
                              <m:t>𝟐</m:t>
                            </m:r>
                          </m:e>
                        </m:eqArr>
                      </m:e>
                    </m:d>
                  </m:oMath>
                </a14:m>
                <a:endParaRPr lang="pl-PL" sz="2400" b="1" dirty="0" smtClean="0"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:endParaRPr lang="pl-PL" sz="2400" b="1" dirty="0" smtClean="0"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:r>
                  <a:rPr lang="pl-PL" sz="2400" b="1" dirty="0" smtClean="0">
                    <a:latin typeface="Comic Sans MS" panose="030F0702030302020204" pitchFamily="66" charset="0"/>
                  </a:rPr>
                  <a:t>D.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pl-PL" sz="2400" b="1" i="1" smtClean="0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pl-PL" sz="2400" b="1" i="1" smtClean="0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pl-PL" sz="2400" b="1" i="1" smtClean="0">
                                <a:latin typeface="Cambria Math"/>
                              </a:rPr>
                              <m:t>𝟐</m:t>
                            </m:r>
                            <m:r>
                              <a:rPr lang="pl-PL" sz="2400" b="1" i="1" smtClean="0">
                                <a:latin typeface="Cambria Math"/>
                              </a:rPr>
                              <m:t>𝒚</m:t>
                            </m:r>
                            <m:r>
                              <a:rPr lang="pl-PL" sz="2400" b="1" i="1" smtClean="0">
                                <a:latin typeface="Cambria Math"/>
                              </a:rPr>
                              <m:t>+</m:t>
                            </m:r>
                            <m:r>
                              <a:rPr lang="pl-PL" sz="2400" b="1" i="1" smtClean="0">
                                <a:latin typeface="Cambria Math"/>
                              </a:rPr>
                              <m:t>𝒙</m:t>
                            </m:r>
                            <m:r>
                              <a:rPr lang="pl-PL" sz="2400" b="1" i="1" smtClean="0">
                                <a:latin typeface="Cambria Math"/>
                              </a:rPr>
                              <m:t>−</m:t>
                            </m:r>
                            <m:r>
                              <a:rPr lang="pl-PL" sz="2400" b="1" i="1" smtClean="0">
                                <a:latin typeface="Cambria Math"/>
                              </a:rPr>
                              <m:t>𝟏</m:t>
                            </m:r>
                            <m:r>
                              <a:rPr lang="pl-PL" sz="2400" b="1" i="1" smtClean="0">
                                <a:latin typeface="Cambria Math"/>
                              </a:rPr>
                              <m:t>=</m:t>
                            </m:r>
                            <m:r>
                              <a:rPr lang="pl-PL" sz="2400" b="1" i="1" smtClean="0">
                                <a:latin typeface="Cambria Math"/>
                              </a:rPr>
                              <m:t>𝟗</m:t>
                            </m:r>
                          </m:e>
                          <m:e>
                            <m:r>
                              <a:rPr lang="pl-PL" sz="2400" b="1" i="1" smtClean="0">
                                <a:latin typeface="Cambria Math"/>
                              </a:rPr>
                              <m:t>𝟕</m:t>
                            </m:r>
                            <m:r>
                              <a:rPr lang="pl-PL" sz="2400" b="1" i="1" smtClean="0">
                                <a:latin typeface="Cambria Math"/>
                              </a:rPr>
                              <m:t>𝒙</m:t>
                            </m:r>
                            <m:r>
                              <a:rPr lang="pl-PL" sz="2400" b="1" i="1" smtClean="0">
                                <a:latin typeface="Cambria Math"/>
                              </a:rPr>
                              <m:t>−</m:t>
                            </m:r>
                            <m:r>
                              <a:rPr lang="pl-PL" sz="2400" b="1" i="1" smtClean="0">
                                <a:latin typeface="Cambria Math"/>
                              </a:rPr>
                              <m:t>𝟔</m:t>
                            </m:r>
                            <m:r>
                              <a:rPr lang="pl-PL" sz="2400" b="1" i="1" smtClean="0">
                                <a:latin typeface="Cambria Math"/>
                              </a:rPr>
                              <m:t>=</m:t>
                            </m:r>
                            <m:r>
                              <a:rPr lang="pl-PL" sz="2400" b="1" i="1" smtClean="0">
                                <a:latin typeface="Cambria Math"/>
                              </a:rPr>
                              <m:t>𝟑</m:t>
                            </m:r>
                            <m:r>
                              <a:rPr lang="pl-PL" sz="2400" b="1" i="1" smtClean="0">
                                <a:latin typeface="Cambria Math"/>
                              </a:rPr>
                              <m:t>(</m:t>
                            </m:r>
                            <m:r>
                              <a:rPr lang="pl-PL" sz="2400" b="1" i="1" smtClean="0">
                                <a:latin typeface="Cambria Math"/>
                              </a:rPr>
                              <m:t>𝒚</m:t>
                            </m:r>
                            <m:r>
                              <a:rPr lang="pl-PL" sz="2400" b="1" i="1" smtClean="0">
                                <a:latin typeface="Cambria Math"/>
                              </a:rPr>
                              <m:t>+</m:t>
                            </m:r>
                            <m:r>
                              <a:rPr lang="pl-PL" sz="2400" b="1" i="1" smtClean="0">
                                <a:latin typeface="Cambria Math"/>
                              </a:rPr>
                              <m:t>𝟏</m:t>
                            </m:r>
                            <m:r>
                              <a:rPr lang="pl-PL" sz="2400" b="1" i="1" smtClean="0">
                                <a:latin typeface="Cambria Math"/>
                              </a:rPr>
                              <m:t>)</m:t>
                            </m:r>
                          </m:e>
                        </m:eqArr>
                      </m:e>
                    </m:d>
                  </m:oMath>
                </a14:m>
                <a:endParaRPr lang="pl-PL" sz="2400" b="1" dirty="0" smtClean="0">
                  <a:latin typeface="Comic Sans MS" panose="030F0702030302020204" pitchFamily="66" charset="0"/>
                </a:endParaRPr>
              </a:p>
              <a:p>
                <a:pPr marL="514350" indent="-514350">
                  <a:buAutoNum type="alphaUcPeriod"/>
                </a:pPr>
                <a:endParaRPr lang="pl-PL" dirty="0"/>
              </a:p>
            </p:txBody>
          </p:sp>
        </mc:Choice>
        <mc:Fallback xmlns=""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9552" y="260648"/>
                <a:ext cx="8229600" cy="6480720"/>
              </a:xfrm>
              <a:blipFill rotWithShape="1">
                <a:blip r:embed="rId2"/>
                <a:stretch>
                  <a:fillRect l="-1556" t="-1599" r="-741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899072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>
              <a:xfrm>
                <a:off x="107504" y="188641"/>
                <a:ext cx="8856984" cy="3600400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pl-PL" sz="2800" b="1" dirty="0" smtClean="0">
                    <a:latin typeface="Comic Sans MS" panose="030F0702030302020204" pitchFamily="66" charset="0"/>
                  </a:rPr>
                  <a:t>Zadanie 3  Wybierz odpowiedź tak T lub nie N oraz jej uzasadnienie spośród zdań oznaczonych literkami A, B, C.</a:t>
                </a:r>
              </a:p>
              <a:p>
                <a:pPr marL="0" indent="0">
                  <a:buNone/>
                </a:pPr>
                <a:endParaRPr lang="pl-PL" sz="2800" b="1" dirty="0"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:r>
                  <a:rPr lang="pl-PL" sz="2800" b="1" dirty="0" smtClean="0">
                    <a:solidFill>
                      <a:schemeClr val="accent6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Czy układ równań  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pl-PL" sz="2800" b="1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pl-PL" sz="2800" b="1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pl-PL" sz="2800" b="1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𝒙</m:t>
                            </m:r>
                            <m:r>
                              <a:rPr lang="pl-PL" sz="2800" b="1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−</m:t>
                            </m:r>
                            <m:r>
                              <a:rPr lang="pl-PL" sz="2800" b="1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𝟐</m:t>
                            </m:r>
                            <m:r>
                              <a:rPr lang="pl-PL" sz="2800" b="1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𝒚</m:t>
                            </m:r>
                            <m:r>
                              <a:rPr lang="pl-PL" sz="2800" b="1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=</m:t>
                            </m:r>
                            <m:r>
                              <a:rPr lang="pl-PL" sz="2800" b="1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𝟔</m:t>
                            </m:r>
                          </m:e>
                          <m:e>
                            <m:r>
                              <a:rPr lang="pl-PL" sz="2800" b="1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−</m:t>
                            </m:r>
                            <m:r>
                              <a:rPr lang="pl-PL" sz="2800" b="1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𝟐</m:t>
                            </m:r>
                            <m:r>
                              <a:rPr lang="pl-PL" sz="2800" b="1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𝒙</m:t>
                            </m:r>
                            <m:r>
                              <a:rPr lang="pl-PL" sz="2800" b="1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+</m:t>
                            </m:r>
                            <m:r>
                              <a:rPr lang="pl-PL" sz="2800" b="1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𝟒</m:t>
                            </m:r>
                            <m:r>
                              <a:rPr lang="pl-PL" sz="2800" b="1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𝒚</m:t>
                            </m:r>
                            <m:r>
                              <a:rPr lang="pl-PL" sz="2800" b="1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=</m:t>
                            </m:r>
                            <m:r>
                              <a:rPr lang="pl-PL" sz="2800" b="1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𝟏𝟐</m:t>
                            </m:r>
                          </m:e>
                        </m:eqArr>
                      </m:e>
                    </m:d>
                  </m:oMath>
                </a14:m>
                <a:r>
                  <a:rPr lang="pl-PL" sz="2800" b="1" dirty="0" smtClean="0">
                    <a:solidFill>
                      <a:schemeClr val="accent6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  ma jedno rozwiązanie?</a:t>
                </a:r>
              </a:p>
              <a:p>
                <a:pPr marL="0" indent="0">
                  <a:buNone/>
                </a:pPr>
                <a:endParaRPr lang="pl-PL" sz="2800" b="1" dirty="0">
                  <a:solidFill>
                    <a:schemeClr val="accent6">
                      <a:lumMod val="50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:endParaRPr lang="pl-PL" sz="2800" b="1" dirty="0">
                  <a:solidFill>
                    <a:schemeClr val="accent6">
                      <a:lumMod val="50000"/>
                    </a:schemeClr>
                  </a:solidFill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7504" y="188641"/>
                <a:ext cx="8856984" cy="3600400"/>
              </a:xfrm>
              <a:blipFill rotWithShape="1">
                <a:blip r:embed="rId2"/>
                <a:stretch>
                  <a:fillRect l="-1445" t="-1692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4679985"/>
              </p:ext>
            </p:extLst>
          </p:nvPr>
        </p:nvGraphicFramePr>
        <p:xfrm>
          <a:off x="467543" y="4005064"/>
          <a:ext cx="8280921" cy="2232249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566661"/>
                <a:gridCol w="1939675"/>
                <a:gridCol w="4774585"/>
              </a:tblGrid>
              <a:tr h="744083">
                <a:tc rowSpan="3">
                  <a:txBody>
                    <a:bodyPr/>
                    <a:lstStyle/>
                    <a:p>
                      <a:endParaRPr lang="pl-PL" dirty="0" smtClean="0"/>
                    </a:p>
                    <a:p>
                      <a:endParaRPr lang="pl-PL" dirty="0" smtClean="0"/>
                    </a:p>
                    <a:p>
                      <a:r>
                        <a:rPr lang="pl-PL" dirty="0" smtClean="0"/>
                        <a:t>                </a:t>
                      </a:r>
                      <a:r>
                        <a:rPr lang="pl-PL" sz="2800" dirty="0" smtClean="0"/>
                        <a:t>T</a:t>
                      </a:r>
                    </a:p>
                    <a:p>
                      <a:endParaRPr lang="pl-PL" sz="2800" dirty="0" smtClean="0"/>
                    </a:p>
                    <a:p>
                      <a:r>
                        <a:rPr lang="pl-PL" sz="2800" dirty="0" smtClean="0"/>
                        <a:t>          N</a:t>
                      </a:r>
                      <a:endParaRPr lang="pl-PL" sz="2800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endParaRPr lang="pl-PL" dirty="0" smtClean="0"/>
                    </a:p>
                    <a:p>
                      <a:endParaRPr lang="pl-PL" dirty="0" smtClean="0"/>
                    </a:p>
                    <a:p>
                      <a:endParaRPr lang="pl-PL" dirty="0" smtClean="0"/>
                    </a:p>
                    <a:p>
                      <a:r>
                        <a:rPr lang="pl-PL" sz="1800" baseline="0" dirty="0" smtClean="0">
                          <a:latin typeface="+mn-lt"/>
                        </a:rPr>
                        <a:t> </a:t>
                      </a:r>
                      <a:r>
                        <a:rPr lang="pl-PL" sz="2800" dirty="0" smtClean="0">
                          <a:latin typeface="Comic Sans MS" panose="030F0702030302020204" pitchFamily="66" charset="0"/>
                        </a:rPr>
                        <a:t>ponieważ</a:t>
                      </a:r>
                      <a:endParaRPr lang="pl-PL" sz="2800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20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omic Sans MS" panose="030F0702030302020204" pitchFamily="66" charset="0"/>
                        </a:rPr>
                        <a:t>A. Jest układem nieoznaczonym</a:t>
                      </a:r>
                      <a:endParaRPr lang="pl-PL" sz="20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744083">
                <a:tc v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20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omic Sans MS" panose="030F0702030302020204" pitchFamily="66" charset="0"/>
                        </a:rPr>
                        <a:t>B. Jest układem oznaczonym</a:t>
                      </a:r>
                      <a:endParaRPr lang="pl-PL" sz="20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744083">
                <a:tc v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20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omic Sans MS" panose="030F0702030302020204" pitchFamily="66" charset="0"/>
                        </a:rPr>
                        <a:t>C. Jest układem sprzecznym</a:t>
                      </a:r>
                      <a:endParaRPr lang="pl-PL" sz="20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Prostokąt zaokrąglony 4"/>
          <p:cNvSpPr/>
          <p:nvPr/>
        </p:nvSpPr>
        <p:spPr>
          <a:xfrm>
            <a:off x="812598" y="4612316"/>
            <a:ext cx="432048" cy="43204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Prostokąt zaokrąglony 6"/>
          <p:cNvSpPr/>
          <p:nvPr/>
        </p:nvSpPr>
        <p:spPr>
          <a:xfrm>
            <a:off x="827584" y="5423373"/>
            <a:ext cx="432048" cy="43204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026857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>
              <a:xfrm>
                <a:off x="107504" y="188641"/>
                <a:ext cx="8856984" cy="3600400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pl-PL" sz="2800" b="1" dirty="0" smtClean="0">
                    <a:latin typeface="Comic Sans MS" panose="030F0702030302020204" pitchFamily="66" charset="0"/>
                  </a:rPr>
                  <a:t>Zadanie 4  Wybierz odpowiedź tak T lub nie N oraz jej uzasadnienie spośród zdań oznaczonych literkami A, B, C.</a:t>
                </a:r>
              </a:p>
              <a:p>
                <a:pPr marL="0" indent="0">
                  <a:buNone/>
                </a:pPr>
                <a:endParaRPr lang="pl-PL" sz="2800" b="1" dirty="0"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:r>
                  <a:rPr lang="pl-PL" sz="2800" b="1" dirty="0" smtClean="0">
                    <a:solidFill>
                      <a:schemeClr val="accent3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Czy układ równań  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pl-PL" sz="2800" b="1" i="1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pl-PL" sz="2800" b="1" i="1" smtClean="0">
                                <a:solidFill>
                                  <a:schemeClr val="accent3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pl-PL" sz="2800" b="1" i="1" smtClean="0">
                                <a:solidFill>
                                  <a:schemeClr val="accent3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−</m:t>
                            </m:r>
                            <m:r>
                              <a:rPr lang="pl-PL" sz="2800" b="1" i="1" smtClean="0">
                                <a:solidFill>
                                  <a:schemeClr val="accent3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𝟏𝟐</m:t>
                            </m:r>
                            <m:r>
                              <a:rPr lang="pl-PL" sz="2800" b="1" i="1" smtClean="0">
                                <a:solidFill>
                                  <a:schemeClr val="accent3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𝒙</m:t>
                            </m:r>
                            <m:r>
                              <a:rPr lang="pl-PL" sz="2800" b="1" i="1" smtClean="0">
                                <a:solidFill>
                                  <a:schemeClr val="accent3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+</m:t>
                            </m:r>
                            <m:r>
                              <a:rPr lang="pl-PL" sz="2800" b="1" i="1" smtClean="0">
                                <a:solidFill>
                                  <a:schemeClr val="accent3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𝟖</m:t>
                            </m:r>
                            <m:r>
                              <a:rPr lang="pl-PL" sz="2800" b="1" i="1" smtClean="0">
                                <a:solidFill>
                                  <a:schemeClr val="accent3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𝒚</m:t>
                            </m:r>
                            <m:r>
                              <a:rPr lang="pl-PL" sz="2800" b="1" i="1" smtClean="0">
                                <a:solidFill>
                                  <a:schemeClr val="accent3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=</m:t>
                            </m:r>
                            <m:r>
                              <a:rPr lang="pl-PL" sz="2800" b="1" i="1" smtClean="0">
                                <a:solidFill>
                                  <a:schemeClr val="accent3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𝟓𝟔</m:t>
                            </m:r>
                          </m:e>
                          <m:e>
                            <m:r>
                              <a:rPr lang="pl-PL" sz="2800" b="1" i="1" smtClean="0">
                                <a:solidFill>
                                  <a:schemeClr val="accent3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𝟑</m:t>
                            </m:r>
                            <m:r>
                              <a:rPr lang="pl-PL" sz="2800" b="1" i="1" smtClean="0">
                                <a:solidFill>
                                  <a:schemeClr val="accent3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𝒙</m:t>
                            </m:r>
                            <m:r>
                              <a:rPr lang="pl-PL" sz="2800" b="1" i="1" smtClean="0">
                                <a:solidFill>
                                  <a:schemeClr val="accent3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+</m:t>
                            </m:r>
                            <m:r>
                              <a:rPr lang="pl-PL" sz="2800" b="1" i="1" smtClean="0">
                                <a:solidFill>
                                  <a:schemeClr val="accent3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𝟏𝟒</m:t>
                            </m:r>
                            <m:r>
                              <a:rPr lang="pl-PL" sz="2800" b="1" i="1" smtClean="0">
                                <a:solidFill>
                                  <a:schemeClr val="accent3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=</m:t>
                            </m:r>
                            <m:r>
                              <a:rPr lang="pl-PL" sz="2800" b="1" i="1" smtClean="0">
                                <a:solidFill>
                                  <a:schemeClr val="accent3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𝟐</m:t>
                            </m:r>
                            <m:r>
                              <a:rPr lang="pl-PL" sz="2800" b="1" i="1" smtClean="0">
                                <a:solidFill>
                                  <a:schemeClr val="accent3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𝒚</m:t>
                            </m:r>
                          </m:e>
                        </m:eqArr>
                      </m:e>
                    </m:d>
                  </m:oMath>
                </a14:m>
                <a:r>
                  <a:rPr lang="pl-PL" sz="2800" b="1" dirty="0" smtClean="0">
                    <a:solidFill>
                      <a:schemeClr val="accent3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  jest nieoznaczony?</a:t>
                </a:r>
              </a:p>
              <a:p>
                <a:pPr marL="0" indent="0">
                  <a:buNone/>
                </a:pPr>
                <a:endParaRPr lang="pl-PL" sz="2800" b="1" dirty="0">
                  <a:solidFill>
                    <a:schemeClr val="accent6">
                      <a:lumMod val="50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:endParaRPr lang="pl-PL" sz="2800" b="1" dirty="0">
                  <a:solidFill>
                    <a:schemeClr val="accent6">
                      <a:lumMod val="50000"/>
                    </a:schemeClr>
                  </a:solidFill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7504" y="188641"/>
                <a:ext cx="8856984" cy="3600400"/>
              </a:xfrm>
              <a:blipFill rotWithShape="1">
                <a:blip r:embed="rId2"/>
                <a:stretch>
                  <a:fillRect l="-1445" t="-1692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5077264"/>
              </p:ext>
            </p:extLst>
          </p:nvPr>
        </p:nvGraphicFramePr>
        <p:xfrm>
          <a:off x="467543" y="4005064"/>
          <a:ext cx="8280921" cy="2232249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566661"/>
                <a:gridCol w="1939675"/>
                <a:gridCol w="4774585"/>
              </a:tblGrid>
              <a:tr h="744083">
                <a:tc rowSpan="3">
                  <a:txBody>
                    <a:bodyPr/>
                    <a:lstStyle/>
                    <a:p>
                      <a:endParaRPr lang="pl-PL" dirty="0" smtClean="0"/>
                    </a:p>
                    <a:p>
                      <a:endParaRPr lang="pl-PL" dirty="0" smtClean="0"/>
                    </a:p>
                    <a:p>
                      <a:r>
                        <a:rPr lang="pl-PL" dirty="0" smtClean="0"/>
                        <a:t>                </a:t>
                      </a:r>
                      <a:r>
                        <a:rPr lang="pl-PL" sz="2800" dirty="0" smtClean="0"/>
                        <a:t>T</a:t>
                      </a:r>
                    </a:p>
                    <a:p>
                      <a:endParaRPr lang="pl-PL" sz="2800" dirty="0" smtClean="0"/>
                    </a:p>
                    <a:p>
                      <a:r>
                        <a:rPr lang="pl-PL" sz="2800" dirty="0" smtClean="0"/>
                        <a:t>          N</a:t>
                      </a:r>
                      <a:endParaRPr lang="pl-PL" sz="2800" dirty="0"/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endParaRPr lang="pl-PL" dirty="0" smtClean="0"/>
                    </a:p>
                    <a:p>
                      <a:endParaRPr lang="pl-PL" dirty="0" smtClean="0"/>
                    </a:p>
                    <a:p>
                      <a:endParaRPr lang="pl-PL" dirty="0" smtClean="0"/>
                    </a:p>
                    <a:p>
                      <a:r>
                        <a:rPr lang="pl-PL" sz="1800" baseline="0" dirty="0" smtClean="0">
                          <a:latin typeface="+mn-lt"/>
                        </a:rPr>
                        <a:t> </a:t>
                      </a:r>
                      <a:r>
                        <a:rPr lang="pl-PL" sz="2800" dirty="0" smtClean="0">
                          <a:latin typeface="Comic Sans MS" panose="030F0702030302020204" pitchFamily="66" charset="0"/>
                        </a:rPr>
                        <a:t>ponieważ</a:t>
                      </a:r>
                      <a:endParaRPr lang="pl-PL" sz="2800" dirty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20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omic Sans MS" panose="030F0702030302020204" pitchFamily="66" charset="0"/>
                        </a:rPr>
                        <a:t>A. Ma</a:t>
                      </a:r>
                      <a:r>
                        <a:rPr lang="pl-PL" sz="2000" b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omic Sans MS" panose="030F0702030302020204" pitchFamily="66" charset="0"/>
                        </a:rPr>
                        <a:t> jedno rozwiązanie</a:t>
                      </a:r>
                      <a:endParaRPr lang="pl-PL" sz="20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744083">
                <a:tc v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20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omic Sans MS" panose="030F0702030302020204" pitchFamily="66" charset="0"/>
                        </a:rPr>
                        <a:t>B.</a:t>
                      </a:r>
                      <a:r>
                        <a:rPr lang="pl-PL" sz="2000" b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omic Sans MS" panose="030F0702030302020204" pitchFamily="66" charset="0"/>
                        </a:rPr>
                        <a:t> Ma nieskończenie wiele rozwiązań</a:t>
                      </a:r>
                      <a:endParaRPr lang="pl-PL" sz="20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744083">
                <a:tc v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20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omic Sans MS" panose="030F0702030302020204" pitchFamily="66" charset="0"/>
                        </a:rPr>
                        <a:t>C. Nie</a:t>
                      </a:r>
                      <a:r>
                        <a:rPr lang="pl-PL" sz="2000" b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omic Sans MS" panose="030F0702030302020204" pitchFamily="66" charset="0"/>
                        </a:rPr>
                        <a:t> ma rozwiązania</a:t>
                      </a:r>
                      <a:endParaRPr lang="pl-PL" sz="20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Prostokąt zaokrąglony 4"/>
          <p:cNvSpPr/>
          <p:nvPr/>
        </p:nvSpPr>
        <p:spPr>
          <a:xfrm>
            <a:off x="812598" y="4612316"/>
            <a:ext cx="432048" cy="43204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Prostokąt zaokrąglony 6"/>
          <p:cNvSpPr/>
          <p:nvPr/>
        </p:nvSpPr>
        <p:spPr>
          <a:xfrm>
            <a:off x="827584" y="5423373"/>
            <a:ext cx="432048" cy="43204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397558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>
              <a:xfrm>
                <a:off x="179512" y="332656"/>
                <a:ext cx="8712968" cy="6336704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pl-PL" sz="2800" b="1" dirty="0" smtClean="0">
                    <a:latin typeface="Comic Sans MS" panose="030F0702030302020204" pitchFamily="66" charset="0"/>
                  </a:rPr>
                  <a:t>Zadanie 5 Dokończ zdanie wybierając odpowiedź A – D  tak, aby otrzymać zdanie prawdziwe.</a:t>
                </a:r>
              </a:p>
              <a:p>
                <a:pPr marL="0" indent="0">
                  <a:buNone/>
                </a:pPr>
                <a:r>
                  <a:rPr lang="pl-PL" sz="2800" b="1" dirty="0" smtClean="0">
                    <a:solidFill>
                      <a:schemeClr val="accent3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Układ równań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pl-PL" sz="2800" b="1" i="1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pl-PL" sz="2800" b="1" i="1" smtClean="0">
                                <a:solidFill>
                                  <a:schemeClr val="accent3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pl-PL" sz="2800" b="1" i="1" smtClean="0">
                                <a:solidFill>
                                  <a:schemeClr val="accent3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𝟑</m:t>
                            </m:r>
                            <m:r>
                              <a:rPr lang="pl-PL" sz="2800" b="1" i="1" smtClean="0">
                                <a:solidFill>
                                  <a:schemeClr val="accent3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𝒙</m:t>
                            </m:r>
                            <m:r>
                              <a:rPr lang="pl-PL" sz="2800" b="1" i="1" smtClean="0">
                                <a:solidFill>
                                  <a:schemeClr val="accent3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 −</m:t>
                            </m:r>
                            <m:r>
                              <a:rPr lang="pl-PL" sz="2800" b="1" i="1" smtClean="0">
                                <a:solidFill>
                                  <a:schemeClr val="accent3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𝟓</m:t>
                            </m:r>
                            <m:r>
                              <a:rPr lang="pl-PL" sz="2800" b="1" i="1" smtClean="0">
                                <a:solidFill>
                                  <a:schemeClr val="accent3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𝒚</m:t>
                            </m:r>
                            <m:r>
                              <a:rPr lang="pl-PL" sz="2800" b="1" i="1" smtClean="0">
                                <a:solidFill>
                                  <a:schemeClr val="accent3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=</m:t>
                            </m:r>
                            <m:r>
                              <a:rPr lang="pl-PL" sz="2800" b="1" i="1" smtClean="0">
                                <a:solidFill>
                                  <a:schemeClr val="accent3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𝟏𝟎</m:t>
                            </m:r>
                          </m:e>
                          <m:e>
                            <m:r>
                              <a:rPr lang="pl-PL" sz="2800" b="1" i="1" smtClean="0">
                                <a:solidFill>
                                  <a:schemeClr val="accent3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−</m:t>
                            </m:r>
                            <m:r>
                              <a:rPr lang="pl-PL" sz="2800" b="1" i="1" smtClean="0">
                                <a:solidFill>
                                  <a:schemeClr val="accent3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𝟔</m:t>
                            </m:r>
                            <m:r>
                              <a:rPr lang="pl-PL" sz="2800" b="1" i="1" smtClean="0">
                                <a:solidFill>
                                  <a:schemeClr val="accent3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𝒙</m:t>
                            </m:r>
                            <m:r>
                              <a:rPr lang="pl-PL" sz="2800" b="1" i="1" smtClean="0">
                                <a:solidFill>
                                  <a:schemeClr val="accent3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+</m:t>
                            </m:r>
                            <m:r>
                              <a:rPr lang="pl-PL" sz="2800" b="1" i="1" smtClean="0">
                                <a:solidFill>
                                  <a:schemeClr val="accent3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𝟏𝟎</m:t>
                            </m:r>
                            <m:r>
                              <a:rPr lang="pl-PL" sz="2800" b="1" i="1" smtClean="0">
                                <a:solidFill>
                                  <a:schemeClr val="accent3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𝒚</m:t>
                            </m:r>
                            <m:r>
                              <a:rPr lang="pl-PL" sz="2800" b="1" i="1" smtClean="0">
                                <a:solidFill>
                                  <a:schemeClr val="accent3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=−</m:t>
                            </m:r>
                            <m:r>
                              <a:rPr lang="pl-PL" sz="2800" b="1" i="1" smtClean="0">
                                <a:solidFill>
                                  <a:schemeClr val="accent3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𝟐𝟎</m:t>
                            </m:r>
                          </m:e>
                        </m:eqArr>
                      </m:e>
                    </m:d>
                    <m:r>
                      <a:rPr lang="pl-PL" sz="2800" b="1" i="1" smtClean="0">
                        <a:solidFill>
                          <a:schemeClr val="accent3">
                            <a:lumMod val="50000"/>
                          </a:schemeClr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pl-PL" sz="2800" b="1" dirty="0" smtClean="0">
                    <a:solidFill>
                      <a:schemeClr val="accent3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 jest układem nieoznaczonym, jego rozwiązaniem mogą być pary liczb:</a:t>
                </a:r>
              </a:p>
              <a:p>
                <a:pPr marL="0" indent="0">
                  <a:buNone/>
                </a:pPr>
                <a:endParaRPr lang="pl-PL" sz="2800" b="1" dirty="0" smtClean="0"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:r>
                  <a:rPr lang="pl-PL" sz="2000" b="1" dirty="0" smtClean="0">
                    <a:latin typeface="Comic Sans MS" panose="030F0702030302020204" pitchFamily="66" charset="0"/>
                  </a:rPr>
                  <a:t>A</a:t>
                </a:r>
                <a:r>
                  <a:rPr lang="pl-PL" sz="2800" b="1" dirty="0" smtClean="0">
                    <a:latin typeface="Comic Sans MS" panose="030F0702030302020204" pitchFamily="66" charset="0"/>
                  </a:rPr>
                  <a:t>. I </a:t>
                </a:r>
                <a:r>
                  <a:rPr lang="pl-PL" sz="2800" b="1" dirty="0" err="1" smtClean="0">
                    <a:latin typeface="Comic Sans MS" panose="030F0702030302020204" pitchFamily="66" charset="0"/>
                  </a:rPr>
                  <a:t>i</a:t>
                </a:r>
                <a:r>
                  <a:rPr lang="pl-PL" sz="2800" b="1" dirty="0" smtClean="0">
                    <a:latin typeface="Comic Sans MS" panose="030F0702030302020204" pitchFamily="66" charset="0"/>
                  </a:rPr>
                  <a:t> III      </a:t>
                </a:r>
              </a:p>
              <a:p>
                <a:pPr marL="0" indent="0">
                  <a:buNone/>
                </a:pPr>
                <a:r>
                  <a:rPr lang="pl-PL" sz="2800" b="1" dirty="0" smtClean="0">
                    <a:latin typeface="Comic Sans MS" panose="030F0702030302020204" pitchFamily="66" charset="0"/>
                  </a:rPr>
                  <a:t>B. I, II i IV     </a:t>
                </a:r>
              </a:p>
              <a:p>
                <a:pPr marL="0" indent="0">
                  <a:buNone/>
                </a:pPr>
                <a:r>
                  <a:rPr lang="pl-PL" sz="2800" b="1" dirty="0" smtClean="0">
                    <a:latin typeface="Comic Sans MS" panose="030F0702030302020204" pitchFamily="66" charset="0"/>
                  </a:rPr>
                  <a:t>C. I, III i IV      </a:t>
                </a:r>
              </a:p>
              <a:p>
                <a:pPr marL="0" indent="0">
                  <a:buNone/>
                </a:pPr>
                <a:r>
                  <a:rPr lang="pl-PL" sz="2800" b="1" dirty="0" smtClean="0">
                    <a:latin typeface="Comic Sans MS" panose="030F0702030302020204" pitchFamily="66" charset="0"/>
                  </a:rPr>
                  <a:t>D. I, II i III</a:t>
                </a:r>
                <a:endParaRPr lang="pl-PL" sz="2800" b="1" dirty="0"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9512" y="332656"/>
                <a:ext cx="8712968" cy="6336704"/>
              </a:xfrm>
              <a:blipFill rotWithShape="1">
                <a:blip r:embed="rId2"/>
                <a:stretch>
                  <a:fillRect l="-1399" t="-962" r="-1049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ela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635814797"/>
                  </p:ext>
                </p:extLst>
              </p:nvPr>
            </p:nvGraphicFramePr>
            <p:xfrm>
              <a:off x="4067944" y="3284984"/>
              <a:ext cx="4536504" cy="316343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728192"/>
                    <a:gridCol w="2808312"/>
                  </a:tblGrid>
                  <a:tr h="864096">
                    <a:tc>
                      <a:txBody>
                        <a:bodyPr/>
                        <a:lstStyle/>
                        <a:p>
                          <a:pPr algn="ctr"/>
                          <a:endParaRPr lang="pl-PL" b="1" dirty="0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omic Sans MS" panose="030F0702030302020204" pitchFamily="66" charset="0"/>
                          </a:endParaRPr>
                        </a:p>
                        <a:p>
                          <a:pPr algn="ctr"/>
                          <a:r>
                            <a:rPr lang="pl-PL" b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omic Sans MS" panose="030F0702030302020204" pitchFamily="66" charset="0"/>
                            </a:rPr>
                            <a:t>I</a:t>
                          </a:r>
                          <a:endParaRPr lang="pl-PL" b="1" dirty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omic Sans MS" panose="030F0702030302020204" pitchFamily="66" charset="0"/>
                          </a:endParaRPr>
                        </a:p>
                      </a:txBody>
                      <a:tcPr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begChr m:val="{"/>
                                    <m:endChr m:val=""/>
                                    <m:ctrlPr>
                                      <a:rPr lang="pl-PL" sz="2400" b="1" i="1" smtClean="0">
                                        <a:solidFill>
                                          <a:schemeClr val="tx2">
                                            <a:lumMod val="50000"/>
                                          </a:schemeClr>
                                        </a:solidFill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eqArr>
                                      <m:eqArrPr>
                                        <m:ctrlPr>
                                          <a:rPr lang="pl-PL" sz="2400" b="1" i="1" smtClean="0">
                                            <a:solidFill>
                                              <a:schemeClr val="tx2">
                                                <a:lumMod val="50000"/>
                                              </a:schemeClr>
                                            </a:solidFill>
                                            <a:latin typeface="Cambria Math"/>
                                          </a:rPr>
                                        </m:ctrlPr>
                                      </m:eqArrPr>
                                      <m:e>
                                        <m:r>
                                          <a:rPr lang="pl-PL" sz="2400" b="1" i="1" smtClean="0">
                                            <a:solidFill>
                                              <a:schemeClr val="tx2">
                                                <a:lumMod val="50000"/>
                                              </a:schemeClr>
                                            </a:solidFill>
                                            <a:latin typeface="Cambria Math"/>
                                          </a:rPr>
                                          <m:t>𝒙</m:t>
                                        </m:r>
                                        <m:r>
                                          <a:rPr lang="pl-PL" sz="2400" b="1" i="1" smtClean="0">
                                            <a:solidFill>
                                              <a:schemeClr val="tx2">
                                                <a:lumMod val="50000"/>
                                              </a:schemeClr>
                                            </a:solidFill>
                                            <a:latin typeface="Cambria Math"/>
                                          </a:rPr>
                                          <m:t>=</m:t>
                                        </m:r>
                                        <m:r>
                                          <a:rPr lang="pl-PL" sz="2400" b="1" i="1" smtClean="0">
                                            <a:solidFill>
                                              <a:schemeClr val="tx2">
                                                <a:lumMod val="50000"/>
                                              </a:schemeClr>
                                            </a:solidFill>
                                            <a:latin typeface="Cambria Math"/>
                                          </a:rPr>
                                          <m:t>𝟎</m:t>
                                        </m:r>
                                        <m:r>
                                          <a:rPr lang="pl-PL" sz="2400" b="1" i="1" smtClean="0">
                                            <a:solidFill>
                                              <a:schemeClr val="tx2">
                                                <a:lumMod val="50000"/>
                                              </a:schemeClr>
                                            </a:solidFill>
                                            <a:latin typeface="Cambria Math"/>
                                          </a:rPr>
                                          <m:t> </m:t>
                                        </m:r>
                                      </m:e>
                                      <m:e>
                                        <m:r>
                                          <a:rPr lang="pl-PL" sz="2400" b="1" i="1" smtClean="0">
                                            <a:solidFill>
                                              <a:schemeClr val="tx2">
                                                <a:lumMod val="50000"/>
                                              </a:schemeClr>
                                            </a:solidFill>
                                            <a:latin typeface="Cambria Math"/>
                                          </a:rPr>
                                          <m:t>𝒚</m:t>
                                        </m:r>
                                        <m:r>
                                          <a:rPr lang="pl-PL" sz="2400" b="1" i="1" smtClean="0">
                                            <a:solidFill>
                                              <a:schemeClr val="tx2">
                                                <a:lumMod val="50000"/>
                                              </a:schemeClr>
                                            </a:solidFill>
                                            <a:latin typeface="Cambria Math"/>
                                          </a:rPr>
                                          <m:t>=−</m:t>
                                        </m:r>
                                        <m:r>
                                          <a:rPr lang="pl-PL" sz="2400" b="1" i="1" smtClean="0">
                                            <a:solidFill>
                                              <a:schemeClr val="tx2">
                                                <a:lumMod val="50000"/>
                                              </a:schemeClr>
                                            </a:solidFill>
                                            <a:latin typeface="Cambria Math"/>
                                          </a:rPr>
                                          <m:t>𝟐</m:t>
                                        </m:r>
                                      </m:e>
                                    </m:eqArr>
                                  </m:e>
                                </m:d>
                              </m:oMath>
                            </m:oMathPara>
                          </a14:m>
                          <a:endParaRPr lang="pl-PL" sz="2400" b="1" dirty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omic Sans MS" panose="030F0702030302020204" pitchFamily="66" charset="0"/>
                          </a:endParaRPr>
                        </a:p>
                      </a:txBody>
                      <a:tcPr>
                        <a:solidFill>
                          <a:schemeClr val="accent3">
                            <a:lumMod val="40000"/>
                            <a:lumOff val="60000"/>
                          </a:schemeClr>
                        </a:solid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pl-PL" b="1" dirty="0" smtClean="0">
                            <a:latin typeface="Comic Sans MS" panose="030F0702030302020204" pitchFamily="66" charset="0"/>
                          </a:endParaRPr>
                        </a:p>
                        <a:p>
                          <a:pPr algn="ctr"/>
                          <a:r>
                            <a:rPr lang="pl-PL" b="1" dirty="0" smtClean="0">
                              <a:latin typeface="Comic Sans MS" panose="030F0702030302020204" pitchFamily="66" charset="0"/>
                            </a:rPr>
                            <a:t>II</a:t>
                          </a:r>
                          <a:endParaRPr lang="pl-PL" b="1" dirty="0">
                            <a:latin typeface="Comic Sans MS" panose="030F0702030302020204" pitchFamily="66" charset="0"/>
                          </a:endParaRPr>
                        </a:p>
                      </a:txBody>
                      <a:tcPr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begChr m:val="{"/>
                                    <m:endChr m:val=""/>
                                    <m:ctrlPr>
                                      <a:rPr lang="pl-PL" sz="2400" b="1" i="1" smtClean="0">
                                        <a:solidFill>
                                          <a:schemeClr val="tx2">
                                            <a:lumMod val="50000"/>
                                          </a:schemeClr>
                                        </a:solidFill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eqArr>
                                      <m:eqArrPr>
                                        <m:ctrlPr>
                                          <a:rPr lang="pl-PL" sz="2400" b="1" i="1" smtClean="0">
                                            <a:solidFill>
                                              <a:schemeClr val="tx2">
                                                <a:lumMod val="50000"/>
                                              </a:schemeClr>
                                            </a:solidFill>
                                            <a:latin typeface="Cambria Math"/>
                                          </a:rPr>
                                        </m:ctrlPr>
                                      </m:eqArrPr>
                                      <m:e>
                                        <m:r>
                                          <a:rPr lang="pl-PL" sz="2400" b="1" i="1" smtClean="0">
                                            <a:solidFill>
                                              <a:schemeClr val="tx2">
                                                <a:lumMod val="50000"/>
                                              </a:schemeClr>
                                            </a:solidFill>
                                            <a:latin typeface="Cambria Math"/>
                                          </a:rPr>
                                          <m:t>𝒙</m:t>
                                        </m:r>
                                        <m:r>
                                          <a:rPr lang="pl-PL" sz="2400" b="1" i="1" smtClean="0">
                                            <a:solidFill>
                                              <a:schemeClr val="tx2">
                                                <a:lumMod val="50000"/>
                                              </a:schemeClr>
                                            </a:solidFill>
                                            <a:latin typeface="Cambria Math"/>
                                          </a:rPr>
                                          <m:t>=−</m:t>
                                        </m:r>
                                        <m:r>
                                          <a:rPr lang="pl-PL" sz="2400" b="1" i="1" smtClean="0">
                                            <a:solidFill>
                                              <a:schemeClr val="tx2">
                                                <a:lumMod val="50000"/>
                                              </a:schemeClr>
                                            </a:solidFill>
                                            <a:latin typeface="Cambria Math"/>
                                          </a:rPr>
                                          <m:t>𝟏</m:t>
                                        </m:r>
                                      </m:e>
                                      <m:e>
                                        <m:r>
                                          <a:rPr lang="pl-PL" sz="2400" b="1" i="1" smtClean="0">
                                            <a:solidFill>
                                              <a:schemeClr val="tx2">
                                                <a:lumMod val="50000"/>
                                              </a:schemeClr>
                                            </a:solidFill>
                                            <a:latin typeface="Cambria Math"/>
                                          </a:rPr>
                                          <m:t>𝒚</m:t>
                                        </m:r>
                                        <m:r>
                                          <a:rPr lang="pl-PL" sz="2400" b="1" i="1" smtClean="0">
                                            <a:solidFill>
                                              <a:schemeClr val="tx2">
                                                <a:lumMod val="50000"/>
                                              </a:schemeClr>
                                            </a:solidFill>
                                            <a:latin typeface="Cambria Math"/>
                                          </a:rPr>
                                          <m:t>=</m:t>
                                        </m:r>
                                        <m:r>
                                          <a:rPr lang="pl-PL" sz="2400" b="1" i="1" smtClean="0">
                                            <a:solidFill>
                                              <a:schemeClr val="tx2">
                                                <a:lumMod val="50000"/>
                                              </a:schemeClr>
                                            </a:solidFill>
                                            <a:latin typeface="Cambria Math"/>
                                          </a:rPr>
                                          <m:t>𝟑</m:t>
                                        </m:r>
                                      </m:e>
                                    </m:eqArr>
                                  </m:e>
                                </m:d>
                              </m:oMath>
                            </m:oMathPara>
                          </a14:m>
                          <a:endParaRPr lang="pl-PL" sz="2400" b="1" dirty="0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omic Sans MS" panose="030F0702030302020204" pitchFamily="66" charset="0"/>
                          </a:endParaRPr>
                        </a:p>
                      </a:txBody>
                      <a:tcPr>
                        <a:solidFill>
                          <a:schemeClr val="accent3">
                            <a:lumMod val="40000"/>
                            <a:lumOff val="60000"/>
                          </a:schemeClr>
                        </a:solid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pl-PL" b="1" dirty="0" smtClean="0">
                            <a:latin typeface="Comic Sans MS" panose="030F0702030302020204" pitchFamily="66" charset="0"/>
                          </a:endParaRPr>
                        </a:p>
                        <a:p>
                          <a:pPr algn="ctr"/>
                          <a:r>
                            <a:rPr lang="pl-PL" b="1" dirty="0" smtClean="0">
                              <a:latin typeface="Comic Sans MS" panose="030F0702030302020204" pitchFamily="66" charset="0"/>
                            </a:rPr>
                            <a:t>III</a:t>
                          </a:r>
                          <a:endParaRPr lang="pl-PL" b="1" dirty="0">
                            <a:latin typeface="Comic Sans MS" panose="030F0702030302020204" pitchFamily="66" charset="0"/>
                          </a:endParaRPr>
                        </a:p>
                      </a:txBody>
                      <a:tcPr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begChr m:val="{"/>
                                    <m:endChr m:val=""/>
                                    <m:ctrlPr>
                                      <a:rPr lang="pl-PL" sz="2400" b="1" i="1" smtClean="0">
                                        <a:solidFill>
                                          <a:schemeClr val="tx2">
                                            <a:lumMod val="50000"/>
                                          </a:schemeClr>
                                        </a:solidFill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eqArr>
                                      <m:eqArrPr>
                                        <m:ctrlPr>
                                          <a:rPr lang="pl-PL" sz="2400" b="1" i="1" smtClean="0">
                                            <a:solidFill>
                                              <a:schemeClr val="tx2">
                                                <a:lumMod val="50000"/>
                                              </a:schemeClr>
                                            </a:solidFill>
                                            <a:latin typeface="Cambria Math"/>
                                          </a:rPr>
                                        </m:ctrlPr>
                                      </m:eqArrPr>
                                      <m:e>
                                        <m:r>
                                          <a:rPr lang="pl-PL" sz="2400" b="1" i="1" smtClean="0">
                                            <a:solidFill>
                                              <a:schemeClr val="tx2">
                                                <a:lumMod val="50000"/>
                                              </a:schemeClr>
                                            </a:solidFill>
                                            <a:latin typeface="Cambria Math"/>
                                          </a:rPr>
                                          <m:t>𝒙</m:t>
                                        </m:r>
                                        <m:r>
                                          <a:rPr lang="pl-PL" sz="2400" b="1" i="1" smtClean="0">
                                            <a:solidFill>
                                              <a:schemeClr val="tx2">
                                                <a:lumMod val="50000"/>
                                              </a:schemeClr>
                                            </a:solidFill>
                                            <a:latin typeface="Cambria Math"/>
                                          </a:rPr>
                                          <m:t>=</m:t>
                                        </m:r>
                                        <m:r>
                                          <a:rPr lang="pl-PL" sz="2400" b="1" i="1" smtClean="0">
                                            <a:solidFill>
                                              <a:schemeClr val="tx2">
                                                <a:lumMod val="50000"/>
                                              </a:schemeClr>
                                            </a:solidFill>
                                            <a:latin typeface="Cambria Math"/>
                                          </a:rPr>
                                          <m:t>𝟏𝟎</m:t>
                                        </m:r>
                                      </m:e>
                                      <m:e>
                                        <m:r>
                                          <a:rPr lang="pl-PL" sz="2400" b="1" i="1" smtClean="0">
                                            <a:solidFill>
                                              <a:schemeClr val="tx2">
                                                <a:lumMod val="50000"/>
                                              </a:schemeClr>
                                            </a:solidFill>
                                            <a:latin typeface="Cambria Math"/>
                                          </a:rPr>
                                          <m:t>𝒚</m:t>
                                        </m:r>
                                        <m:r>
                                          <a:rPr lang="pl-PL" sz="2400" b="1" i="1" smtClean="0">
                                            <a:solidFill>
                                              <a:schemeClr val="tx2">
                                                <a:lumMod val="50000"/>
                                              </a:schemeClr>
                                            </a:solidFill>
                                            <a:latin typeface="Cambria Math"/>
                                          </a:rPr>
                                          <m:t>=</m:t>
                                        </m:r>
                                        <m:r>
                                          <a:rPr lang="pl-PL" sz="2400" b="1" i="1" smtClean="0">
                                            <a:solidFill>
                                              <a:schemeClr val="tx2">
                                                <a:lumMod val="50000"/>
                                              </a:schemeClr>
                                            </a:solidFill>
                                            <a:latin typeface="Cambria Math"/>
                                          </a:rPr>
                                          <m:t>𝟒</m:t>
                                        </m:r>
                                      </m:e>
                                    </m:eqArr>
                                  </m:e>
                                </m:d>
                              </m:oMath>
                            </m:oMathPara>
                          </a14:m>
                          <a:endParaRPr lang="pl-PL" sz="2400" b="1" dirty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omic Sans MS" panose="030F0702030302020204" pitchFamily="66" charset="0"/>
                          </a:endParaRPr>
                        </a:p>
                      </a:txBody>
                      <a:tcPr>
                        <a:solidFill>
                          <a:schemeClr val="accent3">
                            <a:lumMod val="40000"/>
                            <a:lumOff val="60000"/>
                          </a:schemeClr>
                        </a:solid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pl-PL" b="1" dirty="0" smtClean="0">
                            <a:latin typeface="Comic Sans MS" panose="030F0702030302020204" pitchFamily="66" charset="0"/>
                          </a:endParaRPr>
                        </a:p>
                        <a:p>
                          <a:pPr algn="ctr"/>
                          <a:r>
                            <a:rPr lang="pl-PL" b="1" dirty="0" smtClean="0">
                              <a:latin typeface="Comic Sans MS" panose="030F0702030302020204" pitchFamily="66" charset="0"/>
                            </a:rPr>
                            <a:t>IV</a:t>
                          </a:r>
                          <a:endParaRPr lang="pl-PL" b="1" dirty="0">
                            <a:latin typeface="Comic Sans MS" panose="030F0702030302020204" pitchFamily="66" charset="0"/>
                          </a:endParaRPr>
                        </a:p>
                      </a:txBody>
                      <a:tcPr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begChr m:val="{"/>
                                    <m:endChr m:val=""/>
                                    <m:ctrlPr>
                                      <a:rPr lang="pl-PL" sz="2400" b="1" i="1" smtClean="0">
                                        <a:solidFill>
                                          <a:schemeClr val="tx2">
                                            <a:lumMod val="50000"/>
                                          </a:schemeClr>
                                        </a:solidFill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eqArr>
                                      <m:eqArrPr>
                                        <m:ctrlPr>
                                          <a:rPr lang="pl-PL" sz="2400" b="1" i="1" smtClean="0">
                                            <a:solidFill>
                                              <a:schemeClr val="tx2">
                                                <a:lumMod val="50000"/>
                                              </a:schemeClr>
                                            </a:solidFill>
                                            <a:latin typeface="Cambria Math"/>
                                          </a:rPr>
                                        </m:ctrlPr>
                                      </m:eqArrPr>
                                      <m:e>
                                        <m:r>
                                          <a:rPr lang="pl-PL" sz="2400" b="1" i="1" smtClean="0">
                                            <a:solidFill>
                                              <a:schemeClr val="tx2">
                                                <a:lumMod val="50000"/>
                                              </a:schemeClr>
                                            </a:solidFill>
                                            <a:latin typeface="Cambria Math"/>
                                          </a:rPr>
                                          <m:t>𝒙</m:t>
                                        </m:r>
                                        <m:r>
                                          <a:rPr lang="pl-PL" sz="2400" b="1" i="1" smtClean="0">
                                            <a:solidFill>
                                              <a:schemeClr val="tx2">
                                                <a:lumMod val="50000"/>
                                              </a:schemeClr>
                                            </a:solidFill>
                                            <a:latin typeface="Cambria Math"/>
                                          </a:rPr>
                                          <m:t>=</m:t>
                                        </m:r>
                                        <m:r>
                                          <a:rPr lang="pl-PL" sz="2400" b="1" i="1" smtClean="0">
                                            <a:solidFill>
                                              <a:schemeClr val="tx2">
                                                <a:lumMod val="50000"/>
                                              </a:schemeClr>
                                            </a:solidFill>
                                            <a:latin typeface="Cambria Math"/>
                                          </a:rPr>
                                          <m:t>𝟏𝟓</m:t>
                                        </m:r>
                                      </m:e>
                                      <m:e>
                                        <m:r>
                                          <a:rPr lang="pl-PL" sz="2400" b="1" i="1" smtClean="0">
                                            <a:solidFill>
                                              <a:schemeClr val="tx2">
                                                <a:lumMod val="50000"/>
                                              </a:schemeClr>
                                            </a:solidFill>
                                            <a:latin typeface="Cambria Math"/>
                                          </a:rPr>
                                          <m:t>𝒚</m:t>
                                        </m:r>
                                        <m:r>
                                          <a:rPr lang="pl-PL" sz="2400" b="1" i="1" smtClean="0">
                                            <a:solidFill>
                                              <a:schemeClr val="tx2">
                                                <a:lumMod val="50000"/>
                                              </a:schemeClr>
                                            </a:solidFill>
                                            <a:latin typeface="Cambria Math"/>
                                          </a:rPr>
                                          <m:t>=</m:t>
                                        </m:r>
                                        <m:r>
                                          <a:rPr lang="pl-PL" sz="2400" b="1" i="1" smtClean="0">
                                            <a:solidFill>
                                              <a:schemeClr val="tx2">
                                                <a:lumMod val="50000"/>
                                              </a:schemeClr>
                                            </a:solidFill>
                                            <a:latin typeface="Cambria Math"/>
                                          </a:rPr>
                                          <m:t>𝟕</m:t>
                                        </m:r>
                                      </m:e>
                                    </m:eqArr>
                                  </m:e>
                                </m:d>
                              </m:oMath>
                            </m:oMathPara>
                          </a14:m>
                          <a:endParaRPr lang="pl-PL" sz="2400" b="1" dirty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omic Sans MS" panose="030F0702030302020204" pitchFamily="66" charset="0"/>
                          </a:endParaRPr>
                        </a:p>
                      </a:txBody>
                      <a:tcPr>
                        <a:solidFill>
                          <a:schemeClr val="accent3">
                            <a:lumMod val="40000"/>
                            <a:lumOff val="60000"/>
                          </a:schemeClr>
                        </a:solidFill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ela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635814797"/>
                  </p:ext>
                </p:extLst>
              </p:nvPr>
            </p:nvGraphicFramePr>
            <p:xfrm>
              <a:off x="4067944" y="3284984"/>
              <a:ext cx="4536504" cy="316343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728192"/>
                    <a:gridCol w="2808312"/>
                  </a:tblGrid>
                  <a:tr h="864096">
                    <a:tc>
                      <a:txBody>
                        <a:bodyPr/>
                        <a:lstStyle/>
                        <a:p>
                          <a:pPr algn="ctr"/>
                          <a:endParaRPr lang="pl-PL" b="1" dirty="0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omic Sans MS" panose="030F0702030302020204" pitchFamily="66" charset="0"/>
                          </a:endParaRPr>
                        </a:p>
                        <a:p>
                          <a:pPr algn="ctr"/>
                          <a:r>
                            <a:rPr lang="pl-PL" b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omic Sans MS" panose="030F0702030302020204" pitchFamily="66" charset="0"/>
                            </a:rPr>
                            <a:t>I</a:t>
                          </a:r>
                          <a:endParaRPr lang="pl-PL" b="1" dirty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omic Sans MS" panose="030F0702030302020204" pitchFamily="66" charset="0"/>
                          </a:endParaRPr>
                        </a:p>
                      </a:txBody>
                      <a:tcPr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pl-PL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61388" t="-704" r="-217" b="-265493"/>
                          </a:stretch>
                        </a:blipFill>
                      </a:tcPr>
                    </a:tc>
                  </a:tr>
                  <a:tr h="763969">
                    <a:tc>
                      <a:txBody>
                        <a:bodyPr/>
                        <a:lstStyle/>
                        <a:p>
                          <a:pPr algn="ctr"/>
                          <a:endParaRPr lang="pl-PL" b="1" dirty="0" smtClean="0">
                            <a:latin typeface="Comic Sans MS" panose="030F0702030302020204" pitchFamily="66" charset="0"/>
                          </a:endParaRPr>
                        </a:p>
                        <a:p>
                          <a:pPr algn="ctr"/>
                          <a:r>
                            <a:rPr lang="pl-PL" b="1" dirty="0" smtClean="0">
                              <a:latin typeface="Comic Sans MS" panose="030F0702030302020204" pitchFamily="66" charset="0"/>
                            </a:rPr>
                            <a:t>II</a:t>
                          </a:r>
                          <a:endParaRPr lang="pl-PL" b="1" dirty="0">
                            <a:latin typeface="Comic Sans MS" panose="030F0702030302020204" pitchFamily="66" charset="0"/>
                          </a:endParaRPr>
                        </a:p>
                      </a:txBody>
                      <a:tcPr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pl-PL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61388" t="-114400" r="-217" b="-201600"/>
                          </a:stretch>
                        </a:blipFill>
                      </a:tcPr>
                    </a:tc>
                  </a:tr>
                  <a:tr h="763969">
                    <a:tc>
                      <a:txBody>
                        <a:bodyPr/>
                        <a:lstStyle/>
                        <a:p>
                          <a:pPr algn="ctr"/>
                          <a:endParaRPr lang="pl-PL" b="1" dirty="0" smtClean="0">
                            <a:latin typeface="Comic Sans MS" panose="030F0702030302020204" pitchFamily="66" charset="0"/>
                          </a:endParaRPr>
                        </a:p>
                        <a:p>
                          <a:pPr algn="ctr"/>
                          <a:r>
                            <a:rPr lang="pl-PL" b="1" dirty="0" smtClean="0">
                              <a:latin typeface="Comic Sans MS" panose="030F0702030302020204" pitchFamily="66" charset="0"/>
                            </a:rPr>
                            <a:t>III</a:t>
                          </a:r>
                          <a:endParaRPr lang="pl-PL" b="1" dirty="0">
                            <a:latin typeface="Comic Sans MS" panose="030F0702030302020204" pitchFamily="66" charset="0"/>
                          </a:endParaRPr>
                        </a:p>
                      </a:txBody>
                      <a:tcPr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pl-PL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61388" t="-214400" r="-217" b="-101600"/>
                          </a:stretch>
                        </a:blipFill>
                      </a:tcPr>
                    </a:tc>
                  </a:tr>
                  <a:tr h="771398">
                    <a:tc>
                      <a:txBody>
                        <a:bodyPr/>
                        <a:lstStyle/>
                        <a:p>
                          <a:pPr algn="ctr"/>
                          <a:endParaRPr lang="pl-PL" b="1" dirty="0" smtClean="0">
                            <a:latin typeface="Comic Sans MS" panose="030F0702030302020204" pitchFamily="66" charset="0"/>
                          </a:endParaRPr>
                        </a:p>
                        <a:p>
                          <a:pPr algn="ctr"/>
                          <a:r>
                            <a:rPr lang="pl-PL" b="1" dirty="0" smtClean="0">
                              <a:latin typeface="Comic Sans MS" panose="030F0702030302020204" pitchFamily="66" charset="0"/>
                            </a:rPr>
                            <a:t>IV</a:t>
                          </a:r>
                          <a:endParaRPr lang="pl-PL" b="1" dirty="0">
                            <a:latin typeface="Comic Sans MS" panose="030F0702030302020204" pitchFamily="66" charset="0"/>
                          </a:endParaRPr>
                        </a:p>
                      </a:txBody>
                      <a:tcPr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pl-PL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61388" t="-309449" r="-217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7071478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>
              <a:xfrm>
                <a:off x="179512" y="332656"/>
                <a:ext cx="8784976" cy="6336704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pl-PL" sz="2800" b="1" dirty="0" smtClean="0">
                    <a:latin typeface="Comic Sans MS" panose="030F0702030302020204" pitchFamily="66" charset="0"/>
                  </a:rPr>
                  <a:t>Zadanie 6  Które z podanych równań należy dopisać do danego równania, aby otrzymany układ był sprzeczny?</a:t>
                </a:r>
              </a:p>
              <a:p>
                <a:pPr marL="0" indent="0">
                  <a:buNone/>
                </a:pPr>
                <a:endParaRPr lang="pl-PL" sz="3900" b="1" dirty="0"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pl-PL" sz="3900" b="1" i="1" smtClean="0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pl-PL" sz="3900" b="1" i="1" smtClean="0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pl-PL" sz="3900" b="1" i="1" smtClean="0">
                                  <a:latin typeface="Cambria Math"/>
                                </a:rPr>
                                <m:t>𝟕</m:t>
                              </m:r>
                              <m:r>
                                <a:rPr lang="pl-PL" sz="3900" b="1" i="1" smtClean="0">
                                  <a:latin typeface="Cambria Math"/>
                                </a:rPr>
                                <m:t>𝒙</m:t>
                              </m:r>
                              <m:r>
                                <a:rPr lang="pl-PL" sz="3900" b="1" i="1" smtClean="0">
                                  <a:latin typeface="Cambria Math"/>
                                </a:rPr>
                                <m:t> −</m:t>
                              </m:r>
                              <m:r>
                                <a:rPr lang="pl-PL" sz="3900" b="1" i="1" smtClean="0">
                                  <a:latin typeface="Cambria Math"/>
                                </a:rPr>
                                <m:t>𝟐</m:t>
                              </m:r>
                              <m:r>
                                <a:rPr lang="pl-PL" sz="3900" b="1" i="1" smtClean="0">
                                  <a:latin typeface="Cambria Math"/>
                                </a:rPr>
                                <m:t>𝒚</m:t>
                              </m:r>
                              <m:r>
                                <a:rPr lang="pl-PL" sz="3900" b="1" i="1" smtClean="0"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sz="3900" b="1" i="1" smtClean="0">
                                  <a:latin typeface="Cambria Math"/>
                                </a:rPr>
                                <m:t>𝟓</m:t>
                              </m:r>
                            </m:e>
                            <m:e>
                              <m:r>
                                <a:rPr lang="pl-PL" sz="3900" b="1" i="1" smtClean="0">
                                  <a:latin typeface="Cambria Math"/>
                                </a:rPr>
                                <m:t>…………………..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pl-PL" sz="3900" b="1" dirty="0" smtClean="0"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:endParaRPr lang="pl-PL" sz="2800" b="1" dirty="0" smtClean="0"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:r>
                  <a:rPr lang="pl-PL" sz="2800" b="1" dirty="0" smtClean="0">
                    <a:latin typeface="Comic Sans MS" panose="030F0702030302020204" pitchFamily="66" charset="0"/>
                  </a:rPr>
                  <a:t>Wybierz odpowiedź spośród podanych:</a:t>
                </a:r>
              </a:p>
              <a:p>
                <a:pPr marL="0" indent="0">
                  <a:buNone/>
                </a:pPr>
                <a:endParaRPr lang="pl-PL" sz="2800" b="1" dirty="0">
                  <a:latin typeface="Comic Sans MS" panose="030F0702030302020204" pitchFamily="66" charset="0"/>
                </a:endParaRPr>
              </a:p>
              <a:p>
                <a:pPr marL="514350" indent="-514350">
                  <a:buAutoNum type="alphaUcPeriod"/>
                </a:pPr>
                <a:r>
                  <a:rPr lang="pl-PL" sz="2800" b="1" dirty="0" smtClean="0">
                    <a:latin typeface="Comic Sans MS" panose="030F0702030302020204" pitchFamily="66" charset="0"/>
                  </a:rPr>
                  <a:t>-7x – 2y = -5</a:t>
                </a:r>
              </a:p>
              <a:p>
                <a:pPr marL="514350" indent="-514350">
                  <a:buAutoNum type="alphaUcPeriod"/>
                </a:pPr>
                <a:r>
                  <a:rPr lang="pl-PL" sz="2800" b="1" dirty="0" smtClean="0">
                    <a:latin typeface="Comic Sans MS" panose="030F0702030302020204" pitchFamily="66" charset="0"/>
                  </a:rPr>
                  <a:t> 7x + 2y = -5</a:t>
                </a:r>
              </a:p>
              <a:p>
                <a:pPr marL="514350" indent="-514350">
                  <a:buAutoNum type="alphaUcPeriod"/>
                </a:pPr>
                <a:r>
                  <a:rPr lang="pl-PL" sz="2800" b="1" dirty="0" smtClean="0">
                    <a:latin typeface="Comic Sans MS" panose="030F0702030302020204" pitchFamily="66" charset="0"/>
                  </a:rPr>
                  <a:t>-7x + 2y =  5</a:t>
                </a:r>
              </a:p>
              <a:p>
                <a:pPr marL="514350" indent="-514350">
                  <a:buAutoNum type="alphaUcPeriod"/>
                </a:pPr>
                <a:r>
                  <a:rPr lang="pl-PL" sz="2800" b="1" dirty="0" smtClean="0">
                    <a:latin typeface="Comic Sans MS" panose="030F0702030302020204" pitchFamily="66" charset="0"/>
                  </a:rPr>
                  <a:t>-7x + 2y = -5</a:t>
                </a:r>
                <a:endParaRPr lang="pl-PL" sz="2800" b="1" dirty="0"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9512" y="332656"/>
                <a:ext cx="8784976" cy="6336704"/>
              </a:xfrm>
              <a:blipFill rotWithShape="1">
                <a:blip r:embed="rId2"/>
                <a:stretch>
                  <a:fillRect l="-1734" t="-1636" b="-1059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344293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>
              <a:xfrm>
                <a:off x="323528" y="332656"/>
                <a:ext cx="8640960" cy="4525963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pl-PL" sz="2800" b="1" dirty="0" smtClean="0">
                    <a:latin typeface="Comic Sans MS" panose="030F0702030302020204" pitchFamily="66" charset="0"/>
                  </a:rPr>
                  <a:t>Zadanie 7 Dany jest układ równań: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pl-PL" sz="2800" b="1" i="1" smtClean="0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pl-PL" sz="2800" b="1" i="1" smtClean="0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pl-PL" sz="2800" b="1" i="1" smtClean="0">
                                <a:latin typeface="Cambria Math"/>
                              </a:rPr>
                              <m:t>𝟑</m:t>
                            </m:r>
                            <m:r>
                              <a:rPr lang="pl-PL" sz="2800" b="1" i="1" smtClean="0">
                                <a:latin typeface="Cambria Math"/>
                              </a:rPr>
                              <m:t>𝒙</m:t>
                            </m:r>
                            <m:r>
                              <a:rPr lang="pl-PL" sz="2800" b="1" i="1" smtClean="0">
                                <a:latin typeface="Cambria Math"/>
                              </a:rPr>
                              <m:t>=</m:t>
                            </m:r>
                            <m:r>
                              <a:rPr lang="pl-PL" sz="2800" b="1" i="1" smtClean="0">
                                <a:latin typeface="Cambria Math"/>
                              </a:rPr>
                              <m:t>𝒚</m:t>
                            </m:r>
                            <m:r>
                              <a:rPr lang="pl-PL" sz="2800" b="1" i="1" smtClean="0">
                                <a:latin typeface="Cambria Math"/>
                              </a:rPr>
                              <m:t>+</m:t>
                            </m:r>
                            <m:r>
                              <a:rPr lang="pl-PL" sz="2800" b="1" i="1" smtClean="0">
                                <a:latin typeface="Cambria Math"/>
                              </a:rPr>
                              <m:t>𝟏</m:t>
                            </m:r>
                          </m:e>
                          <m:e>
                            <m:r>
                              <a:rPr lang="pl-PL" sz="2800" b="1" i="1" smtClean="0">
                                <a:latin typeface="Cambria Math"/>
                              </a:rPr>
                              <m:t>𝟔</m:t>
                            </m:r>
                            <m:r>
                              <a:rPr lang="pl-PL" sz="2800" b="1" i="1" smtClean="0">
                                <a:latin typeface="Cambria Math"/>
                              </a:rPr>
                              <m:t>𝒙</m:t>
                            </m:r>
                            <m:r>
                              <a:rPr lang="pl-PL" sz="2800" b="1" i="1" smtClean="0">
                                <a:latin typeface="Cambria Math"/>
                              </a:rPr>
                              <m:t> −</m:t>
                            </m:r>
                            <m:r>
                              <a:rPr lang="pl-PL" sz="2800" b="1" i="1" smtClean="0">
                                <a:latin typeface="Cambria Math"/>
                              </a:rPr>
                              <m:t>𝟐</m:t>
                            </m:r>
                            <m:r>
                              <a:rPr lang="pl-PL" sz="2800" b="1" i="1" smtClean="0">
                                <a:latin typeface="Cambria Math"/>
                              </a:rPr>
                              <m:t>𝒚</m:t>
                            </m:r>
                            <m:r>
                              <a:rPr lang="pl-PL" sz="2800" b="1" i="1" smtClean="0">
                                <a:latin typeface="Cambria Math"/>
                              </a:rPr>
                              <m:t>=</m:t>
                            </m:r>
                            <m:r>
                              <a:rPr lang="pl-PL" sz="2800" b="1" i="1" smtClean="0">
                                <a:latin typeface="Cambria Math"/>
                              </a:rPr>
                              <m:t>𝟐</m:t>
                            </m:r>
                          </m:e>
                        </m:eqArr>
                      </m:e>
                    </m:d>
                  </m:oMath>
                </a14:m>
                <a:endParaRPr lang="pl-PL" sz="2800" b="1" dirty="0" smtClean="0"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:endParaRPr lang="pl-PL" sz="2800" b="1" dirty="0"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:r>
                  <a:rPr lang="pl-PL" sz="2800" b="1" dirty="0" smtClean="0">
                    <a:solidFill>
                      <a:schemeClr val="accent6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Wybierz P jeśli zdanie jest prawdziwe, lub F jeśli jest fałszywe.</a:t>
                </a:r>
              </a:p>
              <a:p>
                <a:pPr marL="0" indent="0">
                  <a:buNone/>
                </a:pPr>
                <a:endParaRPr lang="pl-PL" sz="2800" b="1" dirty="0"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:endParaRPr lang="pl-PL" sz="2800" b="1" dirty="0"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3528" y="332656"/>
                <a:ext cx="8640960" cy="4525963"/>
              </a:xfrm>
              <a:blipFill rotWithShape="1">
                <a:blip r:embed="rId2"/>
                <a:stretch>
                  <a:fillRect l="-1410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6737974"/>
              </p:ext>
            </p:extLst>
          </p:nvPr>
        </p:nvGraphicFramePr>
        <p:xfrm>
          <a:off x="467544" y="3212976"/>
          <a:ext cx="8064896" cy="2651760"/>
        </p:xfrm>
        <a:graphic>
          <a:graphicData uri="http://schemas.openxmlformats.org/drawingml/2006/table">
            <a:tbl>
              <a:tblPr firstRow="1" bandRow="1">
                <a:tableStyleId>{08FB837D-C827-4EFA-A057-4D05807E0F7C}</a:tableStyleId>
              </a:tblPr>
              <a:tblGrid>
                <a:gridCol w="576064"/>
                <a:gridCol w="5976664"/>
                <a:gridCol w="792088"/>
                <a:gridCol w="72008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omic Sans MS" panose="030F0702030302020204" pitchFamily="66" charset="0"/>
                        </a:rPr>
                        <a:t>A</a:t>
                      </a:r>
                      <a:endParaRPr lang="pl-PL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omic Sans MS" panose="030F0702030302020204" pitchFamily="66" charset="0"/>
                        </a:rPr>
                        <a:t>Para liczb  x = 1  i y = 2 jest rozwiązanie tego układu</a:t>
                      </a:r>
                      <a:endParaRPr lang="pl-PL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omic Sans MS" panose="030F0702030302020204" pitchFamily="66" charset="0"/>
                        </a:rPr>
                        <a:t>P</a:t>
                      </a:r>
                      <a:endParaRPr lang="pl-PL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omic Sans MS" panose="030F0702030302020204" pitchFamily="66" charset="0"/>
                        </a:rPr>
                        <a:t>F</a:t>
                      </a:r>
                      <a:endParaRPr lang="pl-PL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omic Sans MS" panose="030F0702030302020204" pitchFamily="66" charset="0"/>
                        </a:rPr>
                        <a:t>B</a:t>
                      </a:r>
                      <a:endParaRPr lang="pl-PL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omic Sans MS" panose="030F0702030302020204" pitchFamily="66" charset="0"/>
                        </a:rPr>
                        <a:t>Układ ten jest oznaczony</a:t>
                      </a:r>
                      <a:endParaRPr lang="pl-PL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omic Sans MS" panose="030F0702030302020204" pitchFamily="66" charset="0"/>
                        </a:rPr>
                        <a:t>P</a:t>
                      </a:r>
                      <a:endParaRPr lang="pl-PL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omic Sans MS" panose="030F0702030302020204" pitchFamily="66" charset="0"/>
                        </a:rPr>
                        <a:t>F</a:t>
                      </a:r>
                      <a:endParaRPr lang="pl-PL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omic Sans MS" panose="030F0702030302020204" pitchFamily="66" charset="0"/>
                        </a:rPr>
                        <a:t>C</a:t>
                      </a:r>
                      <a:endParaRPr lang="pl-PL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omic Sans MS" panose="030F0702030302020204" pitchFamily="66" charset="0"/>
                        </a:rPr>
                        <a:t>Para</a:t>
                      </a:r>
                      <a:r>
                        <a:rPr lang="pl-PL" b="1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omic Sans MS" panose="030F0702030302020204" pitchFamily="66" charset="0"/>
                        </a:rPr>
                        <a:t> liczb x = - 2 i y = - 7 nie jest rozwiązaniem tego układu</a:t>
                      </a:r>
                      <a:endParaRPr lang="pl-PL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omic Sans MS" panose="030F0702030302020204" pitchFamily="66" charset="0"/>
                        </a:rPr>
                        <a:t>P</a:t>
                      </a:r>
                      <a:endParaRPr lang="pl-PL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omic Sans MS" panose="030F0702030302020204" pitchFamily="66" charset="0"/>
                        </a:rPr>
                        <a:t>F</a:t>
                      </a:r>
                      <a:endParaRPr lang="pl-PL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omic Sans MS" panose="030F0702030302020204" pitchFamily="66" charset="0"/>
                        </a:rPr>
                        <a:t>D</a:t>
                      </a:r>
                      <a:endParaRPr lang="pl-PL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omic Sans MS" panose="030F0702030302020204" pitchFamily="66" charset="0"/>
                        </a:rPr>
                        <a:t>Układ ten ma tylko dwa rozwiązania</a:t>
                      </a:r>
                      <a:endParaRPr lang="pl-PL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omic Sans MS" panose="030F0702030302020204" pitchFamily="66" charset="0"/>
                        </a:rPr>
                        <a:t>P</a:t>
                      </a:r>
                      <a:endParaRPr lang="pl-PL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omic Sans MS" panose="030F0702030302020204" pitchFamily="66" charset="0"/>
                        </a:rPr>
                        <a:t>F</a:t>
                      </a:r>
                      <a:endParaRPr lang="pl-PL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omic Sans MS" panose="030F0702030302020204" pitchFamily="66" charset="0"/>
                        </a:rPr>
                        <a:t>E</a:t>
                      </a:r>
                      <a:endParaRPr lang="pl-PL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omic Sans MS" panose="030F0702030302020204" pitchFamily="66" charset="0"/>
                        </a:rPr>
                        <a:t>Układ ten ma nieskończenie wiele rozwiązań</a:t>
                      </a:r>
                      <a:endParaRPr lang="pl-PL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omic Sans MS" panose="030F0702030302020204" pitchFamily="66" charset="0"/>
                        </a:rPr>
                        <a:t>P</a:t>
                      </a:r>
                      <a:endParaRPr lang="pl-PL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omic Sans MS" panose="030F0702030302020204" pitchFamily="66" charset="0"/>
                        </a:rPr>
                        <a:t>F</a:t>
                      </a:r>
                      <a:endParaRPr lang="pl-PL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634730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>
              <a:xfrm>
                <a:off x="395536" y="188640"/>
                <a:ext cx="8496944" cy="6480720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pl-PL" sz="2800" b="1" dirty="0" smtClean="0">
                    <a:latin typeface="Comic Sans MS" panose="030F0702030302020204" pitchFamily="66" charset="0"/>
                  </a:rPr>
                  <a:t>Zadanie 8  Para liczb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pl-PL" b="1" i="1" smtClean="0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pl-PL" b="1" i="1" smtClean="0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pl-PL" b="1" i="1" smtClean="0">
                                <a:latin typeface="Cambria Math"/>
                              </a:rPr>
                              <m:t>𝒙</m:t>
                            </m:r>
                            <m:r>
                              <a:rPr lang="pl-PL" b="1" i="1" smtClean="0">
                                <a:latin typeface="Cambria Math"/>
                              </a:rPr>
                              <m:t>=</m:t>
                            </m:r>
                            <m:r>
                              <a:rPr lang="pl-PL" b="1" i="1" smtClean="0">
                                <a:latin typeface="Cambria Math"/>
                              </a:rPr>
                              <m:t>𝟒</m:t>
                            </m:r>
                          </m:e>
                          <m:e>
                            <m:r>
                              <a:rPr lang="pl-PL" b="1" i="1" smtClean="0">
                                <a:latin typeface="Cambria Math"/>
                              </a:rPr>
                              <m:t>𝒚</m:t>
                            </m:r>
                            <m:r>
                              <a:rPr lang="pl-PL" b="1" i="1" smtClean="0">
                                <a:latin typeface="Cambria Math"/>
                              </a:rPr>
                              <m:t>=</m:t>
                            </m:r>
                            <m:r>
                              <a:rPr lang="pl-PL" b="1" i="1" smtClean="0">
                                <a:latin typeface="Cambria Math"/>
                              </a:rPr>
                              <m:t>𝟎</m:t>
                            </m:r>
                          </m:e>
                        </m:eqArr>
                      </m:e>
                    </m:d>
                  </m:oMath>
                </a14:m>
                <a:r>
                  <a:rPr lang="pl-PL" sz="2800" b="1" dirty="0" smtClean="0">
                    <a:latin typeface="Comic Sans MS" panose="030F0702030302020204" pitchFamily="66" charset="0"/>
                  </a:rPr>
                  <a:t> jest rozwiązaniem układu równań: </a:t>
                </a:r>
              </a:p>
              <a:p>
                <a:pPr marL="0" indent="0">
                  <a:buNone/>
                </a:pPr>
                <a:endParaRPr lang="pl-PL" sz="2800" b="1" i="1" dirty="0" smtClean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pl-PL" sz="3600" b="1" i="1" smtClean="0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pl-PL" sz="3600" b="1" i="1" smtClean="0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pl-PL" sz="3600" b="1" i="1" smtClean="0">
                                <a:latin typeface="Cambria Math"/>
                              </a:rPr>
                              <m:t>𝟐</m:t>
                            </m:r>
                            <m:r>
                              <a:rPr lang="pl-PL" sz="3600" b="1" i="1" smtClean="0">
                                <a:latin typeface="Cambria Math"/>
                              </a:rPr>
                              <m:t>𝒙</m:t>
                            </m:r>
                            <m:r>
                              <a:rPr lang="pl-PL" sz="3600" b="1" i="1" smtClean="0">
                                <a:latin typeface="Cambria Math"/>
                              </a:rPr>
                              <m:t> −</m:t>
                            </m:r>
                            <m:r>
                              <a:rPr lang="pl-PL" sz="3600" b="1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𝒂</m:t>
                            </m:r>
                            <m:r>
                              <a:rPr lang="pl-PL" sz="3600" b="1" i="1" smtClean="0">
                                <a:latin typeface="Cambria Math"/>
                              </a:rPr>
                              <m:t>𝒚</m:t>
                            </m:r>
                            <m:r>
                              <a:rPr lang="pl-PL" sz="3600" b="1" i="1" smtClean="0">
                                <a:latin typeface="Cambria Math"/>
                              </a:rPr>
                              <m:t>=</m:t>
                            </m:r>
                            <m:r>
                              <a:rPr lang="pl-PL" sz="3600" b="1" i="1" smtClean="0">
                                <a:latin typeface="Cambria Math"/>
                              </a:rPr>
                              <m:t>𝟖</m:t>
                            </m:r>
                          </m:e>
                          <m:e>
                            <m:r>
                              <a:rPr lang="pl-PL" sz="3600" b="1" i="1" smtClean="0">
                                <a:latin typeface="Cambria Math"/>
                              </a:rPr>
                              <m:t>−</m:t>
                            </m:r>
                            <m:r>
                              <a:rPr lang="pl-PL" sz="3600" b="1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𝒂</m:t>
                            </m:r>
                            <m:r>
                              <a:rPr lang="pl-PL" sz="3600" b="1" i="1" smtClean="0">
                                <a:latin typeface="Cambria Math"/>
                              </a:rPr>
                              <m:t>𝒙</m:t>
                            </m:r>
                            <m:r>
                              <a:rPr lang="pl-PL" sz="3600" b="1" i="1" smtClean="0">
                                <a:latin typeface="Cambria Math"/>
                              </a:rPr>
                              <m:t>−</m:t>
                            </m:r>
                            <m:r>
                              <a:rPr lang="pl-PL" sz="3600" b="1" i="1" smtClean="0">
                                <a:latin typeface="Cambria Math"/>
                              </a:rPr>
                              <m:t>𝒚</m:t>
                            </m:r>
                            <m:r>
                              <a:rPr lang="pl-PL" sz="3600" b="1" i="1" smtClean="0">
                                <a:latin typeface="Cambria Math"/>
                              </a:rPr>
                              <m:t>=</m:t>
                            </m:r>
                            <m:r>
                              <a:rPr lang="pl-PL" sz="3600" b="1" i="1" smtClean="0">
                                <a:latin typeface="Cambria Math"/>
                              </a:rPr>
                              <m:t>𝟏𝟐</m:t>
                            </m:r>
                          </m:e>
                        </m:eqArr>
                      </m:e>
                    </m:d>
                  </m:oMath>
                </a14:m>
                <a:r>
                  <a:rPr lang="pl-PL" sz="3600" b="1" dirty="0" smtClean="0">
                    <a:latin typeface="Comic Sans MS" panose="030F0702030302020204" pitchFamily="66" charset="0"/>
                  </a:rPr>
                  <a:t>  jeżeli a wynosi:</a:t>
                </a:r>
              </a:p>
              <a:p>
                <a:pPr marL="0" indent="0">
                  <a:buNone/>
                </a:pPr>
                <a:endParaRPr lang="pl-PL" sz="3600" b="1" dirty="0"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:r>
                  <a:rPr lang="pl-PL" sz="3600" b="1" dirty="0" smtClean="0">
                    <a:solidFill>
                      <a:srgbClr val="FF0000"/>
                    </a:solidFill>
                    <a:latin typeface="Comic Sans MS" panose="030F0702030302020204" pitchFamily="66" charset="0"/>
                  </a:rPr>
                  <a:t>a</a:t>
                </a:r>
                <a:r>
                  <a:rPr lang="pl-PL" sz="3600" b="1" dirty="0" smtClean="0">
                    <a:latin typeface="Comic Sans MS" panose="030F0702030302020204" pitchFamily="66" charset="0"/>
                  </a:rPr>
                  <a:t> = 3                 </a:t>
                </a:r>
                <a:r>
                  <a:rPr lang="pl-PL" sz="3600" b="1" dirty="0" smtClean="0">
                    <a:solidFill>
                      <a:srgbClr val="FF0000"/>
                    </a:solidFill>
                    <a:latin typeface="Comic Sans MS" panose="030F0702030302020204" pitchFamily="66" charset="0"/>
                  </a:rPr>
                  <a:t>a</a:t>
                </a:r>
                <a:r>
                  <a:rPr lang="pl-PL" sz="3600" b="1" dirty="0" smtClean="0">
                    <a:latin typeface="Comic Sans MS" panose="030F0702030302020204" pitchFamily="66" charset="0"/>
                  </a:rPr>
                  <a:t> = 0</a:t>
                </a:r>
              </a:p>
              <a:p>
                <a:pPr marL="0" indent="0">
                  <a:buNone/>
                </a:pPr>
                <a:r>
                  <a:rPr lang="pl-PL" sz="3600" b="1" dirty="0" smtClean="0">
                    <a:solidFill>
                      <a:srgbClr val="FF0000"/>
                    </a:solidFill>
                    <a:latin typeface="Comic Sans MS" panose="030F0702030302020204" pitchFamily="66" charset="0"/>
                  </a:rPr>
                  <a:t>a</a:t>
                </a:r>
                <a:r>
                  <a:rPr lang="pl-PL" sz="3600" b="1" dirty="0" smtClean="0">
                    <a:latin typeface="Comic Sans MS" panose="030F0702030302020204" pitchFamily="66" charset="0"/>
                  </a:rPr>
                  <a:t> = -3                </a:t>
                </a:r>
                <a:r>
                  <a:rPr lang="pl-PL" sz="3600" b="1" dirty="0" smtClean="0">
                    <a:solidFill>
                      <a:srgbClr val="FF0000"/>
                    </a:solidFill>
                    <a:latin typeface="Comic Sans MS" panose="030F0702030302020204" pitchFamily="66" charset="0"/>
                  </a:rPr>
                  <a:t>a</a:t>
                </a:r>
                <a:r>
                  <a:rPr lang="pl-PL" sz="3600" b="1" dirty="0" smtClean="0">
                    <a:latin typeface="Comic Sans MS" panose="030F0702030302020204" pitchFamily="66" charset="0"/>
                  </a:rPr>
                  <a:t> = -4 </a:t>
                </a:r>
                <a:endParaRPr lang="pl-PL" sz="3600" b="1" dirty="0"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95536" y="188640"/>
                <a:ext cx="8496944" cy="6480720"/>
              </a:xfrm>
              <a:blipFill rotWithShape="1">
                <a:blip r:embed="rId2"/>
                <a:stretch>
                  <a:fillRect l="-2224" r="-2582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9845910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332</TotalTime>
  <Words>1302</Words>
  <Application>Microsoft Office PowerPoint</Application>
  <PresentationFormat>Pokaz na ekranie (4:3)</PresentationFormat>
  <Paragraphs>184</Paragraphs>
  <Slides>16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16</vt:i4>
      </vt:variant>
    </vt:vector>
  </HeadingPairs>
  <TitlesOfParts>
    <vt:vector size="17" baseType="lpstr">
      <vt:lpstr>Motyw pakietu Office</vt:lpstr>
      <vt:lpstr>UKŁADY RÓWNAŃ 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UKŁADY RÓWNAŃ </dc:title>
  <dc:creator>marta</dc:creator>
  <cp:lastModifiedBy>marta</cp:lastModifiedBy>
  <cp:revision>26</cp:revision>
  <dcterms:created xsi:type="dcterms:W3CDTF">2013-12-14T22:43:13Z</dcterms:created>
  <dcterms:modified xsi:type="dcterms:W3CDTF">2013-12-18T09:33:00Z</dcterms:modified>
</cp:coreProperties>
</file>