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7" r:id="rId9"/>
    <p:sldId id="272" r:id="rId10"/>
    <p:sldId id="262" r:id="rId11"/>
    <p:sldId id="268" r:id="rId12"/>
    <p:sldId id="263" r:id="rId13"/>
    <p:sldId id="269" r:id="rId14"/>
    <p:sldId id="264" r:id="rId15"/>
    <p:sldId id="270" r:id="rId16"/>
    <p:sldId id="275" r:id="rId17"/>
    <p:sldId id="274" r:id="rId18"/>
    <p:sldId id="276" r:id="rId19"/>
    <p:sldId id="265" r:id="rId20"/>
    <p:sldId id="271" r:id="rId21"/>
    <p:sldId id="277" r:id="rId2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CB0A-F42A-4322-A940-4478F3EEF18C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0E684-5635-469C-8C38-9BBD0CB858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2993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CB0A-F42A-4322-A940-4478F3EEF18C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0E684-5635-469C-8C38-9BBD0CB858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2823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CB0A-F42A-4322-A940-4478F3EEF18C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0E684-5635-469C-8C38-9BBD0CB858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2990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CB0A-F42A-4322-A940-4478F3EEF18C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0E684-5635-469C-8C38-9BBD0CB858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3821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CB0A-F42A-4322-A940-4478F3EEF18C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0E684-5635-469C-8C38-9BBD0CB858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7009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CB0A-F42A-4322-A940-4478F3EEF18C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0E684-5635-469C-8C38-9BBD0CB858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947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CB0A-F42A-4322-A940-4478F3EEF18C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0E684-5635-469C-8C38-9BBD0CB858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3988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CB0A-F42A-4322-A940-4478F3EEF18C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0E684-5635-469C-8C38-9BBD0CB858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5630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CB0A-F42A-4322-A940-4478F3EEF18C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0E684-5635-469C-8C38-9BBD0CB858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9183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CB0A-F42A-4322-A940-4478F3EEF18C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0E684-5635-469C-8C38-9BBD0CB858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71463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CB0A-F42A-4322-A940-4478F3EEF18C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0E684-5635-469C-8C38-9BBD0CB858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7132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89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4CB0A-F42A-4322-A940-4478F3EEF18C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0E684-5635-469C-8C38-9BBD0CB858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661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sz="48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UKŁADY RÓWNAŃ  ZASTOSUJ W PRAKTYCE</a:t>
            </a:r>
            <a:endParaRPr lang="pl-PL" sz="48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704856" cy="1752600"/>
          </a:xfrm>
        </p:spPr>
        <p:txBody>
          <a:bodyPr/>
          <a:lstStyle/>
          <a:p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PROBLEMY MATEMATYCZNE WOKÓŁ NAS</a:t>
            </a:r>
            <a:endParaRPr lang="pl-PL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483768" y="5796149"/>
            <a:ext cx="6228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2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Autor prezentacji mgr Marta </a:t>
            </a:r>
            <a:r>
              <a:rPr lang="pl-PL" sz="2000" b="1" dirty="0" err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Krużyńska</a:t>
            </a: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16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264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PROBLEM IV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Dwie prostokątne działki mają równe powierzchnie. Szerokość pierwszej działki jest równa 6 metrów, a drugiej 8 metrów. Długość pierwszej jest o 3 metry większa od długości drugiej. Ile metrów bieżących siatki potrzeba na ogrodzenie tych działek?</a:t>
            </a: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Wielkościami nieznanymi są:</a:t>
            </a:r>
          </a:p>
          <a:p>
            <a:pPr marL="0" indent="0">
              <a:buNone/>
            </a:pPr>
            <a:r>
              <a:rPr lang="pl-PL" sz="20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x</a:t>
            </a: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– długość I działki</a:t>
            </a:r>
          </a:p>
          <a:p>
            <a:pPr marL="0" indent="0">
              <a:buNone/>
            </a:pPr>
            <a:r>
              <a:rPr lang="pl-PL" sz="20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y</a:t>
            </a: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– długość II działki  </a:t>
            </a:r>
          </a:p>
          <a:p>
            <a:pPr marL="0" indent="0">
              <a:buNone/>
            </a:pP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Wiemy, że długość I działki jest o 3m większa od II, zatem:</a:t>
            </a:r>
          </a:p>
          <a:p>
            <a:pPr marL="0" indent="0">
              <a:buNone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           x = y + 3</a:t>
            </a:r>
          </a:p>
          <a:p>
            <a:pPr marL="0" indent="0">
              <a:buNone/>
            </a:pPr>
            <a:endParaRPr lang="pl-PL" sz="2000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Ponadto wiemy, że działki te mają równe powierzchnie, czyli: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Pole I działki       =      Pole II działki  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               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6x   =     8y  </a:t>
            </a:r>
          </a:p>
          <a:p>
            <a:pPr marL="0" indent="0">
              <a:buNone/>
            </a:pP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32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404664"/>
                <a:ext cx="8748464" cy="5976664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ROZWIĄZANIE PROBLEMU IV</a:t>
                </a:r>
              </a:p>
              <a:p>
                <a:pPr marL="0" indent="0">
                  <a:buNone/>
                </a:pPr>
                <a:r>
                  <a:rPr lang="pl-PL" sz="2000" b="1" u="sng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Sytuację opisaną w zadaniu możemy opisać za pomocą układu równań:</a:t>
                </a: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8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8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8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8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8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  <m:e>
                            <m:r>
                              <a:rPr lang="pl-PL" sz="28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𝟔</m:t>
                            </m:r>
                            <m:r>
                              <a:rPr lang="pl-PL" sz="28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8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𝟖</m:t>
                            </m:r>
                            <m:r>
                              <a:rPr lang="pl-PL" sz="28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8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</a:t>
                </a: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podstawmy wyrażenie y+3 zamiast x do II równania</a:t>
                </a:r>
              </a:p>
              <a:p>
                <a:pPr marL="0" indent="0">
                  <a:buNone/>
                </a:pPr>
                <a:endParaRPr lang="pl-PL" sz="28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8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6(y + 3) = 8y</a:t>
                </a:r>
              </a:p>
              <a:p>
                <a:pPr marL="0" indent="0">
                  <a:buNone/>
                </a:pPr>
                <a:r>
                  <a:rPr lang="pl-PL" sz="28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6y + 18 = 8y</a:t>
                </a:r>
              </a:p>
              <a:p>
                <a:pPr marL="0" indent="0">
                  <a:buNone/>
                </a:pPr>
                <a:r>
                  <a:rPr lang="pl-PL" sz="28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6y – 8y = -18</a:t>
                </a:r>
              </a:p>
              <a:p>
                <a:pPr marL="0" indent="0">
                  <a:buNone/>
                </a:pPr>
                <a:r>
                  <a:rPr lang="pl-PL" sz="28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-2y = -18 /</a:t>
                </a:r>
                <a:r>
                  <a:rPr lang="pl-PL" sz="2800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  <a:sym typeface="Wingdings" panose="05000000000000000000" pitchFamily="2" charset="2"/>
                  </a:rPr>
                  <a:t>:</a:t>
                </a:r>
                <a:r>
                  <a:rPr lang="pl-PL" sz="28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  <a:sym typeface="Wingdings" panose="05000000000000000000" pitchFamily="2" charset="2"/>
                  </a:rPr>
                  <a:t>(-2)</a:t>
                </a:r>
              </a:p>
              <a:p>
                <a:pPr marL="0" indent="0">
                  <a:buNone/>
                </a:pPr>
                <a:r>
                  <a:rPr lang="pl-PL" sz="2800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  <a:sym typeface="Wingdings" panose="05000000000000000000" pitchFamily="2" charset="2"/>
                  </a:rPr>
                  <a:t> </a:t>
                </a:r>
                <a:r>
                  <a:rPr lang="pl-PL" sz="28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  <a:sym typeface="Wingdings" panose="05000000000000000000" pitchFamily="2" charset="2"/>
                  </a:rPr>
                  <a:t>  y = 9             Zatem x = 9 + 3 = 12</a:t>
                </a:r>
              </a:p>
              <a:p>
                <a:pPr marL="0" indent="0">
                  <a:buNone/>
                </a:pPr>
                <a:endParaRPr lang="pl-PL" sz="28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pl-PL" sz="2800" b="1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  <a:latin typeface="Comic Sans MS" panose="030F0702030302020204" pitchFamily="66" charset="0"/>
                    <a:sym typeface="Wingdings" panose="05000000000000000000" pitchFamily="2" charset="2"/>
                  </a:rPr>
                  <a:t>I działka ma wymiary  6m x 12m, II  8m x 9m</a:t>
                </a:r>
                <a:endParaRPr lang="pl-PL" sz="2800" b="1" dirty="0">
                  <a:solidFill>
                    <a:schemeClr val="accent5">
                      <a:lumMod val="20000"/>
                      <a:lumOff val="8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404664"/>
                <a:ext cx="8748464" cy="5976664"/>
              </a:xfrm>
              <a:blipFill rotWithShape="1">
                <a:blip r:embed="rId2"/>
                <a:stretch>
                  <a:fillRect l="-1393" t="-1019" r="-348" b="-224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3552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3367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PROBLEM V 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W  dwóch naczyniach znajduje się woda o różnych  temperaturach. Jeżeli z pierwszego weźmiemy 240g, a z drugiego 260g wody  to temperatura mieszaniny wyniesie 52°C. Natomiast, gdyby wziąć 180g z pierwszego i 120g z drugiego to temperatura mieszaniny wyniesie 46°C. Oblicz temperaturę wody w każdym z naczyń.</a:t>
            </a: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Oznaczmy niewiadome:</a:t>
            </a:r>
          </a:p>
          <a:p>
            <a:pPr marL="0" indent="0">
              <a:buNone/>
            </a:pPr>
            <a:r>
              <a:rPr lang="pl-PL" sz="20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x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– temperatura wody w I naczyniu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y - temperatura wody w II naczyniu</a:t>
            </a:r>
          </a:p>
          <a:p>
            <a:pPr marL="0" indent="0">
              <a:buNone/>
            </a:pPr>
            <a:endParaRPr lang="pl-PL" sz="2000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Opiszmy pierwszą mieszaninę:</a:t>
            </a: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240g o temp x + 260g o temp y = 500g o temp 52°C</a:t>
            </a:r>
          </a:p>
          <a:p>
            <a:pPr marL="0" indent="0">
              <a:buNone/>
            </a:pPr>
            <a:r>
              <a:rPr lang="pl-PL" sz="24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240x + 260y = 500∙52</a:t>
            </a:r>
          </a:p>
          <a:p>
            <a:pPr marL="0" indent="0">
              <a:buNone/>
            </a:pPr>
            <a:endParaRPr lang="pl-PL" sz="2000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u="sng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Opiszmy </a:t>
            </a:r>
            <a:r>
              <a:rPr lang="pl-PL" sz="2000" b="1" u="sng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drugą </a:t>
            </a:r>
            <a:r>
              <a:rPr lang="pl-PL" sz="2000" b="1" u="sng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mieszaninę:</a:t>
            </a: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180g </a:t>
            </a:r>
            <a:r>
              <a:rPr lang="pl-PL" sz="2000" b="1" u="sng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o temp x + </a:t>
            </a: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120g </a:t>
            </a:r>
            <a:r>
              <a:rPr lang="pl-PL" sz="2000" b="1" u="sng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o temp y = </a:t>
            </a: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300g </a:t>
            </a:r>
            <a:r>
              <a:rPr lang="pl-PL" sz="2000" b="1" u="sng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o temp </a:t>
            </a: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46°C</a:t>
            </a:r>
            <a:endParaRPr lang="pl-PL" sz="2000" b="1" u="sng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4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180x </a:t>
            </a:r>
            <a:r>
              <a:rPr lang="pl-PL" sz="24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+ </a:t>
            </a:r>
            <a:r>
              <a:rPr lang="pl-PL" sz="24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120y </a:t>
            </a:r>
            <a:r>
              <a:rPr lang="pl-PL" sz="24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= </a:t>
            </a:r>
            <a:r>
              <a:rPr lang="pl-PL" sz="24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300∙46</a:t>
            </a:r>
            <a:endParaRPr lang="pl-PL" sz="2400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32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332656"/>
                <a:ext cx="8856984" cy="6264696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ROZWIĄZANIE PROBLEMU V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Zatem możemy zapisać następujący układ dwóch równań;</a:t>
                </a:r>
              </a:p>
              <a:p>
                <a:pPr marL="0" indent="0">
                  <a:buNone/>
                </a:pPr>
                <a:endParaRPr lang="pl-PL" sz="1400" b="1" i="1" dirty="0" smtClean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14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1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m:rPr>
                                <m:nor/>
                              </m:rPr>
                              <a:rPr lang="pl-PL" sz="1600" b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omic Sans MS" panose="030F0702030302020204" pitchFamily="66" charset="0"/>
                              </a:rPr>
                              <m:t>240</m:t>
                            </m:r>
                            <m:r>
                              <m:rPr>
                                <m:nor/>
                              </m:rPr>
                              <a:rPr lang="pl-PL" sz="1600" b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omic Sans MS" panose="030F0702030302020204" pitchFamily="66" charset="0"/>
                              </a:rPr>
                              <m:t>x</m:t>
                            </m:r>
                            <m:r>
                              <m:rPr>
                                <m:nor/>
                              </m:rPr>
                              <a:rPr lang="pl-PL" sz="1600" b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omic Sans MS" panose="030F0702030302020204" pitchFamily="66" charset="0"/>
                              </a:rPr>
                              <m:t> + 260</m:t>
                            </m:r>
                            <m:r>
                              <m:rPr>
                                <m:nor/>
                              </m:rPr>
                              <a:rPr lang="pl-PL" sz="1600" b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omic Sans MS" panose="030F0702030302020204" pitchFamily="66" charset="0"/>
                              </a:rPr>
                              <m:t>y</m:t>
                            </m:r>
                            <m:r>
                              <m:rPr>
                                <m:nor/>
                              </m:rPr>
                              <a:rPr lang="pl-PL" sz="1600" b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omic Sans MS" panose="030F0702030302020204" pitchFamily="66" charset="0"/>
                              </a:rPr>
                              <m:t> = 26 000 </m:t>
                            </m:r>
                          </m:e>
                          <m:e>
                            <m:r>
                              <m:rPr>
                                <m:nor/>
                              </m:rPr>
                              <a:rPr lang="pl-PL" sz="1800" b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omic Sans MS" panose="030F0702030302020204" pitchFamily="66" charset="0"/>
                              </a:rPr>
                              <m:t>180</m:t>
                            </m:r>
                            <m:r>
                              <m:rPr>
                                <m:nor/>
                              </m:rPr>
                              <a:rPr lang="pl-PL" sz="1800" b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omic Sans MS" panose="030F0702030302020204" pitchFamily="66" charset="0"/>
                              </a:rPr>
                              <m:t>x</m:t>
                            </m:r>
                            <m:r>
                              <m:rPr>
                                <m:nor/>
                              </m:rPr>
                              <a:rPr lang="pl-PL" sz="1800" b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omic Sans MS" panose="030F0702030302020204" pitchFamily="66" charset="0"/>
                              </a:rPr>
                              <m:t> + 120</m:t>
                            </m:r>
                            <m:r>
                              <m:rPr>
                                <m:nor/>
                              </m:rPr>
                              <a:rPr lang="pl-PL" sz="1800" b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omic Sans MS" panose="030F0702030302020204" pitchFamily="66" charset="0"/>
                              </a:rPr>
                              <m:t>y</m:t>
                            </m:r>
                            <m:r>
                              <m:rPr>
                                <m:nor/>
                              </m:rPr>
                              <a:rPr lang="pl-PL" sz="1800" b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omic Sans MS" panose="030F0702030302020204" pitchFamily="66" charset="0"/>
                              </a:rPr>
                              <m:t> = 13 800 </m:t>
                            </m:r>
                            <m:r>
                              <m:rPr>
                                <m:nor/>
                              </m:rPr>
                              <a:rPr lang="pl-PL" sz="1600" b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omic Sans MS" panose="030F0702030302020204" pitchFamily="66" charset="0"/>
                              </a:rPr>
                              <m:t> 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</a:t>
                </a:r>
                <a:r>
                  <a:rPr lang="pl-PL" sz="18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Przekształcamy równania do prostszej postaci</a:t>
                </a:r>
              </a:p>
              <a:p>
                <a:pPr marL="0" indent="0">
                  <a:buNone/>
                </a:pPr>
                <a:endParaRPr lang="pl-PL" sz="18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18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𝟐𝟒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𝟐𝟔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𝟐𝟔𝟎𝟎</m:t>
                              </m:r>
                            </m:e>
                            <m:e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𝟏𝟖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𝟏𝟐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𝟏𝟑𝟖𝟎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 /: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1800" b="1" i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1800" b="1" i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18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1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1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𝟐𝟒</m:t>
                              </m:r>
                              <m:r>
                                <a:rPr lang="pl-PL" sz="1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1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1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𝟐𝟔</m:t>
                              </m:r>
                              <m:r>
                                <a:rPr lang="pl-PL" sz="1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1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1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𝟐𝟔𝟎𝟎</m:t>
                              </m:r>
                            </m:e>
                            <m:e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sz="1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1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1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1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𝟒𝟔𝟎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 /∙(−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1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1800" b="1" i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1800" b="1" i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18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18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18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𝟐𝟒</m:t>
                            </m:r>
                            <m:r>
                              <a:rPr lang="pl-PL" sz="18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18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18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𝟐𝟔</m:t>
                            </m:r>
                            <m:r>
                              <a:rPr lang="pl-PL" sz="18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18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18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𝟐𝟔𝟎𝟎</m:t>
                            </m:r>
                          </m:e>
                          <m:e>
                            <m:r>
                              <a:rPr lang="pl-PL" sz="18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18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𝟐𝟒</m:t>
                            </m:r>
                            <m:r>
                              <a:rPr lang="pl-PL" sz="18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18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18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𝟏𝟔</m:t>
                            </m:r>
                            <m:r>
                              <a:rPr lang="pl-PL" sz="18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18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=−</m:t>
                            </m:r>
                            <m:r>
                              <a:rPr lang="pl-PL" sz="18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𝟏𝟖𝟒𝟎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1800" b="1" i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</a:t>
                </a:r>
                <a:r>
                  <a:rPr lang="pl-PL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Dodajemy równania stronami, po zredukowaniu x </a:t>
                </a:r>
              </a:p>
              <a:p>
                <a:pPr marL="0" indent="0">
                  <a:buNone/>
                </a:pPr>
                <a:r>
                  <a:rPr lang="pl-PL" sz="1800" b="1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                  obliczamy niewiadomą y</a:t>
                </a:r>
              </a:p>
              <a:p>
                <a:pPr marL="0" indent="0">
                  <a:buNone/>
                </a:pPr>
                <a:r>
                  <a:rPr lang="pl-PL" sz="1800" b="1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10y = 760</a:t>
                </a:r>
              </a:p>
              <a:p>
                <a:pPr marL="0" indent="0">
                  <a:buNone/>
                </a:pPr>
                <a:r>
                  <a:rPr lang="pl-PL" sz="1800" b="1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y = 76           Zatem     6x + 4∙76 = 460</a:t>
                </a:r>
              </a:p>
              <a:p>
                <a:pPr marL="0" indent="0">
                  <a:buNone/>
                </a:pPr>
                <a:r>
                  <a:rPr lang="pl-PL" sz="1800" b="1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                               6x + 304 = 460</a:t>
                </a:r>
              </a:p>
              <a:p>
                <a:pPr marL="0" indent="0">
                  <a:buNone/>
                </a:pPr>
                <a:r>
                  <a:rPr lang="pl-PL" sz="1800" b="1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                                6x = 156</a:t>
                </a:r>
              </a:p>
              <a:p>
                <a:pPr marL="0" indent="0">
                  <a:buNone/>
                </a:pPr>
                <a:r>
                  <a:rPr lang="pl-PL" sz="1800" b="1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                                 x = 26</a:t>
                </a:r>
                <a:endParaRPr lang="pl-PL" sz="18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  <a:latin typeface="Comic Sans MS" panose="030F0702030302020204" pitchFamily="66" charset="0"/>
                  </a:rPr>
                  <a:t>Temperatura wody  w I naczyniu wynosi 26°C, a w II  76°C</a:t>
                </a:r>
                <a:endParaRPr lang="pl-PL" sz="2000" b="1" dirty="0">
                  <a:solidFill>
                    <a:schemeClr val="accent5">
                      <a:lumMod val="20000"/>
                      <a:lumOff val="8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1800" b="1" i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1800" b="1" i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1800" b="1" i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332656"/>
                <a:ext cx="8856984" cy="6264696"/>
              </a:xfrm>
              <a:blipFill rotWithShape="1">
                <a:blip r:embed="rId2"/>
                <a:stretch>
                  <a:fillRect l="-757" t="-974" b="-68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3552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97666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PROBLEM VI 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Ile trzeba wziąć stopu złota o próbie 0,960 i stopu próby 0,375, żeby otrzymać 39 gramów złota próby 0,750?</a:t>
            </a:r>
          </a:p>
          <a:p>
            <a:pPr marL="0" indent="0">
              <a:buNone/>
            </a:pP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400" b="1" u="sng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Oznaczenie niewiadomych:</a:t>
            </a:r>
          </a:p>
          <a:p>
            <a:pPr marL="0" indent="0">
              <a:buNone/>
            </a:pPr>
            <a:r>
              <a:rPr lang="pl-PL" sz="24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x – ilość złota o próbie 0,960</a:t>
            </a:r>
          </a:p>
          <a:p>
            <a:pPr marL="0" indent="0">
              <a:buNone/>
            </a:pPr>
            <a:r>
              <a:rPr lang="pl-PL" sz="24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y – ilość złota o próbie 0,375</a:t>
            </a:r>
          </a:p>
          <a:p>
            <a:pPr marL="0" indent="0">
              <a:buNone/>
            </a:pPr>
            <a:endParaRPr lang="pl-PL" sz="2400" b="1" dirty="0" smtClean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4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Zapiszmy informację dotyczącą ilości każdego ze stopów.</a:t>
            </a:r>
          </a:p>
          <a:p>
            <a:pPr marL="0" indent="0">
              <a:buNone/>
            </a:pPr>
            <a:r>
              <a:rPr lang="pl-PL" sz="24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Po złączeniu stopów otrzymano 39 gramów złota o nowej próbie</a:t>
            </a:r>
          </a:p>
          <a:p>
            <a:pPr marL="0" indent="0">
              <a:buNone/>
            </a:pPr>
            <a:endParaRPr lang="pl-PL" sz="2400" b="1" dirty="0" smtClean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8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Czyli:  </a:t>
            </a:r>
            <a:r>
              <a:rPr lang="pl-PL" sz="28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x + y = 39</a:t>
            </a:r>
          </a:p>
          <a:p>
            <a:pPr marL="0" indent="0">
              <a:buNone/>
            </a:pPr>
            <a:endParaRPr lang="pl-PL" sz="2400" b="1" dirty="0" smtClean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4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Zapiszmy informacje dotyczące próby  nowego stopu.</a:t>
            </a:r>
          </a:p>
          <a:p>
            <a:pPr marL="0" indent="0">
              <a:buNone/>
            </a:pPr>
            <a:r>
              <a:rPr lang="pl-PL" sz="24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x gramów stopu o próbie 0,960 + y gram stopu o próbie 0,375 = 39 gramów stopu o próbie 0,750</a:t>
            </a:r>
          </a:p>
          <a:p>
            <a:pPr marL="0" indent="0">
              <a:buNone/>
            </a:pPr>
            <a:endParaRPr lang="pl-PL" sz="2400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8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Z</a:t>
            </a:r>
            <a:r>
              <a:rPr lang="pl-PL" sz="28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atem:  0,960x + 0,375y = 0,750∙39</a:t>
            </a:r>
          </a:p>
          <a:p>
            <a:pPr marL="0" indent="0">
              <a:buNone/>
            </a:pPr>
            <a:endParaRPr lang="pl-PL" sz="24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400" b="1" dirty="0" smtClean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400" b="1" dirty="0" smtClean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32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332656"/>
                <a:ext cx="8784976" cy="633670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ROZWIĄZANIE PROBLEMU VI</a:t>
                </a:r>
              </a:p>
              <a:p>
                <a:pPr marL="0" indent="0">
                  <a:buNone/>
                </a:pPr>
                <a:r>
                  <a:rPr lang="pl-PL" sz="2000" b="1" u="sng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Zapiszmy problem z zadania w postaci układu równań:</a:t>
                </a: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0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𝟑𝟗</m:t>
                              </m:r>
                            </m:e>
                            <m:e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𝟗𝟔𝟎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𝟑𝟕𝟓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𝟐𝟗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𝟐𝟓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/∙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𝟏𝟎𝟎𝟎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0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𝟑𝟗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     /∙(−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𝟗𝟔𝟎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  <m:e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𝟗𝟔𝟎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𝟑𝟕𝟓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000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𝟐𝟗𝟐𝟓𝟎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0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𝟗𝟔𝟎</m:t>
                            </m:r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𝟗𝟔𝟎</m:t>
                            </m:r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=−</m:t>
                            </m:r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𝟑𝟕𝟒𝟒𝟎</m:t>
                            </m:r>
                          </m:e>
                          <m:e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𝟗𝟔𝟎</m:t>
                            </m:r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𝟑𝟕𝟓</m:t>
                            </m:r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𝟐𝟗𝟐𝟓𝟎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Dodajmy równania stronami</a:t>
                </a: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- 585y=-8190</a:t>
                </a:r>
              </a:p>
              <a:p>
                <a:pPr marL="0" indent="0">
                  <a:buNone/>
                </a:pPr>
                <a:r>
                  <a:rPr lang="pl-PL" sz="2000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    y = 14       Zatem   x + 14 = 39</a:t>
                </a:r>
              </a:p>
              <a:p>
                <a:pPr marL="0" indent="0">
                  <a:buNone/>
                </a:pPr>
                <a:r>
                  <a:rPr lang="pl-PL" sz="2000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                             x = 25</a:t>
                </a: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  <a:latin typeface="Comic Sans MS" panose="030F0702030302020204" pitchFamily="66" charset="0"/>
                  </a:rPr>
                  <a:t>Stopu o próbie 0,960 użyto 25 gram, a o próbie 0,375 – 14 gram.</a:t>
                </a: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332656"/>
                <a:ext cx="8784976" cy="6336704"/>
              </a:xfrm>
              <a:blipFill rotWithShape="1">
                <a:blip r:embed="rId2"/>
                <a:stretch>
                  <a:fillRect l="-693" t="-48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3552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332656"/>
                <a:ext cx="8568952" cy="633670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PROBLEM VII 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Kasia na świadectwie ma same piątki i czwórki. Średnia arytmetyczna jej ocen wynosi 4,6. gdyby zamiast jednej z czwórek miała piątkę, to średnia wyniosłaby 4,7. Ile czwórek, a ile piątek ma na świadectwie Kasia?</a:t>
                </a: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Ustalmy oznaczenia:</a:t>
                </a:r>
              </a:p>
              <a:p>
                <a:pPr marL="0" indent="0">
                  <a:buNone/>
                </a:pPr>
                <a:r>
                  <a:rPr lang="pl-PL" sz="2000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x</a:t>
                </a: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– ilość piątek </a:t>
                </a:r>
              </a:p>
              <a:p>
                <a:pPr marL="0" indent="0">
                  <a:buNone/>
                </a:pPr>
                <a:r>
                  <a:rPr lang="pl-PL" sz="2000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y</a:t>
                </a: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– ilość czwórek </a:t>
                </a: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u="sng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Zapiszmy równania obrazujące jej obecną sytuację:</a:t>
                </a:r>
              </a:p>
              <a:p>
                <a:pPr marL="0" indent="0">
                  <a:buNone/>
                </a:pPr>
                <a:endParaRPr lang="pl-PL" sz="2400" b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4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Średnia ocen = 4,6         </a:t>
                </a:r>
              </a:p>
              <a:p>
                <a:pPr marL="0" indent="0">
                  <a:buNone/>
                </a:pPr>
                <a:r>
                  <a:rPr lang="pl-PL" sz="24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Zatem: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𝒚</m:t>
                        </m:r>
                      </m:num>
                      <m:den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𝒚</m:t>
                        </m:r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</m:den>
                    </m:f>
                    <m:r>
                      <a:rPr lang="pl-PL" sz="36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pl-PL" sz="36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𝟒</m:t>
                    </m:r>
                    <m:r>
                      <a:rPr lang="pl-PL" sz="36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,</m:t>
                    </m:r>
                    <m:r>
                      <a:rPr lang="pl-PL" sz="36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𝟔</m:t>
                    </m:r>
                  </m:oMath>
                </a14:m>
                <a:endParaRPr lang="pl-PL" sz="3600" b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332656"/>
                <a:ext cx="8568952" cy="6336704"/>
              </a:xfrm>
              <a:blipFill rotWithShape="1">
                <a:blip r:embed="rId2"/>
                <a:stretch>
                  <a:fillRect l="-1138" t="-481" r="-170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jaśnienie w chmurce 1"/>
          <p:cNvSpPr/>
          <p:nvPr/>
        </p:nvSpPr>
        <p:spPr>
          <a:xfrm>
            <a:off x="4355976" y="2204864"/>
            <a:ext cx="4464496" cy="1440160"/>
          </a:xfrm>
          <a:prstGeom prst="cloudCallout">
            <a:avLst>
              <a:gd name="adj1" fmla="val -100015"/>
              <a:gd name="adj2" fmla="val 1147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Średnia arytmetyczna ocen to suma wszystkich ocen podzielona przez ich ilość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394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332656"/>
                <a:ext cx="8229600" cy="5976664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ROZWIĄZANIE PROBLEMU VII</a:t>
                </a:r>
              </a:p>
              <a:p>
                <a:pPr marL="0" indent="0">
                  <a:buNone/>
                </a:pPr>
                <a:r>
                  <a:rPr lang="pl-PL" sz="2000" b="1" u="sng" dirty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Zapiszmy równanie </a:t>
                </a:r>
                <a:r>
                  <a:rPr lang="pl-PL" sz="2000" b="1" u="sng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przedstawiające </a:t>
                </a:r>
                <a:r>
                  <a:rPr lang="pl-PL" sz="2000" b="1" u="sng" dirty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hipotetyczną </a:t>
                </a:r>
                <a:r>
                  <a:rPr lang="pl-PL" sz="2000" b="1" u="sng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sytuację</a:t>
                </a:r>
                <a:r>
                  <a:rPr lang="pl-PL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: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Ilość piątek – (o jedną więcej)   x + 1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Ilość czwórek (o jedną mniej)    y – 1</a:t>
                </a: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Wówczas średnia ocen = 4,7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Zatem: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3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pl-PL" sz="3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pl-PL" sz="3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)+</m:t>
                        </m:r>
                        <m:r>
                          <a:rPr lang="pl-PL" sz="3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pl-PL" sz="3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𝒚</m:t>
                        </m:r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pl-PL" sz="3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pl-PL" sz="3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pl-PL" sz="3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pl-PL" sz="3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pl-PL" sz="3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𝒚</m:t>
                        </m:r>
                        <m:r>
                          <a:rPr lang="pl-PL" sz="3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</m:den>
                    </m:f>
                    <m:r>
                      <a:rPr lang="pl-PL" sz="36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pl-PL" sz="36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𝟒</m:t>
                    </m:r>
                    <m:r>
                      <a:rPr lang="pl-PL" sz="36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,</m:t>
                    </m:r>
                    <m:r>
                      <a:rPr lang="pl-PL" sz="36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𝟕</m:t>
                    </m:r>
                  </m:oMath>
                </a14:m>
                <a:endParaRPr lang="pl-PL" sz="3600" b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000" b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Mamy zatem układ dwóch równań: </a:t>
                </a: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8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𝟓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𝟒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𝒚</m:t>
                                  </m:r>
                                </m:num>
                                <m:den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𝒚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</m:den>
                              </m:f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𝟓</m:t>
                                  </m:r>
                                  <m:d>
                                    <m:dPr>
                                      <m:ctrlPr>
                                        <a:rPr lang="pl-PL" sz="2800" b="1" i="1" smtClean="0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pl-PL" sz="2800" b="1" i="1" smtClean="0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𝒙</m:t>
                                      </m:r>
                                      <m:r>
                                        <a:rPr lang="pl-PL" sz="2800" b="1" i="1" smtClean="0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pl-PL" sz="2800" b="1" i="1" smtClean="0">
                                          <a:solidFill>
                                            <a:schemeClr val="tx2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𝟏</m:t>
                                      </m:r>
                                    </m:e>
                                  </m:d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𝟒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𝒚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𝒚</m:t>
                                  </m:r>
                                  <m:r>
                                    <a:rPr lang="pl-PL" sz="2800" b="1" i="1" smtClean="0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</m:den>
                              </m:f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𝟕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8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000" b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000" b="1" dirty="0" smtClean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332656"/>
                <a:ext cx="8229600" cy="5976664"/>
              </a:xfrm>
              <a:blipFill rotWithShape="1">
                <a:blip r:embed="rId2"/>
                <a:stretch>
                  <a:fillRect l="-815" t="-102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295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332656"/>
                <a:ext cx="8568952" cy="5976664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8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8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𝟓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𝟒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𝒚</m:t>
                                </m:r>
                              </m:num>
                              <m:den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𝒚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den>
                            </m:f>
                            <m:r>
                              <a:rPr lang="pl-PL" sz="28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</m:t>
                            </m:r>
                            <m:r>
                              <a:rPr lang="pl-PL" sz="28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pl-PL" sz="28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𝟔</m:t>
                            </m:r>
                          </m:e>
                          <m:e>
                            <m:f>
                              <m:fPr>
                                <m:ctrlP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𝟓</m:t>
                                </m:r>
                                <m:d>
                                  <m:dPr>
                                    <m:ctrlPr>
                                      <a:rPr lang="pl-PL" sz="2800" b="1" i="1" smtClean="0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pl-PL" sz="2800" b="1" i="1" smtClean="0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𝒙</m:t>
                                    </m:r>
                                    <m:r>
                                      <a:rPr lang="pl-PL" sz="2800" b="1" i="1" smtClean="0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pl-PL" sz="2800" b="1" i="1" smtClean="0">
                                        <a:solidFill>
                                          <a:schemeClr val="tx2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e>
                                </m:d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𝟒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𝒚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𝒚</m:t>
                                </m:r>
                                <m:r>
                                  <a:rPr lang="pl-PL" sz="2800" b="1" i="1" smtClean="0">
                                    <a:solidFill>
                                      <a:schemeClr val="tx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den>
                            </m:f>
                            <m:r>
                              <a:rPr lang="pl-PL" sz="28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8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</m:t>
                            </m:r>
                            <m:r>
                              <a:rPr lang="pl-PL" sz="28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pl-PL" sz="28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𝟕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8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</a:t>
                </a:r>
                <a:r>
                  <a:rPr lang="pl-PL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Mnożymy obie strony równań przez (</a:t>
                </a:r>
                <a:r>
                  <a:rPr lang="pl-PL" sz="1800" b="1" dirty="0" err="1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x+y</a:t>
                </a:r>
                <a:r>
                  <a:rPr lang="pl-PL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)</a:t>
                </a:r>
              </a:p>
              <a:p>
                <a:pPr marL="0" indent="0">
                  <a:buNone/>
                </a:pPr>
                <a:endParaRPr lang="pl-PL" sz="18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0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(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  <m:e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𝟕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(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000" b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1800" b="1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                 </a:t>
                </a:r>
                <a:endParaRPr lang="pl-PL" sz="18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0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  <m:e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𝟕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𝟕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000" b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0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</m:t>
                              </m:r>
                            </m:e>
                            <m:e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𝟕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𝟕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000" b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0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 /∙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𝟏𝟎</m:t>
                              </m:r>
                            </m:e>
                            <m:e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𝟕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 /∙</m:t>
                              </m:r>
                              <m:r>
                                <a:rPr lang="pl-PL" sz="20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𝟏𝟎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000" b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0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𝟔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𝟎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  /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  <m:e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𝟕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=−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𝟏𝟎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  /(−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</m:t>
                            </m:r>
                            <m:r>
                              <a:rPr lang="pl-PL" sz="20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Rozwiąż  dany układ równań.</a:t>
                </a: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332656"/>
                <a:ext cx="8568952" cy="5976664"/>
              </a:xfrm>
              <a:blipFill rotWithShape="1">
                <a:blip r:embed="rId2"/>
                <a:stretch>
                  <a:fillRect t="-20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430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PROBLEM VIII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Pan Wiktor wpłacił w pewnym banku 12 000zl na roczną lokatę. Tego samego dnia założył również roczną lokatę w wysokości 5000zł w innym banku, który oferował oprocentowanie o pół punktu procentowego niższe. Po roku oba banki dopisały odsetki do stanu konta Pana Wiktora i po zsumowaniu tych oszczędności Wiktor stwierdził, że dysponuje kwotą 17 570zł. Jakie było oprocentowanie lokaty w pierwszym banku, a jakie w drugim?</a:t>
            </a:r>
          </a:p>
          <a:p>
            <a:pPr marL="0" indent="0">
              <a:buNone/>
            </a:pP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Ustalamy niewiadome:</a:t>
            </a:r>
          </a:p>
          <a:p>
            <a:pPr marL="0" indent="0">
              <a:buNone/>
            </a:pPr>
            <a:r>
              <a:rPr lang="pl-PL" sz="20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x</a:t>
            </a: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– wysokość oprocentowania w I banku</a:t>
            </a:r>
          </a:p>
          <a:p>
            <a:pPr marL="0" indent="0">
              <a:buNone/>
            </a:pPr>
            <a:r>
              <a:rPr lang="pl-PL" sz="20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y</a:t>
            </a: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– wysokość oprocentowania w II banku </a:t>
            </a:r>
          </a:p>
          <a:p>
            <a:pPr marL="0" indent="0">
              <a:buNone/>
            </a:pPr>
            <a:endParaRPr lang="pl-PL" sz="2000" b="1" dirty="0" smtClean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Oprocentowanie w II banku jest o pół punktu procentowego niższe.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Zatem  </a:t>
            </a:r>
            <a:r>
              <a:rPr lang="pl-PL" sz="26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y = x – 0,005</a:t>
            </a:r>
          </a:p>
        </p:txBody>
      </p:sp>
    </p:spTree>
    <p:extLst>
      <p:ext uri="{BB962C8B-B14F-4D97-AF65-F5344CB8AC3E}">
        <p14:creationId xmlns:p14="http://schemas.microsoft.com/office/powerpoint/2010/main" val="72932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PRZYPOMNIENIE</a:t>
            </a:r>
            <a:endParaRPr lang="pl-PL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36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Układy równań służą do zapisywania i rozwiązywania takich problemów matematycznych, w których występuje więcej niż jedna niewiadoma.</a:t>
            </a:r>
            <a:endParaRPr lang="pl-PL" sz="36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467544" y="4875375"/>
            <a:ext cx="784862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Przeanalizujmy kilka problemów matematycznych osadzonych </a:t>
            </a:r>
          </a:p>
          <a:p>
            <a:r>
              <a:rPr lang="pl-PL" sz="2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w</a:t>
            </a:r>
            <a:r>
              <a:rPr lang="pl-PL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 kontekście życia codziennego.</a:t>
            </a:r>
          </a:p>
          <a:p>
            <a:r>
              <a:rPr lang="pl-PL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Do rozwiązania problemów zastosujemy układy dwóch równań </a:t>
            </a:r>
          </a:p>
          <a:p>
            <a:r>
              <a:rPr lang="pl-PL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pierwszego stopnia z dwiema niewiadomymi. </a:t>
            </a:r>
            <a:endParaRPr lang="pl-PL" sz="2000" b="1" dirty="0">
              <a:solidFill>
                <a:schemeClr val="accent5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10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332656"/>
                <a:ext cx="8928992" cy="6264696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ROZWIĄZANIE PROBLEMU VIII c.d.</a:t>
                </a: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u="sng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Łączna kwota wpłacona na obie lokaty to 17 000zł</a:t>
                </a:r>
              </a:p>
              <a:p>
                <a:pPr marL="0" indent="0">
                  <a:buNone/>
                </a:pPr>
                <a:r>
                  <a:rPr lang="pl-PL" sz="2000" b="1" u="sng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Po roku oszczędności Wiktora wynosiły 17 570zł. </a:t>
                </a:r>
              </a:p>
              <a:p>
                <a:pPr marL="0" indent="0">
                  <a:buNone/>
                </a:pPr>
                <a:r>
                  <a:rPr lang="pl-PL" sz="2000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Oznacza to, że odsetki wypłacone łącznie przez oba banki wyniosły 570zł. 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Zatem: </a:t>
                </a:r>
                <a:r>
                  <a:rPr lang="pl-PL" sz="24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12 000∙x + 5000∙y = 570</a:t>
                </a:r>
              </a:p>
              <a:p>
                <a:pPr marL="0" indent="0">
                  <a:buNone/>
                </a:pPr>
                <a:endParaRPr lang="pl-PL" sz="24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Problem opisany w zadaniu możemy zatem zapisać za pomocą układu dwóch równań:</a:t>
                </a:r>
              </a:p>
              <a:p>
                <a:pPr marL="0" indent="0">
                  <a:buNone/>
                </a:pPr>
                <a:endParaRPr lang="pl-PL" sz="2400" b="1" i="1" dirty="0" smtClean="0">
                  <a:solidFill>
                    <a:schemeClr val="tx2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6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pl-PL" sz="2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𝟎𝟎𝟓</m:t>
                              </m:r>
                            </m:e>
                            <m:e>
                              <m:r>
                                <a:rPr lang="pl-PL" sz="2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𝟏𝟐𝟎𝟎𝟎</m:t>
                              </m:r>
                              <m:r>
                                <a:rPr lang="pl-PL" sz="2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𝟓𝟎𝟎𝟎</m:t>
                              </m:r>
                              <m:r>
                                <a:rPr lang="pl-PL" sz="2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6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𝟓𝟕𝟎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600" b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6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1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Zatem do drugiego równania zamiast niewiadomej y podstawiamy x-0,5 </a:t>
                </a:r>
              </a:p>
              <a:p>
                <a:pPr marL="0" indent="0">
                  <a:buNone/>
                </a:pPr>
                <a:r>
                  <a:rPr lang="pl-PL" sz="21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12 000x + 5000(x-0,005) = 570</a:t>
                </a:r>
              </a:p>
              <a:p>
                <a:pPr marL="0" indent="0">
                  <a:buNone/>
                </a:pPr>
                <a:r>
                  <a:rPr lang="pl-PL" sz="21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12 000x + 5000x – 25 = 570</a:t>
                </a:r>
              </a:p>
              <a:p>
                <a:pPr marL="0" indent="0">
                  <a:buNone/>
                </a:pPr>
                <a:r>
                  <a:rPr lang="pl-PL" sz="21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17 000x = 595</a:t>
                </a:r>
              </a:p>
              <a:p>
                <a:pPr marL="0" indent="0">
                  <a:buNone/>
                </a:pPr>
                <a:r>
                  <a:rPr lang="pl-PL" sz="2100" b="1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x</a:t>
                </a:r>
                <a:r>
                  <a:rPr lang="pl-PL" sz="21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= 0,035          Zatem    y = 0,035 – 0,005 = 0,03</a:t>
                </a:r>
              </a:p>
              <a:p>
                <a:pPr marL="0" indent="0">
                  <a:buNone/>
                </a:pPr>
                <a:endParaRPr lang="pl-PL" sz="2200" b="1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200" b="1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  <a:latin typeface="Comic Sans MS" panose="030F0702030302020204" pitchFamily="66" charset="0"/>
                  </a:rPr>
                  <a:t>Oprocentowanie w I banku  wynosiło 3,5%, w II banku 3%</a:t>
                </a:r>
                <a:endParaRPr lang="pl-PL" sz="2200" b="1" dirty="0">
                  <a:solidFill>
                    <a:schemeClr val="accent5">
                      <a:lumMod val="20000"/>
                      <a:lumOff val="8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200" b="1" dirty="0">
                  <a:solidFill>
                    <a:schemeClr val="accent5">
                      <a:lumMod val="20000"/>
                      <a:lumOff val="8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332656"/>
                <a:ext cx="8928992" cy="6264696"/>
              </a:xfrm>
              <a:blipFill rotWithShape="1">
                <a:blip r:embed="rId2"/>
                <a:stretch>
                  <a:fillRect l="-683" t="-68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3552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PC\AppData\Local\Temp\Rar$DI19.538\Slajd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520" y="188640"/>
            <a:ext cx="7223787" cy="5417840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89000">
                <a:srgbClr val="0087E6"/>
              </a:gs>
              <a:gs pos="100000">
                <a:srgbClr val="005CBF"/>
              </a:gs>
            </a:gsLst>
            <a:lin ang="5400000" scaled="0"/>
          </a:gradFill>
          <a:extLst/>
        </p:spPr>
      </p:pic>
      <p:sp>
        <p:nvSpPr>
          <p:cNvPr id="2" name="pole tekstowe 1"/>
          <p:cNvSpPr txBox="1"/>
          <p:nvPr/>
        </p:nvSpPr>
        <p:spPr>
          <a:xfrm>
            <a:off x="251520" y="5877272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Opracowanie: mgr Marta </a:t>
            </a:r>
            <a:r>
              <a:rPr lang="pl-PL" sz="3200" b="1" dirty="0" err="1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Krużyńska</a:t>
            </a:r>
            <a:endParaRPr lang="pl-PL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452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PROBLEM I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W pewnej sieci telefonii komórkowej Olek zapłacił 60zł za 48 minut rozmów i 180 SMS-ów. Julia w tej samej sieci zapłaciła 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47,50zł, za 125 SMS-ów i 50 minut rozmów. Ile w tej sieci kosztuje jedna minuta rozmowy, a ile wysłanie jednej wiadomości SMS?</a:t>
            </a:r>
          </a:p>
          <a:p>
            <a:pPr marL="0" indent="0">
              <a:buNone/>
            </a:pP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Zacznijmy od ustalenia niewiadomych: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x – koszt jednej minuty rozmowy</a:t>
            </a:r>
          </a:p>
          <a:p>
            <a:pPr marL="0" indent="0">
              <a:buNone/>
            </a:pPr>
            <a:r>
              <a:rPr lang="pl-PL" sz="20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y</a:t>
            </a: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– koszt wysłania jednej wiadomości SMS</a:t>
            </a:r>
          </a:p>
          <a:p>
            <a:pPr marL="0" indent="0">
              <a:buNone/>
            </a:pP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Zapiszmy wydatki Olka:</a:t>
            </a:r>
          </a:p>
          <a:p>
            <a:pPr marL="0" indent="0">
              <a:buNone/>
            </a:pPr>
            <a:r>
              <a:rPr lang="pl-PL" sz="26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48∙x + 180∙y = 60zł</a:t>
            </a:r>
          </a:p>
          <a:p>
            <a:pPr marL="0" indent="0">
              <a:buNone/>
            </a:pP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Wydatki Julii:</a:t>
            </a:r>
          </a:p>
          <a:p>
            <a:pPr marL="0" indent="0">
              <a:buNone/>
            </a:pPr>
            <a:r>
              <a:rPr lang="pl-PL" sz="26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50∙x + 125∙y = 47,50zł</a:t>
            </a:r>
          </a:p>
          <a:p>
            <a:pPr marL="0" indent="0">
              <a:buNone/>
            </a:pPr>
            <a:endParaRPr lang="pl-PL" sz="2000" b="1" dirty="0" smtClean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28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0" y="404664"/>
                <a:ext cx="8964488" cy="6336704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ROZWIĄZANIE PROBLEMU I</a:t>
                </a:r>
              </a:p>
              <a:p>
                <a:pPr marL="0" indent="0">
                  <a:buNone/>
                </a:pPr>
                <a:r>
                  <a:rPr lang="pl-PL" sz="2000" b="1" u="sng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Zatem </a:t>
                </a:r>
                <a:r>
                  <a:rPr lang="pl-PL" sz="2000" b="1" u="sng" dirty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sytuację opisaną w zadaniu możemy przedstawić w postaci układu równań</a:t>
                </a:r>
                <a:r>
                  <a:rPr lang="pl-PL" sz="2000" b="1" u="sng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:</a:t>
                </a:r>
              </a:p>
              <a:p>
                <a:pPr marL="0" indent="0">
                  <a:buNone/>
                </a:pPr>
                <a:endParaRPr lang="pl-PL" sz="2000" b="1" u="sng" dirty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𝟒𝟖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𝟏𝟖𝟎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𝟔𝟎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 /: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𝟔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𝟓𝟎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𝟏𝟐𝟓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𝟒𝟕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𝟓𝟎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 /: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4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</a:t>
                </a:r>
                <a:r>
                  <a:rPr lang="pl-PL" sz="18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Podzielę oba równania w celu zmniejszenia</a:t>
                </a:r>
              </a:p>
              <a:p>
                <a:pPr marL="0" indent="0">
                  <a:buNone/>
                </a:pPr>
                <a:r>
                  <a:rPr lang="pl-PL" sz="1800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18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                   </a:t>
                </a:r>
                <a:r>
                  <a:rPr lang="pl-PL" sz="1800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18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1800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18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współczynników liczbowych.</a:t>
                </a:r>
              </a:p>
              <a:p>
                <a:pPr marL="0" indent="0">
                  <a:buNone/>
                </a:pPr>
                <a:endParaRPr lang="pl-PL" sz="18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4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𝟖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𝟑𝟎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𝟏𝟎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 /∙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𝟏𝟎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𝟐𝟓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𝟗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𝟓𝟎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 /∙(−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4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</a:t>
                </a:r>
                <a:r>
                  <a:rPr lang="pl-PL" sz="18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Pomnożę równania tak, aby uzyskać </a:t>
                </a:r>
              </a:p>
              <a:p>
                <a:pPr marL="0" indent="0">
                  <a:buNone/>
                </a:pPr>
                <a:r>
                  <a:rPr lang="pl-PL" sz="1800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18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                                przeciwne współczynniki.</a:t>
                </a:r>
              </a:p>
              <a:p>
                <a:pPr marL="0" indent="0">
                  <a:buNone/>
                </a:pPr>
                <a:endParaRPr lang="pl-PL" sz="18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1800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𝟒𝟎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𝟏𝟓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𝟎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𝟓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𝟎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𝟒𝟎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𝟏𝟎𝟎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=−</m:t>
                            </m:r>
                            <m:r>
                              <a:rPr lang="pl-PL" sz="24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𝟑𝟖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4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</a:t>
                </a:r>
                <a:r>
                  <a:rPr lang="pl-PL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Dodam równania stronami, redukując x</a:t>
                </a:r>
              </a:p>
              <a:p>
                <a:pPr marL="0" indent="0">
                  <a:buNone/>
                </a:pPr>
                <a:endParaRPr lang="pl-PL" sz="18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4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50y  = 12  /:50     </a:t>
                </a:r>
                <a:r>
                  <a:rPr lang="pl-PL" sz="19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Podstawiam obliczoną wartość 0,24 zamiast y</a:t>
                </a:r>
              </a:p>
              <a:p>
                <a:pPr marL="0" indent="0">
                  <a:buNone/>
                </a:pPr>
                <a:r>
                  <a:rPr lang="pl-PL" sz="2400" b="1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4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y =  0,24          </a:t>
                </a:r>
                <a:r>
                  <a:rPr lang="pl-PL" sz="19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do jednego z równań</a:t>
                </a:r>
                <a:r>
                  <a:rPr lang="pl-PL" sz="24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.</a:t>
                </a:r>
              </a:p>
              <a:p>
                <a:pPr marL="0" indent="0">
                  <a:buNone/>
                </a:pPr>
                <a:r>
                  <a:rPr lang="pl-PL" sz="2400" b="1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endParaRPr lang="pl-PL" sz="2400" b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4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8x + 30 ∙ 0,24 = 10</a:t>
                </a:r>
              </a:p>
              <a:p>
                <a:pPr marL="0" indent="0">
                  <a:buNone/>
                </a:pPr>
                <a:r>
                  <a:rPr lang="pl-PL" sz="24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8x + 7,20 = 10 </a:t>
                </a:r>
              </a:p>
              <a:p>
                <a:pPr marL="0" indent="0">
                  <a:buNone/>
                </a:pPr>
                <a:r>
                  <a:rPr lang="pl-PL" sz="24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8x = 2,80 /:8</a:t>
                </a:r>
              </a:p>
              <a:p>
                <a:pPr marL="0" indent="0">
                  <a:buNone/>
                </a:pPr>
                <a:r>
                  <a:rPr lang="pl-PL" sz="2400" b="1" dirty="0">
                    <a:solidFill>
                      <a:schemeClr val="tx2">
                        <a:lumMod val="50000"/>
                      </a:schemeClr>
                    </a:solidFill>
                  </a:rPr>
                  <a:t>x</a:t>
                </a:r>
                <a:r>
                  <a:rPr lang="pl-PL" sz="24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 =  0,35                </a:t>
                </a:r>
                <a:endParaRPr lang="pl-PL" sz="2400" b="1" dirty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pl-PL" sz="24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</a:t>
                </a:r>
                <a:endParaRPr lang="pl-PL" sz="24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404664"/>
                <a:ext cx="8964488" cy="6336704"/>
              </a:xfrm>
              <a:blipFill rotWithShape="1">
                <a:blip r:embed="rId2"/>
                <a:stretch>
                  <a:fillRect l="-680" t="-96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Łącznik prostoliniowy 3"/>
          <p:cNvCxnSpPr/>
          <p:nvPr/>
        </p:nvCxnSpPr>
        <p:spPr>
          <a:xfrm>
            <a:off x="179512" y="3933056"/>
            <a:ext cx="2808312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ole tekstowe 4"/>
          <p:cNvSpPr txBox="1"/>
          <p:nvPr/>
        </p:nvSpPr>
        <p:spPr>
          <a:xfrm>
            <a:off x="179512" y="6237312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Jedna minuta rozmowy kosztuje  35 groszy, a SMS 24 grosze.</a:t>
            </a:r>
            <a:endParaRPr lang="pl-PL" sz="2000" dirty="0">
              <a:solidFill>
                <a:schemeClr val="accent5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46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3367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PROBLEM II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W ostatni piątek wystawę maszyn parowych, w Muzeum Techniki odwiedziło 235 osób. 140 osób kupiło bilet normalny, reszta ulgowy. Tego dnia dochód ze sprzedaży biletów wyniósł 1500zł. W sobotę wystawę obejrzało 320 osób, w tym 105 kupiło bilet ulgowy. Tego dnia dochód wyniósł 2140  zł. Ile kosztował bilet normalny, a ile ulgowy?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Ustalamy niewiadome:</a:t>
            </a:r>
          </a:p>
          <a:p>
            <a:pPr marL="0" indent="0">
              <a:buNone/>
            </a:pPr>
            <a:r>
              <a:rPr lang="pl-PL" sz="20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x</a:t>
            </a: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– cena biletu normalnego</a:t>
            </a:r>
          </a:p>
          <a:p>
            <a:pPr marL="0" indent="0">
              <a:buNone/>
            </a:pPr>
            <a:r>
              <a:rPr lang="pl-PL" sz="20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y</a:t>
            </a: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– cena biletu ulgowego </a:t>
            </a:r>
          </a:p>
          <a:p>
            <a:pPr marL="0" indent="0">
              <a:buNone/>
            </a:pP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Opiszmy za pomocą równania ilości biletów sprzedanych w piątek:</a:t>
            </a: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Łączna ilość odwiedzających 235 osób (dorosłych 140, dzieci 235 – 140 = 95.) Zatem:</a:t>
            </a:r>
          </a:p>
          <a:p>
            <a:pPr marL="0" indent="0">
              <a:buNone/>
            </a:pPr>
            <a:r>
              <a:rPr lang="pl-PL" sz="26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140∙x + 95∙y = 1500zł</a:t>
            </a:r>
          </a:p>
          <a:p>
            <a:pPr marL="0" indent="0">
              <a:buNone/>
            </a:pP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Drugie równanie będzie opisywać sytuację z soboty:</a:t>
            </a: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Łączna ilość odwiedzających 320 osób (dzieci 105, dorosłych 320 – 105 = 215). Zatem:</a:t>
            </a:r>
          </a:p>
          <a:p>
            <a:pPr marL="0" indent="0">
              <a:buNone/>
            </a:pPr>
            <a:r>
              <a:rPr lang="pl-PL" sz="26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215∙x + 105∙y = 2140zł</a:t>
            </a:r>
          </a:p>
          <a:p>
            <a:pPr marL="0" indent="0">
              <a:buNone/>
            </a:pPr>
            <a:endParaRPr lang="pl-PL" sz="2000" b="1" dirty="0" smtClean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32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ROZWIĄZANIE PROBLEMU II</a:t>
            </a: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rostokąt 1"/>
              <p:cNvSpPr/>
              <p:nvPr/>
            </p:nvSpPr>
            <p:spPr>
              <a:xfrm>
                <a:off x="179512" y="756330"/>
                <a:ext cx="8784976" cy="61225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b="1" u="sng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Zatem </a:t>
                </a:r>
                <a:r>
                  <a:rPr lang="pl-PL" b="1" u="sng" dirty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sytuację opisaną w zadaniu możemy przedstawić w postaci układu równań</a:t>
                </a:r>
                <a:r>
                  <a:rPr lang="pl-PL" b="1" u="sng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:</a:t>
                </a:r>
              </a:p>
              <a:p>
                <a:endParaRPr lang="pl-PL" b="1" u="sng" dirty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𝟏𝟒𝟎</m:t>
                            </m:r>
                            <m:r>
                              <a:rPr lang="pl-PL" sz="24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𝟗𝟓</m:t>
                            </m:r>
                            <m:r>
                              <a:rPr lang="pl-PL" sz="24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𝟏𝟓𝟎𝟎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  /∙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𝟏𝟎𝟓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𝟐𝟏𝟓</m:t>
                            </m:r>
                            <m:r>
                              <a:rPr lang="pl-PL" sz="24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𝟏𝟎𝟓</m:t>
                            </m:r>
                            <m:r>
                              <a:rPr lang="pl-PL" sz="24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𝟐𝟏𝟒</m:t>
                            </m:r>
                            <m:r>
                              <a:rPr lang="pl-PL" sz="24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𝟎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  /:(−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𝟗𝟓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4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</a:t>
                </a:r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Tworzymy przeciwny  współczynnik</a:t>
                </a:r>
              </a:p>
              <a:p>
                <a:r>
                  <a:rPr lang="pl-PL" b="1" dirty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                                     przy niewiadomej y</a:t>
                </a:r>
              </a:p>
              <a:p>
                <a:endParaRPr lang="pl-PL" sz="24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4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𝟏𝟒𝟕𝟎𝟎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𝟗𝟗𝟕𝟓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𝟏𝟓𝟕𝟓𝟎𝟎</m:t>
                            </m:r>
                          </m:e>
                          <m:e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𝟐𝟎𝟒𝟐𝟓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𝟗𝟗𝟕𝟓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=−</m:t>
                            </m:r>
                            <m:r>
                              <a:rPr lang="pl-PL" sz="24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𝟐𝟎𝟑𝟑𝟎𝟎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24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</a:t>
                </a:r>
                <a:r>
                  <a:rPr lang="pl-PL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Dodajemy stronami</a:t>
                </a:r>
              </a:p>
              <a:p>
                <a:endParaRPr lang="pl-PL" sz="24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5725x  =  45800 /: 5725</a:t>
                </a:r>
              </a:p>
              <a:p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x = 8</a:t>
                </a:r>
                <a:endParaRPr lang="pl-PL" sz="20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</a:p>
              <a:p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Zatem  140∙8 +95y = 1500</a:t>
                </a:r>
              </a:p>
              <a:p>
                <a:r>
                  <a:rPr lang="pl-PL" sz="2000" b="1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1120 + 95y = 1500</a:t>
                </a:r>
              </a:p>
              <a:p>
                <a:r>
                  <a:rPr lang="pl-PL" sz="2000" b="1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95y = 1500 – 1120</a:t>
                </a:r>
              </a:p>
              <a:p>
                <a:r>
                  <a:rPr lang="pl-PL" sz="2000" b="1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95y = 380 /:95</a:t>
                </a:r>
              </a:p>
              <a:p>
                <a:r>
                  <a:rPr lang="pl-PL" sz="2000" b="1" dirty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          y = 4</a:t>
                </a:r>
                <a:endParaRPr lang="pl-PL" sz="20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sz="2000" b="1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  <a:latin typeface="Comic Sans MS" panose="030F0702030302020204" pitchFamily="66" charset="0"/>
                  </a:rPr>
                  <a:t>Bilet normalny kosztował 8zł, a ulgowy 4zł.</a:t>
                </a:r>
                <a:endParaRPr lang="pl-PL" sz="2000" b="1" dirty="0">
                  <a:solidFill>
                    <a:schemeClr val="accent5">
                      <a:lumMod val="20000"/>
                      <a:lumOff val="8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Prostokąt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756330"/>
                <a:ext cx="8784976" cy="6122574"/>
              </a:xfrm>
              <a:prstGeom prst="rect">
                <a:avLst/>
              </a:prstGeom>
              <a:blipFill rotWithShape="1">
                <a:blip r:embed="rId2"/>
                <a:stretch>
                  <a:fillRect l="-693" t="-398" b="-79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3552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332656"/>
            <a:ext cx="8568952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PROBLEM III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Pani Anna o godzinie 11:00 wyjechała w trasę liczącą 148 km. Po drodze zaplanowała jeden 30 – minutowy postój. Pierwszą część drogi przebyła ze średnią prędkością 80km/h. Drugą część podróży jechała ze średnią prędkością 64km/h. Do celu dotarła o godzinie 13:30. Oblicz ile trwała pierwsza i druga część podróży.</a:t>
            </a:r>
          </a:p>
          <a:p>
            <a:pPr marL="0" indent="0">
              <a:buNone/>
            </a:pP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pl-PL" sz="2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Ustalamy niewiadome: </a:t>
            </a: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x – czas trwania I części podróży</a:t>
            </a:r>
          </a:p>
          <a:p>
            <a:pPr marL="0" indent="0">
              <a:buNone/>
            </a:pPr>
            <a:r>
              <a:rPr lang="pl-PL" sz="20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y</a:t>
            </a: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– czas trwania II części podróży</a:t>
            </a:r>
          </a:p>
          <a:p>
            <a:pPr marL="0" indent="0">
              <a:buNone/>
            </a:pP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Określmy łączny czas trwania podróży pani Ani;</a:t>
            </a: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Podróż trwała od 11:00 do 13:30 – czyli 2 godz. 30 min.</a:t>
            </a: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I część drogi + postój + II część drogi  = 2godz. 30min. (2,5h)</a:t>
            </a:r>
          </a:p>
          <a:p>
            <a:pPr marL="0" indent="0">
              <a:buNone/>
            </a:pPr>
            <a:r>
              <a:rPr lang="pl-PL" sz="2000" b="1" u="sng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Zatem:</a:t>
            </a:r>
          </a:p>
          <a:p>
            <a:pPr marL="0" indent="0">
              <a:buNone/>
            </a:pPr>
            <a:r>
              <a:rPr lang="pl-PL" sz="24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x</a:t>
            </a:r>
            <a:r>
              <a:rPr lang="pl-PL" sz="2400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+ 0,5 + y =  2,5</a:t>
            </a:r>
            <a:endParaRPr lang="pl-PL" sz="2400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32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332656"/>
                <a:ext cx="8517632" cy="619268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ROZWIĄZANIE PROBLEMU III c.d.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Przeanalizujmy informacje dotyczące długości trasy:</a:t>
                </a:r>
              </a:p>
              <a:p>
                <a:pPr marL="0" indent="0">
                  <a:buNone/>
                </a:pPr>
                <a:r>
                  <a:rPr lang="pl-PL" sz="2000" b="1" u="sng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Łączna długość 148km</a:t>
                </a:r>
              </a:p>
              <a:p>
                <a:pPr marL="0" indent="0">
                  <a:buNone/>
                </a:pPr>
                <a:r>
                  <a:rPr lang="pl-PL" sz="2000" b="1" u="sng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I część drogi pokonała z prędkością 80km/h</a:t>
                </a:r>
              </a:p>
              <a:p>
                <a:pPr marL="0" indent="0">
                  <a:buNone/>
                </a:pPr>
                <a:r>
                  <a:rPr lang="pl-PL" sz="2000" b="1" u="sng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II część drogi z prędkością 64km/h</a:t>
                </a:r>
              </a:p>
              <a:p>
                <a:pPr marL="0" indent="0">
                  <a:buNone/>
                </a:pPr>
                <a:endParaRPr lang="pl-PL" sz="2000" b="1" u="sng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u="sng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Droga I części + droga II części = 148km</a:t>
                </a:r>
              </a:p>
              <a:p>
                <a:pPr marL="0" indent="0">
                  <a:buNone/>
                </a:pPr>
                <a:endParaRPr lang="pl-PL" sz="2000" b="1" u="sng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Zatem:  </a:t>
                </a:r>
                <a:r>
                  <a:rPr lang="pl-PL" sz="2400" b="1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80x + 64y = 148 </a:t>
                </a:r>
              </a:p>
              <a:p>
                <a:pPr marL="0" indent="0">
                  <a:buNone/>
                </a:pPr>
                <a:endParaRPr lang="pl-PL" sz="2400" b="1" dirty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panose="030F0702030302020204" pitchFamily="66" charset="0"/>
                  </a:rPr>
                  <a:t>Sytuację opisaną w zadaniu możemy więc zapisać w postaci układu równań:</a:t>
                </a: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8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</m:e>
                            <m:e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𝟖𝟎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𝟔𝟒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𝟏𝟒𝟖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800" b="1" dirty="0" smtClean="0">
                  <a:solidFill>
                    <a:schemeClr val="tx2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000" b="1" dirty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332656"/>
                <a:ext cx="8517632" cy="6192688"/>
              </a:xfrm>
              <a:blipFill rotWithShape="1">
                <a:blip r:embed="rId2"/>
                <a:stretch>
                  <a:fillRect l="-787" t="-493" r="-21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aśnienie w chmurce 1"/>
              <p:cNvSpPr/>
              <p:nvPr/>
            </p:nvSpPr>
            <p:spPr>
              <a:xfrm>
                <a:off x="5541926" y="1844824"/>
                <a:ext cx="3600400" cy="1368152"/>
              </a:xfrm>
              <a:prstGeom prst="cloudCallout">
                <a:avLst>
                  <a:gd name="adj1" fmla="val -79442"/>
                  <a:gd name="adj2" fmla="val -10802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dirty="0" smtClean="0"/>
                  <a:t>prędkość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𝑑𝑟𝑜𝑔𝑎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𝑐𝑧𝑎𝑠</m:t>
                        </m:r>
                      </m:den>
                    </m:f>
                  </m:oMath>
                </a14:m>
                <a:endParaRPr lang="pl-PL" dirty="0" smtClean="0"/>
              </a:p>
              <a:p>
                <a:pPr algn="ctr"/>
                <a:endParaRPr lang="pl-PL" dirty="0" smtClean="0"/>
              </a:p>
              <a:p>
                <a:pPr algn="ctr"/>
                <a:r>
                  <a:rPr lang="pl-PL" dirty="0" smtClean="0"/>
                  <a:t>Droga = prędkość ∙ czas</a:t>
                </a:r>
                <a:endParaRPr lang="pl-PL" dirty="0"/>
              </a:p>
            </p:txBody>
          </p:sp>
        </mc:Choice>
        <mc:Fallback xmlns="">
          <p:sp>
            <p:nvSpPr>
              <p:cNvPr id="2" name="Objaśnienie w chmurc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1926" y="1844824"/>
                <a:ext cx="3600400" cy="1368152"/>
              </a:xfrm>
              <a:prstGeom prst="cloudCallout">
                <a:avLst>
                  <a:gd name="adj1" fmla="val -79442"/>
                  <a:gd name="adj2" fmla="val -10802"/>
                </a:avLst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3552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60648"/>
                <a:ext cx="8640960" cy="648072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8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</m:e>
                            <m:e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𝟖𝟎</m:t>
                              </m:r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𝟔𝟒</m:t>
                              </m:r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800" b="1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𝟏𝟒𝟖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 /:</m:t>
                              </m:r>
                              <m:r>
                                <a:rPr lang="pl-PL" sz="28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8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8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800" b="1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800" b="1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8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  /∙(−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𝟐𝟎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)</m:t>
                              </m:r>
                            </m:e>
                            <m:e>
                              <m:r>
                                <a:rPr lang="pl-PL" sz="2800" b="1" i="1" smtClean="0">
                                  <a:latin typeface="Cambria Math"/>
                                </a:rPr>
                                <m:t>𝟐𝟎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𝟏𝟔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𝟑𝟕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8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pl-PL" sz="2800" b="1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800" b="1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800" b="1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8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𝟐𝟎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𝟐𝟎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𝟒𝟎</m:t>
                              </m:r>
                            </m:e>
                            <m:e>
                              <m:r>
                                <a:rPr lang="pl-PL" sz="2800" b="1" i="1" smtClean="0">
                                  <a:latin typeface="Cambria Math"/>
                                </a:rPr>
                                <m:t>𝟐𝟎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𝟏𝟔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800" b="1" i="1" smtClean="0">
                                  <a:latin typeface="Cambria Math"/>
                                </a:rPr>
                                <m:t>𝟑𝟕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800" b="1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       - 4y = -3 /:</a:t>
                </a:r>
                <a:r>
                  <a:rPr lang="pl-PL" sz="2800" b="1" dirty="0" smtClean="0">
                    <a:latin typeface="Comic Sans MS" panose="030F0702030302020204" pitchFamily="66" charset="0"/>
                    <a:sym typeface="Wingdings" panose="05000000000000000000" pitchFamily="2" charset="2"/>
                  </a:rPr>
                  <a:t>(-4)</a:t>
                </a:r>
              </a:p>
              <a:p>
                <a:pPr marL="0" indent="0">
                  <a:buNone/>
                </a:pPr>
                <a:r>
                  <a:rPr lang="pl-PL" sz="2800" b="1" dirty="0">
                    <a:latin typeface="Comic Sans MS" panose="030F0702030302020204" pitchFamily="66" charset="0"/>
                    <a:sym typeface="Wingdings" panose="05000000000000000000" pitchFamily="2" charset="2"/>
                  </a:rPr>
                  <a:t> </a:t>
                </a:r>
                <a:r>
                  <a:rPr lang="pl-PL" sz="2800" b="1" dirty="0" smtClean="0">
                    <a:latin typeface="Comic Sans MS" panose="030F0702030302020204" pitchFamily="66" charset="0"/>
                    <a:sym typeface="Wingdings" panose="05000000000000000000" pitchFamily="2" charset="2"/>
                  </a:rPr>
                  <a:t>          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800" b="1" i="1" smtClean="0">
                            <a:latin typeface="Cambria Math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pl-PL" sz="2800" b="1" i="1" smtClean="0">
                            <a:latin typeface="Cambria Math"/>
                            <a:sym typeface="Wingdings" panose="05000000000000000000" pitchFamily="2" charset="2"/>
                          </a:rPr>
                          <m:t>𝟑</m:t>
                        </m:r>
                      </m:num>
                      <m:den>
                        <m:r>
                          <a:rPr lang="pl-PL" sz="2800" b="1" i="1" smtClean="0">
                            <a:latin typeface="Cambria Math"/>
                            <a:sym typeface="Wingdings" panose="05000000000000000000" pitchFamily="2" charset="2"/>
                          </a:rPr>
                          <m:t>𝟒</m:t>
                        </m:r>
                      </m:den>
                    </m:f>
                  </m:oMath>
                </a14:m>
                <a:r>
                  <a:rPr lang="pl-PL" sz="2800" b="1" dirty="0" smtClean="0">
                    <a:latin typeface="Comic Sans MS" panose="030F0702030302020204" pitchFamily="66" charset="0"/>
                  </a:rPr>
                  <a:t> h      </a:t>
                </a:r>
              </a:p>
              <a:p>
                <a:pPr marL="0" indent="0">
                  <a:buNone/>
                </a:pPr>
                <a:r>
                  <a:rPr lang="pl-PL" sz="2800" b="1" dirty="0" smtClean="0">
                    <a:latin typeface="Comic Sans MS" panose="030F0702030302020204" pitchFamily="66" charset="0"/>
                  </a:rPr>
                  <a:t>Zatem    x= 2 -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sz="2800" b="1" i="1" smtClean="0">
                            <a:latin typeface="Cambria Math"/>
                          </a:rPr>
                          <m:t>𝟑</m:t>
                        </m:r>
                        <m:r>
                          <a:rPr lang="pl-PL" sz="2800" b="1" i="1" smtClean="0"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pl-PL" sz="2800" b="1" i="1" smtClean="0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pl-PL" sz="2800" b="1" dirty="0" smtClean="0">
                    <a:latin typeface="Comic Sans MS" panose="030F0702030302020204" pitchFamily="66" charset="0"/>
                  </a:rPr>
                  <a:t> =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800" b="1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sz="2800" b="1" i="1" dirty="0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pl-PL" sz="2800" b="1" i="1" dirty="0" smtClean="0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pl-PL" sz="2800" b="1" dirty="0" smtClean="0">
                    <a:latin typeface="Comic Sans MS" panose="030F0702030302020204" pitchFamily="66" charset="0"/>
                  </a:rPr>
                  <a:t>h</a:t>
                </a:r>
              </a:p>
              <a:p>
                <a:pPr marL="0" indent="0">
                  <a:buNone/>
                </a:pPr>
                <a:endParaRPr lang="pl-PL" sz="2800" b="1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400" b="1" dirty="0" smtClean="0">
                    <a:solidFill>
                      <a:schemeClr val="accent5">
                        <a:lumMod val="20000"/>
                        <a:lumOff val="80000"/>
                      </a:schemeClr>
                    </a:solidFill>
                    <a:latin typeface="Comic Sans MS" panose="030F0702030302020204" pitchFamily="66" charset="0"/>
                  </a:rPr>
                  <a:t>I część podróży trwała 1h 15 min, II część 45 min. </a:t>
                </a:r>
                <a:endParaRPr lang="pl-PL" sz="2400" b="1" dirty="0">
                  <a:solidFill>
                    <a:schemeClr val="accent5">
                      <a:lumMod val="20000"/>
                      <a:lumOff val="8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60648"/>
                <a:ext cx="8640960" cy="6480720"/>
              </a:xfrm>
              <a:blipFill rotWithShape="1">
                <a:blip r:embed="rId2"/>
                <a:stretch>
                  <a:fillRect l="-1410" b="-216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Łącznik prostoliniowy 5"/>
          <p:cNvCxnSpPr/>
          <p:nvPr/>
        </p:nvCxnSpPr>
        <p:spPr>
          <a:xfrm>
            <a:off x="539552" y="3861048"/>
            <a:ext cx="3384376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1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2121</Words>
  <Application>Microsoft Office PowerPoint</Application>
  <PresentationFormat>Pokaz na ekranie (4:3)</PresentationFormat>
  <Paragraphs>260</Paragraphs>
  <Slides>21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2" baseType="lpstr">
      <vt:lpstr>Motyw pakietu Office</vt:lpstr>
      <vt:lpstr>UKŁADY RÓWNAŃ  ZASTOSUJ W PRAKTYCE</vt:lpstr>
      <vt:lpstr>PRZYPOMNIENIE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marta</dc:creator>
  <cp:lastModifiedBy>marta</cp:lastModifiedBy>
  <cp:revision>40</cp:revision>
  <dcterms:created xsi:type="dcterms:W3CDTF">2013-12-11T11:24:15Z</dcterms:created>
  <dcterms:modified xsi:type="dcterms:W3CDTF">2013-12-18T09:33:34Z</dcterms:modified>
</cp:coreProperties>
</file>