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77" r:id="rId7"/>
    <p:sldId id="279" r:id="rId8"/>
    <p:sldId id="278" r:id="rId9"/>
    <p:sldId id="263" r:id="rId10"/>
    <p:sldId id="264" r:id="rId11"/>
    <p:sldId id="265" r:id="rId12"/>
    <p:sldId id="267" r:id="rId13"/>
    <p:sldId id="268" r:id="rId14"/>
    <p:sldId id="276" r:id="rId15"/>
    <p:sldId id="280" r:id="rId16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45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 scaled="0"/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221E02-25CB-4963-84BC-0813985E7D90}" type="datetimeFigureOut">
              <a:rPr lang="pl-PL" smtClean="0"/>
              <a:pPr/>
              <a:t>2013-07-09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2.v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3.v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 smtClean="0"/>
              <a:t>POLE ROMBU</a:t>
            </a:r>
            <a:endParaRPr lang="pl-PL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l-PL" dirty="0" smtClean="0"/>
              <a:t>Opracowanie: Sławomir Rewers</a:t>
            </a:r>
            <a:endParaRPr lang="pl-P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pl-PL" sz="2400" dirty="0" smtClean="0"/>
              <a:t>Zadanie 2. Oblicz pole narysowanego rombu:</a:t>
            </a:r>
            <a:endParaRPr lang="pl-PL" sz="2400" dirty="0"/>
          </a:p>
        </p:txBody>
      </p:sp>
      <p:grpSp>
        <p:nvGrpSpPr>
          <p:cNvPr id="14" name="Grupa 13"/>
          <p:cNvGrpSpPr/>
          <p:nvPr/>
        </p:nvGrpSpPr>
        <p:grpSpPr>
          <a:xfrm rot="16200000">
            <a:off x="1058263" y="1872597"/>
            <a:ext cx="5298554" cy="3696451"/>
            <a:chOff x="1346736" y="1714488"/>
            <a:chExt cx="5298554" cy="2999256"/>
          </a:xfrm>
        </p:grpSpPr>
        <p:sp>
          <p:nvSpPr>
            <p:cNvPr id="3" name="pole tekstowe 2"/>
            <p:cNvSpPr txBox="1"/>
            <p:nvPr/>
          </p:nvSpPr>
          <p:spPr>
            <a:xfrm rot="5400000">
              <a:off x="1182588" y="3036325"/>
              <a:ext cx="69762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pl-PL" dirty="0" smtClean="0"/>
                <a:t>12cm</a:t>
              </a:r>
              <a:endParaRPr lang="pl-PL" dirty="0"/>
            </a:p>
          </p:txBody>
        </p:sp>
        <p:sp>
          <p:nvSpPr>
            <p:cNvPr id="4" name="Romb 3"/>
            <p:cNvSpPr/>
            <p:nvPr/>
          </p:nvSpPr>
          <p:spPr>
            <a:xfrm>
              <a:off x="2643174" y="1714488"/>
              <a:ext cx="4000528" cy="2000264"/>
            </a:xfrm>
            <a:prstGeom prst="diamond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  <p:cxnSp>
          <p:nvCxnSpPr>
            <p:cNvPr id="5" name="Łącznik prosty 4"/>
            <p:cNvCxnSpPr>
              <a:stCxn id="4" idx="0"/>
              <a:endCxn id="4" idx="2"/>
            </p:cNvCxnSpPr>
            <p:nvPr/>
          </p:nvCxnSpPr>
          <p:spPr>
            <a:xfrm rot="16200000" flipH="1">
              <a:off x="3643306" y="2714620"/>
              <a:ext cx="2000264" cy="1588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Łącznik prosty 5"/>
            <p:cNvCxnSpPr>
              <a:stCxn id="4" idx="1"/>
              <a:endCxn id="4" idx="3"/>
            </p:cNvCxnSpPr>
            <p:nvPr/>
          </p:nvCxnSpPr>
          <p:spPr>
            <a:xfrm rot="10800000" flipH="1">
              <a:off x="2643174" y="2714620"/>
              <a:ext cx="4000528" cy="1588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Łącznik prosty 6"/>
            <p:cNvCxnSpPr/>
            <p:nvPr/>
          </p:nvCxnSpPr>
          <p:spPr>
            <a:xfrm rot="10800000" flipH="1" flipV="1">
              <a:off x="4643436" y="2698287"/>
              <a:ext cx="1588" cy="1785950"/>
            </a:xfrm>
            <a:prstGeom prst="line">
              <a:avLst/>
            </a:prstGeom>
            <a:ln w="190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Łącznik prosty 7"/>
            <p:cNvCxnSpPr>
              <a:stCxn id="4" idx="3"/>
            </p:cNvCxnSpPr>
            <p:nvPr/>
          </p:nvCxnSpPr>
          <p:spPr>
            <a:xfrm>
              <a:off x="6643702" y="2714620"/>
              <a:ext cx="1588" cy="1785950"/>
            </a:xfrm>
            <a:prstGeom prst="line">
              <a:avLst/>
            </a:prstGeom>
            <a:ln w="190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Łącznik prosty 8"/>
            <p:cNvCxnSpPr/>
            <p:nvPr/>
          </p:nvCxnSpPr>
          <p:spPr>
            <a:xfrm rot="5400000">
              <a:off x="3106727" y="2179629"/>
              <a:ext cx="1588" cy="3071834"/>
            </a:xfrm>
            <a:prstGeom prst="line">
              <a:avLst/>
            </a:prstGeom>
            <a:ln w="190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Łącznik prosty 9"/>
            <p:cNvCxnSpPr/>
            <p:nvPr/>
          </p:nvCxnSpPr>
          <p:spPr>
            <a:xfrm rot="5400000">
              <a:off x="3108314" y="1163163"/>
              <a:ext cx="1588" cy="3071834"/>
            </a:xfrm>
            <a:prstGeom prst="line">
              <a:avLst/>
            </a:prstGeom>
            <a:ln w="190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Łącznik prosty 10"/>
            <p:cNvCxnSpPr/>
            <p:nvPr/>
          </p:nvCxnSpPr>
          <p:spPr>
            <a:xfrm rot="16200000">
              <a:off x="1206247" y="3205727"/>
              <a:ext cx="1017259" cy="2380"/>
            </a:xfrm>
            <a:prstGeom prst="line">
              <a:avLst/>
            </a:prstGeom>
            <a:ln w="19050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Łącznik prosty 11"/>
            <p:cNvCxnSpPr/>
            <p:nvPr/>
          </p:nvCxnSpPr>
          <p:spPr>
            <a:xfrm flipV="1">
              <a:off x="4645024" y="4359281"/>
              <a:ext cx="1998678" cy="19962"/>
            </a:xfrm>
            <a:prstGeom prst="line">
              <a:avLst/>
            </a:prstGeom>
            <a:ln w="19050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pole tekstowe 12"/>
            <p:cNvSpPr txBox="1"/>
            <p:nvPr/>
          </p:nvSpPr>
          <p:spPr>
            <a:xfrm>
              <a:off x="5216529" y="4414072"/>
              <a:ext cx="1071570" cy="29967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l-PL" dirty="0" smtClean="0"/>
                <a:t>19cm</a:t>
              </a:r>
              <a:endParaRPr lang="pl-PL" dirty="0"/>
            </a:p>
          </p:txBody>
        </p:sp>
      </p:grpSp>
      <p:sp>
        <p:nvSpPr>
          <p:cNvPr id="18" name="Łuk 17"/>
          <p:cNvSpPr/>
          <p:nvPr/>
        </p:nvSpPr>
        <p:spPr>
          <a:xfrm>
            <a:off x="2643174" y="2571744"/>
            <a:ext cx="928694" cy="1000132"/>
          </a:xfrm>
          <a:prstGeom prst="arc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9" name="Elipsa 18"/>
          <p:cNvSpPr/>
          <p:nvPr/>
        </p:nvSpPr>
        <p:spPr>
          <a:xfrm>
            <a:off x="3214678" y="2857496"/>
            <a:ext cx="71438" cy="71438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pl-PL" sz="2400" dirty="0" smtClean="0"/>
              <a:t>Zadanie 3. Oblicz pole narysowanego rombu:</a:t>
            </a:r>
            <a:endParaRPr lang="pl-PL" sz="2400" dirty="0"/>
          </a:p>
        </p:txBody>
      </p:sp>
      <p:grpSp>
        <p:nvGrpSpPr>
          <p:cNvPr id="14" name="Grupa 13"/>
          <p:cNvGrpSpPr/>
          <p:nvPr/>
        </p:nvGrpSpPr>
        <p:grpSpPr>
          <a:xfrm rot="20033352">
            <a:off x="2731575" y="1819243"/>
            <a:ext cx="5000737" cy="2705362"/>
            <a:chOff x="2643174" y="2071678"/>
            <a:chExt cx="4000528" cy="2071702"/>
          </a:xfrm>
        </p:grpSpPr>
        <p:cxnSp>
          <p:nvCxnSpPr>
            <p:cNvPr id="15" name="Łącznik prosty 14"/>
            <p:cNvCxnSpPr>
              <a:stCxn id="21" idx="0"/>
            </p:cNvCxnSpPr>
            <p:nvPr/>
          </p:nvCxnSpPr>
          <p:spPr>
            <a:xfrm rot="16200000" flipH="1">
              <a:off x="3590662" y="2877084"/>
              <a:ext cx="1512988" cy="21060"/>
            </a:xfrm>
            <a:prstGeom prst="line">
              <a:avLst/>
            </a:prstGeom>
            <a:ln w="3810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Łuk 15"/>
            <p:cNvSpPr/>
            <p:nvPr/>
          </p:nvSpPr>
          <p:spPr>
            <a:xfrm>
              <a:off x="3929058" y="3143248"/>
              <a:ext cx="928694" cy="1000132"/>
            </a:xfrm>
            <a:prstGeom prst="arc">
              <a:avLst>
                <a:gd name="adj1" fmla="val 15829779"/>
                <a:gd name="adj2" fmla="val 0"/>
              </a:avLst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  <p:sp>
          <p:nvSpPr>
            <p:cNvPr id="17" name="Elipsa 16"/>
            <p:cNvSpPr/>
            <p:nvPr/>
          </p:nvSpPr>
          <p:spPr>
            <a:xfrm>
              <a:off x="4500562" y="3429000"/>
              <a:ext cx="71438" cy="7143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  <p:sp>
          <p:nvSpPr>
            <p:cNvPr id="19" name="pole tekstowe 18"/>
            <p:cNvSpPr txBox="1"/>
            <p:nvPr/>
          </p:nvSpPr>
          <p:spPr>
            <a:xfrm rot="5416800">
              <a:off x="3926333" y="2726136"/>
              <a:ext cx="1093480" cy="29546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l-PL" i="1" dirty="0" smtClean="0"/>
                <a:t>1,7cm</a:t>
              </a:r>
              <a:endParaRPr lang="pl-PL" i="1" dirty="0"/>
            </a:p>
          </p:txBody>
        </p:sp>
        <p:sp>
          <p:nvSpPr>
            <p:cNvPr id="20" name="pole tekstowe 19"/>
            <p:cNvSpPr txBox="1"/>
            <p:nvPr/>
          </p:nvSpPr>
          <p:spPr>
            <a:xfrm>
              <a:off x="3707135" y="3686568"/>
              <a:ext cx="604259" cy="28282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pl-PL" i="1" dirty="0" smtClean="0"/>
                <a:t>2,5cm</a:t>
              </a:r>
              <a:endParaRPr lang="pl-PL" i="1" dirty="0"/>
            </a:p>
          </p:txBody>
        </p:sp>
        <p:sp>
          <p:nvSpPr>
            <p:cNvPr id="21" name="Romb 20"/>
            <p:cNvSpPr/>
            <p:nvPr/>
          </p:nvSpPr>
          <p:spPr>
            <a:xfrm rot="20284247">
              <a:off x="2643174" y="2071678"/>
              <a:ext cx="4000528" cy="1643074"/>
            </a:xfrm>
            <a:prstGeom prst="diamond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pl-PL" sz="2400" dirty="0" smtClean="0"/>
              <a:t>Zadanie 4. Oblicz pole narysowanego kwadratu:</a:t>
            </a:r>
            <a:endParaRPr lang="pl-PL" sz="2400" dirty="0"/>
          </a:p>
        </p:txBody>
      </p:sp>
      <p:sp>
        <p:nvSpPr>
          <p:cNvPr id="3" name="Prostokąt 2"/>
          <p:cNvSpPr/>
          <p:nvPr/>
        </p:nvSpPr>
        <p:spPr>
          <a:xfrm>
            <a:off x="1202661" y="2143116"/>
            <a:ext cx="2880000" cy="2880000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cxnSp>
        <p:nvCxnSpPr>
          <p:cNvPr id="4" name="Łącznik prosty 3"/>
          <p:cNvCxnSpPr/>
          <p:nvPr/>
        </p:nvCxnSpPr>
        <p:spPr>
          <a:xfrm rot="16200000" flipH="1">
            <a:off x="1202661" y="2143116"/>
            <a:ext cx="2857520" cy="285752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Łącznik prosty 7"/>
          <p:cNvCxnSpPr/>
          <p:nvPr/>
        </p:nvCxnSpPr>
        <p:spPr>
          <a:xfrm rot="5400000">
            <a:off x="1166942" y="2178835"/>
            <a:ext cx="2928958" cy="285752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6" name="Grupa 15"/>
          <p:cNvGrpSpPr/>
          <p:nvPr/>
        </p:nvGrpSpPr>
        <p:grpSpPr>
          <a:xfrm rot="2727207">
            <a:off x="2029435" y="2329380"/>
            <a:ext cx="2753178" cy="4041817"/>
            <a:chOff x="3071802" y="1071544"/>
            <a:chExt cx="2221234" cy="2001854"/>
          </a:xfrm>
        </p:grpSpPr>
        <p:cxnSp>
          <p:nvCxnSpPr>
            <p:cNvPr id="13" name="Łącznik prosty 12"/>
            <p:cNvCxnSpPr/>
            <p:nvPr/>
          </p:nvCxnSpPr>
          <p:spPr>
            <a:xfrm rot="5400000" flipH="1" flipV="1">
              <a:off x="4171560" y="1972052"/>
              <a:ext cx="1588" cy="2201104"/>
            </a:xfrm>
            <a:prstGeom prst="line">
              <a:avLst/>
            </a:prstGeom>
            <a:ln w="190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Łącznik prosty 13"/>
            <p:cNvCxnSpPr/>
            <p:nvPr/>
          </p:nvCxnSpPr>
          <p:spPr>
            <a:xfrm rot="16200000">
              <a:off x="4191690" y="-28214"/>
              <a:ext cx="1588" cy="2201104"/>
            </a:xfrm>
            <a:prstGeom prst="line">
              <a:avLst/>
            </a:prstGeom>
            <a:ln w="190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Łącznik prosty 14"/>
            <p:cNvCxnSpPr/>
            <p:nvPr/>
          </p:nvCxnSpPr>
          <p:spPr>
            <a:xfrm rot="16200000" flipV="1">
              <a:off x="4131866" y="2060170"/>
              <a:ext cx="1998678" cy="24602"/>
            </a:xfrm>
            <a:prstGeom prst="line">
              <a:avLst/>
            </a:prstGeom>
            <a:ln w="19050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7" name="pole tekstowe 16"/>
          <p:cNvSpPr txBox="1"/>
          <p:nvPr/>
        </p:nvSpPr>
        <p:spPr>
          <a:xfrm rot="18935299">
            <a:off x="3978253" y="5191986"/>
            <a:ext cx="7777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2,4dm</a:t>
            </a:r>
            <a:endParaRPr lang="pl-PL" i="1" dirty="0"/>
          </a:p>
        </p:txBody>
      </p:sp>
      <p:grpSp>
        <p:nvGrpSpPr>
          <p:cNvPr id="21" name="Grupa 20"/>
          <p:cNvGrpSpPr/>
          <p:nvPr/>
        </p:nvGrpSpPr>
        <p:grpSpPr>
          <a:xfrm rot="18733251">
            <a:off x="2146813" y="3037347"/>
            <a:ext cx="928694" cy="1000132"/>
            <a:chOff x="3929058" y="3143248"/>
            <a:chExt cx="928694" cy="1000132"/>
          </a:xfrm>
        </p:grpSpPr>
        <p:sp>
          <p:nvSpPr>
            <p:cNvPr id="19" name="Łuk 18"/>
            <p:cNvSpPr/>
            <p:nvPr/>
          </p:nvSpPr>
          <p:spPr>
            <a:xfrm>
              <a:off x="3929058" y="3143248"/>
              <a:ext cx="928694" cy="1000132"/>
            </a:xfrm>
            <a:prstGeom prst="arc">
              <a:avLst>
                <a:gd name="adj1" fmla="val 16200000"/>
                <a:gd name="adj2" fmla="val 352641"/>
              </a:avLst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  <p:sp>
          <p:nvSpPr>
            <p:cNvPr id="20" name="Elipsa 19"/>
            <p:cNvSpPr/>
            <p:nvPr/>
          </p:nvSpPr>
          <p:spPr>
            <a:xfrm>
              <a:off x="4500562" y="3429000"/>
              <a:ext cx="71438" cy="7143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pl-PL" sz="2400" dirty="0" smtClean="0"/>
              <a:t>Zadanie 5. Jedna z przekątnych rombu ma długość 3,7cm, a druga przekątna jest 4 razy dłuższa. Oblicz pole tego rombu.</a:t>
            </a:r>
            <a:endParaRPr lang="pl-PL" sz="2400" dirty="0"/>
          </a:p>
        </p:txBody>
      </p:sp>
      <p:sp>
        <p:nvSpPr>
          <p:cNvPr id="3" name="Tytuł 1"/>
          <p:cNvSpPr txBox="1">
            <a:spLocks/>
          </p:cNvSpPr>
          <p:nvPr/>
        </p:nvSpPr>
        <p:spPr>
          <a:xfrm>
            <a:off x="428596" y="1714496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pl-PL" sz="2400" dirty="0" smtClean="0">
                <a:latin typeface="+mj-lt"/>
                <a:ea typeface="+mj-ea"/>
                <a:cs typeface="+mj-cs"/>
              </a:rPr>
              <a:t>Zadanie</a:t>
            </a:r>
            <a:r>
              <a:rPr kumimoji="0" lang="pl-PL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6. Jedna z przekątnych rombu ma długość 5dm, a druga przekątna jest o 0,4m dłuższa. Oblicz pole tego rombu.</a:t>
            </a:r>
            <a:endParaRPr kumimoji="0" lang="pl-PL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Tytuł 1"/>
          <p:cNvSpPr txBox="1">
            <a:spLocks/>
          </p:cNvSpPr>
          <p:nvPr/>
        </p:nvSpPr>
        <p:spPr>
          <a:xfrm>
            <a:off x="485804" y="314324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pl-PL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Zadanie 7. Pole rombu wynosi 6cm</a:t>
            </a:r>
            <a:r>
              <a:rPr kumimoji="0" lang="pl-PL" sz="2400" b="0" i="0" u="none" strike="noStrike" kern="1200" cap="none" spc="0" normalizeH="0" baseline="3000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2</a:t>
            </a:r>
            <a:r>
              <a:rPr kumimoji="0" lang="pl-PL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, a jedna z jego przekątnych ma długość 1,2dm. Jaką długość ma druga przekątna? </a:t>
            </a:r>
            <a:endParaRPr kumimoji="0" lang="pl-PL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pl-PL" sz="2400" dirty="0" smtClean="0"/>
              <a:t>Zadanie 8. Oblicz sumę pól siedmiu kolorowych rombów.</a:t>
            </a:r>
            <a:endParaRPr lang="pl-PL" sz="2400" dirty="0"/>
          </a:p>
        </p:txBody>
      </p:sp>
      <p:sp>
        <p:nvSpPr>
          <p:cNvPr id="16" name="Prostokąt 15"/>
          <p:cNvSpPr/>
          <p:nvPr/>
        </p:nvSpPr>
        <p:spPr>
          <a:xfrm>
            <a:off x="714348" y="2071678"/>
            <a:ext cx="7215238" cy="2071702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7" name="Romb 16"/>
          <p:cNvSpPr/>
          <p:nvPr/>
        </p:nvSpPr>
        <p:spPr>
          <a:xfrm>
            <a:off x="714348" y="2071678"/>
            <a:ext cx="857256" cy="2071702"/>
          </a:xfrm>
          <a:prstGeom prst="diamond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8" name="Romb 17"/>
          <p:cNvSpPr/>
          <p:nvPr/>
        </p:nvSpPr>
        <p:spPr>
          <a:xfrm>
            <a:off x="1571604" y="2071678"/>
            <a:ext cx="2000264" cy="2071702"/>
          </a:xfrm>
          <a:prstGeom prst="diamond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/>
          </a:p>
        </p:txBody>
      </p:sp>
      <p:sp>
        <p:nvSpPr>
          <p:cNvPr id="20" name="Romb 19"/>
          <p:cNvSpPr/>
          <p:nvPr/>
        </p:nvSpPr>
        <p:spPr>
          <a:xfrm>
            <a:off x="3571868" y="2071678"/>
            <a:ext cx="2000264" cy="2071702"/>
          </a:xfrm>
          <a:prstGeom prst="diamond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1" name="Romb 20"/>
          <p:cNvSpPr/>
          <p:nvPr/>
        </p:nvSpPr>
        <p:spPr>
          <a:xfrm>
            <a:off x="5572132" y="2071678"/>
            <a:ext cx="571504" cy="2071702"/>
          </a:xfrm>
          <a:prstGeom prst="diamond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2" name="Romb 21"/>
          <p:cNvSpPr/>
          <p:nvPr/>
        </p:nvSpPr>
        <p:spPr>
          <a:xfrm>
            <a:off x="6143636" y="2071678"/>
            <a:ext cx="714380" cy="2071702"/>
          </a:xfrm>
          <a:prstGeom prst="diamond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3" name="Romb 22"/>
          <p:cNvSpPr/>
          <p:nvPr/>
        </p:nvSpPr>
        <p:spPr>
          <a:xfrm>
            <a:off x="6858016" y="2071678"/>
            <a:ext cx="1071570" cy="2071702"/>
          </a:xfrm>
          <a:prstGeom prst="diamond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4" name="pole tekstowe 23"/>
          <p:cNvSpPr txBox="1"/>
          <p:nvPr/>
        </p:nvSpPr>
        <p:spPr>
          <a:xfrm rot="16200000">
            <a:off x="191408" y="3000372"/>
            <a:ext cx="7008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40cm</a:t>
            </a:r>
            <a:endParaRPr lang="pl-PL" dirty="0"/>
          </a:p>
        </p:txBody>
      </p:sp>
      <p:sp>
        <p:nvSpPr>
          <p:cNvPr id="25" name="pole tekstowe 24"/>
          <p:cNvSpPr txBox="1"/>
          <p:nvPr/>
        </p:nvSpPr>
        <p:spPr>
          <a:xfrm>
            <a:off x="3786182" y="4214818"/>
            <a:ext cx="660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1,2m</a:t>
            </a:r>
            <a:endParaRPr lang="pl-PL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pl-PL" sz="2400" dirty="0" smtClean="0"/>
              <a:t>Zadanie 8. Oblicz sumę pól siedmiu kolorowych rombów.</a:t>
            </a:r>
            <a:endParaRPr lang="pl-PL" sz="2400" dirty="0"/>
          </a:p>
        </p:txBody>
      </p:sp>
      <p:sp>
        <p:nvSpPr>
          <p:cNvPr id="16" name="Prostokąt 15"/>
          <p:cNvSpPr/>
          <p:nvPr/>
        </p:nvSpPr>
        <p:spPr>
          <a:xfrm>
            <a:off x="714348" y="2071678"/>
            <a:ext cx="7215238" cy="2071702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7" name="Romb 16"/>
          <p:cNvSpPr/>
          <p:nvPr/>
        </p:nvSpPr>
        <p:spPr>
          <a:xfrm>
            <a:off x="714348" y="2071678"/>
            <a:ext cx="857256" cy="2071702"/>
          </a:xfrm>
          <a:prstGeom prst="diamond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8" name="Romb 17"/>
          <p:cNvSpPr/>
          <p:nvPr/>
        </p:nvSpPr>
        <p:spPr>
          <a:xfrm>
            <a:off x="1571604" y="2071678"/>
            <a:ext cx="2000264" cy="2071702"/>
          </a:xfrm>
          <a:prstGeom prst="diamond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/>
          </a:p>
        </p:txBody>
      </p:sp>
      <p:sp>
        <p:nvSpPr>
          <p:cNvPr id="20" name="Romb 19"/>
          <p:cNvSpPr/>
          <p:nvPr/>
        </p:nvSpPr>
        <p:spPr>
          <a:xfrm>
            <a:off x="3571868" y="2071678"/>
            <a:ext cx="2000264" cy="2071702"/>
          </a:xfrm>
          <a:prstGeom prst="diamond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1" name="Romb 20"/>
          <p:cNvSpPr/>
          <p:nvPr/>
        </p:nvSpPr>
        <p:spPr>
          <a:xfrm>
            <a:off x="5572132" y="2071678"/>
            <a:ext cx="571504" cy="2071702"/>
          </a:xfrm>
          <a:prstGeom prst="diamond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2" name="Romb 21"/>
          <p:cNvSpPr/>
          <p:nvPr/>
        </p:nvSpPr>
        <p:spPr>
          <a:xfrm>
            <a:off x="6143636" y="2071678"/>
            <a:ext cx="714380" cy="2071702"/>
          </a:xfrm>
          <a:prstGeom prst="diamond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3" name="Romb 22"/>
          <p:cNvSpPr/>
          <p:nvPr/>
        </p:nvSpPr>
        <p:spPr>
          <a:xfrm>
            <a:off x="6858016" y="2071678"/>
            <a:ext cx="1071570" cy="2071702"/>
          </a:xfrm>
          <a:prstGeom prst="diamond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4" name="pole tekstowe 23"/>
          <p:cNvSpPr txBox="1"/>
          <p:nvPr/>
        </p:nvSpPr>
        <p:spPr>
          <a:xfrm rot="16200000">
            <a:off x="191408" y="3000372"/>
            <a:ext cx="7008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40cm</a:t>
            </a:r>
            <a:endParaRPr lang="pl-PL" dirty="0"/>
          </a:p>
        </p:txBody>
      </p:sp>
      <p:sp>
        <p:nvSpPr>
          <p:cNvPr id="25" name="pole tekstowe 24"/>
          <p:cNvSpPr txBox="1"/>
          <p:nvPr/>
        </p:nvSpPr>
        <p:spPr>
          <a:xfrm>
            <a:off x="3786182" y="4214818"/>
            <a:ext cx="660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1,2m</a:t>
            </a:r>
            <a:endParaRPr lang="pl-PL" dirty="0"/>
          </a:p>
        </p:txBody>
      </p:sp>
      <p:sp>
        <p:nvSpPr>
          <p:cNvPr id="12" name="pole tekstowe 11"/>
          <p:cNvSpPr txBox="1"/>
          <p:nvPr/>
        </p:nvSpPr>
        <p:spPr>
          <a:xfrm>
            <a:off x="2832981" y="5119228"/>
            <a:ext cx="11945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0,4m∙1,2m</a:t>
            </a:r>
            <a:endParaRPr lang="pl-PL" dirty="0"/>
          </a:p>
        </p:txBody>
      </p:sp>
      <p:cxnSp>
        <p:nvCxnSpPr>
          <p:cNvPr id="19" name="Łącznik prosty 18"/>
          <p:cNvCxnSpPr/>
          <p:nvPr/>
        </p:nvCxnSpPr>
        <p:spPr>
          <a:xfrm rot="5400000">
            <a:off x="535753" y="3107529"/>
            <a:ext cx="207170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Łącznik prosty 25"/>
          <p:cNvCxnSpPr/>
          <p:nvPr/>
        </p:nvCxnSpPr>
        <p:spPr>
          <a:xfrm rot="5400000">
            <a:off x="2535222" y="3106735"/>
            <a:ext cx="207170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Łącznik prosty 26"/>
          <p:cNvCxnSpPr/>
          <p:nvPr/>
        </p:nvCxnSpPr>
        <p:spPr>
          <a:xfrm rot="5400000">
            <a:off x="4534691" y="3105941"/>
            <a:ext cx="207170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Łącznik prosty 27"/>
          <p:cNvCxnSpPr/>
          <p:nvPr/>
        </p:nvCxnSpPr>
        <p:spPr>
          <a:xfrm rot="5400000">
            <a:off x="5108579" y="3105147"/>
            <a:ext cx="207170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Łącznik prosty 28"/>
          <p:cNvCxnSpPr/>
          <p:nvPr/>
        </p:nvCxnSpPr>
        <p:spPr>
          <a:xfrm rot="5400000">
            <a:off x="5821371" y="3104353"/>
            <a:ext cx="207170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Łącznik prosty 30"/>
          <p:cNvCxnSpPr/>
          <p:nvPr/>
        </p:nvCxnSpPr>
        <p:spPr>
          <a:xfrm>
            <a:off x="2904419" y="5417122"/>
            <a:ext cx="100013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pole tekstowe 34"/>
          <p:cNvSpPr txBox="1"/>
          <p:nvPr/>
        </p:nvSpPr>
        <p:spPr>
          <a:xfrm>
            <a:off x="3190171" y="5417122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2</a:t>
            </a:r>
            <a:endParaRPr lang="pl-PL" dirty="0"/>
          </a:p>
        </p:txBody>
      </p:sp>
      <p:sp>
        <p:nvSpPr>
          <p:cNvPr id="39" name="pole tekstowe 38"/>
          <p:cNvSpPr txBox="1"/>
          <p:nvPr/>
        </p:nvSpPr>
        <p:spPr>
          <a:xfrm>
            <a:off x="4210191" y="5107086"/>
            <a:ext cx="8563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0</a:t>
            </a:r>
            <a:r>
              <a:rPr lang="pl-PL" dirty="0" smtClean="0"/>
              <a:t>,48m</a:t>
            </a:r>
            <a:r>
              <a:rPr lang="pl-PL" baseline="30000" dirty="0" smtClean="0"/>
              <a:t>2</a:t>
            </a:r>
            <a:endParaRPr lang="pl-PL" dirty="0"/>
          </a:p>
        </p:txBody>
      </p:sp>
      <p:sp>
        <p:nvSpPr>
          <p:cNvPr id="40" name="pole tekstowe 39"/>
          <p:cNvSpPr txBox="1"/>
          <p:nvPr/>
        </p:nvSpPr>
        <p:spPr>
          <a:xfrm>
            <a:off x="4476055" y="540498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2</a:t>
            </a:r>
            <a:endParaRPr lang="pl-PL" dirty="0"/>
          </a:p>
        </p:txBody>
      </p:sp>
      <p:cxnSp>
        <p:nvCxnSpPr>
          <p:cNvPr id="41" name="Łącznik prosty 40"/>
          <p:cNvCxnSpPr/>
          <p:nvPr/>
        </p:nvCxnSpPr>
        <p:spPr>
          <a:xfrm>
            <a:off x="4333179" y="5415534"/>
            <a:ext cx="642942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pole tekstowe 41"/>
          <p:cNvSpPr txBox="1"/>
          <p:nvPr/>
        </p:nvSpPr>
        <p:spPr>
          <a:xfrm>
            <a:off x="3975989" y="5202808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=</a:t>
            </a:r>
            <a:endParaRPr lang="pl-PL" dirty="0"/>
          </a:p>
        </p:txBody>
      </p:sp>
      <p:sp>
        <p:nvSpPr>
          <p:cNvPr id="43" name="pole tekstowe 42"/>
          <p:cNvSpPr txBox="1"/>
          <p:nvPr/>
        </p:nvSpPr>
        <p:spPr>
          <a:xfrm>
            <a:off x="2604337" y="5202808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=</a:t>
            </a:r>
            <a:endParaRPr lang="pl-PL" dirty="0"/>
          </a:p>
        </p:txBody>
      </p:sp>
      <p:sp>
        <p:nvSpPr>
          <p:cNvPr id="45" name="pole tekstowe 44"/>
          <p:cNvSpPr txBox="1"/>
          <p:nvPr/>
        </p:nvSpPr>
        <p:spPr>
          <a:xfrm>
            <a:off x="4976121" y="5190666"/>
            <a:ext cx="10246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= 0,24</a:t>
            </a:r>
            <a:r>
              <a:rPr lang="pl-PL" dirty="0" smtClean="0"/>
              <a:t>m</a:t>
            </a:r>
            <a:r>
              <a:rPr lang="pl-PL" baseline="30000" dirty="0" smtClean="0"/>
              <a:t>2</a:t>
            </a:r>
            <a:endParaRPr lang="pl-PL" dirty="0"/>
          </a:p>
        </p:txBody>
      </p:sp>
      <p:sp>
        <p:nvSpPr>
          <p:cNvPr id="46" name="pole tekstowe 45"/>
          <p:cNvSpPr txBox="1"/>
          <p:nvPr/>
        </p:nvSpPr>
        <p:spPr>
          <a:xfrm>
            <a:off x="2386817" y="5202808"/>
            <a:ext cx="3032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P</a:t>
            </a:r>
            <a:endParaRPr lang="pl-P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Pole równoległoboku</a:t>
            </a:r>
            <a:endParaRPr lang="pl-PL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Równoległobok 2"/>
          <p:cNvSpPr/>
          <p:nvPr/>
        </p:nvSpPr>
        <p:spPr>
          <a:xfrm>
            <a:off x="1857356" y="2000240"/>
            <a:ext cx="4429156" cy="1643074"/>
          </a:xfrm>
          <a:prstGeom prst="parallelogram">
            <a:avLst>
              <a:gd name="adj" fmla="val 43087"/>
            </a:avLst>
          </a:prstGeom>
          <a:solidFill>
            <a:srgbClr val="FFC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cxnSp>
        <p:nvCxnSpPr>
          <p:cNvPr id="5" name="Łącznik prosty 4"/>
          <p:cNvCxnSpPr/>
          <p:nvPr/>
        </p:nvCxnSpPr>
        <p:spPr>
          <a:xfrm rot="5400000">
            <a:off x="1750993" y="2821777"/>
            <a:ext cx="1643074" cy="1588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Łuk 6"/>
          <p:cNvSpPr/>
          <p:nvPr/>
        </p:nvSpPr>
        <p:spPr>
          <a:xfrm>
            <a:off x="2143108" y="3143248"/>
            <a:ext cx="928694" cy="1000132"/>
          </a:xfrm>
          <a:prstGeom prst="arc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8" name="Elipsa 7"/>
          <p:cNvSpPr/>
          <p:nvPr/>
        </p:nvSpPr>
        <p:spPr>
          <a:xfrm>
            <a:off x="2714612" y="3429000"/>
            <a:ext cx="71438" cy="71438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9" name="pole tekstowe 8"/>
          <p:cNvSpPr txBox="1"/>
          <p:nvPr/>
        </p:nvSpPr>
        <p:spPr>
          <a:xfrm>
            <a:off x="3428992" y="3714752"/>
            <a:ext cx="3032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a</a:t>
            </a:r>
            <a:endParaRPr lang="pl-PL" i="1" dirty="0"/>
          </a:p>
        </p:txBody>
      </p:sp>
      <p:sp>
        <p:nvSpPr>
          <p:cNvPr id="10" name="pole tekstowe 9"/>
          <p:cNvSpPr txBox="1"/>
          <p:nvPr/>
        </p:nvSpPr>
        <p:spPr>
          <a:xfrm>
            <a:off x="2554200" y="2500306"/>
            <a:ext cx="3032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h</a:t>
            </a:r>
            <a:endParaRPr lang="pl-PL" i="1" dirty="0"/>
          </a:p>
        </p:txBody>
      </p:sp>
      <p:sp>
        <p:nvSpPr>
          <p:cNvPr id="11" name="pole tekstowe 10"/>
          <p:cNvSpPr txBox="1"/>
          <p:nvPr/>
        </p:nvSpPr>
        <p:spPr>
          <a:xfrm>
            <a:off x="3143240" y="4000504"/>
            <a:ext cx="159530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4800" dirty="0" err="1" smtClean="0"/>
              <a:t>P=</a:t>
            </a:r>
            <a:r>
              <a:rPr lang="pl-PL" sz="4800" i="1" dirty="0" err="1" smtClean="0"/>
              <a:t>a</a:t>
            </a:r>
            <a:r>
              <a:rPr lang="pl-PL" sz="4800" dirty="0" err="1" smtClean="0"/>
              <a:t>∙</a:t>
            </a:r>
            <a:r>
              <a:rPr lang="pl-PL" sz="4800" i="1" dirty="0" err="1" smtClean="0"/>
              <a:t>h</a:t>
            </a:r>
            <a:endParaRPr lang="pl-PL" sz="4800" i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mb 15"/>
          <p:cNvSpPr/>
          <p:nvPr/>
        </p:nvSpPr>
        <p:spPr>
          <a:xfrm rot="20284247">
            <a:off x="2643174" y="2071678"/>
            <a:ext cx="4000528" cy="1643074"/>
          </a:xfrm>
          <a:prstGeom prst="diamond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28596" y="285728"/>
            <a:ext cx="8329642" cy="1582726"/>
          </a:xfrm>
        </p:spPr>
        <p:txBody>
          <a:bodyPr>
            <a:normAutofit/>
          </a:bodyPr>
          <a:lstStyle/>
          <a:p>
            <a:pPr algn="just"/>
            <a:r>
              <a:rPr lang="pl-PL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Romb jest równoległobokiem, jego pole możemy obliczać ze wzoru na pole równoległoboku</a:t>
            </a:r>
            <a:endParaRPr lang="pl-PL" sz="32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" name="pole tekstowe 10"/>
          <p:cNvSpPr txBox="1"/>
          <p:nvPr/>
        </p:nvSpPr>
        <p:spPr>
          <a:xfrm>
            <a:off x="3143240" y="4000504"/>
            <a:ext cx="159530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4800" dirty="0" err="1" smtClean="0"/>
              <a:t>P=</a:t>
            </a:r>
            <a:r>
              <a:rPr lang="pl-PL" sz="4800" i="1" dirty="0" err="1" smtClean="0"/>
              <a:t>a</a:t>
            </a:r>
            <a:r>
              <a:rPr lang="pl-PL" sz="4800" dirty="0" err="1" smtClean="0"/>
              <a:t>∙</a:t>
            </a:r>
            <a:r>
              <a:rPr lang="pl-PL" sz="4800" i="1" dirty="0" err="1" smtClean="0"/>
              <a:t>h</a:t>
            </a:r>
            <a:endParaRPr lang="pl-PL" sz="4800" i="1" dirty="0"/>
          </a:p>
        </p:txBody>
      </p:sp>
      <p:cxnSp>
        <p:nvCxnSpPr>
          <p:cNvPr id="5" name="Łącznik prosty 4"/>
          <p:cNvCxnSpPr>
            <a:stCxn id="16" idx="0"/>
          </p:cNvCxnSpPr>
          <p:nvPr/>
        </p:nvCxnSpPr>
        <p:spPr>
          <a:xfrm rot="16200000" flipH="1">
            <a:off x="3590662" y="2877084"/>
            <a:ext cx="1512988" cy="21060"/>
          </a:xfrm>
          <a:prstGeom prst="line">
            <a:avLst/>
          </a:prstGeom>
          <a:ln w="381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Łuk 6"/>
          <p:cNvSpPr/>
          <p:nvPr/>
        </p:nvSpPr>
        <p:spPr>
          <a:xfrm>
            <a:off x="3929058" y="3143248"/>
            <a:ext cx="928694" cy="1000132"/>
          </a:xfrm>
          <a:prstGeom prst="arc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8" name="Elipsa 7"/>
          <p:cNvSpPr/>
          <p:nvPr/>
        </p:nvSpPr>
        <p:spPr>
          <a:xfrm>
            <a:off x="4500562" y="3429000"/>
            <a:ext cx="71438" cy="71438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9" name="pole tekstowe 8"/>
          <p:cNvSpPr txBox="1"/>
          <p:nvPr/>
        </p:nvSpPr>
        <p:spPr>
          <a:xfrm rot="19289252">
            <a:off x="3357554" y="2571744"/>
            <a:ext cx="3032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a</a:t>
            </a:r>
            <a:endParaRPr lang="pl-PL" i="1" dirty="0"/>
          </a:p>
        </p:txBody>
      </p:sp>
      <p:sp>
        <p:nvSpPr>
          <p:cNvPr id="10" name="pole tekstowe 9"/>
          <p:cNvSpPr txBox="1"/>
          <p:nvPr/>
        </p:nvSpPr>
        <p:spPr>
          <a:xfrm>
            <a:off x="4340150" y="2500306"/>
            <a:ext cx="3032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i="1" dirty="0" smtClean="0"/>
              <a:t>h</a:t>
            </a:r>
            <a:endParaRPr lang="pl-PL" i="1" dirty="0"/>
          </a:p>
        </p:txBody>
      </p:sp>
      <p:sp>
        <p:nvSpPr>
          <p:cNvPr id="15" name="pole tekstowe 14"/>
          <p:cNvSpPr txBox="1"/>
          <p:nvPr/>
        </p:nvSpPr>
        <p:spPr>
          <a:xfrm>
            <a:off x="3857620" y="3643314"/>
            <a:ext cx="3032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a</a:t>
            </a:r>
            <a:endParaRPr lang="pl-PL" i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29642" cy="1582726"/>
          </a:xfrm>
        </p:spPr>
        <p:txBody>
          <a:bodyPr>
            <a:normAutofit/>
          </a:bodyPr>
          <a:lstStyle/>
          <a:p>
            <a:r>
              <a:rPr lang="pl-PL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Pole rombu</a:t>
            </a:r>
            <a:endParaRPr lang="pl-PL" sz="32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" name="Romb 11"/>
          <p:cNvSpPr/>
          <p:nvPr/>
        </p:nvSpPr>
        <p:spPr>
          <a:xfrm>
            <a:off x="2643174" y="2071678"/>
            <a:ext cx="4000528" cy="1643074"/>
          </a:xfrm>
          <a:prstGeom prst="diamond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cxnSp>
        <p:nvCxnSpPr>
          <p:cNvPr id="14" name="Łącznik prosty 13"/>
          <p:cNvCxnSpPr>
            <a:stCxn id="12" idx="0"/>
            <a:endCxn id="12" idx="2"/>
          </p:cNvCxnSpPr>
          <p:nvPr/>
        </p:nvCxnSpPr>
        <p:spPr>
          <a:xfrm rot="16200000" flipH="1">
            <a:off x="3821901" y="2893215"/>
            <a:ext cx="1643074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Łącznik prosty 16"/>
          <p:cNvCxnSpPr>
            <a:stCxn id="12" idx="1"/>
            <a:endCxn id="12" idx="3"/>
          </p:cNvCxnSpPr>
          <p:nvPr/>
        </p:nvCxnSpPr>
        <p:spPr>
          <a:xfrm rot="10800000" flipH="1">
            <a:off x="2643174" y="2893215"/>
            <a:ext cx="4000528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pole tekstowe 33"/>
          <p:cNvSpPr txBox="1"/>
          <p:nvPr/>
        </p:nvSpPr>
        <p:spPr>
          <a:xfrm>
            <a:off x="5554596" y="3202544"/>
            <a:ext cx="3032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a</a:t>
            </a:r>
            <a:endParaRPr lang="pl-PL" i="1" dirty="0"/>
          </a:p>
        </p:txBody>
      </p:sp>
      <p:sp>
        <p:nvSpPr>
          <p:cNvPr id="35" name="Łuk 34"/>
          <p:cNvSpPr/>
          <p:nvPr/>
        </p:nvSpPr>
        <p:spPr>
          <a:xfrm>
            <a:off x="4143372" y="2357430"/>
            <a:ext cx="928694" cy="1000132"/>
          </a:xfrm>
          <a:prstGeom prst="arc">
            <a:avLst>
              <a:gd name="adj1" fmla="val 16572543"/>
              <a:gd name="adj2" fmla="val 410971"/>
            </a:avLst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36" name="Elipsa 35"/>
          <p:cNvSpPr/>
          <p:nvPr/>
        </p:nvSpPr>
        <p:spPr>
          <a:xfrm>
            <a:off x="4714876" y="2643182"/>
            <a:ext cx="71438" cy="71438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29642" cy="1582726"/>
          </a:xfrm>
        </p:spPr>
        <p:txBody>
          <a:bodyPr>
            <a:normAutofit/>
          </a:bodyPr>
          <a:lstStyle/>
          <a:p>
            <a:r>
              <a:rPr lang="pl-PL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Pole rombu</a:t>
            </a:r>
            <a:endParaRPr lang="pl-PL" sz="32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" name="pole tekstowe 8"/>
          <p:cNvSpPr txBox="1"/>
          <p:nvPr/>
        </p:nvSpPr>
        <p:spPr>
          <a:xfrm>
            <a:off x="1428728" y="2643182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e</a:t>
            </a:r>
            <a:endParaRPr lang="pl-PL" i="1" dirty="0"/>
          </a:p>
        </p:txBody>
      </p:sp>
      <p:sp>
        <p:nvSpPr>
          <p:cNvPr id="12" name="Romb 11"/>
          <p:cNvSpPr/>
          <p:nvPr/>
        </p:nvSpPr>
        <p:spPr>
          <a:xfrm>
            <a:off x="2643174" y="2071678"/>
            <a:ext cx="4000528" cy="1643074"/>
          </a:xfrm>
          <a:prstGeom prst="diamond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cxnSp>
        <p:nvCxnSpPr>
          <p:cNvPr id="14" name="Łącznik prosty 13"/>
          <p:cNvCxnSpPr>
            <a:stCxn id="12" idx="0"/>
            <a:endCxn id="12" idx="2"/>
          </p:cNvCxnSpPr>
          <p:nvPr/>
        </p:nvCxnSpPr>
        <p:spPr>
          <a:xfrm rot="16200000" flipH="1">
            <a:off x="3821901" y="2893215"/>
            <a:ext cx="1643074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Łącznik prosty 16"/>
          <p:cNvCxnSpPr>
            <a:stCxn id="12" idx="1"/>
            <a:endCxn id="12" idx="3"/>
          </p:cNvCxnSpPr>
          <p:nvPr/>
        </p:nvCxnSpPr>
        <p:spPr>
          <a:xfrm rot="10800000" flipH="1">
            <a:off x="2643174" y="2893215"/>
            <a:ext cx="4000528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Łącznik prosty 17"/>
          <p:cNvCxnSpPr/>
          <p:nvPr/>
        </p:nvCxnSpPr>
        <p:spPr>
          <a:xfrm rot="16200000" flipH="1">
            <a:off x="1822431" y="3678239"/>
            <a:ext cx="1643074" cy="1588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Łącznik prosty 18"/>
          <p:cNvCxnSpPr/>
          <p:nvPr/>
        </p:nvCxnSpPr>
        <p:spPr>
          <a:xfrm rot="16200000" flipH="1">
            <a:off x="5822959" y="3678239"/>
            <a:ext cx="1643074" cy="1588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Łącznik prosty 19"/>
          <p:cNvCxnSpPr/>
          <p:nvPr/>
        </p:nvCxnSpPr>
        <p:spPr>
          <a:xfrm rot="5400000">
            <a:off x="3106727" y="2179629"/>
            <a:ext cx="1588" cy="3071834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Łącznik prosty 22"/>
          <p:cNvCxnSpPr/>
          <p:nvPr/>
        </p:nvCxnSpPr>
        <p:spPr>
          <a:xfrm rot="5400000">
            <a:off x="3106727" y="536555"/>
            <a:ext cx="1588" cy="3071834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Łącznik prosty 23"/>
          <p:cNvCxnSpPr/>
          <p:nvPr/>
        </p:nvCxnSpPr>
        <p:spPr>
          <a:xfrm rot="5400000" flipH="1" flipV="1">
            <a:off x="893737" y="2892421"/>
            <a:ext cx="1643074" cy="1588"/>
          </a:xfrm>
          <a:prstGeom prst="line">
            <a:avLst/>
          </a:prstGeom>
          <a:ln w="19050">
            <a:solidFill>
              <a:schemeClr val="tx1"/>
            </a:solidFill>
            <a:prstDash val="solid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Łącznik prosty 27"/>
          <p:cNvCxnSpPr/>
          <p:nvPr/>
        </p:nvCxnSpPr>
        <p:spPr>
          <a:xfrm>
            <a:off x="2643174" y="4357694"/>
            <a:ext cx="4000528" cy="1588"/>
          </a:xfrm>
          <a:prstGeom prst="line">
            <a:avLst/>
          </a:prstGeom>
          <a:ln w="19050">
            <a:solidFill>
              <a:schemeClr val="tx1"/>
            </a:solidFill>
            <a:prstDash val="solid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pole tekstowe 31"/>
          <p:cNvSpPr txBox="1"/>
          <p:nvPr/>
        </p:nvSpPr>
        <p:spPr>
          <a:xfrm>
            <a:off x="4572000" y="4357694"/>
            <a:ext cx="29527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i="1" dirty="0" smtClean="0"/>
              <a:t>f</a:t>
            </a:r>
            <a:endParaRPr lang="pl-PL" i="1" dirty="0"/>
          </a:p>
        </p:txBody>
      </p:sp>
      <p:sp>
        <p:nvSpPr>
          <p:cNvPr id="34" name="pole tekstowe 33"/>
          <p:cNvSpPr txBox="1"/>
          <p:nvPr/>
        </p:nvSpPr>
        <p:spPr>
          <a:xfrm>
            <a:off x="5554596" y="3202544"/>
            <a:ext cx="3032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a</a:t>
            </a:r>
            <a:endParaRPr lang="pl-PL" i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rostokąt 6"/>
          <p:cNvSpPr/>
          <p:nvPr/>
        </p:nvSpPr>
        <p:spPr>
          <a:xfrm>
            <a:off x="2643174" y="2071678"/>
            <a:ext cx="4000528" cy="1643074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29642" cy="1582726"/>
          </a:xfrm>
        </p:spPr>
        <p:txBody>
          <a:bodyPr>
            <a:normAutofit/>
          </a:bodyPr>
          <a:lstStyle/>
          <a:p>
            <a:r>
              <a:rPr lang="pl-PL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Pole rombu</a:t>
            </a:r>
            <a:endParaRPr lang="pl-PL" sz="32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14" name="Łącznik prosty 13"/>
          <p:cNvCxnSpPr>
            <a:stCxn id="12" idx="0"/>
            <a:endCxn id="12" idx="2"/>
          </p:cNvCxnSpPr>
          <p:nvPr/>
        </p:nvCxnSpPr>
        <p:spPr>
          <a:xfrm rot="16200000" flipH="1">
            <a:off x="3821901" y="2893215"/>
            <a:ext cx="1643074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Łącznik prosty 16"/>
          <p:cNvCxnSpPr>
            <a:stCxn id="12" idx="1"/>
            <a:endCxn id="12" idx="3"/>
          </p:cNvCxnSpPr>
          <p:nvPr/>
        </p:nvCxnSpPr>
        <p:spPr>
          <a:xfrm rot="10800000" flipH="1">
            <a:off x="2643174" y="2893215"/>
            <a:ext cx="4000528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pole tekstowe 33"/>
          <p:cNvSpPr txBox="1"/>
          <p:nvPr/>
        </p:nvSpPr>
        <p:spPr>
          <a:xfrm>
            <a:off x="5554596" y="3202544"/>
            <a:ext cx="3032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a</a:t>
            </a:r>
            <a:endParaRPr lang="pl-PL" i="1" dirty="0"/>
          </a:p>
        </p:txBody>
      </p:sp>
      <p:sp>
        <p:nvSpPr>
          <p:cNvPr id="8" name="pole tekstowe 7"/>
          <p:cNvSpPr txBox="1"/>
          <p:nvPr/>
        </p:nvSpPr>
        <p:spPr>
          <a:xfrm>
            <a:off x="2276462" y="2702478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e</a:t>
            </a:r>
            <a:endParaRPr lang="pl-PL" i="1" dirty="0"/>
          </a:p>
        </p:txBody>
      </p:sp>
      <p:sp>
        <p:nvSpPr>
          <p:cNvPr id="9" name="pole tekstowe 8"/>
          <p:cNvSpPr txBox="1"/>
          <p:nvPr/>
        </p:nvSpPr>
        <p:spPr>
          <a:xfrm>
            <a:off x="4500562" y="3786190"/>
            <a:ext cx="2551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f</a:t>
            </a:r>
            <a:endParaRPr lang="pl-PL" i="1" dirty="0"/>
          </a:p>
        </p:txBody>
      </p:sp>
      <p:graphicFrame>
        <p:nvGraphicFramePr>
          <p:cNvPr id="11" name="Obiekt 10"/>
          <p:cNvGraphicFramePr>
            <a:graphicFrameLocks noChangeAspect="1"/>
          </p:cNvGraphicFramePr>
          <p:nvPr/>
        </p:nvGraphicFramePr>
        <p:xfrm>
          <a:off x="3286116" y="4429132"/>
          <a:ext cx="2128844" cy="1467365"/>
        </p:xfrm>
        <a:graphic>
          <a:graphicData uri="http://schemas.openxmlformats.org/presentationml/2006/ole">
            <p:oleObj spid="_x0000_s5122" name="Równanie" r:id="rId3" imgW="571320" imgH="393480" progId="Equation.3">
              <p:embed/>
            </p:oleObj>
          </a:graphicData>
        </a:graphic>
      </p:graphicFrame>
      <p:sp>
        <p:nvSpPr>
          <p:cNvPr id="13" name="pole tekstowe 12"/>
          <p:cNvSpPr txBox="1"/>
          <p:nvPr/>
        </p:nvSpPr>
        <p:spPr>
          <a:xfrm>
            <a:off x="2071670" y="6000768"/>
            <a:ext cx="33191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e, f – </a:t>
            </a:r>
            <a:r>
              <a:rPr lang="pl-PL" dirty="0" smtClean="0"/>
              <a:t>długości przekątnych rombu</a:t>
            </a:r>
            <a:endParaRPr lang="pl-PL" dirty="0"/>
          </a:p>
        </p:txBody>
      </p:sp>
      <p:sp>
        <p:nvSpPr>
          <p:cNvPr id="12" name="Romb 11"/>
          <p:cNvSpPr/>
          <p:nvPr/>
        </p:nvSpPr>
        <p:spPr>
          <a:xfrm>
            <a:off x="2643174" y="2071678"/>
            <a:ext cx="4000528" cy="1643074"/>
          </a:xfrm>
          <a:prstGeom prst="diamond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cxnSp>
        <p:nvCxnSpPr>
          <p:cNvPr id="15" name="Łącznik prosty 14"/>
          <p:cNvCxnSpPr/>
          <p:nvPr/>
        </p:nvCxnSpPr>
        <p:spPr>
          <a:xfrm rot="16200000" flipH="1">
            <a:off x="3821901" y="2892421"/>
            <a:ext cx="1643074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Łącznik prosty 15"/>
          <p:cNvCxnSpPr/>
          <p:nvPr/>
        </p:nvCxnSpPr>
        <p:spPr>
          <a:xfrm rot="10800000" flipH="1">
            <a:off x="2643174" y="2892421"/>
            <a:ext cx="4000528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29642" cy="1582726"/>
          </a:xfrm>
        </p:spPr>
        <p:txBody>
          <a:bodyPr>
            <a:normAutofit/>
          </a:bodyPr>
          <a:lstStyle/>
          <a:p>
            <a:r>
              <a:rPr lang="pl-PL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Pole rombu</a:t>
            </a:r>
            <a:endParaRPr lang="pl-PL" sz="32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14" name="Łącznik prosty 13"/>
          <p:cNvCxnSpPr>
            <a:stCxn id="12" idx="0"/>
            <a:endCxn id="12" idx="2"/>
          </p:cNvCxnSpPr>
          <p:nvPr/>
        </p:nvCxnSpPr>
        <p:spPr>
          <a:xfrm rot="16200000" flipH="1">
            <a:off x="3821901" y="2893215"/>
            <a:ext cx="1643074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Łącznik prosty 16"/>
          <p:cNvCxnSpPr>
            <a:stCxn id="12" idx="1"/>
            <a:endCxn id="12" idx="3"/>
          </p:cNvCxnSpPr>
          <p:nvPr/>
        </p:nvCxnSpPr>
        <p:spPr>
          <a:xfrm rot="10800000" flipH="1">
            <a:off x="2643174" y="2893215"/>
            <a:ext cx="4000528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1" name="Obiekt 10"/>
          <p:cNvGraphicFramePr>
            <a:graphicFrameLocks noChangeAspect="1"/>
          </p:cNvGraphicFramePr>
          <p:nvPr/>
        </p:nvGraphicFramePr>
        <p:xfrm>
          <a:off x="3286116" y="4429132"/>
          <a:ext cx="2128844" cy="1467365"/>
        </p:xfrm>
        <a:graphic>
          <a:graphicData uri="http://schemas.openxmlformats.org/presentationml/2006/ole">
            <p:oleObj spid="_x0000_s7170" name="Równanie" r:id="rId3" imgW="571320" imgH="393480" progId="Equation.3">
              <p:embed/>
            </p:oleObj>
          </a:graphicData>
        </a:graphic>
      </p:graphicFrame>
      <p:sp>
        <p:nvSpPr>
          <p:cNvPr id="13" name="pole tekstowe 12"/>
          <p:cNvSpPr txBox="1"/>
          <p:nvPr/>
        </p:nvSpPr>
        <p:spPr>
          <a:xfrm>
            <a:off x="2071670" y="6000768"/>
            <a:ext cx="33191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e, f – </a:t>
            </a:r>
            <a:r>
              <a:rPr lang="pl-PL" dirty="0" smtClean="0"/>
              <a:t>długości przekątnych rombu</a:t>
            </a:r>
            <a:endParaRPr lang="pl-PL" dirty="0"/>
          </a:p>
        </p:txBody>
      </p:sp>
      <p:sp>
        <p:nvSpPr>
          <p:cNvPr id="12" name="Romb 11"/>
          <p:cNvSpPr/>
          <p:nvPr/>
        </p:nvSpPr>
        <p:spPr>
          <a:xfrm>
            <a:off x="2643174" y="2071678"/>
            <a:ext cx="4000528" cy="1643074"/>
          </a:xfrm>
          <a:prstGeom prst="diamond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cxnSp>
        <p:nvCxnSpPr>
          <p:cNvPr id="15" name="Łącznik prosty 14"/>
          <p:cNvCxnSpPr/>
          <p:nvPr/>
        </p:nvCxnSpPr>
        <p:spPr>
          <a:xfrm rot="16200000" flipH="1">
            <a:off x="3821901" y="2892421"/>
            <a:ext cx="1643074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Łącznik prosty 15"/>
          <p:cNvCxnSpPr/>
          <p:nvPr/>
        </p:nvCxnSpPr>
        <p:spPr>
          <a:xfrm rot="10800000" flipH="1">
            <a:off x="2643174" y="2892421"/>
            <a:ext cx="4000528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rójkąt prostokątny 17"/>
          <p:cNvSpPr/>
          <p:nvPr/>
        </p:nvSpPr>
        <p:spPr>
          <a:xfrm>
            <a:off x="2500298" y="3214686"/>
            <a:ext cx="2000264" cy="785818"/>
          </a:xfrm>
          <a:prstGeom prst="rtTriangl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9" name="Trójkąt prostokątny 18"/>
          <p:cNvSpPr/>
          <p:nvPr/>
        </p:nvSpPr>
        <p:spPr>
          <a:xfrm rot="10800000">
            <a:off x="4857752" y="1857364"/>
            <a:ext cx="2000264" cy="785818"/>
          </a:xfrm>
          <a:prstGeom prst="rtTriangl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0" name="Trójkąt prostokątny 19"/>
          <p:cNvSpPr/>
          <p:nvPr/>
        </p:nvSpPr>
        <p:spPr>
          <a:xfrm rot="5400000">
            <a:off x="3000364" y="1357298"/>
            <a:ext cx="857256" cy="2000264"/>
          </a:xfrm>
          <a:prstGeom prst="rtTriangl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1" name="Trójkąt prostokątny 20"/>
          <p:cNvSpPr/>
          <p:nvPr/>
        </p:nvSpPr>
        <p:spPr>
          <a:xfrm rot="16200000">
            <a:off x="5500694" y="2571744"/>
            <a:ext cx="857256" cy="2000264"/>
          </a:xfrm>
          <a:prstGeom prst="rtTriangl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mb 14"/>
          <p:cNvSpPr/>
          <p:nvPr/>
        </p:nvSpPr>
        <p:spPr>
          <a:xfrm>
            <a:off x="4857752" y="2143116"/>
            <a:ext cx="4000528" cy="1643074"/>
          </a:xfrm>
          <a:prstGeom prst="diamond">
            <a:avLst/>
          </a:prstGeom>
          <a:solidFill>
            <a:srgbClr val="00B05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29642" cy="1582726"/>
          </a:xfrm>
        </p:spPr>
        <p:txBody>
          <a:bodyPr>
            <a:normAutofit/>
          </a:bodyPr>
          <a:lstStyle/>
          <a:p>
            <a:r>
              <a:rPr lang="pl-PL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Pole rombu</a:t>
            </a:r>
            <a:endParaRPr lang="pl-PL" sz="32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14" name="Łącznik prosty 13"/>
          <p:cNvCxnSpPr>
            <a:stCxn id="12" idx="0"/>
            <a:endCxn id="12" idx="2"/>
          </p:cNvCxnSpPr>
          <p:nvPr/>
        </p:nvCxnSpPr>
        <p:spPr>
          <a:xfrm rot="16200000" flipH="1">
            <a:off x="1678761" y="2964653"/>
            <a:ext cx="1643074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Łącznik prosty 16"/>
          <p:cNvCxnSpPr>
            <a:stCxn id="12" idx="1"/>
            <a:endCxn id="12" idx="3"/>
          </p:cNvCxnSpPr>
          <p:nvPr/>
        </p:nvCxnSpPr>
        <p:spPr>
          <a:xfrm rot="10800000" flipH="1">
            <a:off x="500034" y="2964653"/>
            <a:ext cx="4000528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pole tekstowe 7"/>
          <p:cNvSpPr txBox="1"/>
          <p:nvPr/>
        </p:nvSpPr>
        <p:spPr>
          <a:xfrm>
            <a:off x="2276462" y="2702478"/>
            <a:ext cx="295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e</a:t>
            </a:r>
            <a:endParaRPr lang="pl-PL" i="1" dirty="0"/>
          </a:p>
        </p:txBody>
      </p:sp>
      <p:graphicFrame>
        <p:nvGraphicFramePr>
          <p:cNvPr id="11" name="Obiekt 10"/>
          <p:cNvGraphicFramePr>
            <a:graphicFrameLocks noChangeAspect="1"/>
          </p:cNvGraphicFramePr>
          <p:nvPr/>
        </p:nvGraphicFramePr>
        <p:xfrm>
          <a:off x="3286116" y="4429132"/>
          <a:ext cx="2128844" cy="1467365"/>
        </p:xfrm>
        <a:graphic>
          <a:graphicData uri="http://schemas.openxmlformats.org/presentationml/2006/ole">
            <p:oleObj spid="_x0000_s6146" name="Równanie" r:id="rId3" imgW="571320" imgH="393480" progId="Equation.3">
              <p:embed/>
            </p:oleObj>
          </a:graphicData>
        </a:graphic>
      </p:graphicFrame>
      <p:sp>
        <p:nvSpPr>
          <p:cNvPr id="13" name="pole tekstowe 12"/>
          <p:cNvSpPr txBox="1"/>
          <p:nvPr/>
        </p:nvSpPr>
        <p:spPr>
          <a:xfrm>
            <a:off x="2071670" y="6000768"/>
            <a:ext cx="33191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i="1" dirty="0" smtClean="0"/>
              <a:t>e, f – </a:t>
            </a:r>
            <a:r>
              <a:rPr lang="pl-PL" dirty="0" smtClean="0"/>
              <a:t>długości przekątnych rombu</a:t>
            </a:r>
            <a:endParaRPr lang="pl-PL" dirty="0"/>
          </a:p>
        </p:txBody>
      </p:sp>
      <p:sp>
        <p:nvSpPr>
          <p:cNvPr id="12" name="Romb 11"/>
          <p:cNvSpPr/>
          <p:nvPr/>
        </p:nvSpPr>
        <p:spPr>
          <a:xfrm>
            <a:off x="500034" y="2143116"/>
            <a:ext cx="4000528" cy="1643074"/>
          </a:xfrm>
          <a:prstGeom prst="diamond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cxnSp>
        <p:nvCxnSpPr>
          <p:cNvPr id="21" name="Łącznik prosty 20"/>
          <p:cNvCxnSpPr/>
          <p:nvPr/>
        </p:nvCxnSpPr>
        <p:spPr>
          <a:xfrm rot="16200000" flipH="1">
            <a:off x="1678761" y="2963860"/>
            <a:ext cx="1643074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Łącznik prosty 21"/>
          <p:cNvCxnSpPr/>
          <p:nvPr/>
        </p:nvCxnSpPr>
        <p:spPr>
          <a:xfrm rot="10800000" flipH="1">
            <a:off x="500034" y="2963860"/>
            <a:ext cx="4000528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pl-PL" sz="2400" dirty="0" smtClean="0"/>
              <a:t>Zadanie 1. Oblicz pole narysowanego rombu:</a:t>
            </a:r>
            <a:endParaRPr lang="pl-PL" sz="2400" dirty="0"/>
          </a:p>
        </p:txBody>
      </p:sp>
      <p:sp>
        <p:nvSpPr>
          <p:cNvPr id="3" name="pole tekstowe 2"/>
          <p:cNvSpPr txBox="1"/>
          <p:nvPr/>
        </p:nvSpPr>
        <p:spPr>
          <a:xfrm rot="16200000">
            <a:off x="1193143" y="2307264"/>
            <a:ext cx="6976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12cm</a:t>
            </a:r>
            <a:endParaRPr lang="pl-PL" dirty="0"/>
          </a:p>
        </p:txBody>
      </p:sp>
      <p:sp>
        <p:nvSpPr>
          <p:cNvPr id="4" name="Romb 3"/>
          <p:cNvSpPr/>
          <p:nvPr/>
        </p:nvSpPr>
        <p:spPr>
          <a:xfrm>
            <a:off x="2643174" y="1714488"/>
            <a:ext cx="4000528" cy="2000264"/>
          </a:xfrm>
          <a:prstGeom prst="diamond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cxnSp>
        <p:nvCxnSpPr>
          <p:cNvPr id="5" name="Łącznik prosty 4"/>
          <p:cNvCxnSpPr>
            <a:stCxn id="4" idx="0"/>
            <a:endCxn id="4" idx="2"/>
          </p:cNvCxnSpPr>
          <p:nvPr/>
        </p:nvCxnSpPr>
        <p:spPr>
          <a:xfrm rot="16200000" flipH="1">
            <a:off x="3643306" y="2714620"/>
            <a:ext cx="2000264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Łącznik prosty 5"/>
          <p:cNvCxnSpPr>
            <a:stCxn id="4" idx="1"/>
            <a:endCxn id="4" idx="3"/>
          </p:cNvCxnSpPr>
          <p:nvPr/>
        </p:nvCxnSpPr>
        <p:spPr>
          <a:xfrm rot="10800000" flipH="1">
            <a:off x="2643174" y="2714620"/>
            <a:ext cx="4000528" cy="158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Łącznik prosty 6"/>
          <p:cNvCxnSpPr>
            <a:stCxn id="4" idx="1"/>
          </p:cNvCxnSpPr>
          <p:nvPr/>
        </p:nvCxnSpPr>
        <p:spPr>
          <a:xfrm rot="10800000" flipH="1" flipV="1">
            <a:off x="2643174" y="2714620"/>
            <a:ext cx="1588" cy="1785950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Łącznik prosty 7"/>
          <p:cNvCxnSpPr>
            <a:stCxn id="4" idx="3"/>
          </p:cNvCxnSpPr>
          <p:nvPr/>
        </p:nvCxnSpPr>
        <p:spPr>
          <a:xfrm>
            <a:off x="6643702" y="2714620"/>
            <a:ext cx="1588" cy="1785950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Łącznik prosty 8"/>
          <p:cNvCxnSpPr/>
          <p:nvPr/>
        </p:nvCxnSpPr>
        <p:spPr>
          <a:xfrm rot="5400000">
            <a:off x="3106727" y="2179629"/>
            <a:ext cx="1588" cy="3071834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Łącznik prosty 9"/>
          <p:cNvCxnSpPr/>
          <p:nvPr/>
        </p:nvCxnSpPr>
        <p:spPr>
          <a:xfrm rot="5400000">
            <a:off x="3178165" y="177777"/>
            <a:ext cx="1588" cy="3071834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Łącznik prosty 10"/>
          <p:cNvCxnSpPr/>
          <p:nvPr/>
        </p:nvCxnSpPr>
        <p:spPr>
          <a:xfrm rot="5400000" flipH="1" flipV="1">
            <a:off x="713554" y="2714620"/>
            <a:ext cx="2001058" cy="794"/>
          </a:xfrm>
          <a:prstGeom prst="line">
            <a:avLst/>
          </a:prstGeom>
          <a:ln w="19050">
            <a:solidFill>
              <a:schemeClr val="tx1"/>
            </a:solidFill>
            <a:prstDash val="solid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Łącznik prosty 11"/>
          <p:cNvCxnSpPr/>
          <p:nvPr/>
        </p:nvCxnSpPr>
        <p:spPr>
          <a:xfrm>
            <a:off x="2643174" y="4357694"/>
            <a:ext cx="4000528" cy="1588"/>
          </a:xfrm>
          <a:prstGeom prst="line">
            <a:avLst/>
          </a:prstGeom>
          <a:ln w="19050">
            <a:solidFill>
              <a:schemeClr val="tx1"/>
            </a:solidFill>
            <a:prstDash val="solid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pole tekstowe 12"/>
          <p:cNvSpPr txBox="1"/>
          <p:nvPr/>
        </p:nvSpPr>
        <p:spPr>
          <a:xfrm>
            <a:off x="4572000" y="4357694"/>
            <a:ext cx="10715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 smtClean="0"/>
              <a:t>18cm</a:t>
            </a:r>
            <a:endParaRPr lang="pl-PL" dirty="0"/>
          </a:p>
        </p:txBody>
      </p:sp>
      <p:sp>
        <p:nvSpPr>
          <p:cNvPr id="22" name="Łuk 21"/>
          <p:cNvSpPr/>
          <p:nvPr/>
        </p:nvSpPr>
        <p:spPr>
          <a:xfrm>
            <a:off x="4143372" y="2214554"/>
            <a:ext cx="928694" cy="1000132"/>
          </a:xfrm>
          <a:prstGeom prst="arc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3" name="Elipsa 22"/>
          <p:cNvSpPr/>
          <p:nvPr/>
        </p:nvSpPr>
        <p:spPr>
          <a:xfrm>
            <a:off x="4714876" y="2500306"/>
            <a:ext cx="71438" cy="71438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97</TotalTime>
  <Words>216</Words>
  <PresentationFormat>Pokaz na ekranie (4:3)</PresentationFormat>
  <Paragraphs>55</Paragraphs>
  <Slides>15</Slides>
  <Notes>0</Notes>
  <HiddenSlides>0</HiddenSlides>
  <MMClips>0</MMClips>
  <ScaleCrop>false</ScaleCrop>
  <HeadingPairs>
    <vt:vector size="6" baseType="variant">
      <vt:variant>
        <vt:lpstr>Motyw</vt:lpstr>
      </vt:variant>
      <vt:variant>
        <vt:i4>1</vt:i4>
      </vt:variant>
      <vt:variant>
        <vt:lpstr>Osadzone serwery OLE</vt:lpstr>
      </vt:variant>
      <vt:variant>
        <vt:i4>1</vt:i4>
      </vt:variant>
      <vt:variant>
        <vt:lpstr>Tytuły slajdów</vt:lpstr>
      </vt:variant>
      <vt:variant>
        <vt:i4>15</vt:i4>
      </vt:variant>
    </vt:vector>
  </HeadingPairs>
  <TitlesOfParts>
    <vt:vector size="17" baseType="lpstr">
      <vt:lpstr>Motyw pakietu Office</vt:lpstr>
      <vt:lpstr>Równanie</vt:lpstr>
      <vt:lpstr>POLE ROMBU</vt:lpstr>
      <vt:lpstr>Pole równoległoboku</vt:lpstr>
      <vt:lpstr>Romb jest równoległobokiem, jego pole możemy obliczać ze wzoru na pole równoległoboku</vt:lpstr>
      <vt:lpstr>Pole rombu</vt:lpstr>
      <vt:lpstr>Pole rombu</vt:lpstr>
      <vt:lpstr>Pole rombu</vt:lpstr>
      <vt:lpstr>Pole rombu</vt:lpstr>
      <vt:lpstr>Pole rombu</vt:lpstr>
      <vt:lpstr>Zadanie 1. Oblicz pole narysowanego rombu:</vt:lpstr>
      <vt:lpstr>Zadanie 2. Oblicz pole narysowanego rombu:</vt:lpstr>
      <vt:lpstr>Zadanie 3. Oblicz pole narysowanego rombu:</vt:lpstr>
      <vt:lpstr>Zadanie 4. Oblicz pole narysowanego kwadratu:</vt:lpstr>
      <vt:lpstr>Zadanie 5. Jedna z przekątnych rombu ma długość 3,7cm, a druga przekątna jest 4 razy dłuższa. Oblicz pole tego rombu.</vt:lpstr>
      <vt:lpstr>Zadanie 8. Oblicz sumę pól siedmiu kolorowych rombów.</vt:lpstr>
      <vt:lpstr>Zadanie 8. Oblicz sumę pól siedmiu kolorowych rombów.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POLE ROMBU</dc:title>
  <cp:lastModifiedBy>REWERS</cp:lastModifiedBy>
  <cp:revision>14</cp:revision>
  <dcterms:modified xsi:type="dcterms:W3CDTF">2013-07-09T06:02:44Z</dcterms:modified>
</cp:coreProperties>
</file>

<file path=docProps/thumbnail.jpeg>
</file>