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Override5.xml" ContentType="application/vnd.openxmlformats-officedocument.themeOverr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Default Extension="png" ContentType="image/png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23"/>
  </p:notesMasterIdLst>
  <p:sldIdLst>
    <p:sldId id="257" r:id="rId7"/>
    <p:sldId id="267" r:id="rId8"/>
    <p:sldId id="260" r:id="rId9"/>
    <p:sldId id="266" r:id="rId10"/>
    <p:sldId id="265" r:id="rId11"/>
    <p:sldId id="264" r:id="rId12"/>
    <p:sldId id="262" r:id="rId13"/>
    <p:sldId id="258" r:id="rId14"/>
    <p:sldId id="259" r:id="rId15"/>
    <p:sldId id="263" r:id="rId16"/>
    <p:sldId id="261" r:id="rId17"/>
    <p:sldId id="268" r:id="rId18"/>
    <p:sldId id="269" r:id="rId19"/>
    <p:sldId id="273" r:id="rId20"/>
    <p:sldId id="270" r:id="rId21"/>
    <p:sldId id="271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9F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9" autoAdjust="0"/>
    <p:restoredTop sz="94660"/>
  </p:normalViewPr>
  <p:slideViewPr>
    <p:cSldViewPr>
      <p:cViewPr>
        <p:scale>
          <a:sx n="66" d="100"/>
          <a:sy n="66" d="100"/>
        </p:scale>
        <p:origin x="-112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2E78C-8D89-4BF4-9C18-01B49BC15322}" type="datetimeFigureOut">
              <a:rPr lang="pl-PL" smtClean="0"/>
              <a:t>2014-08-12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7888B-0404-46F2-8BFB-F2A1A802C05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7888B-0404-46F2-8BFB-F2A1A802C054}" type="slidenum">
              <a:rPr lang="pl-PL" smtClean="0"/>
              <a:t>9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7" name="Łącznik prosty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7" name="Łącznik prosty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7" name="Łącznik prosty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Prostokąt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2" name="Symbol zastępczy numeru slajd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l-PL"/>
          </a:p>
        </p:txBody>
      </p:sp>
      <p:sp>
        <p:nvSpPr>
          <p:cNvPr id="16" name="Symbol zastępczy teks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Prostokąt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Prostokąt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AF495-5A0A-4A4B-AF04-85ED1137704D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12546-5EE9-43E7-AED3-2BBD71073AC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F4C61F9-7C57-48A3-8CFA-F490C5C20CA7}" type="datetimeFigureOut">
              <a:rPr lang="pl-PL" smtClean="0"/>
              <a:pPr/>
              <a:t>2014-08-12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Prostokąt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42E533-A8E9-4867-B960-1A0A0D069D1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Różnorodność grzybów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055696" cy="4495800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6146" name="Picture 2" descr="Zdj&amp;eogon;cie. Tytu&amp;lstrok;: &quot;Borowik Szlachetny.&quot;."/>
          <p:cNvPicPr>
            <a:picLocks noChangeAspect="1" noChangeArrowheads="1"/>
          </p:cNvPicPr>
          <p:nvPr/>
        </p:nvPicPr>
        <p:blipFill>
          <a:blip r:embed="rId4" cstate="print"/>
          <a:srcRect l="1339" t="1777" r="2231" b="2251"/>
          <a:stretch>
            <a:fillRect/>
          </a:stretch>
        </p:blipFill>
        <p:spPr bwMode="auto">
          <a:xfrm>
            <a:off x="1928794" y="1857364"/>
            <a:ext cx="5143536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ttp://www.galeria.nagrzyby.pl/d/203975-2/czerwony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1714488"/>
            <a:ext cx="5214974" cy="4253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http://s3.flog.pl/media/foto/5534717_pieknorog-lepki.jpg"/>
          <p:cNvPicPr>
            <a:picLocks noChangeAspect="1" noChangeArrowheads="1"/>
          </p:cNvPicPr>
          <p:nvPr/>
        </p:nvPicPr>
        <p:blipFill>
          <a:blip r:embed="rId6" cstate="print"/>
          <a:srcRect l="1174" r="3755"/>
          <a:stretch>
            <a:fillRect/>
          </a:stretch>
        </p:blipFill>
        <p:spPr bwMode="auto">
          <a:xfrm>
            <a:off x="1643042" y="1571612"/>
            <a:ext cx="5786478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2" name="Picture 8" descr="http://img.national-geographic.pl/images/1107/pics/IMG_8634_edytowany_1_a103cef38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1571612"/>
            <a:ext cx="6901966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1500166" y="1571612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wyniku pączkowania drożdży powstaje dużo mniejszy organizm potomny, który szybko rośnie.</a:t>
            </a:r>
            <a:endParaRPr lang="pl-PL" dirty="0"/>
          </a:p>
        </p:txBody>
      </p:sp>
      <p:pic>
        <p:nvPicPr>
          <p:cNvPr id="6" name="Picture 2" descr="http://www.pasozyty.biz/wp-content/uploads/2010/01/Candida-albicans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714356"/>
            <a:ext cx="3000396" cy="2782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pole tekstowe 6"/>
          <p:cNvSpPr txBox="1"/>
          <p:nvPr/>
        </p:nvSpPr>
        <p:spPr>
          <a:xfrm>
            <a:off x="642910" y="4786322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Nazwa kropidlaka pochodzi od wyglądu strzępki z zarodnikami, która przypomina kropidło.</a:t>
            </a:r>
            <a:endParaRPr lang="pl-PL" dirty="0"/>
          </a:p>
        </p:txBody>
      </p:sp>
      <p:pic>
        <p:nvPicPr>
          <p:cNvPr id="81924" name="Picture 4" descr="http://images40.fotosik.pl/35/f0ae2448d2391b75g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714752"/>
            <a:ext cx="390527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ole tekstowe 8"/>
          <p:cNvSpPr txBox="1"/>
          <p:nvPr/>
        </p:nvSpPr>
        <p:spPr>
          <a:xfrm>
            <a:off x="5429256" y="2714620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Purchawka ma mały otwór w górnej części owocnika. Kiedy pęka, wysypują się z niego miliardy zarodników.</a:t>
            </a:r>
            <a:endParaRPr lang="pl-PL" dirty="0"/>
          </a:p>
        </p:txBody>
      </p:sp>
      <p:pic>
        <p:nvPicPr>
          <p:cNvPr id="81926" name="Picture 6" descr="http://www.fotoplatforma.pl/foto_galeria/4507__490Purchawka-chropowat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1000108"/>
            <a:ext cx="3200400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Odżywianie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1"/>
          </p:nvPr>
        </p:nvSpPr>
        <p:spPr>
          <a:xfrm>
            <a:off x="612648" y="2564904"/>
            <a:ext cx="8153400" cy="3531096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Wśród grzybów wyróżniamy:</a:t>
            </a:r>
            <a:endParaRPr lang="pl-PL" dirty="0" smtClean="0"/>
          </a:p>
          <a:p>
            <a:r>
              <a:rPr lang="pl-PL" b="1" dirty="0" smtClean="0"/>
              <a:t>saprofity</a:t>
            </a:r>
            <a:r>
              <a:rPr lang="pl-PL" dirty="0" smtClean="0"/>
              <a:t> (rozkładają martwe </a:t>
            </a:r>
            <a:r>
              <a:rPr lang="pl-PL" dirty="0" smtClean="0"/>
              <a:t>szczątki organiczne),</a:t>
            </a:r>
            <a:endParaRPr lang="pl-PL" dirty="0" smtClean="0"/>
          </a:p>
          <a:p>
            <a:r>
              <a:rPr lang="pl-PL" b="1" dirty="0" smtClean="0"/>
              <a:t>pasożyty</a:t>
            </a:r>
            <a:r>
              <a:rPr lang="pl-PL" dirty="0" smtClean="0"/>
              <a:t> (pasożytują na roślinach i zwierzętach),</a:t>
            </a:r>
          </a:p>
          <a:p>
            <a:r>
              <a:rPr lang="pl-PL" b="1" dirty="0" smtClean="0"/>
              <a:t>symbionty</a:t>
            </a:r>
            <a:r>
              <a:rPr lang="pl-PL" dirty="0" smtClean="0"/>
              <a:t> (żyją w symbiozie z organizmami autotroficznymi, np. </a:t>
            </a:r>
            <a:r>
              <a:rPr lang="pl-PL" dirty="0" smtClean="0"/>
              <a:t>mikoryza</a:t>
            </a:r>
            <a:r>
              <a:rPr lang="pl-PL" dirty="0" smtClean="0"/>
              <a:t>)</a:t>
            </a:r>
          </a:p>
          <a:p>
            <a:endParaRPr lang="pl-PL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17070" cy="990600"/>
          </a:xfrm>
        </p:spPr>
        <p:txBody>
          <a:bodyPr>
            <a:normAutofit fontScale="90000"/>
          </a:bodyPr>
          <a:lstStyle/>
          <a:p>
            <a:r>
              <a:rPr lang="pl-PL" b="1" dirty="0" smtClean="0">
                <a:solidFill>
                  <a:srgbClr val="00B050"/>
                </a:solidFill>
              </a:rPr>
              <a:t>Porost – dwa organizmy w jednym ciele</a:t>
            </a:r>
            <a:endParaRPr lang="pl-PL" b="1" dirty="0">
              <a:solidFill>
                <a:srgbClr val="00B050"/>
              </a:solidFill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1"/>
          </p:nvPr>
        </p:nvSpPr>
        <p:spPr>
          <a:xfrm>
            <a:off x="612648" y="2348880"/>
            <a:ext cx="8153400" cy="3747120"/>
          </a:xfrm>
        </p:spPr>
        <p:txBody>
          <a:bodyPr/>
          <a:lstStyle/>
          <a:p>
            <a:pPr marL="0">
              <a:buNone/>
            </a:pPr>
            <a:r>
              <a:rPr lang="pl-PL" b="1" dirty="0" smtClean="0"/>
              <a:t>Porost składa się z grzyba i glonu. </a:t>
            </a:r>
            <a:r>
              <a:rPr lang="pl-PL" dirty="0" smtClean="0"/>
              <a:t>Grzyb wchłania i przekazuje partnerom wodę oraz zaopatruje ich w niezbędne składniki mineralne. Glony, przeprowadzając fotosyntezę, produkują pokarm z którego korzysta grzyb. Oba składniki porostu mogą żyć samodzielnie lecz razem do życia potrzebują tylko dwutlenku węgla, wody i soli mineralnych.</a:t>
            </a:r>
            <a:endParaRPr lang="pl-PL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Rodzaje plech porostów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5286380" y="357187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2000"/>
              <a:buFont typeface="Wingdings" pitchFamily="2" charset="2"/>
              <a:buChar char="q"/>
            </a:pPr>
            <a:r>
              <a:rPr lang="pl-PL" sz="2800" dirty="0" smtClean="0"/>
              <a:t> Krzaczkowata</a:t>
            </a:r>
            <a:endParaRPr lang="pl-PL" sz="28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857224" y="250030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2000"/>
              <a:buFont typeface="Wingdings" pitchFamily="2" charset="2"/>
              <a:buChar char="q"/>
            </a:pPr>
            <a:r>
              <a:rPr lang="pl-PL" sz="2800" dirty="0" smtClean="0"/>
              <a:t> Skorupiasta</a:t>
            </a:r>
            <a:endParaRPr lang="pl-PL" sz="28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071538" y="500063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2000"/>
              <a:buFont typeface="Wingdings" pitchFamily="2" charset="2"/>
              <a:buChar char="q"/>
            </a:pPr>
            <a:r>
              <a:rPr lang="pl-PL" sz="2800" dirty="0" smtClean="0"/>
              <a:t> Listkowata</a:t>
            </a:r>
            <a:endParaRPr lang="pl-PL" sz="2800" dirty="0"/>
          </a:p>
        </p:txBody>
      </p:sp>
      <p:pic>
        <p:nvPicPr>
          <p:cNvPr id="92162" name="Picture 2" descr="http://www.beataprzyroda.cba.pl/organizmy/wzorz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3714776" cy="2447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64" name="Picture 4" descr="http://nagrzyby.pl/porosty/Skornica%20wodna.jpg"/>
          <p:cNvPicPr>
            <a:picLocks noChangeAspect="1" noChangeArrowheads="1"/>
          </p:cNvPicPr>
          <p:nvPr/>
        </p:nvPicPr>
        <p:blipFill>
          <a:blip r:embed="rId4" cstate="print"/>
          <a:srcRect b="8022"/>
          <a:stretch>
            <a:fillRect/>
          </a:stretch>
        </p:blipFill>
        <p:spPr bwMode="auto">
          <a:xfrm>
            <a:off x="500034" y="4143380"/>
            <a:ext cx="3678452" cy="245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66" name="Picture 6" descr="http://www.bio-forum.pl/messages/11141/3994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2428868"/>
            <a:ext cx="3857652" cy="2727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Rodzaje plech porostów</a:t>
            </a:r>
            <a:endParaRPr lang="pl-PL" dirty="0"/>
          </a:p>
        </p:txBody>
      </p:sp>
      <p:pic>
        <p:nvPicPr>
          <p:cNvPr id="95234" name="Picture 2" descr="http://static2.opracowania.pl/images/185111/budowa_plechy_porost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357430"/>
            <a:ext cx="6429375" cy="28289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Znaczenie porostów: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 smtClean="0"/>
              <a:t>Osiedlają się nawet na nagich skałach i uczestniczą w tworzeniu się gleby.</a:t>
            </a:r>
          </a:p>
          <a:p>
            <a:r>
              <a:rPr lang="pl-PL" dirty="0" smtClean="0"/>
              <a:t>Są organizmami wskaźnikowymi – ich obecność pomaga ludziom określić stan powietrza w danej okolicy.</a:t>
            </a:r>
          </a:p>
          <a:p>
            <a:r>
              <a:rPr lang="pl-PL" dirty="0" smtClean="0"/>
              <a:t>Porosty z plechą skorupiastą są pokarmem wielu zwierząt.</a:t>
            </a:r>
          </a:p>
          <a:p>
            <a:r>
              <a:rPr lang="pl-PL" dirty="0" smtClean="0"/>
              <a:t>Niektóre produkują barwniki.</a:t>
            </a:r>
            <a:endParaRPr lang="pl-PL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Budowa plechy porostu</a:t>
            </a:r>
            <a:endParaRPr lang="pl-PL" dirty="0"/>
          </a:p>
        </p:txBody>
      </p:sp>
      <p:pic>
        <p:nvPicPr>
          <p:cNvPr id="90114" name="Picture 2" descr="http://pl.static.z-dn.net/files/d2c/35f2ebbb3c557cf275f318144de428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000240"/>
            <a:ext cx="5286412" cy="36640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Różnorodność grzybów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00034" y="2636912"/>
            <a:ext cx="8153400" cy="1944216"/>
          </a:xfrm>
        </p:spPr>
        <p:txBody>
          <a:bodyPr/>
          <a:lstStyle/>
          <a:p>
            <a:pPr marL="0">
              <a:buNone/>
            </a:pPr>
            <a:r>
              <a:rPr lang="pl-PL" b="1" dirty="0" smtClean="0"/>
              <a:t>Owocniki grzybów mogą mieć różne barwy i kształty. Służą do wytwarzania zarodników, a tym samym zapewniają przetrwanie gatunku.</a:t>
            </a:r>
            <a:endParaRPr lang="pl-PL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Znaczenie grzybów: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accent3"/>
              </a:buClr>
            </a:pPr>
            <a:r>
              <a:rPr lang="pl-PL" b="1" dirty="0" smtClean="0"/>
              <a:t>Są reducentami </a:t>
            </a:r>
            <a:r>
              <a:rPr lang="pl-PL" dirty="0" smtClean="0"/>
              <a:t>– ostatnim ogniwem w łańcuchu pokarmowym, pozwala to na poprawny obieg materii w przyrodzie.</a:t>
            </a:r>
          </a:p>
          <a:p>
            <a:pPr>
              <a:buClr>
                <a:schemeClr val="accent3"/>
              </a:buClr>
            </a:pPr>
            <a:r>
              <a:rPr lang="pl-PL" b="1" dirty="0" smtClean="0"/>
              <a:t>Są znanym i cenionym pokarmem</a:t>
            </a:r>
            <a:r>
              <a:rPr lang="pl-PL" dirty="0" smtClean="0"/>
              <a:t>.</a:t>
            </a:r>
          </a:p>
          <a:p>
            <a:pPr>
              <a:buClr>
                <a:schemeClr val="accent3"/>
              </a:buClr>
            </a:pPr>
            <a:r>
              <a:rPr lang="pl-PL" b="1" dirty="0" smtClean="0"/>
              <a:t>Wykorzystuje się je w piekarnictwie</a:t>
            </a:r>
            <a:r>
              <a:rPr lang="pl-PL" dirty="0" smtClean="0"/>
              <a:t>.</a:t>
            </a:r>
          </a:p>
          <a:p>
            <a:pPr>
              <a:buClr>
                <a:schemeClr val="accent3"/>
              </a:buClr>
            </a:pPr>
            <a:r>
              <a:rPr lang="pl-PL" b="1" dirty="0" smtClean="0"/>
              <a:t>Z niektórych wytwarza się antybiotyki </a:t>
            </a:r>
            <a:r>
              <a:rPr lang="pl-PL" dirty="0" smtClean="0"/>
              <a:t>– substancje o silnych właściwościach </a:t>
            </a:r>
            <a:r>
              <a:rPr lang="pl-PL" dirty="0" smtClean="0"/>
              <a:t>bakteriobójczych</a:t>
            </a:r>
          </a:p>
          <a:p>
            <a:pPr>
              <a:buClr>
                <a:schemeClr val="accent3"/>
              </a:buClr>
              <a:buNone/>
            </a:pPr>
            <a:r>
              <a:rPr lang="pl-PL" dirty="0" smtClean="0"/>
              <a:t>=====================================</a:t>
            </a:r>
            <a:endParaRPr lang="pl-PL" dirty="0" smtClean="0"/>
          </a:p>
          <a:p>
            <a:pPr>
              <a:buClr>
                <a:srgbClr val="CC0066"/>
              </a:buClr>
            </a:pPr>
            <a:r>
              <a:rPr lang="pl-PL" dirty="0" smtClean="0"/>
              <a:t>Pojawiają się na produktach spożywczych tworząc </a:t>
            </a:r>
            <a:r>
              <a:rPr lang="pl-PL" b="1" dirty="0" smtClean="0"/>
              <a:t>pleśnie, wytwarzające substancje trujące.</a:t>
            </a:r>
          </a:p>
          <a:p>
            <a:pPr>
              <a:buClr>
                <a:srgbClr val="CC0066"/>
              </a:buClr>
            </a:pPr>
            <a:r>
              <a:rPr lang="pl-PL" dirty="0" smtClean="0"/>
              <a:t>Wśród grzybów są również </a:t>
            </a:r>
            <a:r>
              <a:rPr lang="pl-PL" b="1" dirty="0" smtClean="0"/>
              <a:t>pasożyty roślin i zwierząt.</a:t>
            </a:r>
          </a:p>
          <a:p>
            <a:pPr>
              <a:buClr>
                <a:srgbClr val="CC0066"/>
              </a:buClr>
            </a:pPr>
            <a:r>
              <a:rPr lang="pl-PL" b="1" dirty="0" smtClean="0"/>
              <a:t>P</a:t>
            </a:r>
            <a:r>
              <a:rPr lang="pl-PL" b="1" dirty="0" smtClean="0"/>
              <a:t>owodują grzybicę </a:t>
            </a:r>
            <a:r>
              <a:rPr lang="pl-PL" dirty="0" smtClean="0"/>
              <a:t>skóry, paznokci.</a:t>
            </a:r>
            <a:endParaRPr lang="pl-PL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73000"/>
            </a:pPr>
            <a:r>
              <a:rPr lang="pl-PL" dirty="0" smtClean="0"/>
              <a:t>Znaczenie grzybów: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>
              <a:buClr>
                <a:schemeClr val="accent3"/>
              </a:buClr>
            </a:pPr>
            <a:r>
              <a:rPr lang="pl-PL" b="1" dirty="0" smtClean="0"/>
              <a:t>Mikoryza</a:t>
            </a:r>
            <a:r>
              <a:rPr lang="pl-PL" dirty="0" smtClean="0"/>
              <a:t> - jest to występujące powszechnie zjawisko, polegające na współżyciu korzeni lub innych organów, a nawet nasion roślin naczyniowych z grzybami. Tego typu symbioza daje obu gatunkom wzajemne korzyści, polegające na obustronnej wymianie substancji odżywczych – rośliny mają lepszy dostęp do wody i rozpuszczonych w niej soli mineralnych, ale także do substancji regulujących ich wzrost i rozwój, które produkuje grzyb, ten zaś korzysta z produktu fotosyntezy roślin – glukozy. </a:t>
            </a:r>
            <a:endParaRPr lang="pl-PL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http://niepoprawni.pl/files/images/CHL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786190"/>
            <a:ext cx="3105150" cy="23336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3974" name="Picture 6" descr="http://static.polskieradio.pl/files/594253c8-dea9-4926-ac44-4b8f26d3ff78.fi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500042"/>
            <a:ext cx="5855321" cy="3143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3976" name="Picture 8" descr="Plik:Dried mushrooms.jpg"/>
          <p:cNvPicPr>
            <a:picLocks noChangeAspect="1" noChangeArrowheads="1"/>
          </p:cNvPicPr>
          <p:nvPr/>
        </p:nvPicPr>
        <p:blipFill>
          <a:blip r:embed="rId6" cstate="print"/>
          <a:srcRect l="2856" t="2753" r="2912" b="6421"/>
          <a:stretch>
            <a:fillRect/>
          </a:stretch>
        </p:blipFill>
        <p:spPr bwMode="auto">
          <a:xfrm>
            <a:off x="500034" y="3786190"/>
            <a:ext cx="4714908" cy="235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forum.portalflorystyczny.pl/gallery/forum/13146961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3116"/>
            <a:ext cx="3647295" cy="3071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2948" name="Picture 4" descr="http://www.msw-pttk.org.pl/galeria/galeria_flora/flora/hubiak_pospolity.jpg"/>
          <p:cNvPicPr>
            <a:picLocks noChangeAspect="1" noChangeArrowheads="1"/>
          </p:cNvPicPr>
          <p:nvPr/>
        </p:nvPicPr>
        <p:blipFill>
          <a:blip r:embed="rId5" cstate="print"/>
          <a:srcRect b="21818"/>
          <a:stretch>
            <a:fillRect/>
          </a:stretch>
        </p:blipFill>
        <p:spPr bwMode="auto">
          <a:xfrm>
            <a:off x="4357686" y="2143116"/>
            <a:ext cx="4190997" cy="30718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53400" cy="990600"/>
          </a:xfrm>
        </p:spPr>
        <p:txBody>
          <a:bodyPr/>
          <a:lstStyle/>
          <a:p>
            <a:r>
              <a:rPr lang="pl-PL" dirty="0" smtClean="0"/>
              <a:t>Jak zbudowane są grzyby?</a:t>
            </a:r>
            <a:endParaRPr lang="pl-PL" dirty="0"/>
          </a:p>
        </p:txBody>
      </p:sp>
      <p:pic>
        <p:nvPicPr>
          <p:cNvPr id="1026" name="Picture 2" descr="Plik:Budowa owocnika grzy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571612"/>
            <a:ext cx="7000924" cy="49269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53400" cy="990600"/>
          </a:xfrm>
        </p:spPr>
        <p:txBody>
          <a:bodyPr/>
          <a:lstStyle/>
          <a:p>
            <a:r>
              <a:rPr lang="pl-PL" dirty="0" smtClean="0"/>
              <a:t>Jak zbudowane są grzyby?</a:t>
            </a:r>
            <a:endParaRPr lang="pl-P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071678"/>
            <a:ext cx="756285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 rozmnażają się grzyby?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>
              <a:buClr>
                <a:schemeClr val="accent3"/>
              </a:buClr>
              <a:buFont typeface="Wingdings" pitchFamily="2" charset="2"/>
              <a:buChar char=""/>
            </a:pPr>
            <a:r>
              <a:rPr lang="pl-PL" b="1" dirty="0" smtClean="0">
                <a:solidFill>
                  <a:srgbClr val="C00000"/>
                </a:solidFill>
              </a:rPr>
              <a:t>Bezpłciowo:</a:t>
            </a:r>
          </a:p>
          <a:p>
            <a:pPr marL="0"/>
            <a:r>
              <a:rPr lang="pl-PL" dirty="0" smtClean="0"/>
              <a:t>pączkowanie (np. </a:t>
            </a:r>
            <a:r>
              <a:rPr lang="pl-PL" dirty="0" smtClean="0"/>
              <a:t> drożdże),</a:t>
            </a:r>
            <a:endParaRPr lang="pl-PL" dirty="0" smtClean="0"/>
          </a:p>
          <a:p>
            <a:pPr marL="0"/>
            <a:r>
              <a:rPr lang="pl-PL" dirty="0" smtClean="0"/>
              <a:t>fragmentacja (np. pieczarka),</a:t>
            </a:r>
          </a:p>
          <a:p>
            <a:pPr marL="0"/>
            <a:r>
              <a:rPr lang="pl-PL" dirty="0" smtClean="0"/>
              <a:t>wytwarzanie zarodników (np. pleśniak biały, kropidlak, pędzlak</a:t>
            </a:r>
            <a:r>
              <a:rPr lang="pl-PL" dirty="0" smtClean="0"/>
              <a:t>);</a:t>
            </a:r>
          </a:p>
          <a:p>
            <a:pPr marL="0"/>
            <a:endParaRPr lang="pl-PL" dirty="0" smtClean="0"/>
          </a:p>
          <a:p>
            <a:pPr marL="0">
              <a:buClr>
                <a:schemeClr val="accent3"/>
              </a:buClr>
            </a:pPr>
            <a:r>
              <a:rPr lang="pl-PL" b="1" dirty="0" smtClean="0">
                <a:solidFill>
                  <a:srgbClr val="C00000"/>
                </a:solidFill>
              </a:rPr>
              <a:t>P</a:t>
            </a:r>
            <a:r>
              <a:rPr lang="pl-PL" b="1" dirty="0" smtClean="0">
                <a:solidFill>
                  <a:srgbClr val="C00000"/>
                </a:solidFill>
              </a:rPr>
              <a:t>łciowo</a:t>
            </a:r>
            <a:r>
              <a:rPr lang="pl-PL" b="1" dirty="0" smtClean="0">
                <a:solidFill>
                  <a:srgbClr val="C00000"/>
                </a:solidFill>
              </a:rPr>
              <a:t>.</a:t>
            </a:r>
          </a:p>
          <a:p>
            <a:pPr marL="0"/>
            <a:endParaRPr lang="pl-PL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Krzyżac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ier">
  <a:themeElements>
    <a:clrScheme name="Niestandardowy 9">
      <a:dk1>
        <a:srgbClr val="FFFFFF"/>
      </a:dk1>
      <a:lt1>
        <a:srgbClr val="F8FAE2"/>
      </a:lt1>
      <a:dk2>
        <a:srgbClr val="F8FAE2"/>
      </a:dk2>
      <a:lt2>
        <a:srgbClr val="F8FAE2"/>
      </a:lt2>
      <a:accent1>
        <a:srgbClr val="F8FAE2"/>
      </a:accent1>
      <a:accent2>
        <a:srgbClr val="F8FAE2"/>
      </a:accent2>
      <a:accent3>
        <a:srgbClr val="F8FAE2"/>
      </a:accent3>
      <a:accent4>
        <a:srgbClr val="F8FAE2"/>
      </a:accent4>
      <a:accent5>
        <a:srgbClr val="FFF0E2"/>
      </a:accent5>
      <a:accent6>
        <a:srgbClr val="F8FAE2"/>
      </a:accent6>
      <a:hlink>
        <a:srgbClr val="F8FAE2"/>
      </a:hlink>
      <a:folHlink>
        <a:srgbClr val="F8FAE2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Średni">
  <a:themeElements>
    <a:clrScheme name="Niestandardowy 16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A5AB81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Średni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Średni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10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11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4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5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6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7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8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9.xml><?xml version="1.0" encoding="utf-8"?>
<a:themeOverride xmlns:a="http://schemas.openxmlformats.org/drawingml/2006/main">
  <a:clrScheme name="Niestandardowy 14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A5AB81"/>
    </a:accent1>
    <a:accent2>
      <a:srgbClr val="94B6D2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Krzyżacy</Template>
  <TotalTime>181</TotalTime>
  <Words>435</Words>
  <Application>Microsoft Office PowerPoint</Application>
  <PresentationFormat>Pokaz na ekranie (4:3)</PresentationFormat>
  <Paragraphs>60</Paragraphs>
  <Slides>16</Slides>
  <Notes>16</Notes>
  <HiddenSlides>0</HiddenSlides>
  <MMClips>0</MMClips>
  <ScaleCrop>false</ScaleCrop>
  <HeadingPairs>
    <vt:vector size="4" baseType="variant">
      <vt:variant>
        <vt:lpstr>Motyw</vt:lpstr>
      </vt:variant>
      <vt:variant>
        <vt:i4>6</vt:i4>
      </vt:variant>
      <vt:variant>
        <vt:lpstr>Tytuły slajdów</vt:lpstr>
      </vt:variant>
      <vt:variant>
        <vt:i4>16</vt:i4>
      </vt:variant>
    </vt:vector>
  </HeadingPairs>
  <TitlesOfParts>
    <vt:vector size="22" baseType="lpstr">
      <vt:lpstr>Krzyżacy</vt:lpstr>
      <vt:lpstr>Papier</vt:lpstr>
      <vt:lpstr>1_Papier</vt:lpstr>
      <vt:lpstr>2_Papier</vt:lpstr>
      <vt:lpstr>1_Motyw pakietu Office</vt:lpstr>
      <vt:lpstr>Średni</vt:lpstr>
      <vt:lpstr>Różnorodność grzybów</vt:lpstr>
      <vt:lpstr>Różnorodność grzybów</vt:lpstr>
      <vt:lpstr>Znaczenie grzybów:</vt:lpstr>
      <vt:lpstr>Znaczenie grzybów:</vt:lpstr>
      <vt:lpstr>Slajd 5</vt:lpstr>
      <vt:lpstr>Slajd 6</vt:lpstr>
      <vt:lpstr>Jak zbudowane są grzyby?</vt:lpstr>
      <vt:lpstr>Jak zbudowane są grzyby?</vt:lpstr>
      <vt:lpstr>Jak rozmnażają się grzyby?</vt:lpstr>
      <vt:lpstr>Slajd 10</vt:lpstr>
      <vt:lpstr>Odżywianie</vt:lpstr>
      <vt:lpstr>Porost – dwa organizmy w jednym ciele</vt:lpstr>
      <vt:lpstr>Rodzaje plech porostów</vt:lpstr>
      <vt:lpstr>Rodzaje plech porostów</vt:lpstr>
      <vt:lpstr>Znaczenie porostów:</vt:lpstr>
      <vt:lpstr>Budowa plechy porostu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Grzyby  i porosty</dc:title>
  <dc:creator>Dom</dc:creator>
  <cp:lastModifiedBy>User</cp:lastModifiedBy>
  <cp:revision>23</cp:revision>
  <dcterms:created xsi:type="dcterms:W3CDTF">2012-11-23T10:39:12Z</dcterms:created>
  <dcterms:modified xsi:type="dcterms:W3CDTF">2014-08-12T14:51:32Z</dcterms:modified>
</cp:coreProperties>
</file>