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86" r:id="rId7"/>
    <p:sldId id="287" r:id="rId8"/>
    <p:sldId id="288" r:id="rId9"/>
    <p:sldId id="289" r:id="rId10"/>
    <p:sldId id="274" r:id="rId11"/>
    <p:sldId id="282" r:id="rId12"/>
    <p:sldId id="283" r:id="rId13"/>
    <p:sldId id="290" r:id="rId14"/>
    <p:sldId id="284" r:id="rId15"/>
    <p:sldId id="285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31CA2-000F-4B3F-857D-DEE162533AA2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2FDF8-48F0-4178-83F6-FC98B922CAC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2668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2FDF8-48F0-4178-83F6-FC98B922CAC9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2015-01-21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285984" y="2143116"/>
            <a:ext cx="6172200" cy="189436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pl-PL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Lekcja multimedialna</a:t>
            </a:r>
            <a:endParaRPr lang="pl-PL" sz="4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 descr="g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7173368" cy="1174434"/>
          </a:xfrm>
          <a:prstGeom prst="rect">
            <a:avLst/>
          </a:prstGeom>
        </p:spPr>
      </p:pic>
      <p:pic>
        <p:nvPicPr>
          <p:cNvPr id="5" name="Obraz 4" descr="d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4572008"/>
            <a:ext cx="7453169" cy="1811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868346"/>
          </a:xfrm>
        </p:spPr>
        <p:txBody>
          <a:bodyPr>
            <a:normAutofit/>
          </a:bodyPr>
          <a:lstStyle/>
          <a:p>
            <a:pPr lvl="0" algn="ctr"/>
            <a:r>
              <a:rPr lang="pl-PL" b="1" dirty="0" smtClean="0"/>
              <a:t>Kontrakt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51166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dirty="0" smtClean="0"/>
              <a:t>My uczniowie zobowiązujemy się:</a:t>
            </a:r>
          </a:p>
          <a:p>
            <a:pPr marL="457200" lvl="0" indent="-457200">
              <a:buFont typeface="+mj-lt"/>
              <a:buAutoNum type="arabicPeriod"/>
            </a:pPr>
            <a:r>
              <a:rPr lang="pl-PL" dirty="0" smtClean="0"/>
              <a:t>Punktualnie przychodzić do szkoły.</a:t>
            </a:r>
          </a:p>
          <a:p>
            <a:pPr marL="457200" lvl="0" indent="-457200">
              <a:buFont typeface="+mj-lt"/>
              <a:buAutoNum type="arabicPeriod"/>
            </a:pPr>
            <a:r>
              <a:rPr lang="pl-PL" dirty="0" smtClean="0"/>
              <a:t>Przynosić potrzebne podręczniki i przybory.</a:t>
            </a:r>
          </a:p>
          <a:p>
            <a:pPr marL="457200" lvl="0" indent="-457200">
              <a:buFont typeface="+mj-lt"/>
              <a:buAutoNum type="arabicPeriod"/>
            </a:pPr>
            <a:r>
              <a:rPr lang="pl-PL" dirty="0" smtClean="0"/>
              <a:t>Uważać na zajęciach.</a:t>
            </a:r>
          </a:p>
          <a:p>
            <a:pPr marL="457200" lvl="0" indent="-457200">
              <a:buFont typeface="+mj-lt"/>
              <a:buAutoNum type="arabicPeriod"/>
            </a:pPr>
            <a:r>
              <a:rPr lang="pl-PL" dirty="0" smtClean="0"/>
              <a:t>Wykonywać zadania zlecone przez </a:t>
            </a:r>
            <a:r>
              <a:rPr lang="pl-PL" dirty="0" smtClean="0"/>
              <a:t>nauczyciela.</a:t>
            </a:r>
            <a:endParaRPr lang="pl-PL" dirty="0" smtClean="0"/>
          </a:p>
          <a:p>
            <a:pPr marL="457200" lvl="0" indent="-457200">
              <a:buFont typeface="+mj-lt"/>
              <a:buAutoNum type="arabicPeriod"/>
            </a:pPr>
            <a:r>
              <a:rPr lang="pl-PL" dirty="0" smtClean="0"/>
              <a:t>Mieć porządek w plecaku i na ławce.</a:t>
            </a:r>
          </a:p>
          <a:p>
            <a:pPr marL="457200" lvl="0" indent="-457200">
              <a:buFont typeface="+mj-lt"/>
              <a:buAutoNum type="arabicPeriod"/>
            </a:pPr>
            <a:r>
              <a:rPr lang="pl-PL" dirty="0" smtClean="0"/>
              <a:t>Pomagać innym.</a:t>
            </a:r>
          </a:p>
          <a:p>
            <a:pPr marL="457200" lvl="0" indent="-457200">
              <a:buFont typeface="+mj-lt"/>
              <a:buAutoNum type="arabicPeriod"/>
            </a:pPr>
            <a:r>
              <a:rPr lang="pl-PL" dirty="0" smtClean="0"/>
              <a:t>Odpowiadać szczerze na pytania.</a:t>
            </a:r>
          </a:p>
          <a:p>
            <a:pPr marL="457200" lvl="0" indent="-457200">
              <a:buFont typeface="+mj-lt"/>
              <a:buAutoNum type="arabicPeriod"/>
            </a:pPr>
            <a:r>
              <a:rPr lang="pl-PL" dirty="0" smtClean="0"/>
              <a:t>Być uprzejmym.</a:t>
            </a:r>
          </a:p>
          <a:p>
            <a:pPr marL="457200" lvl="0" indent="-457200">
              <a:buFont typeface="+mj-lt"/>
              <a:buAutoNum type="arabicPeriod"/>
            </a:pPr>
            <a:r>
              <a:rPr lang="pl-PL" dirty="0" smtClean="0"/>
              <a:t>Dbać o salę dydaktyczną</a:t>
            </a:r>
          </a:p>
          <a:p>
            <a:pPr marL="457200" lvl="0" indent="-457200">
              <a:buFont typeface="+mj-lt"/>
              <a:buAutoNum type="arabicPeriod"/>
            </a:pPr>
            <a:r>
              <a:rPr lang="pl-PL" dirty="0" smtClean="0"/>
              <a:t>…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Imiona dzieci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sz="3200" dirty="0" smtClean="0"/>
              <a:t>Zosia</a:t>
            </a:r>
          </a:p>
          <a:p>
            <a:pPr>
              <a:buNone/>
            </a:pPr>
            <a:r>
              <a:rPr lang="pl-PL" sz="3200" dirty="0" smtClean="0"/>
              <a:t>Zuzia</a:t>
            </a:r>
          </a:p>
          <a:p>
            <a:pPr>
              <a:buNone/>
            </a:pPr>
            <a:r>
              <a:rPr lang="pl-PL" sz="3200" dirty="0" smtClean="0"/>
              <a:t>Marysia</a:t>
            </a:r>
          </a:p>
          <a:p>
            <a:pPr>
              <a:buNone/>
            </a:pPr>
            <a:r>
              <a:rPr lang="pl-PL" sz="3200" dirty="0" smtClean="0"/>
              <a:t>Ola</a:t>
            </a:r>
          </a:p>
          <a:p>
            <a:pPr>
              <a:buNone/>
            </a:pPr>
            <a:r>
              <a:rPr lang="pl-PL" sz="3200" dirty="0" smtClean="0"/>
              <a:t>Klaudia</a:t>
            </a:r>
          </a:p>
          <a:p>
            <a:pPr>
              <a:buNone/>
            </a:pPr>
            <a:r>
              <a:rPr lang="pl-PL" sz="3200" dirty="0" smtClean="0"/>
              <a:t>Amelka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3200" dirty="0" smtClean="0"/>
              <a:t>Martyna</a:t>
            </a:r>
          </a:p>
          <a:p>
            <a:pPr>
              <a:buNone/>
            </a:pPr>
            <a:r>
              <a:rPr lang="pl-PL" sz="3200" dirty="0" smtClean="0"/>
              <a:t>Hania</a:t>
            </a:r>
          </a:p>
          <a:p>
            <a:pPr>
              <a:buNone/>
            </a:pPr>
            <a:r>
              <a:rPr lang="pl-PL" sz="3200" dirty="0" smtClean="0"/>
              <a:t>Alicja</a:t>
            </a:r>
          </a:p>
          <a:p>
            <a:pPr>
              <a:buNone/>
            </a:pPr>
            <a:r>
              <a:rPr lang="pl-PL" sz="3200" dirty="0" smtClean="0"/>
              <a:t>Sylwia</a:t>
            </a:r>
          </a:p>
          <a:p>
            <a:pPr>
              <a:buNone/>
            </a:pPr>
            <a:r>
              <a:rPr lang="pl-PL" sz="3200" dirty="0" smtClean="0"/>
              <a:t>Natalka</a:t>
            </a:r>
          </a:p>
          <a:p>
            <a:pPr fontAlgn="t">
              <a:buNone/>
            </a:pPr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>
              <a:buNone/>
            </a:pPr>
            <a:endParaRPr lang="pl-PL" sz="3200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428596" y="5214950"/>
          <a:ext cx="2428890" cy="5000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5778"/>
                <a:gridCol w="485778"/>
                <a:gridCol w="485778"/>
                <a:gridCol w="485778"/>
                <a:gridCol w="485778"/>
              </a:tblGrid>
              <a:tr h="500066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428596" y="5929330"/>
          <a:ext cx="1476363" cy="5000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2121"/>
                <a:gridCol w="492121"/>
                <a:gridCol w="492121"/>
              </a:tblGrid>
              <a:tr h="500066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4357686" y="4572008"/>
          <a:ext cx="3214708" cy="5137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9244"/>
                <a:gridCol w="459244"/>
                <a:gridCol w="459244"/>
                <a:gridCol w="459244"/>
                <a:gridCol w="459244"/>
                <a:gridCol w="459244"/>
                <a:gridCol w="459244"/>
              </a:tblGrid>
              <a:tr h="513716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4357686" y="5357826"/>
          <a:ext cx="2786082" cy="481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347"/>
                <a:gridCol w="464347"/>
                <a:gridCol w="464347"/>
                <a:gridCol w="464347"/>
                <a:gridCol w="464347"/>
                <a:gridCol w="464347"/>
              </a:tblGrid>
              <a:tr h="48198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pPr algn="ctr"/>
            <a:r>
              <a:rPr lang="pl-PL" b="1" dirty="0" smtClean="0"/>
              <a:t>Imiona dzieci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3657600" cy="48863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l-PL" sz="3200" dirty="0" smtClean="0"/>
              <a:t>Kamil</a:t>
            </a:r>
          </a:p>
          <a:p>
            <a:pPr>
              <a:buNone/>
            </a:pPr>
            <a:r>
              <a:rPr lang="pl-PL" sz="3200" dirty="0" smtClean="0"/>
              <a:t>Kuba</a:t>
            </a:r>
          </a:p>
          <a:p>
            <a:pPr>
              <a:buNone/>
            </a:pPr>
            <a:r>
              <a:rPr lang="pl-PL" sz="3200" dirty="0" smtClean="0"/>
              <a:t>Fabian</a:t>
            </a:r>
          </a:p>
          <a:p>
            <a:pPr>
              <a:buNone/>
            </a:pPr>
            <a:r>
              <a:rPr lang="pl-PL" sz="3200" dirty="0" smtClean="0"/>
              <a:t>Kacper</a:t>
            </a:r>
          </a:p>
          <a:p>
            <a:pPr>
              <a:buNone/>
            </a:pPr>
            <a:r>
              <a:rPr lang="pl-PL" sz="3200" dirty="0" smtClean="0"/>
              <a:t>Jaś</a:t>
            </a:r>
          </a:p>
          <a:p>
            <a:pPr>
              <a:buNone/>
            </a:pPr>
            <a:r>
              <a:rPr lang="pl-PL" sz="3200" dirty="0" smtClean="0"/>
              <a:t>Antoś</a:t>
            </a:r>
          </a:p>
          <a:p>
            <a:pPr>
              <a:buNone/>
            </a:pPr>
            <a:r>
              <a:rPr lang="pl-PL" sz="3200" dirty="0" smtClean="0"/>
              <a:t>Igor</a:t>
            </a:r>
          </a:p>
          <a:p>
            <a:pPr fontAlgn="t">
              <a:buNone/>
            </a:pPr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 fontAlgn="t"/>
            <a:endParaRPr lang="pl-PL" sz="3200" dirty="0" smtClean="0"/>
          </a:p>
          <a:p>
            <a:pPr>
              <a:buNone/>
            </a:pPr>
            <a:endParaRPr lang="pl-PL" sz="3200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270248" y="1285860"/>
            <a:ext cx="3657600" cy="48863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3600" dirty="0" smtClean="0"/>
              <a:t>Dawid </a:t>
            </a:r>
          </a:p>
          <a:p>
            <a:pPr>
              <a:buNone/>
            </a:pPr>
            <a:r>
              <a:rPr lang="pl-PL" sz="3600" dirty="0" smtClean="0"/>
              <a:t>Marcin</a:t>
            </a:r>
          </a:p>
          <a:p>
            <a:pPr>
              <a:buNone/>
            </a:pPr>
            <a:r>
              <a:rPr lang="pl-PL" sz="3600" dirty="0" smtClean="0"/>
              <a:t>Staś</a:t>
            </a:r>
          </a:p>
          <a:p>
            <a:pPr>
              <a:buNone/>
            </a:pPr>
            <a:r>
              <a:rPr lang="pl-PL" sz="3600" dirty="0" smtClean="0"/>
              <a:t>Adam</a:t>
            </a:r>
          </a:p>
          <a:p>
            <a:pPr>
              <a:buNone/>
            </a:pPr>
            <a:r>
              <a:rPr lang="pl-PL" sz="3600" dirty="0" smtClean="0"/>
              <a:t>Wojtuś</a:t>
            </a:r>
          </a:p>
          <a:p>
            <a:pPr>
              <a:buNone/>
            </a:pPr>
            <a:r>
              <a:rPr lang="pl-PL" sz="3600" dirty="0" smtClean="0"/>
              <a:t>Olek </a:t>
            </a:r>
            <a:endParaRPr lang="pl-PL" sz="3600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4357686" y="5143512"/>
          <a:ext cx="1393041" cy="481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347"/>
                <a:gridCol w="464347"/>
                <a:gridCol w="464347"/>
              </a:tblGrid>
              <a:tr h="48198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500034" y="6000768"/>
          <a:ext cx="1857388" cy="481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347"/>
                <a:gridCol w="464347"/>
                <a:gridCol w="464347"/>
                <a:gridCol w="464347"/>
              </a:tblGrid>
              <a:tr h="48198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500034" y="5357826"/>
          <a:ext cx="2786082" cy="481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347"/>
                <a:gridCol w="464347"/>
                <a:gridCol w="464347"/>
                <a:gridCol w="464347"/>
                <a:gridCol w="464347"/>
                <a:gridCol w="464347"/>
              </a:tblGrid>
              <a:tr h="48198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4357686" y="5786454"/>
          <a:ext cx="2321735" cy="481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347"/>
                <a:gridCol w="464347"/>
                <a:gridCol w="464347"/>
                <a:gridCol w="464347"/>
                <a:gridCol w="464347"/>
              </a:tblGrid>
              <a:tr h="48198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122" name="Picture 2" descr="C:\Users\mrok\Desktop\SKU\05_Eurokreator\01_materiały na platformę_ostateczne_2014\materiały_SKU\multimedia_zdjęcia na platformie\Zdjęcia\4_Zlota jesien dookoła\4_zdjecie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670093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35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1029" name="Obraz 34" descr="Najbardziej Gruszka, Gruszka, Żółty, Owoców, Słod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57166"/>
            <a:ext cx="3152781" cy="1975394"/>
          </a:xfrm>
          <a:prstGeom prst="rect">
            <a:avLst/>
          </a:prstGeom>
          <a:noFill/>
        </p:spPr>
      </p:pic>
      <p:pic>
        <p:nvPicPr>
          <p:cNvPr id="1027" name="Obraz 40" descr="Drzewo, Upadek, Upadek Kolorów, Spadek Liści, Jesie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000372"/>
            <a:ext cx="3143272" cy="2073911"/>
          </a:xfrm>
          <a:prstGeom prst="rect">
            <a:avLst/>
          </a:prstGeom>
          <a:noFill/>
        </p:spPr>
      </p:pic>
      <p:pic>
        <p:nvPicPr>
          <p:cNvPr id="1026" name="Obraz 43" descr="Jesień, Koszyk, Kolorowe, Kukurydza, Upadek, Żywnośc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286256"/>
            <a:ext cx="2381250" cy="1876427"/>
          </a:xfrm>
          <a:prstGeom prst="rect">
            <a:avLst/>
          </a:prstGeom>
          <a:noFill/>
        </p:spPr>
      </p:pic>
      <p:pic>
        <p:nvPicPr>
          <p:cNvPr id="1025" name="Obraz 46" descr="Jesień, Kolorowe, Złotej Jesieni, Sezon, Drzew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3429000"/>
            <a:ext cx="2357454" cy="2462219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3" name="Symbol zastępczy zawartości 12" descr="Grzyby, Grzybów, Borowik, Las, Jesień, Charakter"/>
          <p:cNvPicPr>
            <a:picLocks noGrp="1"/>
          </p:cNvPicPr>
          <p:nvPr>
            <p:ph sz="quarter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1472" y="857232"/>
            <a:ext cx="285749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7" descr="Upadek, Jesień, Liście, Kolorowe, Kolorow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2786082" cy="2089562"/>
          </a:xfrm>
          <a:prstGeom prst="rect">
            <a:avLst/>
          </a:prstGeom>
          <a:noFill/>
        </p:spPr>
      </p:pic>
      <p:pic>
        <p:nvPicPr>
          <p:cNvPr id="31748" name="Obraz 49" descr="Grzyby, Borowik Szlachetny, Las, Jesień, Charak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571480"/>
            <a:ext cx="1990725" cy="1495425"/>
          </a:xfrm>
          <a:prstGeom prst="rect">
            <a:avLst/>
          </a:prstGeom>
          <a:noFill/>
        </p:spPr>
      </p:pic>
      <p:pic>
        <p:nvPicPr>
          <p:cNvPr id="31747" name="Obraz 52" descr="Kasztanowiec, Jesień, Upraw, Kołys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786058"/>
            <a:ext cx="2486504" cy="1643064"/>
          </a:xfrm>
          <a:prstGeom prst="rect">
            <a:avLst/>
          </a:prstGeom>
          <a:noFill/>
        </p:spPr>
      </p:pic>
      <p:pic>
        <p:nvPicPr>
          <p:cNvPr id="31746" name="Obraz 58" descr="Jesień, Rzeka, Krajobraz, Spokój, Cichy, Poziomej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643182"/>
            <a:ext cx="2714644" cy="1850340"/>
          </a:xfrm>
          <a:prstGeom prst="rect">
            <a:avLst/>
          </a:prstGeom>
          <a:noFill/>
        </p:spPr>
      </p:pic>
      <p:pic>
        <p:nvPicPr>
          <p:cNvPr id="31745" name="Obraz 61" descr="Apple, Jesień, Oddział, Pęczek, Przyciąć, Żywnośc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4786322"/>
            <a:ext cx="2733675" cy="1819275"/>
          </a:xfrm>
          <a:prstGeom prst="rect">
            <a:avLst/>
          </a:prstGeom>
          <a:noFill/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1751" name="Obraz 64" descr="Streszczenie, Jesień, Tle, Jasny, Brown, Kolo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785794"/>
            <a:ext cx="2043117" cy="3357586"/>
          </a:xfrm>
          <a:prstGeom prst="rect">
            <a:avLst/>
          </a:prstGeom>
          <a:noFill/>
        </p:spPr>
      </p:pic>
      <p:pic>
        <p:nvPicPr>
          <p:cNvPr id="31750" name="Obraz 67" descr="Orzech Włoski, Orzechy Włoskie, Żywności, Powłoki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84" y="4786322"/>
            <a:ext cx="2443166" cy="1571627"/>
          </a:xfrm>
          <a:prstGeom prst="rect">
            <a:avLst/>
          </a:prstGeom>
          <a:noFill/>
        </p:spPr>
      </p:pic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368412"/>
          </a:xfrm>
        </p:spPr>
        <p:txBody>
          <a:bodyPr>
            <a:noAutofit/>
          </a:bodyPr>
          <a:lstStyle/>
          <a:p>
            <a:pPr lvl="0" algn="ctr"/>
            <a:r>
              <a:rPr lang="pl-PL" sz="3200" b="1" dirty="0" smtClean="0"/>
              <a:t>o</a:t>
            </a:r>
            <a:r>
              <a:rPr lang="pl-PL" sz="2800" b="1" dirty="0" smtClean="0"/>
              <a:t>tocz pętlą czerwoną te obrazki, w nazwach których na początku słyszysz głoskę „a”.</a:t>
            </a:r>
            <a:endParaRPr lang="pl-PL" sz="2800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sz="quarter" idx="1"/>
          </p:nvPr>
        </p:nvGraphicFramePr>
        <p:xfrm>
          <a:off x="500034" y="1785926"/>
          <a:ext cx="8072494" cy="4572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2494"/>
              </a:tblGrid>
              <a:tr h="4572032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Obraz 4" descr="http://thumb10.shutterstock.com/photos/thumb_large/152950/116265958.jpg"/>
          <p:cNvPicPr/>
          <p:nvPr/>
        </p:nvPicPr>
        <p:blipFill>
          <a:blip r:embed="rId2"/>
          <a:srcRect b="12102"/>
          <a:stretch>
            <a:fillRect/>
          </a:stretch>
        </p:blipFill>
        <p:spPr bwMode="auto">
          <a:xfrm>
            <a:off x="714348" y="2071678"/>
            <a:ext cx="168758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 descr="Okno, Stare Okna, Atmosfera, Outlook"/>
          <p:cNvPicPr/>
          <p:nvPr/>
        </p:nvPicPr>
        <p:blipFill>
          <a:blip r:embed="rId3"/>
          <a:srcRect l="13889" t="11572" r="23413" b="14368"/>
          <a:stretch>
            <a:fillRect/>
          </a:stretch>
        </p:blipFill>
        <p:spPr bwMode="auto">
          <a:xfrm>
            <a:off x="3500430" y="2143116"/>
            <a:ext cx="1775371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 descr="Cyfrowy, Konspektu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2143116"/>
            <a:ext cx="14287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http://www.4freephotos.com/images/medium/u2/Clownfish690.jpg"/>
          <p:cNvPicPr/>
          <p:nvPr/>
        </p:nvPicPr>
        <p:blipFill>
          <a:blip r:embed="rId5"/>
          <a:srcRect t="36437" r="43714" b="17004"/>
          <a:stretch>
            <a:fillRect/>
          </a:stretch>
        </p:blipFill>
        <p:spPr bwMode="auto">
          <a:xfrm>
            <a:off x="857224" y="4429132"/>
            <a:ext cx="1828800" cy="106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Apple, Żywności, Owoców, Konspektu, Rysunek, Drzewo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4357694"/>
            <a:ext cx="1255423" cy="1490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 descr="Deseń, Motyl, Piękno, Skrzydełka, Owad, Monarcha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4000504"/>
            <a:ext cx="1625204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 smtClean="0"/>
              <a:t>o</a:t>
            </a:r>
            <a:r>
              <a:rPr lang="pl-PL" b="1" dirty="0" smtClean="0"/>
              <a:t>tocz zieloną pętlą te obrazki, w nazwach których słyszysz głoskę „m”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pl-PL" sz="4000" dirty="0" smtClean="0"/>
          </a:p>
          <a:p>
            <a:pPr>
              <a:buNone/>
            </a:pP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500034" y="1714488"/>
          <a:ext cx="8072494" cy="4857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2494"/>
              </a:tblGrid>
              <a:tr h="4857784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Obraz 4" descr="Komar, Owad, Schnake, Latać, Zwierząt, La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00240"/>
            <a:ext cx="1695450" cy="103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 descr="Mak, Kwiat, Czerwony, Wiosna, Ogró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928802"/>
            <a:ext cx="177165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 descr="Ramki, Sztuka, Kwiatowiec, Wektor, Kompozycj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000240"/>
            <a:ext cx="158144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Sylwetka, Edukacyjny Film Animowany, Szablon, Ptak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3429000"/>
            <a:ext cx="1574800" cy="1449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Pies, Brown, Twarz, Bon, Ładny, Tłuszczu, Szczeniak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3357562"/>
            <a:ext cx="1314450" cy="1763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 descr="Kitten, Kot, Vintage, Siwy, Czerwony, Łuk, Ładny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3286124"/>
            <a:ext cx="1571625" cy="171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 descr="Dwupłatowiec, Samolot, Oldtimer, Samoloty, Śmigło"/>
          <p:cNvPicPr/>
          <p:nvPr/>
        </p:nvPicPr>
        <p:blipFill>
          <a:blip r:embed="rId8"/>
          <a:srcRect l="12985" t="17877" r="13929" b="17877"/>
          <a:stretch>
            <a:fillRect/>
          </a:stretch>
        </p:blipFill>
        <p:spPr bwMode="auto">
          <a:xfrm>
            <a:off x="1928794" y="5214950"/>
            <a:ext cx="1990725" cy="116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Klamki, Jack, Mosiądz, Klamka, Wejście, Drzwi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4942" y="5214950"/>
            <a:ext cx="1571625" cy="105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rmAutofit/>
          </a:bodyPr>
          <a:lstStyle/>
          <a:p>
            <a:pPr algn="ctr"/>
            <a:r>
              <a:rPr lang="pl-PL" b="1" dirty="0" smtClean="0"/>
              <a:t>Podaj wyrazy pasujące do niżej zamieszczonych modeli dźwiękowych</a:t>
            </a:r>
            <a:endParaRPr lang="pl-PL" b="1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sz="quarter" idx="1"/>
          </p:nvPr>
        </p:nvGraphicFramePr>
        <p:xfrm>
          <a:off x="642910" y="2000240"/>
          <a:ext cx="7500988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5247"/>
                <a:gridCol w="1875247"/>
                <a:gridCol w="1875247"/>
                <a:gridCol w="1875247"/>
              </a:tblGrid>
              <a:tr h="642942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42909" y="3286124"/>
          <a:ext cx="7500990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1500198"/>
                <a:gridCol w="1500198"/>
                <a:gridCol w="1500198"/>
                <a:gridCol w="1500198"/>
              </a:tblGrid>
              <a:tr h="642942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642910" y="4429132"/>
          <a:ext cx="7500990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2500330"/>
                <a:gridCol w="2500330"/>
              </a:tblGrid>
              <a:tr h="642942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800" b="1" i="1" dirty="0"/>
              <a:t>Jasne, złote słonko </a:t>
            </a:r>
            <a:r>
              <a:rPr lang="pl-PL" sz="2800" b="1" dirty="0"/>
              <a:t>– </a:t>
            </a:r>
            <a:r>
              <a:rPr lang="pl-PL" sz="2800" b="1" dirty="0" smtClean="0"/>
              <a:t>M. Czerkawska</a:t>
            </a:r>
            <a:endParaRPr lang="pl-PL" sz="28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pl-PL" sz="4400" dirty="0" smtClean="0"/>
          </a:p>
          <a:p>
            <a:pPr>
              <a:buNone/>
            </a:pPr>
            <a:r>
              <a:rPr lang="pl-PL" sz="4400" dirty="0" smtClean="0"/>
              <a:t>		</a:t>
            </a:r>
            <a:r>
              <a:rPr lang="pl-PL" sz="4400" dirty="0" smtClean="0"/>
              <a:t>„Jasne</a:t>
            </a:r>
            <a:r>
              <a:rPr lang="pl-PL" sz="4400" dirty="0" smtClean="0"/>
              <a:t>, złote</a:t>
            </a:r>
            <a:endParaRPr lang="pl-PL" sz="4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pl-PL" sz="4400" dirty="0" smtClean="0">
                <a:solidFill>
                  <a:schemeClr val="bg1"/>
                </a:solidFill>
              </a:rPr>
              <a:t>      </a:t>
            </a:r>
            <a:r>
              <a:rPr lang="pl-PL" sz="4400" dirty="0" smtClean="0"/>
              <a:t>stanęło przed            .</a:t>
            </a:r>
          </a:p>
          <a:p>
            <a:pPr algn="ctr">
              <a:buNone/>
            </a:pPr>
            <a:r>
              <a:rPr lang="pl-PL" sz="4400" dirty="0" smtClean="0"/>
              <a:t>Widzi </a:t>
            </a:r>
            <a:r>
              <a:rPr lang="pl-PL" sz="4400" dirty="0" smtClean="0">
                <a:solidFill>
                  <a:schemeClr val="bg1"/>
                </a:solidFill>
              </a:rPr>
              <a:t> </a:t>
            </a:r>
            <a:r>
              <a:rPr lang="pl-PL" sz="4400" dirty="0" smtClean="0"/>
              <a:t>I  klasę.</a:t>
            </a:r>
          </a:p>
          <a:p>
            <a:pPr algn="ctr">
              <a:buNone/>
            </a:pPr>
            <a:r>
              <a:rPr lang="pl-PL" sz="4400" dirty="0" smtClean="0"/>
              <a:t>O, jak tam wesoło</a:t>
            </a:r>
            <a:r>
              <a:rPr lang="pl-PL" sz="4400" dirty="0" smtClean="0"/>
              <a:t>!”</a:t>
            </a:r>
            <a:endParaRPr lang="pl-PL" sz="4400" dirty="0" smtClean="0"/>
          </a:p>
          <a:p>
            <a:pPr>
              <a:buNone/>
            </a:pPr>
            <a:endParaRPr lang="pl-PL" dirty="0"/>
          </a:p>
        </p:txBody>
      </p:sp>
      <p:pic>
        <p:nvPicPr>
          <p:cNvPr id="5" name="Obraz 4" descr="Ciepły, Słoneczny, Słońce, Bezchmurne, Lat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071678"/>
            <a:ext cx="1214446" cy="94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 descr="Architektura, Budynek, Szwecja"/>
          <p:cNvPicPr/>
          <p:nvPr/>
        </p:nvPicPr>
        <p:blipFill>
          <a:blip r:embed="rId3"/>
          <a:srcRect l="14031" r="19556" b="34783"/>
          <a:stretch>
            <a:fillRect/>
          </a:stretch>
        </p:blipFill>
        <p:spPr bwMode="auto">
          <a:xfrm>
            <a:off x="5214942" y="3071810"/>
            <a:ext cx="13525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 descr="C:\Users\mrok\Desktop\SKU\05_Eurokreator\01_materiały na platformę_ostateczne_2014\materiały_SKU\multimedia_zdjęcia na platformie\Zdjęcia\1_Powitanie szkoly\1_zdjecie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" y="1600200"/>
            <a:ext cx="7310437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13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050" name="Picture 2" descr="C:\Users\mrok\Desktop\SKU\05_Eurokreator\01_materiały na platformę_ostateczne_2014\materiały_SKU\multimedia_zdjęcia na platformie\Zdjęcia\1_Powitanie szkoly\1_zdjecie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70093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90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074" name="Picture 2" descr="C:\Users\mrok\Desktop\SKU\05_Eurokreator\01_materiały na platformę_ostateczne_2014\materiały_SKU\multimedia_zdjęcia na platformie\Zdjęcia\1_Powitanie szkoly\1_zdjecie1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24133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9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098" name="Picture 2" descr="C:\Users\mrok\Desktop\SKU\05_Eurokreator\01_materiały na platformę_ostateczne_2014\materiały_SKU\multimedia_zdjęcia na platformie\Zdjęcia\1_Powitanie szkoly\1_zdjecie2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467600" cy="425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35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128</Words>
  <Application>Microsoft Office PowerPoint</Application>
  <PresentationFormat>Pokaz na ekranie (4:3)</PresentationFormat>
  <Paragraphs>63</Paragraphs>
  <Slides>15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Wykusz</vt:lpstr>
      <vt:lpstr>Lekcja multimedialna</vt:lpstr>
      <vt:lpstr>otocz pętlą czerwoną te obrazki, w nazwach których na początku słyszysz głoskę „a”.</vt:lpstr>
      <vt:lpstr>otocz zieloną pętlą te obrazki, w nazwach których słyszysz głoskę „m”</vt:lpstr>
      <vt:lpstr>Podaj wyrazy pasujące do niżej zamieszczonych modeli dźwiękowych</vt:lpstr>
      <vt:lpstr>Jasne, złote słonko – M. Czerkawska</vt:lpstr>
      <vt:lpstr>Prezentacja programu PowerPoint</vt:lpstr>
      <vt:lpstr>Prezentacja programu PowerPoint</vt:lpstr>
      <vt:lpstr>Prezentacja programu PowerPoint</vt:lpstr>
      <vt:lpstr>Prezentacja programu PowerPoint</vt:lpstr>
      <vt:lpstr>Kontrakt</vt:lpstr>
      <vt:lpstr>Imiona dzieci</vt:lpstr>
      <vt:lpstr>Imiona dzieci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Lekcja multimedialna</dc:title>
  <dc:creator>Angelika</dc:creator>
  <cp:lastModifiedBy>Karolina Mróz</cp:lastModifiedBy>
  <cp:revision>31</cp:revision>
  <dcterms:created xsi:type="dcterms:W3CDTF">2013-11-03T19:18:04Z</dcterms:created>
  <dcterms:modified xsi:type="dcterms:W3CDTF">2015-01-21T10:20:53Z</dcterms:modified>
</cp:coreProperties>
</file>