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6" r:id="rId2"/>
    <p:sldId id="257" r:id="rId3"/>
    <p:sldId id="258" r:id="rId4"/>
    <p:sldId id="259" r:id="rId5"/>
    <p:sldId id="276" r:id="rId6"/>
    <p:sldId id="266" r:id="rId7"/>
    <p:sldId id="264" r:id="rId8"/>
    <p:sldId id="277" r:id="rId9"/>
    <p:sldId id="267" r:id="rId10"/>
    <p:sldId id="269" r:id="rId11"/>
    <p:sldId id="271" r:id="rId12"/>
    <p:sldId id="270" r:id="rId13"/>
    <p:sldId id="273" r:id="rId14"/>
    <p:sldId id="278" r:id="rId15"/>
    <p:sldId id="274" r:id="rId1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49FDED-6D51-4D7E-8BA4-6C6E8ACB9600}" type="datetimeFigureOut">
              <a:rPr lang="pl-PL" smtClean="0"/>
              <a:pPr/>
              <a:t>2015-01-21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C99E72-98F8-4117-9E25-8102FA2C14BF}" type="slidenum">
              <a:rPr lang="pl-PL" smtClean="0"/>
              <a:pPr/>
              <a:t>‹#›</a:t>
            </a:fld>
            <a:endParaRPr lang="pl-PL"/>
          </a:p>
        </p:txBody>
      </p:sp>
    </p:spTree>
    <p:extLst>
      <p:ext uri="{BB962C8B-B14F-4D97-AF65-F5344CB8AC3E}">
        <p14:creationId xmlns:p14="http://schemas.microsoft.com/office/powerpoint/2010/main" val="80628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a:t>
            </a:fld>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10</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11</a:t>
            </a:fld>
            <a:endParaRPr lang="pl-P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12</a:t>
            </a:fld>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13</a:t>
            </a:fld>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15</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2</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3</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4</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5</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6</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7</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8</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A1C99E72-98F8-4117-9E25-8102FA2C14BF}" type="slidenum">
              <a:rPr lang="pl-PL" smtClean="0"/>
              <a:pPr/>
              <a:t>9</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FF55B091-7429-4D2E-BECD-CAB82AA0C3C4}" type="datetimeFigureOut">
              <a:rPr lang="pl-PL" smtClean="0"/>
              <a:pPr/>
              <a:t>2015-01-21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7CEDB5FB-B144-4AF4-81EA-B2AC409426B9}"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55B091-7429-4D2E-BECD-CAB82AA0C3C4}" type="datetimeFigureOut">
              <a:rPr lang="pl-PL" smtClean="0"/>
              <a:pPr/>
              <a:t>2015-01-21</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DB5FB-B144-4AF4-81EA-B2AC409426B9}"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1412777"/>
            <a:ext cx="7772400" cy="3888432"/>
          </a:xfrm>
        </p:spPr>
        <p:txBody>
          <a:bodyPr>
            <a:normAutofit/>
          </a:bodyPr>
          <a:lstStyle/>
          <a:p>
            <a:r>
              <a:rPr lang="pl-PL" b="1" dirty="0" smtClean="0">
                <a:solidFill>
                  <a:schemeClr val="tx2"/>
                </a:solidFill>
              </a:rPr>
              <a:t>Lekcja </a:t>
            </a:r>
            <a:br>
              <a:rPr lang="pl-PL" b="1" dirty="0" smtClean="0">
                <a:solidFill>
                  <a:schemeClr val="tx2"/>
                </a:solidFill>
              </a:rPr>
            </a:br>
            <a:r>
              <a:rPr lang="pl-PL" b="1" dirty="0" smtClean="0">
                <a:solidFill>
                  <a:schemeClr val="tx2"/>
                </a:solidFill>
              </a:rPr>
              <a:t/>
            </a:r>
            <a:br>
              <a:rPr lang="pl-PL" b="1" dirty="0" smtClean="0">
                <a:solidFill>
                  <a:schemeClr val="tx2"/>
                </a:solidFill>
              </a:rPr>
            </a:br>
            <a:r>
              <a:rPr lang="pl-PL" b="1" dirty="0" smtClean="0">
                <a:solidFill>
                  <a:schemeClr val="tx2"/>
                </a:solidFill>
              </a:rPr>
              <a:t>multimedialna</a:t>
            </a:r>
            <a:endParaRPr lang="pl-PL" b="1" dirty="0">
              <a:solidFill>
                <a:schemeClr val="tx2"/>
              </a:solidFill>
            </a:endParaRPr>
          </a:p>
        </p:txBody>
      </p:sp>
      <p:sp>
        <p:nvSpPr>
          <p:cNvPr id="3" name="Podtytuł 2"/>
          <p:cNvSpPr>
            <a:spLocks noGrp="1"/>
          </p:cNvSpPr>
          <p:nvPr>
            <p:ph type="subTitle" idx="1"/>
          </p:nvPr>
        </p:nvSpPr>
        <p:spPr>
          <a:xfrm>
            <a:off x="1371600" y="3886200"/>
            <a:ext cx="6400800" cy="46856"/>
          </a:xfrm>
        </p:spPr>
        <p:txBody>
          <a:bodyPr>
            <a:normAutofit fontScale="25000" lnSpcReduction="20000"/>
          </a:bodyPr>
          <a:lstStyle/>
          <a:p>
            <a:r>
              <a:rPr lang="pl-PL" dirty="0" smtClean="0"/>
              <a:t>,,</a:t>
            </a:r>
            <a:endParaRPr lang="pl-PL" dirty="0"/>
          </a:p>
        </p:txBody>
      </p:sp>
      <p:pic>
        <p:nvPicPr>
          <p:cNvPr id="4" name="Obraz 3" descr="gora.jpg"/>
          <p:cNvPicPr>
            <a:picLocks noChangeAspect="1"/>
          </p:cNvPicPr>
          <p:nvPr/>
        </p:nvPicPr>
        <p:blipFill>
          <a:blip r:embed="rId3" cstate="print"/>
          <a:stretch>
            <a:fillRect/>
          </a:stretch>
        </p:blipFill>
        <p:spPr>
          <a:xfrm>
            <a:off x="1000100" y="642918"/>
            <a:ext cx="7173368" cy="1174434"/>
          </a:xfrm>
          <a:prstGeom prst="rect">
            <a:avLst/>
          </a:prstGeom>
        </p:spPr>
      </p:pic>
      <p:pic>
        <p:nvPicPr>
          <p:cNvPr id="5" name="Obraz 4" descr="dol.jpg"/>
          <p:cNvPicPr>
            <a:picLocks noChangeAspect="1"/>
          </p:cNvPicPr>
          <p:nvPr/>
        </p:nvPicPr>
        <p:blipFill>
          <a:blip r:embed="rId4" cstate="print"/>
          <a:stretch>
            <a:fillRect/>
          </a:stretch>
        </p:blipFill>
        <p:spPr>
          <a:xfrm>
            <a:off x="928662" y="4572008"/>
            <a:ext cx="7453169" cy="181108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706090"/>
          </a:xfrm>
        </p:spPr>
        <p:txBody>
          <a:bodyPr>
            <a:normAutofit fontScale="90000"/>
          </a:bodyPr>
          <a:lstStyle/>
          <a:p>
            <a:r>
              <a:rPr lang="pl-PL" dirty="0" smtClean="0"/>
              <a:t>Palmy wielkanocne</a:t>
            </a:r>
            <a:endParaRPr lang="pl-PL" dirty="0"/>
          </a:p>
        </p:txBody>
      </p:sp>
      <p:sp>
        <p:nvSpPr>
          <p:cNvPr id="8" name="Symbol zastępczy zawartości 7"/>
          <p:cNvSpPr>
            <a:spLocks noGrp="1"/>
          </p:cNvSpPr>
          <p:nvPr>
            <p:ph idx="1"/>
          </p:nvPr>
        </p:nvSpPr>
        <p:spPr>
          <a:xfrm>
            <a:off x="457200" y="1340768"/>
            <a:ext cx="5194920" cy="5112568"/>
          </a:xfrm>
        </p:spPr>
        <p:txBody>
          <a:bodyPr>
            <a:normAutofit fontScale="70000" lnSpcReduction="20000"/>
          </a:bodyPr>
          <a:lstStyle/>
          <a:p>
            <a:pPr>
              <a:buNone/>
            </a:pPr>
            <a:r>
              <a:rPr lang="pl-PL" dirty="0" smtClean="0"/>
              <a:t>Tradycyjna palemka wielkanocna to przede wszystkim gałązka wierzbowa, pokryta baziami. Do dekoracji używa się liści bukszpanu lub borówki.</a:t>
            </a:r>
          </a:p>
          <a:p>
            <a:pPr>
              <a:buNone/>
            </a:pPr>
            <a:r>
              <a:rPr lang="pl-PL" dirty="0" smtClean="0"/>
              <a:t> Palma wielkanocna symbolizuje zmartwychwstanie oraz nieśmiertelności duszy.</a:t>
            </a:r>
          </a:p>
          <a:p>
            <a:pPr>
              <a:buNone/>
            </a:pPr>
            <a:r>
              <a:rPr lang="pl-PL" dirty="0" smtClean="0"/>
              <a:t> W Niedzielę Palmową (tydzień przed Wielkanocą) zanosi się ją do poświęcenia w kościele. </a:t>
            </a:r>
          </a:p>
          <a:p>
            <a:pPr>
              <a:buNone/>
            </a:pPr>
            <a:r>
              <a:rPr lang="pl-PL" dirty="0" smtClean="0"/>
              <a:t>Popiół z palemek, spalonych w Wielką Sobotę, rozsypany na polach zapewnia dobre plony, a przechowany do następnego roku służy do posypania głów w Środę Popielcową.</a:t>
            </a:r>
          </a:p>
          <a:p>
            <a:pPr>
              <a:buNone/>
            </a:pPr>
            <a:r>
              <a:rPr lang="pl-PL" dirty="0" smtClean="0"/>
              <a:t> Palma wielkanocna różni się w zależności od regionu.</a:t>
            </a:r>
          </a:p>
          <a:p>
            <a:endParaRPr lang="pl-PL" dirty="0"/>
          </a:p>
        </p:txBody>
      </p:sp>
      <p:pic>
        <p:nvPicPr>
          <p:cNvPr id="9" name="Obraz 8" descr="palm-trees-322232_640.jpg"/>
          <p:cNvPicPr>
            <a:picLocks noChangeAspect="1"/>
          </p:cNvPicPr>
          <p:nvPr/>
        </p:nvPicPr>
        <p:blipFill>
          <a:blip r:embed="rId3" cstate="print"/>
          <a:stretch>
            <a:fillRect/>
          </a:stretch>
        </p:blipFill>
        <p:spPr>
          <a:xfrm>
            <a:off x="5724128" y="1340768"/>
            <a:ext cx="2880320" cy="43272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Malowanie pisanek</a:t>
            </a:r>
            <a:endParaRPr lang="pl-PL" dirty="0"/>
          </a:p>
        </p:txBody>
      </p:sp>
      <p:sp>
        <p:nvSpPr>
          <p:cNvPr id="3" name="Symbol zastępczy zawartości 2"/>
          <p:cNvSpPr>
            <a:spLocks noGrp="1"/>
          </p:cNvSpPr>
          <p:nvPr>
            <p:ph idx="1"/>
          </p:nvPr>
        </p:nvSpPr>
        <p:spPr>
          <a:xfrm>
            <a:off x="457200" y="3573016"/>
            <a:ext cx="8435280" cy="3096344"/>
          </a:xfrm>
        </p:spPr>
        <p:txBody>
          <a:bodyPr>
            <a:normAutofit fontScale="92500" lnSpcReduction="10000"/>
          </a:bodyPr>
          <a:lstStyle/>
          <a:p>
            <a:pPr>
              <a:buNone/>
            </a:pPr>
            <a:r>
              <a:rPr lang="pl-PL" sz="2000" b="1" dirty="0" smtClean="0">
                <a:cs typeface="Times New Roman" pitchFamily="18" charset="0"/>
              </a:rPr>
              <a:t>Dawniej wierzono, że jajko ma znaczenie niemalże magiczne, symbolizowało słońce i życie.</a:t>
            </a:r>
          </a:p>
          <a:p>
            <a:pPr>
              <a:buNone/>
            </a:pPr>
            <a:r>
              <a:rPr lang="pl-PL" sz="2000" b="1" dirty="0" smtClean="0">
                <a:cs typeface="Times New Roman" pitchFamily="18" charset="0"/>
              </a:rPr>
              <a:t>Wyróżnia się kilka rodzi kolorowych jajek:</a:t>
            </a:r>
          </a:p>
          <a:p>
            <a:r>
              <a:rPr lang="pl-PL" sz="2000" b="1" dirty="0" smtClean="0">
                <a:cs typeface="Times New Roman" pitchFamily="18" charset="0"/>
              </a:rPr>
              <a:t>Skrobanki, </a:t>
            </a:r>
            <a:r>
              <a:rPr lang="pl-PL" sz="2000" b="1" dirty="0" err="1" smtClean="0">
                <a:cs typeface="Times New Roman" pitchFamily="18" charset="0"/>
              </a:rPr>
              <a:t>rysowanki</a:t>
            </a:r>
            <a:r>
              <a:rPr lang="pl-PL" sz="2000" b="1" dirty="0" smtClean="0">
                <a:cs typeface="Times New Roman" pitchFamily="18" charset="0"/>
              </a:rPr>
              <a:t> - na jednokolorowym tle rysuje się wybrany wzór</a:t>
            </a:r>
          </a:p>
          <a:p>
            <a:r>
              <a:rPr lang="pl-PL" sz="2000" b="1" dirty="0" smtClean="0">
                <a:cs typeface="Times New Roman" pitchFamily="18" charset="0"/>
              </a:rPr>
              <a:t>Kraszanki, </a:t>
            </a:r>
            <a:r>
              <a:rPr lang="pl-PL" sz="2000" b="1" dirty="0" err="1" smtClean="0">
                <a:cs typeface="Times New Roman" pitchFamily="18" charset="0"/>
              </a:rPr>
              <a:t>hałunki</a:t>
            </a:r>
            <a:r>
              <a:rPr lang="pl-PL" sz="2000" b="1" dirty="0" smtClean="0">
                <a:cs typeface="Times New Roman" pitchFamily="18" charset="0"/>
              </a:rPr>
              <a:t>, malowanki  - ozdabiane są wyłącznie jednym kolorem</a:t>
            </a:r>
          </a:p>
          <a:p>
            <a:r>
              <a:rPr lang="pl-PL" sz="2000" b="1" dirty="0" smtClean="0">
                <a:cs typeface="Times New Roman" pitchFamily="18" charset="0"/>
              </a:rPr>
              <a:t>Pisanki, piski - na jajo nanosi się dekorację z wosku pszczelego, która pozostaje biała na tle kolorowej skorupki.</a:t>
            </a:r>
          </a:p>
          <a:p>
            <a:pPr>
              <a:buNone/>
            </a:pPr>
            <a:endParaRPr lang="pl-PL" sz="2000" b="1" dirty="0" smtClean="0">
              <a:cs typeface="Times New Roman" pitchFamily="18" charset="0"/>
            </a:endParaRPr>
          </a:p>
          <a:p>
            <a:pPr>
              <a:buNone/>
            </a:pPr>
            <a:r>
              <a:rPr lang="pl-PL" sz="2000" b="1" dirty="0" smtClean="0">
                <a:cs typeface="Times New Roman" pitchFamily="18" charset="0"/>
              </a:rPr>
              <a:t>Podczas śniadania wielkanocnego, zwyczajem jest, aby podzielić się jajkiem  z bliskimi.  Kolorowe jajka służą również do dekoracji świątecznego stołu.</a:t>
            </a:r>
          </a:p>
          <a:p>
            <a:endParaRPr lang="pl-PL" sz="2000" dirty="0"/>
          </a:p>
        </p:txBody>
      </p:sp>
      <p:pic>
        <p:nvPicPr>
          <p:cNvPr id="7" name="Obraz 6" descr="egg-100165_640.jpg"/>
          <p:cNvPicPr>
            <a:picLocks noChangeAspect="1"/>
          </p:cNvPicPr>
          <p:nvPr/>
        </p:nvPicPr>
        <p:blipFill>
          <a:blip r:embed="rId3" cstate="print"/>
          <a:stretch>
            <a:fillRect/>
          </a:stretch>
        </p:blipFill>
        <p:spPr>
          <a:xfrm>
            <a:off x="323528" y="1412776"/>
            <a:ext cx="2567947" cy="1925960"/>
          </a:xfrm>
          <a:prstGeom prst="rect">
            <a:avLst/>
          </a:prstGeom>
          <a:ln>
            <a:noFill/>
          </a:ln>
          <a:effectLst>
            <a:softEdge rad="112500"/>
          </a:effectLst>
        </p:spPr>
      </p:pic>
      <p:pic>
        <p:nvPicPr>
          <p:cNvPr id="8" name="Obraz 7" descr="seasonal-69423_640.jpg"/>
          <p:cNvPicPr>
            <a:picLocks noChangeAspect="1"/>
          </p:cNvPicPr>
          <p:nvPr/>
        </p:nvPicPr>
        <p:blipFill>
          <a:blip r:embed="rId4" cstate="print"/>
          <a:stretch>
            <a:fillRect/>
          </a:stretch>
        </p:blipFill>
        <p:spPr>
          <a:xfrm>
            <a:off x="6156176" y="1412776"/>
            <a:ext cx="2520280" cy="1677561"/>
          </a:xfrm>
          <a:prstGeom prst="rect">
            <a:avLst/>
          </a:prstGeom>
          <a:ln>
            <a:noFill/>
          </a:ln>
          <a:effectLst>
            <a:softEdge rad="112500"/>
          </a:effectLst>
        </p:spPr>
      </p:pic>
      <p:pic>
        <p:nvPicPr>
          <p:cNvPr id="9" name="Obraz 8" descr="easter-egg-152018_640.png"/>
          <p:cNvPicPr>
            <a:picLocks noChangeAspect="1"/>
          </p:cNvPicPr>
          <p:nvPr/>
        </p:nvPicPr>
        <p:blipFill>
          <a:blip r:embed="rId5" cstate="print"/>
          <a:stretch>
            <a:fillRect/>
          </a:stretch>
        </p:blipFill>
        <p:spPr>
          <a:xfrm>
            <a:off x="3491880" y="1412776"/>
            <a:ext cx="1864434" cy="181491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Święconka</a:t>
            </a:r>
            <a:endParaRPr lang="pl-PL" dirty="0"/>
          </a:p>
        </p:txBody>
      </p:sp>
      <p:sp>
        <p:nvSpPr>
          <p:cNvPr id="8" name="Rectangle 10"/>
          <p:cNvSpPr txBox="1">
            <a:spLocks noChangeArrowheads="1"/>
          </p:cNvSpPr>
          <p:nvPr/>
        </p:nvSpPr>
        <p:spPr>
          <a:xfrm>
            <a:off x="2771800" y="1700808"/>
            <a:ext cx="3954016" cy="4392488"/>
          </a:xfrm>
          <a:prstGeom prst="rect">
            <a:avLst/>
          </a:prstGeom>
        </p:spPr>
        <p:txBody>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pl-PL" sz="2000" b="1" i="0" u="none" strike="noStrike" kern="1200" cap="none" spc="0" normalizeH="0" baseline="0" noProof="0" dirty="0">
              <a:ln>
                <a:noFill/>
              </a:ln>
              <a:solidFill>
                <a:schemeClr val="tx1"/>
              </a:solidFill>
              <a:effectLst/>
              <a:uLnTx/>
              <a:uFillTx/>
              <a:latin typeface="+mn-lt"/>
              <a:ea typeface="+mn-ea"/>
              <a:cs typeface="Times New Roman" pitchFamily="18" charset="0"/>
            </a:endParaRPr>
          </a:p>
        </p:txBody>
      </p:sp>
      <p:sp>
        <p:nvSpPr>
          <p:cNvPr id="9" name="Symbol zastępczy zawartości 8"/>
          <p:cNvSpPr>
            <a:spLocks noGrp="1"/>
          </p:cNvSpPr>
          <p:nvPr>
            <p:ph idx="1"/>
          </p:nvPr>
        </p:nvSpPr>
        <p:spPr>
          <a:xfrm>
            <a:off x="4067944" y="1268760"/>
            <a:ext cx="4557192" cy="5112568"/>
          </a:xfrm>
        </p:spPr>
        <p:txBody>
          <a:bodyPr>
            <a:normAutofit fontScale="92500" lnSpcReduction="20000"/>
          </a:bodyPr>
          <a:lstStyle/>
          <a:p>
            <a:pPr lvl="0">
              <a:buNone/>
            </a:pPr>
            <a:r>
              <a:rPr lang="pl-PL" b="1" dirty="0" smtClean="0">
                <a:cs typeface="Times New Roman" pitchFamily="18" charset="0"/>
              </a:rPr>
              <a:t>Wielka Sobota to ostatni dzień Wielkiego Postu. Rankiem w kościele święcone są  pokarmy, a wieczorem  ogień i woda. </a:t>
            </a:r>
          </a:p>
          <a:p>
            <a:pPr lvl="0">
              <a:buNone/>
            </a:pPr>
            <a:r>
              <a:rPr lang="pl-PL" b="1" dirty="0" smtClean="0">
                <a:cs typeface="Times New Roman" pitchFamily="18" charset="0"/>
              </a:rPr>
              <a:t>Do koszyczka wielkanocnego wkłada się jajka, kiełbasę, chleb, sól, chrzan oraz słodkiego baranka. Koszyk często  przyozdabia się gałązkami bukszpanu i nakrywa  białą serwetką. </a:t>
            </a:r>
          </a:p>
          <a:p>
            <a:pPr>
              <a:buNone/>
            </a:pPr>
            <a:endParaRPr lang="pl-PL" dirty="0"/>
          </a:p>
        </p:txBody>
      </p:sp>
      <p:pic>
        <p:nvPicPr>
          <p:cNvPr id="10" name="Obraz 9" descr="easter-154403_640.png"/>
          <p:cNvPicPr>
            <a:picLocks noChangeAspect="1"/>
          </p:cNvPicPr>
          <p:nvPr/>
        </p:nvPicPr>
        <p:blipFill>
          <a:blip r:embed="rId3" cstate="print"/>
          <a:stretch>
            <a:fillRect/>
          </a:stretch>
        </p:blipFill>
        <p:spPr>
          <a:xfrm>
            <a:off x="323528" y="1412776"/>
            <a:ext cx="3923928" cy="47743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3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0"/>
            <a:ext cx="8229600" cy="1143000"/>
          </a:xfrm>
        </p:spPr>
        <p:txBody>
          <a:bodyPr/>
          <a:lstStyle/>
          <a:p>
            <a:r>
              <a:rPr lang="pl-PL" dirty="0" smtClean="0"/>
              <a:t>Lany Poniedziałek</a:t>
            </a:r>
            <a:endParaRPr lang="pl-PL" dirty="0"/>
          </a:p>
        </p:txBody>
      </p:sp>
      <p:sp>
        <p:nvSpPr>
          <p:cNvPr id="5" name="Prostokąt 4"/>
          <p:cNvSpPr/>
          <p:nvPr/>
        </p:nvSpPr>
        <p:spPr>
          <a:xfrm>
            <a:off x="323528" y="4149080"/>
            <a:ext cx="8208912" cy="2554545"/>
          </a:xfrm>
          <a:prstGeom prst="rect">
            <a:avLst/>
          </a:prstGeom>
        </p:spPr>
        <p:txBody>
          <a:bodyPr wrap="square">
            <a:spAutoFit/>
          </a:bodyPr>
          <a:lstStyle/>
          <a:p>
            <a:pPr>
              <a:buNone/>
            </a:pPr>
            <a:r>
              <a:rPr lang="pl-PL" sz="2000" b="1" dirty="0" smtClean="0"/>
              <a:t>Poniedziałek Wielkanocny nazywany jest Lanym Poniedziałkiem, Oblewanką, </a:t>
            </a:r>
            <a:r>
              <a:rPr lang="pl-PL" sz="2000" b="1" dirty="0" err="1" smtClean="0"/>
              <a:t>Polewanką</a:t>
            </a:r>
            <a:r>
              <a:rPr lang="pl-PL" sz="2000" b="1" dirty="0" smtClean="0"/>
              <a:t> lub dniem świętego Lejka. </a:t>
            </a:r>
          </a:p>
          <a:p>
            <a:pPr algn="just">
              <a:buNone/>
            </a:pPr>
            <a:r>
              <a:rPr lang="pl-PL" sz="2000" b="1" dirty="0" smtClean="0"/>
              <a:t>Dawnym zwyczajem było, aby to chłopcy oblewali dziewczyny wodą. Na dziewczęta wylewano wiadra wody lub wrzucano je do sadzawek co miało przynieść młodej pannie honor. Przemoczona do suchej nitki dziewczyna mogła  liczyć na zalotników. Jeśli dziewczyna miała suche ubranie, była niepocieszona.  Panny mogły uniknąć przemoczenia jeżeli uiściły tzw. okup w postaci pisanek, kiełbasy lub ciasta.</a:t>
            </a:r>
          </a:p>
        </p:txBody>
      </p:sp>
      <p:pic>
        <p:nvPicPr>
          <p:cNvPr id="8" name="Symbol zastępczy zawartości 7" descr="water-fight-442257_640.jpg"/>
          <p:cNvPicPr>
            <a:picLocks noGrp="1" noChangeAspect="1"/>
          </p:cNvPicPr>
          <p:nvPr>
            <p:ph idx="1"/>
          </p:nvPr>
        </p:nvPicPr>
        <p:blipFill>
          <a:blip r:embed="rId3" cstate="print"/>
          <a:stretch>
            <a:fillRect/>
          </a:stretch>
        </p:blipFill>
        <p:spPr>
          <a:xfrm>
            <a:off x="2267744" y="980728"/>
            <a:ext cx="4320480" cy="29808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4" name="Symbol zastępczy zawartości 3" descr="celebration-15869_640.jpg"/>
          <p:cNvPicPr>
            <a:picLocks noGrp="1" noChangeAspect="1"/>
          </p:cNvPicPr>
          <p:nvPr>
            <p:ph idx="1"/>
          </p:nvPr>
        </p:nvPicPr>
        <p:blipFill>
          <a:blip r:embed="rId2" cstate="print"/>
          <a:srcRect l="40550" t="16230"/>
          <a:stretch>
            <a:fillRect/>
          </a:stretch>
        </p:blipFill>
        <p:spPr>
          <a:xfrm>
            <a:off x="5519936" y="0"/>
            <a:ext cx="3624064" cy="3399110"/>
          </a:xfrm>
        </p:spPr>
      </p:pic>
      <p:pic>
        <p:nvPicPr>
          <p:cNvPr id="5" name="Obraz 4" descr="chicks-573377_640.jpg"/>
          <p:cNvPicPr>
            <a:picLocks noChangeAspect="1"/>
          </p:cNvPicPr>
          <p:nvPr/>
        </p:nvPicPr>
        <p:blipFill>
          <a:blip r:embed="rId3" cstate="print"/>
          <a:stretch>
            <a:fillRect/>
          </a:stretch>
        </p:blipFill>
        <p:spPr>
          <a:xfrm>
            <a:off x="0" y="0"/>
            <a:ext cx="5580112" cy="3356992"/>
          </a:xfrm>
          <a:prstGeom prst="rect">
            <a:avLst/>
          </a:prstGeom>
        </p:spPr>
      </p:pic>
      <p:pic>
        <p:nvPicPr>
          <p:cNvPr id="6" name="Obraz 5" descr="easter-eggs-515080_640.jpg"/>
          <p:cNvPicPr>
            <a:picLocks noChangeAspect="1"/>
          </p:cNvPicPr>
          <p:nvPr/>
        </p:nvPicPr>
        <p:blipFill>
          <a:blip r:embed="rId4" cstate="print"/>
          <a:stretch>
            <a:fillRect/>
          </a:stretch>
        </p:blipFill>
        <p:spPr>
          <a:xfrm>
            <a:off x="4475989" y="3356992"/>
            <a:ext cx="4668011" cy="3501008"/>
          </a:xfrm>
          <a:prstGeom prst="rect">
            <a:avLst/>
          </a:prstGeom>
        </p:spPr>
      </p:pic>
      <p:pic>
        <p:nvPicPr>
          <p:cNvPr id="7" name="Obraz 6" descr="celebration-18150_640.jpg"/>
          <p:cNvPicPr>
            <a:picLocks noChangeAspect="1"/>
          </p:cNvPicPr>
          <p:nvPr/>
        </p:nvPicPr>
        <p:blipFill>
          <a:blip r:embed="rId5" cstate="print"/>
          <a:stretch>
            <a:fillRect/>
          </a:stretch>
        </p:blipFill>
        <p:spPr>
          <a:xfrm>
            <a:off x="0" y="3356992"/>
            <a:ext cx="4572000" cy="350100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pl-PL" dirty="0">
                <a:solidFill>
                  <a:srgbClr val="00B050"/>
                </a:solidFill>
              </a:rPr>
              <a:t>SYMBOLE WIELKANOCNE</a:t>
            </a:r>
          </a:p>
        </p:txBody>
      </p:sp>
      <p:sp>
        <p:nvSpPr>
          <p:cNvPr id="41987" name="Rectangle 3"/>
          <p:cNvSpPr>
            <a:spLocks noGrp="1" noChangeArrowheads="1"/>
          </p:cNvSpPr>
          <p:nvPr>
            <p:ph type="body" idx="1"/>
          </p:nvPr>
        </p:nvSpPr>
        <p:spPr>
          <a:xfrm>
            <a:off x="4788024" y="1412776"/>
            <a:ext cx="4104456" cy="3312368"/>
          </a:xfrm>
        </p:spPr>
        <p:txBody>
          <a:bodyPr/>
          <a:lstStyle/>
          <a:p>
            <a:pPr>
              <a:buFontTx/>
              <a:buNone/>
            </a:pPr>
            <a:r>
              <a:rPr lang="pl-PL" sz="1800" b="1" dirty="0"/>
              <a:t>   </a:t>
            </a:r>
            <a:r>
              <a:rPr lang="pl-PL" sz="1800" b="1" dirty="0">
                <a:cs typeface="Courier New" pitchFamily="49" charset="0"/>
              </a:rPr>
              <a:t>JAJKO</a:t>
            </a:r>
            <a:r>
              <a:rPr lang="pl-PL" sz="1800" dirty="0">
                <a:cs typeface="Times New Roman" pitchFamily="18" charset="0"/>
              </a:rPr>
              <a:t> -znak nowego życia, przypomina nam, że Chrystus zmartwychwstał, dzielimy się nim na znak zdrowia i szczęścia całej rodziny, wg ludowych wierzeń przeciwdziała wszystkiemu, co złe</a:t>
            </a:r>
            <a:endParaRPr lang="pl-PL" sz="1800" dirty="0"/>
          </a:p>
        </p:txBody>
      </p:sp>
      <p:sp>
        <p:nvSpPr>
          <p:cNvPr id="41988" name="Rectangle 4"/>
          <p:cNvSpPr>
            <a:spLocks noChangeArrowheads="1"/>
          </p:cNvSpPr>
          <p:nvPr/>
        </p:nvSpPr>
        <p:spPr bwMode="auto">
          <a:xfrm>
            <a:off x="179512" y="1268760"/>
            <a:ext cx="4593704" cy="5355312"/>
          </a:xfrm>
          <a:prstGeom prst="rect">
            <a:avLst/>
          </a:prstGeom>
          <a:noFill/>
          <a:ln w="9525">
            <a:noFill/>
            <a:miter lim="800000"/>
            <a:headEnd/>
            <a:tailEnd/>
          </a:ln>
          <a:effectLst/>
        </p:spPr>
        <p:txBody>
          <a:bodyPr wrap="square">
            <a:spAutoFit/>
          </a:bodyPr>
          <a:lstStyle/>
          <a:p>
            <a:r>
              <a:rPr lang="pl-PL" sz="1800" b="1" dirty="0">
                <a:cs typeface="Courier New" pitchFamily="49" charset="0"/>
              </a:rPr>
              <a:t>SÓL</a:t>
            </a:r>
            <a:r>
              <a:rPr lang="pl-PL" sz="1800" dirty="0">
                <a:cs typeface="Times New Roman" pitchFamily="18" charset="0"/>
              </a:rPr>
              <a:t> — chroni jedzenie przed zepsuciem, poświęcona, chroni nasze dusze; </a:t>
            </a:r>
            <a:br>
              <a:rPr lang="pl-PL" sz="1800" dirty="0">
                <a:cs typeface="Times New Roman" pitchFamily="18" charset="0"/>
              </a:rPr>
            </a:br>
            <a:r>
              <a:rPr lang="pl-PL" sz="1800" dirty="0">
                <a:cs typeface="Times New Roman" pitchFamily="18" charset="0"/>
              </a:rPr>
              <a:t/>
            </a:r>
            <a:br>
              <a:rPr lang="pl-PL" sz="1800" dirty="0">
                <a:cs typeface="Times New Roman" pitchFamily="18" charset="0"/>
              </a:rPr>
            </a:br>
            <a:r>
              <a:rPr lang="pl-PL" sz="1800" b="1" dirty="0">
                <a:cs typeface="Courier New" pitchFamily="49" charset="0"/>
              </a:rPr>
              <a:t>ZAJĄCZEK</a:t>
            </a:r>
            <a:r>
              <a:rPr lang="pl-PL" sz="1800" dirty="0">
                <a:cs typeface="Times New Roman" pitchFamily="18" charset="0"/>
              </a:rPr>
              <a:t> -obwieszcza wiosenne przebudzenie, radość, </a:t>
            </a:r>
            <a:r>
              <a:rPr lang="pl-PL" sz="1800" dirty="0" smtClean="0">
                <a:cs typeface="Times New Roman" pitchFamily="18" charset="0"/>
              </a:rPr>
              <a:t>przynosi </a:t>
            </a:r>
            <a:r>
              <a:rPr lang="pl-PL" sz="1800" dirty="0">
                <a:cs typeface="Times New Roman" pitchFamily="18" charset="0"/>
              </a:rPr>
              <a:t>smakołyki dzieciom</a:t>
            </a:r>
            <a:r>
              <a:rPr lang="pl-PL" sz="1800" dirty="0"/>
              <a:t> </a:t>
            </a:r>
          </a:p>
          <a:p>
            <a:r>
              <a:rPr lang="pl-PL" sz="1800" b="1" dirty="0">
                <a:cs typeface="Times New Roman" pitchFamily="18" charset="0"/>
              </a:rPr>
              <a:t/>
            </a:r>
            <a:br>
              <a:rPr lang="pl-PL" sz="1800" b="1" dirty="0">
                <a:cs typeface="Times New Roman" pitchFamily="18" charset="0"/>
              </a:rPr>
            </a:br>
            <a:r>
              <a:rPr lang="pl-PL" sz="1800" b="1" dirty="0">
                <a:cs typeface="Times New Roman" pitchFamily="18" charset="0"/>
              </a:rPr>
              <a:t>BARANEK</a:t>
            </a:r>
            <a:r>
              <a:rPr lang="pl-PL" sz="1800" dirty="0">
                <a:cs typeface="Times New Roman" pitchFamily="18" charset="0"/>
              </a:rPr>
              <a:t>- </a:t>
            </a:r>
            <a:r>
              <a:rPr lang="pl-PL" sz="1800" dirty="0" err="1">
                <a:cs typeface="Times New Roman" pitchFamily="18" charset="0"/>
              </a:rPr>
              <a:t>baranek</a:t>
            </a:r>
            <a:r>
              <a:rPr lang="pl-PL" sz="1800" dirty="0">
                <a:cs typeface="Times New Roman" pitchFamily="18" charset="0"/>
              </a:rPr>
              <a:t> wielkanocny jest symbolem Jezusa, który przelał za nas swoją krew. Barankowi wielkanocnemu dajemy chorągiewkę, jako znak zwycięstwa</a:t>
            </a:r>
            <a:r>
              <a:rPr lang="pl-PL" sz="1800" dirty="0" smtClean="0">
                <a:cs typeface="Times New Roman" pitchFamily="18" charset="0"/>
              </a:rPr>
              <a:t>.</a:t>
            </a:r>
          </a:p>
          <a:p>
            <a:endParaRPr lang="pl-PL" sz="1800" dirty="0">
              <a:cs typeface="Times New Roman" pitchFamily="18" charset="0"/>
            </a:endParaRPr>
          </a:p>
          <a:p>
            <a:r>
              <a:rPr lang="pl-PL" sz="1800" b="1" dirty="0">
                <a:cs typeface="Times New Roman" pitchFamily="18" charset="0"/>
              </a:rPr>
              <a:t> PALMY – </a:t>
            </a:r>
            <a:r>
              <a:rPr lang="pl-PL" sz="1800" dirty="0">
                <a:cs typeface="Times New Roman" pitchFamily="18" charset="0"/>
              </a:rPr>
              <a:t>strojenie wielkanocnych palm i święcenie ich w Niedzielę Palmową nawiązuje do wjazdu Chrystusa do Jerozolimy i powitania go przez mieszkańców. Tradycyjnie wierzono, że palmy mają magiczną moc chronią przed chorobami. </a:t>
            </a:r>
          </a:p>
          <a:p>
            <a:r>
              <a:rPr lang="pl-PL" sz="1800" b="1" dirty="0">
                <a:cs typeface="Times New Roman" pitchFamily="18" charset="0"/>
              </a:rPr>
              <a:t> </a:t>
            </a:r>
            <a:endParaRPr lang="pl-PL" sz="1800" dirty="0">
              <a:cs typeface="Times New Roman" pitchFamily="18" charset="0"/>
            </a:endParaRPr>
          </a:p>
          <a:p>
            <a:endParaRPr lang="pl-PL" sz="1800" dirty="0"/>
          </a:p>
        </p:txBody>
      </p:sp>
      <p:pic>
        <p:nvPicPr>
          <p:cNvPr id="5" name="Obraz 4" descr="hatching-47472_640.png"/>
          <p:cNvPicPr>
            <a:picLocks noChangeAspect="1"/>
          </p:cNvPicPr>
          <p:nvPr/>
        </p:nvPicPr>
        <p:blipFill>
          <a:blip r:embed="rId3" cstate="print"/>
          <a:stretch>
            <a:fillRect/>
          </a:stretch>
        </p:blipFill>
        <p:spPr>
          <a:xfrm>
            <a:off x="4788024" y="4437112"/>
            <a:ext cx="4212976" cy="210648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p:cNvGraphicFramePr>
            <a:graphicFrameLocks noGrp="1"/>
          </p:cNvGraphicFramePr>
          <p:nvPr/>
        </p:nvGraphicFramePr>
        <p:xfrm>
          <a:off x="827583" y="3717032"/>
          <a:ext cx="6048671" cy="981456"/>
        </p:xfrm>
        <a:graphic>
          <a:graphicData uri="http://schemas.openxmlformats.org/drawingml/2006/table">
            <a:tbl>
              <a:tblPr/>
              <a:tblGrid>
                <a:gridCol w="619700"/>
                <a:gridCol w="692844"/>
                <a:gridCol w="692844"/>
                <a:gridCol w="692844"/>
                <a:gridCol w="693521"/>
                <a:gridCol w="693521"/>
                <a:gridCol w="693521"/>
                <a:gridCol w="693521"/>
                <a:gridCol w="576355"/>
              </a:tblGrid>
              <a:tr h="490728">
                <a:tc>
                  <a:txBody>
                    <a:bodyPr/>
                    <a:lstStyle/>
                    <a:p>
                      <a:pPr>
                        <a:lnSpc>
                          <a:spcPct val="115000"/>
                        </a:lnSpc>
                        <a:spcAft>
                          <a:spcPts val="0"/>
                        </a:spcAft>
                      </a:pP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0728">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218" name="Rectangle 2"/>
          <p:cNvSpPr>
            <a:spLocks noChangeArrowheads="1"/>
          </p:cNvSpPr>
          <p:nvPr/>
        </p:nvSpPr>
        <p:spPr bwMode="auto">
          <a:xfrm>
            <a:off x="683568" y="-2926105"/>
            <a:ext cx="8280920" cy="63094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pl-PL" sz="14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1.Oblicz, wyniki działań wpisz do tabelki od liczby najmniejszej do największej.</a:t>
            </a:r>
          </a:p>
          <a:p>
            <a:pPr marL="0" marR="0" lvl="0" indent="0" algn="l" defTabSz="914400" rtl="0" eaLnBrk="0" fontAlgn="base" latinLnBrk="0" hangingPunct="0">
              <a:lnSpc>
                <a:spcPct val="100000"/>
              </a:lnSpc>
              <a:spcBef>
                <a:spcPct val="0"/>
              </a:spcBef>
              <a:spcAft>
                <a:spcPct val="0"/>
              </a:spcAft>
              <a:buClrTx/>
              <a:buSzTx/>
              <a:buFontTx/>
              <a:buNone/>
              <a:tabLst/>
            </a:pPr>
            <a:r>
              <a:rPr lang="pl-PL" sz="1100" dirty="0" smtClean="0">
                <a:latin typeface="Arial" pitchFamily="34" charset="0"/>
                <a:cs typeface="Arial" pitchFamily="34" charset="0"/>
              </a:rPr>
              <a:t>    </a:t>
            </a: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Pod liczbami wpisz odpowiednią literę. Odczytaj hasło.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18 -   0 = ---- O                               12 +  5 = ---- N                      10 + </a:t>
            </a:r>
            <a:r>
              <a:rPr kumimoji="0" lang="pl-PL"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10</a:t>
            </a: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 C</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 +  3 = ----- L                               19  -  9  = ---- I                       15 -    3 = ---- E</a:t>
            </a: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15 -10 = ----- W                              14  +  2 = ---- A                      20 -    5 = ---- K</a:t>
            </a: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71600" y="548680"/>
            <a:ext cx="7560840" cy="3323987"/>
          </a:xfrm>
          <a:prstGeom prst="rect">
            <a:avLst/>
          </a:prstGeom>
        </p:spPr>
        <p:txBody>
          <a:bodyPr wrap="square">
            <a:spAutoFit/>
          </a:bodyPr>
          <a:lstStyle/>
          <a:p>
            <a:pPr lvl="0" fontAlgn="base">
              <a:spcBef>
                <a:spcPct val="0"/>
              </a:spcBef>
              <a:spcAft>
                <a:spcPct val="0"/>
              </a:spcAft>
            </a:pPr>
            <a:r>
              <a:rPr lang="pl-PL" dirty="0" smtClean="0">
                <a:latin typeface="Times New Roman" pitchFamily="18" charset="0"/>
                <a:ea typeface="Calibri" pitchFamily="34" charset="0"/>
                <a:cs typeface="Times New Roman" pitchFamily="18" charset="0"/>
              </a:rPr>
              <a:t>Oblicz, wyniki działań wpisz do tabelki od liczby najmniejszej do największej.</a:t>
            </a:r>
            <a:r>
              <a:rPr lang="pl-PL" sz="1400" dirty="0" smtClean="0">
                <a:latin typeface="Arial" pitchFamily="34" charset="0"/>
                <a:cs typeface="Arial" pitchFamily="34" charset="0"/>
              </a:rPr>
              <a:t> </a:t>
            </a:r>
            <a:r>
              <a:rPr lang="pl-PL" dirty="0" smtClean="0">
                <a:latin typeface="Times New Roman" pitchFamily="18" charset="0"/>
                <a:ea typeface="Calibri" pitchFamily="34" charset="0"/>
                <a:cs typeface="Times New Roman" pitchFamily="18" charset="0"/>
              </a:rPr>
              <a:t>Pod liczbami wpisz odpowiednią literę. Odczytaj hasło.</a:t>
            </a:r>
          </a:p>
          <a:p>
            <a:pPr lvl="0" eaLnBrk="0" fontAlgn="base" hangingPunct="0">
              <a:spcBef>
                <a:spcPct val="0"/>
              </a:spcBef>
              <a:spcAft>
                <a:spcPct val="0"/>
              </a:spcAft>
            </a:pPr>
            <a:endParaRPr lang="pl-PL" sz="1400" dirty="0" smtClean="0">
              <a:latin typeface="Arial" pitchFamily="34" charset="0"/>
              <a:cs typeface="Arial" pitchFamily="34" charset="0"/>
            </a:endParaRPr>
          </a:p>
          <a:p>
            <a:pPr lvl="0" eaLnBrk="0" fontAlgn="base" hangingPunct="0">
              <a:spcBef>
                <a:spcPct val="0"/>
              </a:spcBef>
              <a:spcAft>
                <a:spcPct val="0"/>
              </a:spcAft>
            </a:pPr>
            <a:r>
              <a:rPr lang="pl-PL" dirty="0" smtClean="0">
                <a:latin typeface="Times New Roman" pitchFamily="18" charset="0"/>
                <a:ea typeface="Calibri" pitchFamily="34" charset="0"/>
                <a:cs typeface="Times New Roman" pitchFamily="18" charset="0"/>
              </a:rPr>
              <a:t>18 -   0 = 18  O                    12 +  5 =  17  N                   10 + </a:t>
            </a:r>
            <a:r>
              <a:rPr lang="pl-PL" dirty="0" err="1" smtClean="0">
                <a:latin typeface="Times New Roman" pitchFamily="18" charset="0"/>
                <a:ea typeface="Calibri" pitchFamily="34" charset="0"/>
                <a:cs typeface="Times New Roman" pitchFamily="18" charset="0"/>
              </a:rPr>
              <a:t>10</a:t>
            </a:r>
            <a:r>
              <a:rPr lang="pl-PL" dirty="0" smtClean="0">
                <a:latin typeface="Times New Roman" pitchFamily="18" charset="0"/>
                <a:ea typeface="Calibri" pitchFamily="34" charset="0"/>
                <a:cs typeface="Times New Roman" pitchFamily="18" charset="0"/>
              </a:rPr>
              <a:t> =  20  C</a:t>
            </a:r>
          </a:p>
          <a:p>
            <a:pPr lvl="0" eaLnBrk="0" fontAlgn="base" hangingPunct="0">
              <a:spcBef>
                <a:spcPct val="0"/>
              </a:spcBef>
              <a:spcAft>
                <a:spcPct val="0"/>
              </a:spcAft>
            </a:pPr>
            <a:endParaRPr lang="pl-PL" dirty="0" smtClean="0">
              <a:latin typeface="Times New Roman" pitchFamily="18" charset="0"/>
              <a:ea typeface="Calibri" pitchFamily="34" charset="0"/>
              <a:cs typeface="Times New Roman" pitchFamily="18" charset="0"/>
            </a:endParaRPr>
          </a:p>
          <a:p>
            <a:pPr lvl="0" eaLnBrk="0" fontAlgn="base" hangingPunct="0">
              <a:spcBef>
                <a:spcPct val="0"/>
              </a:spcBef>
              <a:spcAft>
                <a:spcPct val="0"/>
              </a:spcAft>
            </a:pPr>
            <a:endParaRPr lang="pl-PL" sz="1400" dirty="0" smtClean="0">
              <a:latin typeface="Arial" pitchFamily="34" charset="0"/>
              <a:cs typeface="Arial" pitchFamily="34" charset="0"/>
            </a:endParaRPr>
          </a:p>
          <a:p>
            <a:pPr lvl="0" eaLnBrk="0" fontAlgn="base" hangingPunct="0">
              <a:spcBef>
                <a:spcPct val="0"/>
              </a:spcBef>
              <a:spcAft>
                <a:spcPct val="0"/>
              </a:spcAft>
            </a:pPr>
            <a:r>
              <a:rPr lang="pl-PL" dirty="0" smtClean="0">
                <a:latin typeface="Times New Roman" pitchFamily="18" charset="0"/>
                <a:ea typeface="Calibri" pitchFamily="34" charset="0"/>
                <a:cs typeface="Times New Roman" pitchFamily="18" charset="0"/>
              </a:rPr>
              <a:t>10 +  3 =  13  L                    19  -  9  =  10  I                    15 -    3 =  12 E</a:t>
            </a:r>
          </a:p>
          <a:p>
            <a:pPr lvl="0" eaLnBrk="0" fontAlgn="base" hangingPunct="0">
              <a:spcBef>
                <a:spcPct val="0"/>
              </a:spcBef>
              <a:spcAft>
                <a:spcPct val="0"/>
              </a:spcAft>
            </a:pPr>
            <a:r>
              <a:rPr lang="pl-PL" dirty="0" smtClean="0">
                <a:latin typeface="Times New Roman" pitchFamily="18" charset="0"/>
                <a:ea typeface="Calibri" pitchFamily="34" charset="0"/>
                <a:cs typeface="Times New Roman" pitchFamily="18" charset="0"/>
              </a:rPr>
              <a:t> </a:t>
            </a:r>
          </a:p>
          <a:p>
            <a:pPr lvl="0" eaLnBrk="0" fontAlgn="base" hangingPunct="0">
              <a:spcBef>
                <a:spcPct val="0"/>
              </a:spcBef>
              <a:spcAft>
                <a:spcPct val="0"/>
              </a:spcAft>
            </a:pPr>
            <a:r>
              <a:rPr lang="pl-PL" dirty="0" smtClean="0">
                <a:latin typeface="Times New Roman" pitchFamily="18" charset="0"/>
                <a:ea typeface="Calibri" pitchFamily="34" charset="0"/>
                <a:cs typeface="Times New Roman" pitchFamily="18" charset="0"/>
              </a:rPr>
              <a:t>        </a:t>
            </a:r>
            <a:endParaRPr lang="pl-PL" sz="1400" dirty="0" smtClean="0">
              <a:latin typeface="Arial" pitchFamily="34" charset="0"/>
              <a:cs typeface="Arial" pitchFamily="34" charset="0"/>
            </a:endParaRPr>
          </a:p>
          <a:p>
            <a:pPr lvl="0" eaLnBrk="0" fontAlgn="base" hangingPunct="0">
              <a:spcBef>
                <a:spcPct val="0"/>
              </a:spcBef>
              <a:spcAft>
                <a:spcPct val="0"/>
              </a:spcAft>
            </a:pPr>
            <a:r>
              <a:rPr lang="pl-PL" dirty="0" smtClean="0">
                <a:latin typeface="Times New Roman" pitchFamily="18" charset="0"/>
                <a:ea typeface="Calibri" pitchFamily="34" charset="0"/>
                <a:cs typeface="Times New Roman" pitchFamily="18" charset="0"/>
              </a:rPr>
              <a:t>15 - 10 =   5   W                  14  +  2  =  16  A                   20 -    5 =  15 K</a:t>
            </a:r>
          </a:p>
          <a:p>
            <a:pPr lvl="0" eaLnBrk="0" fontAlgn="base" hangingPunct="0">
              <a:spcBef>
                <a:spcPct val="0"/>
              </a:spcBef>
              <a:spcAft>
                <a:spcPct val="0"/>
              </a:spcAft>
            </a:pPr>
            <a:endParaRPr lang="pl-PL" sz="1400" dirty="0" smtClean="0">
              <a:latin typeface="Arial" pitchFamily="34" charset="0"/>
              <a:cs typeface="Arial" pitchFamily="34" charset="0"/>
            </a:endParaRPr>
          </a:p>
          <a:p>
            <a:pPr lvl="0" eaLnBrk="0" fontAlgn="base" hangingPunct="0">
              <a:spcBef>
                <a:spcPct val="0"/>
              </a:spcBef>
              <a:spcAft>
                <a:spcPct val="0"/>
              </a:spcAft>
            </a:pPr>
            <a:endParaRPr lang="pl-PL" sz="2400" dirty="0" smtClean="0">
              <a:latin typeface="Arial" pitchFamily="34" charset="0"/>
              <a:cs typeface="Arial" pitchFamily="34" charset="0"/>
            </a:endParaRPr>
          </a:p>
        </p:txBody>
      </p:sp>
      <p:graphicFrame>
        <p:nvGraphicFramePr>
          <p:cNvPr id="3" name="Tabela 2"/>
          <p:cNvGraphicFramePr>
            <a:graphicFrameLocks noGrp="1"/>
          </p:cNvGraphicFramePr>
          <p:nvPr/>
        </p:nvGraphicFramePr>
        <p:xfrm>
          <a:off x="1403646" y="4149080"/>
          <a:ext cx="5904657" cy="1857756"/>
        </p:xfrm>
        <a:graphic>
          <a:graphicData uri="http://schemas.openxmlformats.org/drawingml/2006/table">
            <a:tbl>
              <a:tblPr/>
              <a:tblGrid>
                <a:gridCol w="604945"/>
                <a:gridCol w="676348"/>
                <a:gridCol w="676348"/>
                <a:gridCol w="676348"/>
                <a:gridCol w="677009"/>
                <a:gridCol w="677009"/>
                <a:gridCol w="677009"/>
                <a:gridCol w="677009"/>
                <a:gridCol w="562632"/>
              </a:tblGrid>
              <a:tr h="625127">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baseline="0" dirty="0" smtClean="0">
                          <a:latin typeface="Times New Roman"/>
                          <a:ea typeface="Calibri"/>
                          <a:cs typeface="Times New Roman"/>
                        </a:rPr>
                        <a:t>     5</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10</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12</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13</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15</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16</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17</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18</a:t>
                      </a:r>
                    </a:p>
                    <a:p>
                      <a:pPr>
                        <a:lnSpc>
                          <a:spcPct val="115000"/>
                        </a:lnSpc>
                        <a:spcAft>
                          <a:spcPts val="0"/>
                        </a:spcAft>
                      </a:pPr>
                      <a:r>
                        <a:rPr lang="pl-PL" sz="1400" dirty="0" smtClean="0">
                          <a:latin typeface="Times New Roman"/>
                          <a:ea typeface="Calibri"/>
                          <a:cs typeface="Times New Roman"/>
                        </a:rPr>
                        <a:t>  </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400" dirty="0" smtClean="0">
                        <a:latin typeface="Times New Roman"/>
                        <a:ea typeface="Calibri"/>
                        <a:cs typeface="Times New Roman"/>
                      </a:endParaRPr>
                    </a:p>
                    <a:p>
                      <a:pPr>
                        <a:lnSpc>
                          <a:spcPct val="115000"/>
                        </a:lnSpc>
                        <a:spcAft>
                          <a:spcPts val="0"/>
                        </a:spcAft>
                      </a:pPr>
                      <a:r>
                        <a:rPr lang="pl-PL" sz="1400" dirty="0" smtClean="0">
                          <a:latin typeface="Times New Roman"/>
                          <a:ea typeface="Calibri"/>
                          <a:cs typeface="Times New Roman"/>
                        </a:rPr>
                        <a:t>  20</a:t>
                      </a:r>
                      <a:endParaRPr lang="pl-PL"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9049">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W</a:t>
                      </a:r>
                    </a:p>
                    <a:p>
                      <a:pPr>
                        <a:lnSpc>
                          <a:spcPct val="115000"/>
                        </a:lnSpc>
                        <a:spcAft>
                          <a:spcPts val="0"/>
                        </a:spcAft>
                      </a:pPr>
                      <a:r>
                        <a:rPr lang="pl-PL" sz="1600" dirty="0" smtClean="0">
                          <a:latin typeface="Times New Roman"/>
                          <a:ea typeface="Calibri"/>
                          <a:cs typeface="Times New Roman"/>
                        </a:rPr>
                        <a:t>     </a:t>
                      </a:r>
                    </a:p>
                    <a:p>
                      <a:pPr>
                        <a:lnSpc>
                          <a:spcPct val="115000"/>
                        </a:lnSpc>
                        <a:spcAft>
                          <a:spcPts val="0"/>
                        </a:spcAft>
                      </a:pP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I</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E</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L</a:t>
                      </a:r>
                    </a:p>
                    <a:p>
                      <a:pPr>
                        <a:lnSpc>
                          <a:spcPct val="115000"/>
                        </a:lnSpc>
                        <a:spcAft>
                          <a:spcPts val="0"/>
                        </a:spcAft>
                      </a:pP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K</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A</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N</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O</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l-PL" sz="1600" dirty="0" smtClean="0">
                        <a:latin typeface="Times New Roman"/>
                        <a:ea typeface="Calibri"/>
                        <a:cs typeface="Times New Roman"/>
                      </a:endParaRPr>
                    </a:p>
                    <a:p>
                      <a:pPr>
                        <a:lnSpc>
                          <a:spcPct val="115000"/>
                        </a:lnSpc>
                        <a:spcAft>
                          <a:spcPts val="0"/>
                        </a:spcAft>
                      </a:pPr>
                      <a:r>
                        <a:rPr lang="pl-PL" sz="1600" dirty="0" smtClean="0">
                          <a:latin typeface="Times New Roman"/>
                          <a:ea typeface="Calibri"/>
                          <a:cs typeface="Times New Roman"/>
                        </a:rPr>
                        <a:t>   C</a:t>
                      </a:r>
                      <a:endParaRPr lang="pl-PL" sz="16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79512" y="75632"/>
            <a:ext cx="748883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ytuł 3"/>
          <p:cNvSpPr>
            <a:spLocks noGrp="1"/>
          </p:cNvSpPr>
          <p:nvPr>
            <p:ph type="title"/>
          </p:nvPr>
        </p:nvSpPr>
        <p:spPr>
          <a:xfrm>
            <a:off x="395536" y="0"/>
            <a:ext cx="8229600" cy="1143000"/>
          </a:xfrm>
        </p:spPr>
        <p:txBody>
          <a:bodyPr>
            <a:normAutofit/>
          </a:bodyPr>
          <a:lstStyle/>
          <a:p>
            <a:r>
              <a:rPr lang="pl-PL" sz="3200" dirty="0" smtClean="0">
                <a:latin typeface="Times New Roman" pitchFamily="18" charset="0"/>
                <a:ea typeface="Calibri" pitchFamily="34" charset="0"/>
                <a:cs typeface="Times New Roman" pitchFamily="18" charset="0"/>
              </a:rPr>
              <a:t>Rozwiąż rebusy, zapisz otrzymane hasła.</a:t>
            </a:r>
            <a:endParaRPr lang="pl-PL" sz="3200" dirty="0"/>
          </a:p>
        </p:txBody>
      </p:sp>
      <p:sp>
        <p:nvSpPr>
          <p:cNvPr id="5" name="Symbol zastępczy zawartości 4"/>
          <p:cNvSpPr>
            <a:spLocks noGrp="1"/>
          </p:cNvSpPr>
          <p:nvPr>
            <p:ph idx="1"/>
          </p:nvPr>
        </p:nvSpPr>
        <p:spPr>
          <a:xfrm>
            <a:off x="251520" y="1124744"/>
            <a:ext cx="8435280" cy="5472608"/>
          </a:xfrm>
        </p:spPr>
        <p:txBody>
          <a:bodyPr>
            <a:normAutofit/>
          </a:bodyPr>
          <a:lstStyle/>
          <a:p>
            <a:pPr>
              <a:buNone/>
            </a:pPr>
            <a:r>
              <a:rPr lang="pl-PL" dirty="0" smtClean="0"/>
              <a:t>1.				sobota</a:t>
            </a:r>
          </a:p>
          <a:p>
            <a:pPr>
              <a:buNone/>
            </a:pPr>
            <a:r>
              <a:rPr lang="pl-PL" dirty="0" smtClean="0"/>
              <a:t>				niedziela	     2.</a:t>
            </a:r>
          </a:p>
          <a:p>
            <a:pPr>
              <a:buNone/>
            </a:pPr>
            <a:r>
              <a:rPr lang="pl-PL" dirty="0" smtClean="0"/>
              <a:t>		</a:t>
            </a:r>
            <a:r>
              <a:rPr lang="pl-PL" dirty="0" err="1" smtClean="0"/>
              <a:t>s=ny</a:t>
            </a:r>
            <a:r>
              <a:rPr lang="pl-PL" dirty="0" smtClean="0"/>
              <a:t> 		…………….	</a:t>
            </a:r>
          </a:p>
          <a:p>
            <a:pPr>
              <a:buNone/>
            </a:pPr>
            <a:r>
              <a:rPr lang="pl-PL" dirty="0" smtClean="0"/>
              <a:t>						</a:t>
            </a:r>
          </a:p>
          <a:p>
            <a:pPr>
              <a:buNone/>
            </a:pPr>
            <a:r>
              <a:rPr lang="pl-PL" dirty="0" smtClean="0"/>
              <a:t>						długo		</a:t>
            </a:r>
            <a:r>
              <a:rPr lang="pl-PL" dirty="0" err="1" smtClean="0"/>
              <a:t>skak</a:t>
            </a:r>
            <a:endParaRPr lang="pl-PL" dirty="0" smtClean="0"/>
          </a:p>
          <a:p>
            <a:pPr>
              <a:buNone/>
            </a:pPr>
            <a:r>
              <a:rPr lang="pl-PL" dirty="0" smtClean="0"/>
              <a:t>3.</a:t>
            </a:r>
          </a:p>
          <a:p>
            <a:pPr>
              <a:buNone/>
            </a:pPr>
            <a:r>
              <a:rPr lang="pl-PL" dirty="0" smtClean="0"/>
              <a:t>		a</a:t>
            </a:r>
          </a:p>
          <a:p>
            <a:pPr>
              <a:buNone/>
            </a:pPr>
            <a:endParaRPr lang="pl-PL" dirty="0" smtClean="0"/>
          </a:p>
          <a:p>
            <a:pPr>
              <a:buNone/>
            </a:pPr>
            <a:r>
              <a:rPr lang="pl-PL" dirty="0" err="1" smtClean="0"/>
              <a:t>e=ę</a:t>
            </a:r>
            <a:r>
              <a:rPr lang="pl-PL" dirty="0" smtClean="0"/>
              <a:t> 		waz		las</a:t>
            </a:r>
          </a:p>
          <a:p>
            <a:pPr>
              <a:buNone/>
            </a:pPr>
            <a:endParaRPr lang="pl-PL" dirty="0"/>
          </a:p>
        </p:txBody>
      </p:sp>
      <p:pic>
        <p:nvPicPr>
          <p:cNvPr id="6" name="Obraz 5" descr="forest-272595_150.jpg"/>
          <p:cNvPicPr>
            <a:picLocks noChangeAspect="1"/>
          </p:cNvPicPr>
          <p:nvPr/>
        </p:nvPicPr>
        <p:blipFill>
          <a:blip r:embed="rId3" cstate="print"/>
          <a:stretch>
            <a:fillRect/>
          </a:stretch>
        </p:blipFill>
        <p:spPr>
          <a:xfrm>
            <a:off x="755576" y="1124744"/>
            <a:ext cx="1428750" cy="1066800"/>
          </a:xfrm>
          <a:prstGeom prst="rect">
            <a:avLst/>
          </a:prstGeom>
        </p:spPr>
      </p:pic>
      <p:pic>
        <p:nvPicPr>
          <p:cNvPr id="7" name="Obraz 6" descr="ball-pen-154998_150.png"/>
          <p:cNvPicPr>
            <a:picLocks noChangeAspect="1"/>
          </p:cNvPicPr>
          <p:nvPr/>
        </p:nvPicPr>
        <p:blipFill>
          <a:blip r:embed="rId4" cstate="print"/>
          <a:stretch>
            <a:fillRect/>
          </a:stretch>
        </p:blipFill>
        <p:spPr>
          <a:xfrm>
            <a:off x="5436096" y="1916832"/>
            <a:ext cx="714375" cy="1428750"/>
          </a:xfrm>
          <a:prstGeom prst="rect">
            <a:avLst/>
          </a:prstGeom>
        </p:spPr>
      </p:pic>
      <p:pic>
        <p:nvPicPr>
          <p:cNvPr id="8" name="Obraz 7" descr="ropes-115098_150.jpg"/>
          <p:cNvPicPr>
            <a:picLocks noChangeAspect="1"/>
          </p:cNvPicPr>
          <p:nvPr/>
        </p:nvPicPr>
        <p:blipFill>
          <a:blip r:embed="rId5" cstate="print"/>
          <a:stretch>
            <a:fillRect/>
          </a:stretch>
        </p:blipFill>
        <p:spPr>
          <a:xfrm>
            <a:off x="7164288" y="2132856"/>
            <a:ext cx="1428750" cy="1066800"/>
          </a:xfrm>
          <a:prstGeom prst="rect">
            <a:avLst/>
          </a:prstGeom>
        </p:spPr>
      </p:pic>
      <p:cxnSp>
        <p:nvCxnSpPr>
          <p:cNvPr id="10" name="Łącznik prosty 9"/>
          <p:cNvCxnSpPr/>
          <p:nvPr/>
        </p:nvCxnSpPr>
        <p:spPr>
          <a:xfrm flipV="1">
            <a:off x="5076056"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1" name="Łącznik prosty 10"/>
          <p:cNvCxnSpPr/>
          <p:nvPr/>
        </p:nvCxnSpPr>
        <p:spPr>
          <a:xfrm rot="16200000" flipV="1">
            <a:off x="5004048" y="3501008"/>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2" name="Łącznik prosty 11"/>
          <p:cNvCxnSpPr/>
          <p:nvPr/>
        </p:nvCxnSpPr>
        <p:spPr>
          <a:xfrm rot="16200000" flipV="1">
            <a:off x="7596336"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3" name="Łącznik prosty 12"/>
          <p:cNvCxnSpPr/>
          <p:nvPr/>
        </p:nvCxnSpPr>
        <p:spPr>
          <a:xfrm flipV="1">
            <a:off x="7740352"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pic>
        <p:nvPicPr>
          <p:cNvPr id="14" name="Obraz 13" descr="candle-161374_150.png"/>
          <p:cNvPicPr>
            <a:picLocks noChangeAspect="1"/>
          </p:cNvPicPr>
          <p:nvPr/>
        </p:nvPicPr>
        <p:blipFill>
          <a:blip r:embed="rId6" cstate="print"/>
          <a:srcRect l="70559"/>
          <a:stretch>
            <a:fillRect/>
          </a:stretch>
        </p:blipFill>
        <p:spPr>
          <a:xfrm>
            <a:off x="539552" y="4077072"/>
            <a:ext cx="720080" cy="1532728"/>
          </a:xfrm>
          <a:prstGeom prst="rect">
            <a:avLst/>
          </a:prstGeom>
        </p:spPr>
      </p:pic>
      <p:pic>
        <p:nvPicPr>
          <p:cNvPr id="15" name="Obraz 14" descr="vase-576112_150.png"/>
          <p:cNvPicPr>
            <a:picLocks noChangeAspect="1"/>
          </p:cNvPicPr>
          <p:nvPr/>
        </p:nvPicPr>
        <p:blipFill>
          <a:blip r:embed="rId7" cstate="print"/>
          <a:stretch>
            <a:fillRect/>
          </a:stretch>
        </p:blipFill>
        <p:spPr>
          <a:xfrm>
            <a:off x="2051720" y="4293096"/>
            <a:ext cx="952500" cy="1428750"/>
          </a:xfrm>
          <a:prstGeom prst="rect">
            <a:avLst/>
          </a:prstGeom>
        </p:spPr>
      </p:pic>
      <p:pic>
        <p:nvPicPr>
          <p:cNvPr id="16" name="Obraz 15" descr="walking-stick-159542_150.png"/>
          <p:cNvPicPr>
            <a:picLocks noChangeAspect="1"/>
          </p:cNvPicPr>
          <p:nvPr/>
        </p:nvPicPr>
        <p:blipFill>
          <a:blip r:embed="rId8" cstate="print"/>
          <a:stretch>
            <a:fillRect/>
          </a:stretch>
        </p:blipFill>
        <p:spPr>
          <a:xfrm>
            <a:off x="3851920" y="4293096"/>
            <a:ext cx="714375" cy="1428750"/>
          </a:xfrm>
          <a:prstGeom prst="rect">
            <a:avLst/>
          </a:prstGeom>
        </p:spPr>
      </p:pic>
      <p:cxnSp>
        <p:nvCxnSpPr>
          <p:cNvPr id="18" name="Łącznik prosty 17"/>
          <p:cNvCxnSpPr/>
          <p:nvPr/>
        </p:nvCxnSpPr>
        <p:spPr>
          <a:xfrm flipH="1" flipV="1">
            <a:off x="1187624" y="4797152"/>
            <a:ext cx="36004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20" name="Łącznik prosty 19"/>
          <p:cNvCxnSpPr/>
          <p:nvPr/>
        </p:nvCxnSpPr>
        <p:spPr>
          <a:xfrm rot="16200000" flipH="1" flipV="1">
            <a:off x="1187624" y="4869160"/>
            <a:ext cx="36004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21" name="Łącznik prosty 20"/>
          <p:cNvCxnSpPr/>
          <p:nvPr/>
        </p:nvCxnSpPr>
        <p:spPr>
          <a:xfrm rot="16200000" flipV="1">
            <a:off x="3851920" y="5805264"/>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2" name="Łącznik prosty 21"/>
          <p:cNvCxnSpPr/>
          <p:nvPr/>
        </p:nvCxnSpPr>
        <p:spPr>
          <a:xfrm rot="16200000" flipV="1">
            <a:off x="2195736"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Łącznik prosty 22"/>
          <p:cNvCxnSpPr/>
          <p:nvPr/>
        </p:nvCxnSpPr>
        <p:spPr>
          <a:xfrm flipV="1">
            <a:off x="3851920"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Łącznik prosty 23"/>
          <p:cNvCxnSpPr/>
          <p:nvPr/>
        </p:nvCxnSpPr>
        <p:spPr>
          <a:xfrm flipV="1">
            <a:off x="2195736"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79512" y="75632"/>
            <a:ext cx="748883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l-PL"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pl-PL"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ytuł 3"/>
          <p:cNvSpPr>
            <a:spLocks noGrp="1"/>
          </p:cNvSpPr>
          <p:nvPr>
            <p:ph type="title"/>
          </p:nvPr>
        </p:nvSpPr>
        <p:spPr>
          <a:xfrm>
            <a:off x="395536" y="0"/>
            <a:ext cx="8229600" cy="1143000"/>
          </a:xfrm>
        </p:spPr>
        <p:txBody>
          <a:bodyPr>
            <a:normAutofit/>
          </a:bodyPr>
          <a:lstStyle/>
          <a:p>
            <a:r>
              <a:rPr lang="pl-PL" sz="3200" dirty="0" smtClean="0">
                <a:latin typeface="Times New Roman" pitchFamily="18" charset="0"/>
                <a:ea typeface="Calibri" pitchFamily="34" charset="0"/>
                <a:cs typeface="Times New Roman" pitchFamily="18" charset="0"/>
              </a:rPr>
              <a:t>Rozwiąż rebusy, zapisz otrzymane hasła.</a:t>
            </a:r>
            <a:endParaRPr lang="pl-PL" sz="3200" dirty="0"/>
          </a:p>
        </p:txBody>
      </p:sp>
      <p:sp>
        <p:nvSpPr>
          <p:cNvPr id="5" name="Symbol zastępczy zawartości 4"/>
          <p:cNvSpPr>
            <a:spLocks noGrp="1"/>
          </p:cNvSpPr>
          <p:nvPr>
            <p:ph idx="1"/>
          </p:nvPr>
        </p:nvSpPr>
        <p:spPr>
          <a:xfrm>
            <a:off x="251520" y="1124744"/>
            <a:ext cx="8435280" cy="5472608"/>
          </a:xfrm>
        </p:spPr>
        <p:txBody>
          <a:bodyPr>
            <a:normAutofit/>
          </a:bodyPr>
          <a:lstStyle/>
          <a:p>
            <a:pPr>
              <a:buNone/>
            </a:pPr>
            <a:r>
              <a:rPr lang="pl-PL" dirty="0" smtClean="0"/>
              <a:t>1.				sobota</a:t>
            </a:r>
          </a:p>
          <a:p>
            <a:pPr>
              <a:buNone/>
            </a:pPr>
            <a:r>
              <a:rPr lang="pl-PL" dirty="0" smtClean="0"/>
              <a:t>				niedziela	     2.</a:t>
            </a:r>
          </a:p>
          <a:p>
            <a:pPr>
              <a:buNone/>
            </a:pPr>
            <a:r>
              <a:rPr lang="pl-PL" dirty="0" smtClean="0"/>
              <a:t>		</a:t>
            </a:r>
            <a:r>
              <a:rPr lang="pl-PL" dirty="0" err="1" smtClean="0"/>
              <a:t>s=ny</a:t>
            </a:r>
            <a:r>
              <a:rPr lang="pl-PL" dirty="0" smtClean="0"/>
              <a:t> 		…………….	</a:t>
            </a:r>
          </a:p>
          <a:p>
            <a:pPr>
              <a:buNone/>
            </a:pPr>
            <a:r>
              <a:rPr lang="pl-PL" dirty="0" smtClean="0"/>
              <a:t>	</a:t>
            </a:r>
            <a:r>
              <a:rPr lang="pl-PL" sz="2400" dirty="0" smtClean="0">
                <a:solidFill>
                  <a:srgbClr val="FF0000"/>
                </a:solidFill>
              </a:rPr>
              <a:t>LANY PONIEDZIAŁEK</a:t>
            </a:r>
            <a:r>
              <a:rPr lang="pl-PL" dirty="0" smtClean="0"/>
              <a:t>				</a:t>
            </a:r>
          </a:p>
          <a:p>
            <a:pPr>
              <a:buNone/>
            </a:pPr>
            <a:r>
              <a:rPr lang="pl-PL" dirty="0" smtClean="0"/>
              <a:t>						długo		</a:t>
            </a:r>
            <a:r>
              <a:rPr lang="pl-PL" dirty="0" err="1" smtClean="0"/>
              <a:t>skak</a:t>
            </a:r>
            <a:endParaRPr lang="pl-PL" dirty="0" smtClean="0"/>
          </a:p>
          <a:p>
            <a:pPr>
              <a:buNone/>
            </a:pPr>
            <a:r>
              <a:rPr lang="pl-PL" dirty="0" smtClean="0"/>
              <a:t>3.							</a:t>
            </a:r>
            <a:r>
              <a:rPr lang="pl-PL" sz="2400" dirty="0" smtClean="0">
                <a:solidFill>
                  <a:srgbClr val="FF0000"/>
                </a:solidFill>
              </a:rPr>
              <a:t>PISANKI</a:t>
            </a:r>
          </a:p>
          <a:p>
            <a:pPr>
              <a:buNone/>
            </a:pPr>
            <a:r>
              <a:rPr lang="pl-PL" dirty="0" smtClean="0"/>
              <a:t>		a</a:t>
            </a:r>
          </a:p>
          <a:p>
            <a:pPr>
              <a:buNone/>
            </a:pPr>
            <a:r>
              <a:rPr lang="pl-PL" dirty="0" smtClean="0"/>
              <a:t>						</a:t>
            </a:r>
            <a:r>
              <a:rPr lang="pl-PL" sz="2400" dirty="0" smtClean="0">
                <a:solidFill>
                  <a:srgbClr val="FF0000"/>
                </a:solidFill>
              </a:rPr>
              <a:t>ŚWIĘCONKA</a:t>
            </a:r>
          </a:p>
          <a:p>
            <a:pPr>
              <a:buNone/>
            </a:pPr>
            <a:r>
              <a:rPr lang="pl-PL" dirty="0" err="1" smtClean="0"/>
              <a:t>e=ę</a:t>
            </a:r>
            <a:r>
              <a:rPr lang="pl-PL" dirty="0" smtClean="0"/>
              <a:t> 		waz		las</a:t>
            </a:r>
          </a:p>
          <a:p>
            <a:pPr>
              <a:buNone/>
            </a:pPr>
            <a:endParaRPr lang="pl-PL" dirty="0"/>
          </a:p>
        </p:txBody>
      </p:sp>
      <p:pic>
        <p:nvPicPr>
          <p:cNvPr id="6" name="Obraz 5" descr="forest-272595_150.jpg"/>
          <p:cNvPicPr>
            <a:picLocks noChangeAspect="1"/>
          </p:cNvPicPr>
          <p:nvPr/>
        </p:nvPicPr>
        <p:blipFill>
          <a:blip r:embed="rId3" cstate="print"/>
          <a:stretch>
            <a:fillRect/>
          </a:stretch>
        </p:blipFill>
        <p:spPr>
          <a:xfrm>
            <a:off x="755576" y="1124744"/>
            <a:ext cx="1428750" cy="1066800"/>
          </a:xfrm>
          <a:prstGeom prst="rect">
            <a:avLst/>
          </a:prstGeom>
        </p:spPr>
      </p:pic>
      <p:pic>
        <p:nvPicPr>
          <p:cNvPr id="7" name="Obraz 6" descr="ball-pen-154998_150.png"/>
          <p:cNvPicPr>
            <a:picLocks noChangeAspect="1"/>
          </p:cNvPicPr>
          <p:nvPr/>
        </p:nvPicPr>
        <p:blipFill>
          <a:blip r:embed="rId4" cstate="print"/>
          <a:stretch>
            <a:fillRect/>
          </a:stretch>
        </p:blipFill>
        <p:spPr>
          <a:xfrm>
            <a:off x="5436096" y="1916832"/>
            <a:ext cx="714375" cy="1428750"/>
          </a:xfrm>
          <a:prstGeom prst="rect">
            <a:avLst/>
          </a:prstGeom>
        </p:spPr>
      </p:pic>
      <p:pic>
        <p:nvPicPr>
          <p:cNvPr id="8" name="Obraz 7" descr="ropes-115098_150.jpg"/>
          <p:cNvPicPr>
            <a:picLocks noChangeAspect="1"/>
          </p:cNvPicPr>
          <p:nvPr/>
        </p:nvPicPr>
        <p:blipFill>
          <a:blip r:embed="rId5" cstate="print"/>
          <a:stretch>
            <a:fillRect/>
          </a:stretch>
        </p:blipFill>
        <p:spPr>
          <a:xfrm>
            <a:off x="7164288" y="2132856"/>
            <a:ext cx="1428750" cy="1066800"/>
          </a:xfrm>
          <a:prstGeom prst="rect">
            <a:avLst/>
          </a:prstGeom>
        </p:spPr>
      </p:pic>
      <p:cxnSp>
        <p:nvCxnSpPr>
          <p:cNvPr id="10" name="Łącznik prosty 9"/>
          <p:cNvCxnSpPr/>
          <p:nvPr/>
        </p:nvCxnSpPr>
        <p:spPr>
          <a:xfrm flipV="1">
            <a:off x="5076056"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1" name="Łącznik prosty 10"/>
          <p:cNvCxnSpPr/>
          <p:nvPr/>
        </p:nvCxnSpPr>
        <p:spPr>
          <a:xfrm rot="16200000" flipV="1">
            <a:off x="5004048" y="3501008"/>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2" name="Łącznik prosty 11"/>
          <p:cNvCxnSpPr/>
          <p:nvPr/>
        </p:nvCxnSpPr>
        <p:spPr>
          <a:xfrm rot="16200000" flipV="1">
            <a:off x="7596336"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13" name="Łącznik prosty 12"/>
          <p:cNvCxnSpPr/>
          <p:nvPr/>
        </p:nvCxnSpPr>
        <p:spPr>
          <a:xfrm flipV="1">
            <a:off x="7740352" y="3573016"/>
            <a:ext cx="720080" cy="576064"/>
          </a:xfrm>
          <a:prstGeom prst="line">
            <a:avLst/>
          </a:prstGeom>
        </p:spPr>
        <p:style>
          <a:lnRef idx="2">
            <a:schemeClr val="accent2"/>
          </a:lnRef>
          <a:fillRef idx="0">
            <a:schemeClr val="accent2"/>
          </a:fillRef>
          <a:effectRef idx="1">
            <a:schemeClr val="accent2"/>
          </a:effectRef>
          <a:fontRef idx="minor">
            <a:schemeClr val="tx1"/>
          </a:fontRef>
        </p:style>
      </p:cxnSp>
      <p:pic>
        <p:nvPicPr>
          <p:cNvPr id="14" name="Obraz 13" descr="candle-161374_150.png"/>
          <p:cNvPicPr>
            <a:picLocks noChangeAspect="1"/>
          </p:cNvPicPr>
          <p:nvPr/>
        </p:nvPicPr>
        <p:blipFill>
          <a:blip r:embed="rId6" cstate="print"/>
          <a:srcRect l="70559"/>
          <a:stretch>
            <a:fillRect/>
          </a:stretch>
        </p:blipFill>
        <p:spPr>
          <a:xfrm>
            <a:off x="539552" y="4077072"/>
            <a:ext cx="720080" cy="1532728"/>
          </a:xfrm>
          <a:prstGeom prst="rect">
            <a:avLst/>
          </a:prstGeom>
        </p:spPr>
      </p:pic>
      <p:pic>
        <p:nvPicPr>
          <p:cNvPr id="15" name="Obraz 14" descr="vase-576112_150.png"/>
          <p:cNvPicPr>
            <a:picLocks noChangeAspect="1"/>
          </p:cNvPicPr>
          <p:nvPr/>
        </p:nvPicPr>
        <p:blipFill>
          <a:blip r:embed="rId7" cstate="print"/>
          <a:stretch>
            <a:fillRect/>
          </a:stretch>
        </p:blipFill>
        <p:spPr>
          <a:xfrm>
            <a:off x="2051720" y="4293096"/>
            <a:ext cx="952500" cy="1428750"/>
          </a:xfrm>
          <a:prstGeom prst="rect">
            <a:avLst/>
          </a:prstGeom>
        </p:spPr>
      </p:pic>
      <p:pic>
        <p:nvPicPr>
          <p:cNvPr id="16" name="Obraz 15" descr="walking-stick-159542_150.png"/>
          <p:cNvPicPr>
            <a:picLocks noChangeAspect="1"/>
          </p:cNvPicPr>
          <p:nvPr/>
        </p:nvPicPr>
        <p:blipFill>
          <a:blip r:embed="rId8" cstate="print"/>
          <a:stretch>
            <a:fillRect/>
          </a:stretch>
        </p:blipFill>
        <p:spPr>
          <a:xfrm>
            <a:off x="3851920" y="4293096"/>
            <a:ext cx="714375" cy="1428750"/>
          </a:xfrm>
          <a:prstGeom prst="rect">
            <a:avLst/>
          </a:prstGeom>
        </p:spPr>
      </p:pic>
      <p:cxnSp>
        <p:nvCxnSpPr>
          <p:cNvPr id="18" name="Łącznik prosty 17"/>
          <p:cNvCxnSpPr/>
          <p:nvPr/>
        </p:nvCxnSpPr>
        <p:spPr>
          <a:xfrm flipH="1" flipV="1">
            <a:off x="1187624" y="4797152"/>
            <a:ext cx="36004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20" name="Łącznik prosty 19"/>
          <p:cNvCxnSpPr/>
          <p:nvPr/>
        </p:nvCxnSpPr>
        <p:spPr>
          <a:xfrm rot="16200000" flipH="1" flipV="1">
            <a:off x="1187624" y="4869160"/>
            <a:ext cx="360040" cy="360040"/>
          </a:xfrm>
          <a:prstGeom prst="line">
            <a:avLst/>
          </a:prstGeom>
        </p:spPr>
        <p:style>
          <a:lnRef idx="2">
            <a:schemeClr val="accent2"/>
          </a:lnRef>
          <a:fillRef idx="0">
            <a:schemeClr val="accent2"/>
          </a:fillRef>
          <a:effectRef idx="1">
            <a:schemeClr val="accent2"/>
          </a:effectRef>
          <a:fontRef idx="minor">
            <a:schemeClr val="tx1"/>
          </a:fontRef>
        </p:style>
      </p:cxnSp>
      <p:cxnSp>
        <p:nvCxnSpPr>
          <p:cNvPr id="21" name="Łącznik prosty 20"/>
          <p:cNvCxnSpPr/>
          <p:nvPr/>
        </p:nvCxnSpPr>
        <p:spPr>
          <a:xfrm rot="16200000" flipV="1">
            <a:off x="3851920" y="5805264"/>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2" name="Łącznik prosty 21"/>
          <p:cNvCxnSpPr/>
          <p:nvPr/>
        </p:nvCxnSpPr>
        <p:spPr>
          <a:xfrm rot="16200000" flipV="1">
            <a:off x="2195736"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Łącznik prosty 22"/>
          <p:cNvCxnSpPr/>
          <p:nvPr/>
        </p:nvCxnSpPr>
        <p:spPr>
          <a:xfrm flipV="1">
            <a:off x="3851920"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Łącznik prosty 23"/>
          <p:cNvCxnSpPr/>
          <p:nvPr/>
        </p:nvCxnSpPr>
        <p:spPr>
          <a:xfrm flipV="1">
            <a:off x="2195736" y="5877272"/>
            <a:ext cx="720080" cy="576064"/>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0" y="5607930"/>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l-PL"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Malujemy pisanki.</a:t>
            </a: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mrok\Desktop\SKU\05_Eurokreator\01_materiały na platformę_ostateczne_2014\materiały_SKU\multimedia_zdjęcia na platformie\Zdjęcia\23_Wielkanocne zwyczaje\23_zdjecie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188" y="1340768"/>
            <a:ext cx="5035624" cy="33538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043608" y="332656"/>
            <a:ext cx="7920880" cy="6446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Wielkanocna zagadka.</a:t>
            </a:r>
            <a:endParaRPr kumimoji="0" lang="pl-PL"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pl-PL"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Wpisz pod obrazkami liczby zawarte między 2 i 9 oraz rozwiązania działań</a:t>
            </a:r>
            <a:r>
              <a:rPr kumimoji="0" lang="pl-PL"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ytuł 3"/>
          <p:cNvSpPr>
            <a:spLocks noGrp="1"/>
          </p:cNvSpPr>
          <p:nvPr>
            <p:ph type="title"/>
          </p:nvPr>
        </p:nvSpPr>
        <p:spPr/>
        <p:txBody>
          <a:bodyPr/>
          <a:lstStyle/>
          <a:p>
            <a:endParaRPr lang="pl-PL"/>
          </a:p>
        </p:txBody>
      </p:sp>
      <p:sp>
        <p:nvSpPr>
          <p:cNvPr id="7" name="Symbol zastępczy zawartości 6"/>
          <p:cNvSpPr>
            <a:spLocks noGrp="1"/>
          </p:cNvSpPr>
          <p:nvPr>
            <p:ph idx="1"/>
          </p:nvPr>
        </p:nvSpPr>
        <p:spPr>
          <a:xfrm>
            <a:off x="457200" y="1340768"/>
            <a:ext cx="8229600" cy="4785395"/>
          </a:xfrm>
        </p:spPr>
        <p:txBody>
          <a:bodyPr/>
          <a:lstStyle/>
          <a:p>
            <a:pPr>
              <a:buNone/>
            </a:pPr>
            <a:r>
              <a:rPr lang="pl-PL" dirty="0" smtClean="0"/>
              <a:t>				</a:t>
            </a:r>
            <a:br>
              <a:rPr lang="pl-PL" dirty="0" smtClean="0"/>
            </a:br>
            <a:r>
              <a:rPr lang="pl-PL" dirty="0" smtClean="0"/>
              <a:t>	  </a:t>
            </a:r>
          </a:p>
          <a:p>
            <a:pPr>
              <a:buNone/>
            </a:pPr>
            <a:endParaRPr lang="pl-PL" dirty="0"/>
          </a:p>
        </p:txBody>
      </p:sp>
      <p:pic>
        <p:nvPicPr>
          <p:cNvPr id="8" name="Symbol zastępczy zawartości 5" descr="paschal-lamb-40385_640.png"/>
          <p:cNvPicPr>
            <a:picLocks noChangeAspect="1"/>
          </p:cNvPicPr>
          <p:nvPr/>
        </p:nvPicPr>
        <p:blipFill>
          <a:blip r:embed="rId3" cstate="print"/>
          <a:stretch>
            <a:fillRect/>
          </a:stretch>
        </p:blipFill>
        <p:spPr>
          <a:xfrm>
            <a:off x="1547664" y="1196752"/>
            <a:ext cx="995765" cy="1295304"/>
          </a:xfrm>
          <a:prstGeom prst="rect">
            <a:avLst/>
          </a:prstGeom>
        </p:spPr>
      </p:pic>
      <p:pic>
        <p:nvPicPr>
          <p:cNvPr id="9" name="Obraz 8" descr="easter-150513_640 (1).png"/>
          <p:cNvPicPr>
            <a:picLocks noChangeAspect="1"/>
          </p:cNvPicPr>
          <p:nvPr/>
        </p:nvPicPr>
        <p:blipFill>
          <a:blip r:embed="rId4" cstate="print"/>
          <a:stretch>
            <a:fillRect/>
          </a:stretch>
        </p:blipFill>
        <p:spPr>
          <a:xfrm>
            <a:off x="3995936" y="1340768"/>
            <a:ext cx="913086" cy="1219990"/>
          </a:xfrm>
          <a:prstGeom prst="rect">
            <a:avLst/>
          </a:prstGeom>
        </p:spPr>
      </p:pic>
      <p:pic>
        <p:nvPicPr>
          <p:cNvPr id="10" name="Obraz 9" descr="basket-304273_150.png"/>
          <p:cNvPicPr>
            <a:picLocks noChangeAspect="1"/>
          </p:cNvPicPr>
          <p:nvPr/>
        </p:nvPicPr>
        <p:blipFill>
          <a:blip r:embed="rId5" cstate="print"/>
          <a:stretch>
            <a:fillRect/>
          </a:stretch>
        </p:blipFill>
        <p:spPr>
          <a:xfrm>
            <a:off x="6372200" y="1124744"/>
            <a:ext cx="1008112" cy="1239482"/>
          </a:xfrm>
          <a:prstGeom prst="rect">
            <a:avLst/>
          </a:prstGeom>
        </p:spPr>
      </p:pic>
      <p:sp>
        <p:nvSpPr>
          <p:cNvPr id="11" name="Minus 10"/>
          <p:cNvSpPr/>
          <p:nvPr/>
        </p:nvSpPr>
        <p:spPr>
          <a:xfrm>
            <a:off x="2771800" y="1556792"/>
            <a:ext cx="914400" cy="936104"/>
          </a:xfrm>
          <a:prstGeom prst="mathMin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sp>
        <p:nvSpPr>
          <p:cNvPr id="12" name="Równa się 11"/>
          <p:cNvSpPr/>
          <p:nvPr/>
        </p:nvSpPr>
        <p:spPr>
          <a:xfrm>
            <a:off x="5220072" y="1484784"/>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pic>
        <p:nvPicPr>
          <p:cNvPr id="13" name="Obraz 12" descr="basket-304273_150.png"/>
          <p:cNvPicPr>
            <a:picLocks noChangeAspect="1"/>
          </p:cNvPicPr>
          <p:nvPr/>
        </p:nvPicPr>
        <p:blipFill>
          <a:blip r:embed="rId5" cstate="print"/>
          <a:stretch>
            <a:fillRect/>
          </a:stretch>
        </p:blipFill>
        <p:spPr>
          <a:xfrm>
            <a:off x="1403648" y="3140968"/>
            <a:ext cx="1008112" cy="1239482"/>
          </a:xfrm>
          <a:prstGeom prst="rect">
            <a:avLst/>
          </a:prstGeom>
        </p:spPr>
      </p:pic>
      <p:pic>
        <p:nvPicPr>
          <p:cNvPr id="14" name="Symbol zastępczy zawartości 5" descr="paschal-lamb-40385_640.png"/>
          <p:cNvPicPr>
            <a:picLocks noChangeAspect="1"/>
          </p:cNvPicPr>
          <p:nvPr/>
        </p:nvPicPr>
        <p:blipFill>
          <a:blip r:embed="rId3" cstate="print"/>
          <a:stretch>
            <a:fillRect/>
          </a:stretch>
        </p:blipFill>
        <p:spPr>
          <a:xfrm>
            <a:off x="3995936" y="3212976"/>
            <a:ext cx="995765" cy="1295304"/>
          </a:xfrm>
          <a:prstGeom prst="rect">
            <a:avLst/>
          </a:prstGeom>
        </p:spPr>
      </p:pic>
      <p:pic>
        <p:nvPicPr>
          <p:cNvPr id="15" name="Obraz 14" descr="rabbit-161467_150.png"/>
          <p:cNvPicPr>
            <a:picLocks noChangeAspect="1"/>
          </p:cNvPicPr>
          <p:nvPr/>
        </p:nvPicPr>
        <p:blipFill>
          <a:blip r:embed="rId6" cstate="print"/>
          <a:stretch>
            <a:fillRect/>
          </a:stretch>
        </p:blipFill>
        <p:spPr>
          <a:xfrm>
            <a:off x="6372200" y="3212976"/>
            <a:ext cx="1008112" cy="1260140"/>
          </a:xfrm>
          <a:prstGeom prst="rect">
            <a:avLst/>
          </a:prstGeom>
        </p:spPr>
      </p:pic>
      <p:sp>
        <p:nvSpPr>
          <p:cNvPr id="16" name="Równa się 15"/>
          <p:cNvSpPr/>
          <p:nvPr/>
        </p:nvSpPr>
        <p:spPr>
          <a:xfrm>
            <a:off x="5292080" y="3573016"/>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sp>
        <p:nvSpPr>
          <p:cNvPr id="17" name="Plus 16"/>
          <p:cNvSpPr/>
          <p:nvPr/>
        </p:nvSpPr>
        <p:spPr>
          <a:xfrm>
            <a:off x="2843808" y="3573016"/>
            <a:ext cx="914400" cy="914400"/>
          </a:xfrm>
          <a:prstGeom prst="mathPl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pic>
        <p:nvPicPr>
          <p:cNvPr id="18" name="Obraz 17" descr="rabbit-161467_150.png"/>
          <p:cNvPicPr>
            <a:picLocks noChangeAspect="1"/>
          </p:cNvPicPr>
          <p:nvPr/>
        </p:nvPicPr>
        <p:blipFill>
          <a:blip r:embed="rId6" cstate="print"/>
          <a:stretch>
            <a:fillRect/>
          </a:stretch>
        </p:blipFill>
        <p:spPr>
          <a:xfrm>
            <a:off x="1187624" y="4941168"/>
            <a:ext cx="1008112" cy="1260140"/>
          </a:xfrm>
          <a:prstGeom prst="rect">
            <a:avLst/>
          </a:prstGeom>
        </p:spPr>
      </p:pic>
      <p:sp>
        <p:nvSpPr>
          <p:cNvPr id="19" name="Minus 18"/>
          <p:cNvSpPr/>
          <p:nvPr/>
        </p:nvSpPr>
        <p:spPr>
          <a:xfrm>
            <a:off x="2771800" y="5301208"/>
            <a:ext cx="914400" cy="936104"/>
          </a:xfrm>
          <a:prstGeom prst="mathMin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pic>
        <p:nvPicPr>
          <p:cNvPr id="20" name="Obraz 19" descr="easter-150513_640 (1).png"/>
          <p:cNvPicPr>
            <a:picLocks noChangeAspect="1"/>
          </p:cNvPicPr>
          <p:nvPr/>
        </p:nvPicPr>
        <p:blipFill>
          <a:blip r:embed="rId7" cstate="print"/>
          <a:stretch>
            <a:fillRect/>
          </a:stretch>
        </p:blipFill>
        <p:spPr>
          <a:xfrm>
            <a:off x="4067944" y="5085184"/>
            <a:ext cx="808402" cy="1080120"/>
          </a:xfrm>
          <a:prstGeom prst="rect">
            <a:avLst/>
          </a:prstGeom>
        </p:spPr>
      </p:pic>
      <p:sp>
        <p:nvSpPr>
          <p:cNvPr id="21" name="Równa się 20"/>
          <p:cNvSpPr/>
          <p:nvPr/>
        </p:nvSpPr>
        <p:spPr>
          <a:xfrm>
            <a:off x="5364088" y="5301208"/>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pic>
        <p:nvPicPr>
          <p:cNvPr id="22" name="Obraz 21" descr="chick-310926_640.png"/>
          <p:cNvPicPr>
            <a:picLocks noChangeAspect="1"/>
          </p:cNvPicPr>
          <p:nvPr/>
        </p:nvPicPr>
        <p:blipFill>
          <a:blip r:embed="rId8" cstate="print">
            <a:duotone>
              <a:schemeClr val="accent6">
                <a:shade val="45000"/>
                <a:satMod val="135000"/>
              </a:schemeClr>
              <a:prstClr val="white"/>
            </a:duotone>
          </a:blip>
          <a:stretch>
            <a:fillRect/>
          </a:stretch>
        </p:blipFill>
        <p:spPr>
          <a:xfrm>
            <a:off x="6660232" y="5013176"/>
            <a:ext cx="720080" cy="110781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043608" y="332656"/>
            <a:ext cx="7920880" cy="6446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Wielkanocna zagadka.</a:t>
            </a:r>
            <a:endParaRPr kumimoji="0" lang="pl-PL"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pl-PL"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Wpisz pod obrazkami liczby zawarte między 2 i 9 oraz rozwiązania działań</a:t>
            </a:r>
            <a:r>
              <a:rPr kumimoji="0" lang="pl-PL"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ytuł 3"/>
          <p:cNvSpPr>
            <a:spLocks noGrp="1"/>
          </p:cNvSpPr>
          <p:nvPr>
            <p:ph type="title"/>
          </p:nvPr>
        </p:nvSpPr>
        <p:spPr/>
        <p:txBody>
          <a:bodyPr/>
          <a:lstStyle/>
          <a:p>
            <a:endParaRPr lang="pl-PL"/>
          </a:p>
        </p:txBody>
      </p:sp>
      <p:sp>
        <p:nvSpPr>
          <p:cNvPr id="7" name="Symbol zastępczy zawartości 6"/>
          <p:cNvSpPr>
            <a:spLocks noGrp="1"/>
          </p:cNvSpPr>
          <p:nvPr>
            <p:ph idx="1"/>
          </p:nvPr>
        </p:nvSpPr>
        <p:spPr>
          <a:xfrm>
            <a:off x="457200" y="1340768"/>
            <a:ext cx="8229600" cy="4785395"/>
          </a:xfrm>
        </p:spPr>
        <p:txBody>
          <a:bodyPr/>
          <a:lstStyle/>
          <a:p>
            <a:pPr>
              <a:buNone/>
            </a:pPr>
            <a:r>
              <a:rPr lang="pl-PL" dirty="0" smtClean="0">
                <a:solidFill>
                  <a:srgbClr val="FF0000"/>
                </a:solidFill>
              </a:rPr>
              <a:t>				</a:t>
            </a:r>
            <a:br>
              <a:rPr lang="pl-PL" dirty="0" smtClean="0">
                <a:solidFill>
                  <a:srgbClr val="FF0000"/>
                </a:solidFill>
              </a:rPr>
            </a:br>
            <a:r>
              <a:rPr lang="pl-PL" dirty="0" smtClean="0">
                <a:solidFill>
                  <a:srgbClr val="FF0000"/>
                </a:solidFill>
              </a:rPr>
              <a:t>	  </a:t>
            </a:r>
          </a:p>
          <a:p>
            <a:pPr>
              <a:buNone/>
            </a:pPr>
            <a:endParaRPr lang="pl-PL" dirty="0">
              <a:solidFill>
                <a:srgbClr val="FF0000"/>
              </a:solidFill>
            </a:endParaRPr>
          </a:p>
        </p:txBody>
      </p:sp>
      <p:pic>
        <p:nvPicPr>
          <p:cNvPr id="8" name="Symbol zastępczy zawartości 5" descr="paschal-lamb-40385_640.png"/>
          <p:cNvPicPr>
            <a:picLocks noChangeAspect="1"/>
          </p:cNvPicPr>
          <p:nvPr/>
        </p:nvPicPr>
        <p:blipFill>
          <a:blip r:embed="rId3" cstate="print"/>
          <a:stretch>
            <a:fillRect/>
          </a:stretch>
        </p:blipFill>
        <p:spPr>
          <a:xfrm>
            <a:off x="1547664" y="1196752"/>
            <a:ext cx="995765" cy="1295304"/>
          </a:xfrm>
          <a:prstGeom prst="rect">
            <a:avLst/>
          </a:prstGeom>
        </p:spPr>
      </p:pic>
      <p:pic>
        <p:nvPicPr>
          <p:cNvPr id="9" name="Obraz 8" descr="easter-150513_640 (1).png"/>
          <p:cNvPicPr>
            <a:picLocks noChangeAspect="1"/>
          </p:cNvPicPr>
          <p:nvPr/>
        </p:nvPicPr>
        <p:blipFill>
          <a:blip r:embed="rId4" cstate="print"/>
          <a:stretch>
            <a:fillRect/>
          </a:stretch>
        </p:blipFill>
        <p:spPr>
          <a:xfrm>
            <a:off x="3995936" y="1340768"/>
            <a:ext cx="913086" cy="1219990"/>
          </a:xfrm>
          <a:prstGeom prst="rect">
            <a:avLst/>
          </a:prstGeom>
        </p:spPr>
      </p:pic>
      <p:pic>
        <p:nvPicPr>
          <p:cNvPr id="10" name="Obraz 9" descr="basket-304273_150.png"/>
          <p:cNvPicPr>
            <a:picLocks noChangeAspect="1"/>
          </p:cNvPicPr>
          <p:nvPr/>
        </p:nvPicPr>
        <p:blipFill>
          <a:blip r:embed="rId5" cstate="print"/>
          <a:stretch>
            <a:fillRect/>
          </a:stretch>
        </p:blipFill>
        <p:spPr>
          <a:xfrm>
            <a:off x="6372200" y="1124744"/>
            <a:ext cx="1008112" cy="1239482"/>
          </a:xfrm>
          <a:prstGeom prst="rect">
            <a:avLst/>
          </a:prstGeom>
        </p:spPr>
      </p:pic>
      <p:sp>
        <p:nvSpPr>
          <p:cNvPr id="11" name="Minus 10"/>
          <p:cNvSpPr/>
          <p:nvPr/>
        </p:nvSpPr>
        <p:spPr>
          <a:xfrm>
            <a:off x="2771800" y="1556792"/>
            <a:ext cx="914400" cy="936104"/>
          </a:xfrm>
          <a:prstGeom prst="mathMin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sp>
        <p:nvSpPr>
          <p:cNvPr id="12" name="Równa się 11"/>
          <p:cNvSpPr/>
          <p:nvPr/>
        </p:nvSpPr>
        <p:spPr>
          <a:xfrm>
            <a:off x="5220072" y="1484784"/>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pic>
        <p:nvPicPr>
          <p:cNvPr id="13" name="Obraz 12" descr="basket-304273_150.png"/>
          <p:cNvPicPr>
            <a:picLocks noChangeAspect="1"/>
          </p:cNvPicPr>
          <p:nvPr/>
        </p:nvPicPr>
        <p:blipFill>
          <a:blip r:embed="rId5" cstate="print"/>
          <a:stretch>
            <a:fillRect/>
          </a:stretch>
        </p:blipFill>
        <p:spPr>
          <a:xfrm>
            <a:off x="1403648" y="3140968"/>
            <a:ext cx="1008112" cy="1239482"/>
          </a:xfrm>
          <a:prstGeom prst="rect">
            <a:avLst/>
          </a:prstGeom>
        </p:spPr>
      </p:pic>
      <p:pic>
        <p:nvPicPr>
          <p:cNvPr id="14" name="Symbol zastępczy zawartości 5" descr="paschal-lamb-40385_640.png"/>
          <p:cNvPicPr>
            <a:picLocks noChangeAspect="1"/>
          </p:cNvPicPr>
          <p:nvPr/>
        </p:nvPicPr>
        <p:blipFill>
          <a:blip r:embed="rId3" cstate="print"/>
          <a:stretch>
            <a:fillRect/>
          </a:stretch>
        </p:blipFill>
        <p:spPr>
          <a:xfrm>
            <a:off x="3995936" y="3212976"/>
            <a:ext cx="995765" cy="1295304"/>
          </a:xfrm>
          <a:prstGeom prst="rect">
            <a:avLst/>
          </a:prstGeom>
        </p:spPr>
      </p:pic>
      <p:pic>
        <p:nvPicPr>
          <p:cNvPr id="15" name="Obraz 14" descr="rabbit-161467_150.png"/>
          <p:cNvPicPr>
            <a:picLocks noChangeAspect="1"/>
          </p:cNvPicPr>
          <p:nvPr/>
        </p:nvPicPr>
        <p:blipFill>
          <a:blip r:embed="rId6" cstate="print"/>
          <a:stretch>
            <a:fillRect/>
          </a:stretch>
        </p:blipFill>
        <p:spPr>
          <a:xfrm>
            <a:off x="6372200" y="3212976"/>
            <a:ext cx="1008112" cy="1260140"/>
          </a:xfrm>
          <a:prstGeom prst="rect">
            <a:avLst/>
          </a:prstGeom>
        </p:spPr>
      </p:pic>
      <p:sp>
        <p:nvSpPr>
          <p:cNvPr id="16" name="Równa się 15"/>
          <p:cNvSpPr/>
          <p:nvPr/>
        </p:nvSpPr>
        <p:spPr>
          <a:xfrm>
            <a:off x="5292080" y="3573016"/>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sp>
        <p:nvSpPr>
          <p:cNvPr id="17" name="Plus 16"/>
          <p:cNvSpPr/>
          <p:nvPr/>
        </p:nvSpPr>
        <p:spPr>
          <a:xfrm>
            <a:off x="2843808" y="3573016"/>
            <a:ext cx="914400" cy="914400"/>
          </a:xfrm>
          <a:prstGeom prst="mathPl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pic>
        <p:nvPicPr>
          <p:cNvPr id="18" name="Obraz 17" descr="rabbit-161467_150.png"/>
          <p:cNvPicPr>
            <a:picLocks noChangeAspect="1"/>
          </p:cNvPicPr>
          <p:nvPr/>
        </p:nvPicPr>
        <p:blipFill>
          <a:blip r:embed="rId6" cstate="print"/>
          <a:stretch>
            <a:fillRect/>
          </a:stretch>
        </p:blipFill>
        <p:spPr>
          <a:xfrm>
            <a:off x="1187624" y="4941168"/>
            <a:ext cx="1008112" cy="1260140"/>
          </a:xfrm>
          <a:prstGeom prst="rect">
            <a:avLst/>
          </a:prstGeom>
        </p:spPr>
      </p:pic>
      <p:sp>
        <p:nvSpPr>
          <p:cNvPr id="19" name="Minus 18"/>
          <p:cNvSpPr/>
          <p:nvPr/>
        </p:nvSpPr>
        <p:spPr>
          <a:xfrm>
            <a:off x="2771800" y="5301208"/>
            <a:ext cx="914400" cy="936104"/>
          </a:xfrm>
          <a:prstGeom prst="mathMinus">
            <a:avLst>
              <a:gd name="adj1" fmla="val 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p>
        </p:txBody>
      </p:sp>
      <p:pic>
        <p:nvPicPr>
          <p:cNvPr id="20" name="Obraz 19" descr="easter-150513_640 (1).png"/>
          <p:cNvPicPr>
            <a:picLocks noChangeAspect="1"/>
          </p:cNvPicPr>
          <p:nvPr/>
        </p:nvPicPr>
        <p:blipFill>
          <a:blip r:embed="rId7" cstate="print"/>
          <a:stretch>
            <a:fillRect/>
          </a:stretch>
        </p:blipFill>
        <p:spPr>
          <a:xfrm>
            <a:off x="4067944" y="5085184"/>
            <a:ext cx="808402" cy="1080120"/>
          </a:xfrm>
          <a:prstGeom prst="rect">
            <a:avLst/>
          </a:prstGeom>
        </p:spPr>
      </p:pic>
      <p:sp>
        <p:nvSpPr>
          <p:cNvPr id="21" name="Równa się 20"/>
          <p:cNvSpPr/>
          <p:nvPr/>
        </p:nvSpPr>
        <p:spPr>
          <a:xfrm>
            <a:off x="5364088" y="5301208"/>
            <a:ext cx="914400" cy="914400"/>
          </a:xfrm>
          <a:prstGeom prst="mathEqual">
            <a:avLst>
              <a:gd name="adj1" fmla="val 0"/>
              <a:gd name="adj2" fmla="val 1176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a:solidFill>
                <a:schemeClr val="tx1"/>
              </a:solidFill>
            </a:endParaRPr>
          </a:p>
        </p:txBody>
      </p:sp>
      <p:pic>
        <p:nvPicPr>
          <p:cNvPr id="22" name="Obraz 21" descr="chick-310926_640.png"/>
          <p:cNvPicPr>
            <a:picLocks noChangeAspect="1"/>
          </p:cNvPicPr>
          <p:nvPr/>
        </p:nvPicPr>
        <p:blipFill>
          <a:blip r:embed="rId8" cstate="print">
            <a:duotone>
              <a:schemeClr val="accent6">
                <a:shade val="45000"/>
                <a:satMod val="135000"/>
              </a:schemeClr>
              <a:prstClr val="white"/>
            </a:duotone>
          </a:blip>
          <a:stretch>
            <a:fillRect/>
          </a:stretch>
        </p:blipFill>
        <p:spPr>
          <a:xfrm>
            <a:off x="6660232" y="5013176"/>
            <a:ext cx="720080" cy="1107816"/>
          </a:xfrm>
          <a:prstGeom prst="rect">
            <a:avLst/>
          </a:prstGeom>
        </p:spPr>
      </p:pic>
      <p:sp>
        <p:nvSpPr>
          <p:cNvPr id="23" name="pole tekstowe 22"/>
          <p:cNvSpPr txBox="1"/>
          <p:nvPr/>
        </p:nvSpPr>
        <p:spPr>
          <a:xfrm>
            <a:off x="1763688" y="2564904"/>
            <a:ext cx="648072" cy="461665"/>
          </a:xfrm>
          <a:prstGeom prst="rect">
            <a:avLst/>
          </a:prstGeom>
          <a:noFill/>
        </p:spPr>
        <p:txBody>
          <a:bodyPr wrap="square" rtlCol="0">
            <a:spAutoFit/>
          </a:bodyPr>
          <a:lstStyle/>
          <a:p>
            <a:r>
              <a:rPr lang="pl-PL" sz="2400" dirty="0" smtClean="0">
                <a:solidFill>
                  <a:srgbClr val="FF0000"/>
                </a:solidFill>
              </a:rPr>
              <a:t>7</a:t>
            </a:r>
            <a:endParaRPr lang="pl-PL" sz="2400" dirty="0">
              <a:solidFill>
                <a:srgbClr val="FF0000"/>
              </a:solidFill>
            </a:endParaRPr>
          </a:p>
        </p:txBody>
      </p:sp>
      <p:sp>
        <p:nvSpPr>
          <p:cNvPr id="24" name="pole tekstowe 23"/>
          <p:cNvSpPr txBox="1"/>
          <p:nvPr/>
        </p:nvSpPr>
        <p:spPr>
          <a:xfrm>
            <a:off x="4211960" y="2636912"/>
            <a:ext cx="648072" cy="461665"/>
          </a:xfrm>
          <a:prstGeom prst="rect">
            <a:avLst/>
          </a:prstGeom>
          <a:noFill/>
        </p:spPr>
        <p:txBody>
          <a:bodyPr wrap="square" rtlCol="0">
            <a:spAutoFit/>
          </a:bodyPr>
          <a:lstStyle/>
          <a:p>
            <a:r>
              <a:rPr lang="pl-PL" sz="2400" dirty="0" smtClean="0">
                <a:solidFill>
                  <a:srgbClr val="FF0000"/>
                </a:solidFill>
              </a:rPr>
              <a:t>5</a:t>
            </a:r>
            <a:endParaRPr lang="pl-PL" sz="2400" dirty="0">
              <a:solidFill>
                <a:srgbClr val="FF0000"/>
              </a:solidFill>
            </a:endParaRPr>
          </a:p>
        </p:txBody>
      </p:sp>
      <p:sp>
        <p:nvSpPr>
          <p:cNvPr id="25" name="pole tekstowe 24"/>
          <p:cNvSpPr txBox="1"/>
          <p:nvPr/>
        </p:nvSpPr>
        <p:spPr>
          <a:xfrm>
            <a:off x="6588224" y="2564904"/>
            <a:ext cx="648072" cy="461665"/>
          </a:xfrm>
          <a:prstGeom prst="rect">
            <a:avLst/>
          </a:prstGeom>
          <a:noFill/>
        </p:spPr>
        <p:txBody>
          <a:bodyPr wrap="square" rtlCol="0">
            <a:spAutoFit/>
          </a:bodyPr>
          <a:lstStyle/>
          <a:p>
            <a:r>
              <a:rPr lang="pl-PL" sz="2400" dirty="0" smtClean="0">
                <a:solidFill>
                  <a:srgbClr val="FF0000"/>
                </a:solidFill>
              </a:rPr>
              <a:t>2</a:t>
            </a:r>
            <a:endParaRPr lang="pl-PL" sz="2400" dirty="0">
              <a:solidFill>
                <a:srgbClr val="FF0000"/>
              </a:solidFill>
            </a:endParaRPr>
          </a:p>
        </p:txBody>
      </p:sp>
      <p:sp>
        <p:nvSpPr>
          <p:cNvPr id="26" name="pole tekstowe 25"/>
          <p:cNvSpPr txBox="1"/>
          <p:nvPr/>
        </p:nvSpPr>
        <p:spPr>
          <a:xfrm>
            <a:off x="1619672" y="4437112"/>
            <a:ext cx="648072" cy="461665"/>
          </a:xfrm>
          <a:prstGeom prst="rect">
            <a:avLst/>
          </a:prstGeom>
          <a:noFill/>
        </p:spPr>
        <p:txBody>
          <a:bodyPr wrap="square" rtlCol="0">
            <a:spAutoFit/>
          </a:bodyPr>
          <a:lstStyle/>
          <a:p>
            <a:r>
              <a:rPr lang="pl-PL" sz="2400" dirty="0" smtClean="0">
                <a:solidFill>
                  <a:srgbClr val="FF0000"/>
                </a:solidFill>
              </a:rPr>
              <a:t>2</a:t>
            </a:r>
            <a:endParaRPr lang="pl-PL" sz="2400" dirty="0">
              <a:solidFill>
                <a:srgbClr val="FF0000"/>
              </a:solidFill>
            </a:endParaRPr>
          </a:p>
        </p:txBody>
      </p:sp>
      <p:sp>
        <p:nvSpPr>
          <p:cNvPr id="27" name="pole tekstowe 26"/>
          <p:cNvSpPr txBox="1"/>
          <p:nvPr/>
        </p:nvSpPr>
        <p:spPr>
          <a:xfrm>
            <a:off x="4211960" y="6237312"/>
            <a:ext cx="648072" cy="461665"/>
          </a:xfrm>
          <a:prstGeom prst="rect">
            <a:avLst/>
          </a:prstGeom>
          <a:noFill/>
        </p:spPr>
        <p:txBody>
          <a:bodyPr wrap="square" rtlCol="0">
            <a:spAutoFit/>
          </a:bodyPr>
          <a:lstStyle/>
          <a:p>
            <a:r>
              <a:rPr lang="pl-PL" sz="2400" dirty="0" smtClean="0">
                <a:solidFill>
                  <a:srgbClr val="FF0000"/>
                </a:solidFill>
              </a:rPr>
              <a:t>5</a:t>
            </a:r>
            <a:endParaRPr lang="pl-PL" sz="2400" dirty="0">
              <a:solidFill>
                <a:srgbClr val="FF0000"/>
              </a:solidFill>
            </a:endParaRPr>
          </a:p>
        </p:txBody>
      </p:sp>
      <p:sp>
        <p:nvSpPr>
          <p:cNvPr id="28" name="pole tekstowe 27"/>
          <p:cNvSpPr txBox="1"/>
          <p:nvPr/>
        </p:nvSpPr>
        <p:spPr>
          <a:xfrm>
            <a:off x="4139952" y="4509120"/>
            <a:ext cx="648072" cy="461665"/>
          </a:xfrm>
          <a:prstGeom prst="rect">
            <a:avLst/>
          </a:prstGeom>
          <a:noFill/>
        </p:spPr>
        <p:txBody>
          <a:bodyPr wrap="square" rtlCol="0">
            <a:spAutoFit/>
          </a:bodyPr>
          <a:lstStyle/>
          <a:p>
            <a:r>
              <a:rPr lang="pl-PL" sz="2400" dirty="0" smtClean="0">
                <a:solidFill>
                  <a:srgbClr val="FF0000"/>
                </a:solidFill>
              </a:rPr>
              <a:t>7</a:t>
            </a:r>
            <a:endParaRPr lang="pl-PL" sz="2400" dirty="0">
              <a:solidFill>
                <a:srgbClr val="FF0000"/>
              </a:solidFill>
            </a:endParaRPr>
          </a:p>
        </p:txBody>
      </p:sp>
      <p:sp>
        <p:nvSpPr>
          <p:cNvPr id="29" name="pole tekstowe 28"/>
          <p:cNvSpPr txBox="1"/>
          <p:nvPr/>
        </p:nvSpPr>
        <p:spPr>
          <a:xfrm>
            <a:off x="6588224" y="4509120"/>
            <a:ext cx="648072" cy="461665"/>
          </a:xfrm>
          <a:prstGeom prst="rect">
            <a:avLst/>
          </a:prstGeom>
          <a:noFill/>
        </p:spPr>
        <p:txBody>
          <a:bodyPr wrap="square" rtlCol="0">
            <a:spAutoFit/>
          </a:bodyPr>
          <a:lstStyle/>
          <a:p>
            <a:r>
              <a:rPr lang="pl-PL" sz="2400" dirty="0" smtClean="0">
                <a:solidFill>
                  <a:srgbClr val="FF0000"/>
                </a:solidFill>
              </a:rPr>
              <a:t>9</a:t>
            </a:r>
            <a:endParaRPr lang="pl-PL" sz="2400" dirty="0">
              <a:solidFill>
                <a:srgbClr val="FF0000"/>
              </a:solidFill>
            </a:endParaRPr>
          </a:p>
        </p:txBody>
      </p:sp>
      <p:sp>
        <p:nvSpPr>
          <p:cNvPr id="30" name="pole tekstowe 29"/>
          <p:cNvSpPr txBox="1"/>
          <p:nvPr/>
        </p:nvSpPr>
        <p:spPr>
          <a:xfrm>
            <a:off x="1259632" y="6237312"/>
            <a:ext cx="648072" cy="461665"/>
          </a:xfrm>
          <a:prstGeom prst="rect">
            <a:avLst/>
          </a:prstGeom>
          <a:noFill/>
        </p:spPr>
        <p:txBody>
          <a:bodyPr wrap="square" rtlCol="0">
            <a:spAutoFit/>
          </a:bodyPr>
          <a:lstStyle/>
          <a:p>
            <a:r>
              <a:rPr lang="pl-PL" sz="2400" dirty="0" smtClean="0">
                <a:solidFill>
                  <a:srgbClr val="FF0000"/>
                </a:solidFill>
              </a:rPr>
              <a:t>9</a:t>
            </a:r>
            <a:endParaRPr lang="pl-PL" sz="2400" dirty="0">
              <a:solidFill>
                <a:srgbClr val="FF0000"/>
              </a:solidFill>
            </a:endParaRPr>
          </a:p>
        </p:txBody>
      </p:sp>
      <p:sp>
        <p:nvSpPr>
          <p:cNvPr id="31" name="pole tekstowe 30"/>
          <p:cNvSpPr txBox="1"/>
          <p:nvPr/>
        </p:nvSpPr>
        <p:spPr>
          <a:xfrm>
            <a:off x="6732240" y="6165304"/>
            <a:ext cx="648072" cy="461665"/>
          </a:xfrm>
          <a:prstGeom prst="rect">
            <a:avLst/>
          </a:prstGeom>
          <a:noFill/>
        </p:spPr>
        <p:txBody>
          <a:bodyPr wrap="square" rtlCol="0">
            <a:spAutoFit/>
          </a:bodyPr>
          <a:lstStyle/>
          <a:p>
            <a:r>
              <a:rPr lang="pl-PL" sz="2400" dirty="0" smtClean="0">
                <a:solidFill>
                  <a:srgbClr val="FF0000"/>
                </a:solidFill>
              </a:rPr>
              <a:t>4</a:t>
            </a:r>
            <a:endParaRPr lang="pl-PL" sz="24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850106"/>
          </a:xfrm>
        </p:spPr>
        <p:txBody>
          <a:bodyPr/>
          <a:lstStyle/>
          <a:p>
            <a:endParaRPr lang="pl-PL" dirty="0"/>
          </a:p>
        </p:txBody>
      </p:sp>
      <p:sp>
        <p:nvSpPr>
          <p:cNvPr id="3" name="Symbol zastępczy zawartości 2"/>
          <p:cNvSpPr>
            <a:spLocks noGrp="1"/>
          </p:cNvSpPr>
          <p:nvPr>
            <p:ph idx="1"/>
          </p:nvPr>
        </p:nvSpPr>
        <p:spPr/>
        <p:txBody>
          <a:bodyPr/>
          <a:lstStyle/>
          <a:p>
            <a:pPr algn="ctr">
              <a:buNone/>
            </a:pPr>
            <a:endParaRPr lang="pl-PL" dirty="0" smtClean="0"/>
          </a:p>
          <a:p>
            <a:pPr algn="ctr">
              <a:buNone/>
            </a:pPr>
            <a:endParaRPr lang="pl-PL" dirty="0"/>
          </a:p>
          <a:p>
            <a:pPr algn="ctr">
              <a:buNone/>
            </a:pPr>
            <a:r>
              <a:rPr lang="pl-PL" sz="5400" b="1" dirty="0" smtClean="0">
                <a:solidFill>
                  <a:srgbClr val="00B050"/>
                </a:solidFill>
              </a:rPr>
              <a:t>WIELKANOCNE </a:t>
            </a:r>
          </a:p>
          <a:p>
            <a:pPr algn="ctr">
              <a:buNone/>
            </a:pPr>
            <a:r>
              <a:rPr lang="pl-PL" sz="5400" b="1" dirty="0" smtClean="0">
                <a:solidFill>
                  <a:srgbClr val="00B050"/>
                </a:solidFill>
              </a:rPr>
              <a:t>ZWYCZAJE</a:t>
            </a:r>
            <a:endParaRPr lang="pl-PL" sz="5400" b="1" dirty="0">
              <a:solidFill>
                <a:srgbClr val="00B05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TotalTime>
  <Words>636</Words>
  <Application>Microsoft Office PowerPoint</Application>
  <PresentationFormat>Pokaz na ekranie (4:3)</PresentationFormat>
  <Paragraphs>160</Paragraphs>
  <Slides>15</Slides>
  <Notes>14</Notes>
  <HiddenSlides>0</HiddenSlides>
  <MMClips>0</MMClips>
  <ScaleCrop>false</ScaleCrop>
  <HeadingPairs>
    <vt:vector size="4" baseType="variant">
      <vt:variant>
        <vt:lpstr>Motyw</vt:lpstr>
      </vt:variant>
      <vt:variant>
        <vt:i4>1</vt:i4>
      </vt:variant>
      <vt:variant>
        <vt:lpstr>Tytuły slajdów</vt:lpstr>
      </vt:variant>
      <vt:variant>
        <vt:i4>15</vt:i4>
      </vt:variant>
    </vt:vector>
  </HeadingPairs>
  <TitlesOfParts>
    <vt:vector size="16" baseType="lpstr">
      <vt:lpstr>Motyw pakietu Office</vt:lpstr>
      <vt:lpstr>Lekcja   multimedialna</vt:lpstr>
      <vt:lpstr>Prezentacja programu PowerPoint</vt:lpstr>
      <vt:lpstr>Prezentacja programu PowerPoint</vt:lpstr>
      <vt:lpstr>Rozwiąż rebusy, zapisz otrzymane hasła.</vt:lpstr>
      <vt:lpstr>Rozwiąż rebusy, zapisz otrzymane hasła.</vt:lpstr>
      <vt:lpstr>Prezentacja programu PowerPoint</vt:lpstr>
      <vt:lpstr>Prezentacja programu PowerPoint</vt:lpstr>
      <vt:lpstr>Prezentacja programu PowerPoint</vt:lpstr>
      <vt:lpstr>Prezentacja programu PowerPoint</vt:lpstr>
      <vt:lpstr>Palmy wielkanocne</vt:lpstr>
      <vt:lpstr>Malowanie pisanek</vt:lpstr>
      <vt:lpstr>Święconka</vt:lpstr>
      <vt:lpstr>Lany Poniedziałek</vt:lpstr>
      <vt:lpstr>Prezentacja programu PowerPoint</vt:lpstr>
      <vt:lpstr>SYMBOLE WIELKANOCNE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AM</dc:creator>
  <cp:lastModifiedBy>Karolina Mróz</cp:lastModifiedBy>
  <cp:revision>78</cp:revision>
  <dcterms:created xsi:type="dcterms:W3CDTF">2013-11-14T22:07:50Z</dcterms:created>
  <dcterms:modified xsi:type="dcterms:W3CDTF">2015-01-21T10:35:57Z</dcterms:modified>
</cp:coreProperties>
</file>