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306" r:id="rId2"/>
    <p:sldId id="288" r:id="rId3"/>
    <p:sldId id="290" r:id="rId4"/>
    <p:sldId id="261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289" r:id="rId15"/>
    <p:sldId id="300" r:id="rId16"/>
    <p:sldId id="301" r:id="rId17"/>
    <p:sldId id="302" r:id="rId18"/>
    <p:sldId id="303" r:id="rId19"/>
    <p:sldId id="304" r:id="rId20"/>
  </p:sldIdLst>
  <p:sldSz cx="9144000" cy="6858000" type="screen4x3"/>
  <p:notesSz cx="6881813" cy="100028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97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8" autoAdjust="0"/>
    <p:restoredTop sz="94660"/>
  </p:normalViewPr>
  <p:slideViewPr>
    <p:cSldViewPr>
      <p:cViewPr varScale="1">
        <p:scale>
          <a:sx n="131" d="100"/>
          <a:sy n="131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0063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500063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BA78CEC-0E90-47E7-8E7A-EA358196DD43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501188"/>
            <a:ext cx="2982913" cy="50006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97313" y="9501188"/>
            <a:ext cx="2982912" cy="50006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7F78FB9-4D71-4004-B8B3-D0F591443B4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18C41-A56D-44F7-9B74-B21A9B13F28E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8EC70-5E8C-495A-8DA7-5B8192795A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E6ADB-7439-4F5F-8515-384EA6A067E5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FEDE5-6E6F-4F75-96FC-8A88A06F90E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DFA38-11CB-45AE-BE45-9BC816A4B8A5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B5999-0CA0-4AC3-B782-A5BDE827DF2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59087-035A-4977-9859-64726D5FECC9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11293-B567-46A7-9B5A-57B6DBF6485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E1E00-BF96-4359-9C56-97BEDC28F124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DF7F1-7B44-430E-9972-3760D35C770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1AF17-D446-4EB1-868A-F859CD4EFA85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92C3B-C6E5-4532-8B7B-C2B15FCBFEF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1E117-D6E7-4CD6-AE8D-8096B710DB73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537E0-D0C4-4FD6-90F0-C42DBFDDDD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C952B-3D84-4925-B3D2-5BBAF6CD160B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90F64-EA66-4A36-BDDB-AA41C243921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92E93-A1F0-4015-8F61-6247A6737A39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D95D1-1D63-4207-B896-96FC5803D29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81A86-46A4-4168-83C7-8292E93DB46E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A50CD-C53D-451C-8FA2-46EE153F4E0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4E76A-7A12-4472-8053-8CD21B12EC35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960B3-E761-46B5-AA65-A26FA1E8936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F3800D-5918-4E34-BBAD-0A852BD39EAD}" type="datetimeFigureOut">
              <a:rPr lang="pl-PL"/>
              <a:pPr>
                <a:defRPr/>
              </a:pPr>
              <a:t>2014-09-24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89E89D-A0C3-4064-A97F-E2948907BA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5" descr="pierwsza plansza.jpg"/>
          <p:cNvPicPr>
            <a:picLocks noChangeAspect="1"/>
          </p:cNvPicPr>
          <p:nvPr/>
        </p:nvPicPr>
        <p:blipFill>
          <a:blip r:embed="rId2" cstate="print"/>
          <a:srcRect l="3203" t="48950" r="3203" b="3801"/>
          <a:stretch>
            <a:fillRect/>
          </a:stretch>
        </p:blipFill>
        <p:spPr bwMode="auto">
          <a:xfrm>
            <a:off x="539552" y="3140968"/>
            <a:ext cx="8064896" cy="323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Obraz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1124744"/>
            <a:ext cx="1800225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208912" cy="2232248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endParaRPr lang="pl-PL" sz="28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/>
            <a:r>
              <a:rPr lang="pl-PL" sz="2800" b="1" dirty="0" smtClean="0">
                <a:solidFill>
                  <a:schemeClr val="tx1"/>
                </a:solidFill>
              </a:rPr>
              <a:t>Uwierzmy w dzieci i stawiajmy przed nimi wyzwania na miarę ich rzeczywistych możliwości i potrzeb.</a:t>
            </a:r>
            <a:endParaRPr lang="pl-PL" sz="28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endParaRPr lang="pl-PL" dirty="0"/>
          </a:p>
        </p:txBody>
      </p:sp>
      <p:sp>
        <p:nvSpPr>
          <p:cNvPr id="4" name="Podtytuł 2"/>
          <p:cNvSpPr txBox="1">
            <a:spLocks/>
          </p:cNvSpPr>
          <p:nvPr/>
        </p:nvSpPr>
        <p:spPr>
          <a:xfrm>
            <a:off x="539552" y="3429000"/>
            <a:ext cx="8208912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z="2800" b="1" dirty="0" smtClean="0">
                <a:solidFill>
                  <a:srgbClr val="0070C0"/>
                </a:solidFill>
                <a:latin typeface="+mn-lt"/>
              </a:rPr>
              <a:t>Bez samodzielnego pokonywania trudności </a:t>
            </a:r>
          </a:p>
          <a:p>
            <a:pPr lvl="0"/>
            <a:r>
              <a:rPr lang="pl-PL" sz="2800" b="1" dirty="0" smtClean="0">
                <a:solidFill>
                  <a:srgbClr val="0070C0"/>
                </a:solidFill>
                <a:latin typeface="+mn-lt"/>
              </a:rPr>
              <a:t>i bez faktycznej aktywności intelektualnej </a:t>
            </a:r>
          </a:p>
          <a:p>
            <a:pPr lvl="0"/>
            <a:r>
              <a:rPr lang="pl-PL" sz="2800" b="1" dirty="0" smtClean="0">
                <a:solidFill>
                  <a:srgbClr val="0070C0"/>
                </a:solidFill>
                <a:latin typeface="+mn-lt"/>
              </a:rPr>
              <a:t>nie ma intelektualnego rozwoju. </a:t>
            </a:r>
          </a:p>
          <a:p>
            <a:pPr lvl="0"/>
            <a:endParaRPr kumimoji="0" lang="pl-PL" sz="32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208912" cy="2232248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endParaRPr lang="pl-PL" sz="28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/>
            <a:r>
              <a:rPr lang="pl-PL" sz="2800" b="1" dirty="0" smtClean="0">
                <a:solidFill>
                  <a:schemeClr val="tx1"/>
                </a:solidFill>
              </a:rPr>
              <a:t>Pozwólmy uczniom budować i stosować </a:t>
            </a:r>
            <a:br>
              <a:rPr lang="pl-PL" sz="2800" b="1" dirty="0" smtClean="0">
                <a:solidFill>
                  <a:schemeClr val="tx1"/>
                </a:solidFill>
              </a:rPr>
            </a:br>
            <a:r>
              <a:rPr lang="pl-PL" sz="2800" b="1" dirty="0" smtClean="0">
                <a:solidFill>
                  <a:schemeClr val="tx1"/>
                </a:solidFill>
              </a:rPr>
              <a:t>własne strategie. </a:t>
            </a:r>
            <a:endParaRPr lang="pl-PL" sz="28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endParaRPr lang="pl-PL" dirty="0"/>
          </a:p>
        </p:txBody>
      </p:sp>
      <p:sp>
        <p:nvSpPr>
          <p:cNvPr id="4" name="Podtytuł 2"/>
          <p:cNvSpPr txBox="1">
            <a:spLocks/>
          </p:cNvSpPr>
          <p:nvPr/>
        </p:nvSpPr>
        <p:spPr>
          <a:xfrm>
            <a:off x="539552" y="3429000"/>
            <a:ext cx="8208912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z="2800" b="1" dirty="0" smtClean="0">
                <a:solidFill>
                  <a:srgbClr val="0070C0"/>
                </a:solidFill>
                <a:latin typeface="+mn-lt"/>
              </a:rPr>
              <a:t>Poszukiwanie własnych(!) metod pokonywania trudności  buduje motywację i wiarę we własne siły, buduje wiedzę i rozwija mózg. </a:t>
            </a:r>
          </a:p>
          <a:p>
            <a:pPr lvl="0"/>
            <a:endParaRPr lang="pl-PL" sz="28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208912" cy="2232248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endParaRPr lang="pl-PL" sz="28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/>
            <a:r>
              <a:rPr lang="pl-PL" sz="2800" b="1" dirty="0" smtClean="0">
                <a:solidFill>
                  <a:schemeClr val="tx1"/>
                </a:solidFill>
              </a:rPr>
              <a:t>Pozwólmy uczniom na błędy – są one warunkiem uczenia się.</a:t>
            </a:r>
            <a:endParaRPr lang="pl-PL" sz="28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endParaRPr lang="pl-PL" dirty="0"/>
          </a:p>
        </p:txBody>
      </p:sp>
      <p:sp>
        <p:nvSpPr>
          <p:cNvPr id="4" name="Podtytuł 2"/>
          <p:cNvSpPr txBox="1">
            <a:spLocks/>
          </p:cNvSpPr>
          <p:nvPr/>
        </p:nvSpPr>
        <p:spPr>
          <a:xfrm>
            <a:off x="539552" y="3429000"/>
            <a:ext cx="8280920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l-PL" sz="2800" b="1" dirty="0" smtClean="0">
                <a:solidFill>
                  <a:srgbClr val="0070C0"/>
                </a:solidFill>
                <a:latin typeface="+mn-lt"/>
              </a:rPr>
              <a:t>Alternatywą dla błędów jest poddanie się i rezygnacja z własnego rozwiązania, czyli pasywność intelektualna.</a:t>
            </a:r>
          </a:p>
          <a:p>
            <a:endParaRPr lang="pl-PL" sz="2800" b="1" dirty="0" smtClean="0">
              <a:solidFill>
                <a:srgbClr val="0000CC"/>
              </a:solidFill>
              <a:latin typeface="+mn-lt"/>
            </a:endParaRPr>
          </a:p>
          <a:p>
            <a:endParaRPr lang="pl-PL" sz="2800" b="1" dirty="0" smtClean="0">
              <a:solidFill>
                <a:srgbClr val="0000CC"/>
              </a:solidFill>
              <a:latin typeface="+mn-lt"/>
            </a:endParaRPr>
          </a:p>
          <a:p>
            <a:pPr algn="ctr"/>
            <a:r>
              <a:rPr lang="pl-PL" sz="2800" b="1" dirty="0" smtClean="0">
                <a:solidFill>
                  <a:srgbClr val="FF0000"/>
                </a:solidFill>
                <a:latin typeface="+mn-lt"/>
              </a:rPr>
              <a:t>Pamiętajmy, że nuda zabija.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pole tekstowe 8"/>
          <p:cNvSpPr txBox="1">
            <a:spLocks noChangeArrowheads="1"/>
          </p:cNvSpPr>
          <p:nvPr/>
        </p:nvSpPr>
        <p:spPr bwMode="auto">
          <a:xfrm>
            <a:off x="323528" y="1484784"/>
            <a:ext cx="8423275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altLang="pl-PL" sz="3200" b="1" dirty="0">
                <a:solidFill>
                  <a:srgbClr val="0070C0"/>
                </a:solidFill>
                <a:latin typeface="Calibri" pitchFamily="34" charset="0"/>
              </a:rPr>
              <a:t>Pomaga </a:t>
            </a:r>
            <a:endParaRPr lang="pl-PL" altLang="pl-PL" sz="3200" b="1" dirty="0" smtClean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r>
              <a:rPr lang="pl-PL" altLang="pl-PL" sz="3200" b="1" dirty="0" smtClean="0">
                <a:solidFill>
                  <a:srgbClr val="0070C0"/>
                </a:solidFill>
                <a:latin typeface="Calibri" pitchFamily="34" charset="0"/>
              </a:rPr>
              <a:t>skutecznie i </a:t>
            </a:r>
            <a:r>
              <a:rPr lang="pl-PL" altLang="pl-PL" sz="3200" b="1" dirty="0">
                <a:solidFill>
                  <a:srgbClr val="0070C0"/>
                </a:solidFill>
                <a:latin typeface="Calibri" pitchFamily="34" charset="0"/>
              </a:rPr>
              <a:t>ciekawie </a:t>
            </a:r>
            <a:endParaRPr lang="pl-PL" altLang="pl-PL" sz="3200" b="1" dirty="0" smtClean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r>
              <a:rPr lang="pl-PL" altLang="pl-PL" sz="3200" b="1" dirty="0" smtClean="0">
                <a:solidFill>
                  <a:srgbClr val="0070C0"/>
                </a:solidFill>
                <a:latin typeface="Calibri" pitchFamily="34" charset="0"/>
              </a:rPr>
              <a:t>uczyć </a:t>
            </a:r>
            <a:r>
              <a:rPr lang="pl-PL" altLang="pl-PL" sz="3200" b="1" dirty="0">
                <a:solidFill>
                  <a:srgbClr val="0070C0"/>
                </a:solidFill>
                <a:latin typeface="Calibri" pitchFamily="34" charset="0"/>
              </a:rPr>
              <a:t>matematyki!</a:t>
            </a:r>
          </a:p>
          <a:p>
            <a:endParaRPr lang="pl-PL" altLang="pl-PL" dirty="0">
              <a:latin typeface="Calibri" pitchFamily="34" charset="0"/>
            </a:endParaRPr>
          </a:p>
        </p:txBody>
      </p:sp>
      <p:sp>
        <p:nvSpPr>
          <p:cNvPr id="6" name="Tytuł 3"/>
          <p:cNvSpPr txBox="1">
            <a:spLocks/>
          </p:cNvSpPr>
          <p:nvPr/>
        </p:nvSpPr>
        <p:spPr bwMode="auto">
          <a:xfrm>
            <a:off x="1116013" y="274638"/>
            <a:ext cx="8027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l-PL" sz="3200" b="1" dirty="0">
                <a:latin typeface="+mj-lt"/>
                <a:ea typeface="+mj-ea"/>
                <a:cs typeface="+mj-cs"/>
              </a:rPr>
              <a:t>Pakiet edukacyjny </a:t>
            </a:r>
            <a:r>
              <a:rPr lang="pl-PL" sz="3200" b="1" i="1" dirty="0">
                <a:latin typeface="+mj-lt"/>
                <a:ea typeface="+mj-ea"/>
                <a:cs typeface="+mj-cs"/>
              </a:rPr>
              <a:t>Gramy w </a:t>
            </a:r>
            <a:r>
              <a:rPr lang="pl-PL" sz="3200" b="1" i="1" dirty="0" smtClean="0">
                <a:latin typeface="+mj-lt"/>
                <a:ea typeface="+mj-ea"/>
                <a:cs typeface="+mj-cs"/>
              </a:rPr>
              <a:t>piktogramy</a:t>
            </a:r>
          </a:p>
          <a:p>
            <a:pPr algn="ctr">
              <a:defRPr/>
            </a:pPr>
            <a:r>
              <a:rPr lang="pl-PL" altLang="pl-PL" sz="3200" i="1" dirty="0" smtClean="0">
                <a:latin typeface="+mn-lt"/>
              </a:rPr>
              <a:t>- </a:t>
            </a:r>
            <a:r>
              <a:rPr lang="pl-PL" altLang="pl-PL" sz="3200" dirty="0" smtClean="0">
                <a:latin typeface="+mn-lt"/>
              </a:rPr>
              <a:t>efekty testowania</a:t>
            </a:r>
            <a:endParaRPr lang="pl-PL" sz="3200" b="1" dirty="0">
              <a:latin typeface="+mn-lt"/>
              <a:ea typeface="+mj-ea"/>
              <a:cs typeface="+mj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539552" y="3212976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pl-PL" sz="2400" dirty="0" smtClean="0">
                <a:latin typeface="+mn-lt"/>
              </a:rPr>
              <a:t>Po rocznej pracy z pakietem edukacyjnym </a:t>
            </a:r>
            <a:r>
              <a:rPr lang="pl-PL" altLang="pl-PL" sz="2400" i="1" dirty="0" smtClean="0">
                <a:latin typeface="+mn-lt"/>
              </a:rPr>
              <a:t>Gramy w piktogramy </a:t>
            </a:r>
            <a:endParaRPr lang="pl-PL" sz="2400" dirty="0" smtClean="0">
              <a:latin typeface="+mn-lt"/>
            </a:endParaRPr>
          </a:p>
          <a:p>
            <a:r>
              <a:rPr lang="pl-PL" sz="2400" b="1" dirty="0" smtClean="0">
                <a:solidFill>
                  <a:srgbClr val="0070C0"/>
                </a:solidFill>
                <a:latin typeface="+mn-lt"/>
              </a:rPr>
              <a:t>wzrost umiejętności matematycznych trzecioklasistów </a:t>
            </a:r>
            <a:r>
              <a:rPr lang="pl-PL" sz="24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400" dirty="0" smtClean="0">
                <a:solidFill>
                  <a:srgbClr val="0070C0"/>
                </a:solidFill>
                <a:latin typeface="+mn-lt"/>
              </a:rPr>
            </a:br>
            <a:r>
              <a:rPr lang="pl-PL" sz="2400" b="1" dirty="0" smtClean="0">
                <a:solidFill>
                  <a:srgbClr val="0070C0"/>
                </a:solidFill>
                <a:latin typeface="+mn-lt"/>
              </a:rPr>
              <a:t>był o połowę większy </a:t>
            </a:r>
            <a:r>
              <a:rPr lang="pl-PL" sz="2400" dirty="0" smtClean="0">
                <a:latin typeface="+mn-lt"/>
              </a:rPr>
              <a:t>niż zaobserwowany w tym samym czasie wzrost umiejętności ich rówieśników, którzy nie pracowali </a:t>
            </a:r>
            <a:br>
              <a:rPr lang="pl-PL" sz="2400" dirty="0" smtClean="0">
                <a:latin typeface="+mn-lt"/>
              </a:rPr>
            </a:br>
            <a:r>
              <a:rPr lang="pl-PL" sz="2400" dirty="0" smtClean="0">
                <a:latin typeface="+mn-lt"/>
              </a:rPr>
              <a:t>z pomocami.</a:t>
            </a:r>
            <a:br>
              <a:rPr lang="pl-PL" sz="2400" dirty="0" smtClean="0">
                <a:latin typeface="+mn-lt"/>
              </a:rPr>
            </a:br>
            <a:r>
              <a:rPr lang="pl-PL" sz="2400" dirty="0" smtClean="0">
                <a:latin typeface="+mn-lt"/>
              </a:rPr>
              <a:t/>
            </a:r>
            <a:br>
              <a:rPr lang="pl-PL" sz="2400" dirty="0" smtClean="0">
                <a:latin typeface="+mn-lt"/>
              </a:rPr>
            </a:br>
            <a:r>
              <a:rPr lang="pl-PL" sz="2400" dirty="0" smtClean="0">
                <a:latin typeface="+mn-lt"/>
              </a:rPr>
              <a:t>Wpływ na to miały także </a:t>
            </a:r>
            <a:r>
              <a:rPr lang="pl-PL" sz="2400" b="1" dirty="0" smtClean="0">
                <a:solidFill>
                  <a:srgbClr val="0070C0"/>
                </a:solidFill>
                <a:latin typeface="+mn-lt"/>
              </a:rPr>
              <a:t>zmiany w stylu pracy ich nauczycieli </a:t>
            </a:r>
            <a:r>
              <a:rPr lang="pl-PL" sz="2400" dirty="0" smtClean="0">
                <a:latin typeface="+mn-lt"/>
              </a:rPr>
              <a:t>wynikające z wykorzystywania materiałów pakietu.</a:t>
            </a:r>
            <a:endParaRPr lang="pl-PL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ytuł 3"/>
          <p:cNvSpPr>
            <a:spLocks noGrp="1"/>
          </p:cNvSpPr>
          <p:nvPr>
            <p:ph type="title"/>
          </p:nvPr>
        </p:nvSpPr>
        <p:spPr>
          <a:xfrm>
            <a:off x="1116013" y="274638"/>
            <a:ext cx="8027987" cy="1143000"/>
          </a:xfrm>
        </p:spPr>
        <p:txBody>
          <a:bodyPr/>
          <a:lstStyle/>
          <a:p>
            <a:pPr eaLnBrk="1" hangingPunct="1"/>
            <a:r>
              <a:rPr lang="pl-PL" altLang="pl-PL" sz="3200" b="1" dirty="0" smtClean="0"/>
              <a:t>Pakiet edukacyjny </a:t>
            </a:r>
            <a:r>
              <a:rPr lang="pl-PL" altLang="pl-PL" sz="3200" b="1" i="1" dirty="0" smtClean="0"/>
              <a:t>Gramy w piktogramy</a:t>
            </a:r>
            <a:br>
              <a:rPr lang="pl-PL" altLang="pl-PL" sz="3200" b="1" i="1" dirty="0" smtClean="0"/>
            </a:br>
            <a:r>
              <a:rPr lang="pl-PL" altLang="pl-PL" sz="3200" i="1" dirty="0" smtClean="0"/>
              <a:t>- </a:t>
            </a:r>
            <a:r>
              <a:rPr lang="pl-PL" altLang="pl-PL" sz="3200" dirty="0" smtClean="0"/>
              <a:t>efekty testowania</a:t>
            </a:r>
            <a:endParaRPr lang="pl-PL" altLang="pl-PL" sz="3200" b="1" dirty="0" smtClean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11560" y="1628800"/>
            <a:ext cx="853244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W testach wykorzystano pięć grup zadań: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nietypowe zadania tekstowe (modelowanie matematyczne)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zadania badające rozumienie struktury systemu dziesiętnego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zadania problemowe związane z dostrzeganiem 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l-PL" sz="2400" dirty="0" smtClean="0">
                <a:solidFill>
                  <a:srgbClr val="0070C0"/>
                </a:solidFill>
                <a:latin typeface="+mj-lt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 wykorzystywaniem prawidłowości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przykłady badające sprawność obliczeniową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typowe dla naszej szkoły zadania tekstowe.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pl-PL" sz="2400" dirty="0" smtClean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r>
              <a:rPr lang="pl-PL" sz="2400" dirty="0" smtClean="0">
                <a:latin typeface="+mn-lt"/>
              </a:rPr>
              <a:t>We wszystkich badanych obszarach umiejętności w </a:t>
            </a:r>
            <a:r>
              <a:rPr lang="pl-PL" sz="2400" dirty="0" err="1" smtClean="0">
                <a:latin typeface="+mn-lt"/>
              </a:rPr>
              <a:t>postteście</a:t>
            </a:r>
            <a:r>
              <a:rPr lang="pl-PL" sz="2400" dirty="0" smtClean="0">
                <a:latin typeface="+mn-lt"/>
              </a:rPr>
              <a:t> </a:t>
            </a:r>
          </a:p>
          <a:p>
            <a:r>
              <a:rPr lang="pl-PL" sz="2400" dirty="0" smtClean="0">
                <a:latin typeface="+mn-lt"/>
              </a:rPr>
              <a:t>uczniowie klas eksperymentalnych – pracujących z pakietem wypadli lepiej od swoich rówieśników z klas kontrolnych. </a:t>
            </a:r>
          </a:p>
          <a:p>
            <a:pPr marL="268288" marR="0" lvl="0" indent="-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1200" dirty="0" smtClean="0"/>
              <a:t>nauczyciele powiedzieli o pakiecie: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b="1" i="1" dirty="0" smtClean="0">
                <a:solidFill>
                  <a:srgbClr val="FF0000"/>
                </a:solidFill>
              </a:rPr>
              <a:t>Bardzo rozwija kompetencje dzieci. </a:t>
            </a:r>
            <a:r>
              <a:rPr lang="pl-PL" sz="7200" i="1" dirty="0" smtClean="0">
                <a:solidFill>
                  <a:srgbClr val="FF0000"/>
                </a:solidFill>
              </a:rPr>
              <a:t>Począwszy od dyskutowania, otwierania się, uczenia się, że jest wiele rozwiązań, to są też te treści społeczne – współpraca</a:t>
            </a:r>
            <a:br>
              <a:rPr lang="pl-PL" sz="7200" i="1" dirty="0" smtClean="0">
                <a:solidFill>
                  <a:srgbClr val="FF0000"/>
                </a:solidFill>
              </a:rPr>
            </a:br>
            <a:r>
              <a:rPr lang="pl-PL" sz="7200" i="1" dirty="0" smtClean="0">
                <a:solidFill>
                  <a:srgbClr val="FF0000"/>
                </a:solidFill>
              </a:rPr>
              <a:t>w grupie, uczymy się tego, że możemy się nie zgadzać Też to, że dzieci uczą się strategii od siebie, to też jest ważne. </a:t>
            </a:r>
            <a:endParaRPr lang="pl-PL" sz="7200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b="1" i="1" dirty="0" smtClean="0">
                <a:solidFill>
                  <a:srgbClr val="002060"/>
                </a:solidFill>
              </a:rPr>
              <a:t>Jest to rewelacyjna szansa na prowadzenie zajęć w grupach. </a:t>
            </a:r>
            <a:r>
              <a:rPr lang="pl-PL" sz="7200" i="1" dirty="0" smtClean="0">
                <a:solidFill>
                  <a:srgbClr val="002060"/>
                </a:solidFill>
              </a:rPr>
              <a:t>To jest bardzo ważne. </a:t>
            </a:r>
            <a:br>
              <a:rPr lang="pl-PL" sz="7200" i="1" dirty="0" smtClean="0">
                <a:solidFill>
                  <a:srgbClr val="002060"/>
                </a:solidFill>
              </a:rPr>
            </a:br>
            <a:r>
              <a:rPr lang="pl-PL" sz="7200" i="1" dirty="0" smtClean="0">
                <a:solidFill>
                  <a:srgbClr val="002060"/>
                </a:solidFill>
              </a:rPr>
              <a:t>A tu jest rewelacyjna praca w grupach. Współpraca, dociekanie. Bronienie swoich racji, dowodzenie racji.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b="1" i="1" dirty="0" smtClean="0">
                <a:solidFill>
                  <a:srgbClr val="FF0000"/>
                </a:solidFill>
              </a:rPr>
              <a:t>Bardzo atrakcyjny dla dzieci. Dzieci zaczynają twórczo myśleć. Są zaciekawione tym, co się robi na lekcjach. To przynosi efekty. </a:t>
            </a:r>
            <a:r>
              <a:rPr lang="pl-PL" sz="7200" i="1" dirty="0" smtClean="0">
                <a:solidFill>
                  <a:srgbClr val="FF0000"/>
                </a:solidFill>
              </a:rPr>
              <a:t>Mają wyznaczoną pracę i muszą się </a:t>
            </a:r>
            <a:br>
              <a:rPr lang="pl-PL" sz="7200" i="1" dirty="0" smtClean="0">
                <a:solidFill>
                  <a:srgbClr val="FF0000"/>
                </a:solidFill>
              </a:rPr>
            </a:br>
            <a:r>
              <a:rPr lang="pl-PL" sz="7200" i="1" dirty="0" smtClean="0">
                <a:solidFill>
                  <a:srgbClr val="FF0000"/>
                </a:solidFill>
              </a:rPr>
              <a:t>z niej rozliczyć i sami siebie mobilizują do tego, żeby nawet tych słabszych , żeby im pomóc, żeby szybciej pracowali, może nie wyręczając, ale wskazując co mają robić. I te słabsze osoby czują się docenione i te lepsze też.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b="1" i="1" dirty="0" smtClean="0">
                <a:solidFill>
                  <a:srgbClr val="002060"/>
                </a:solidFill>
              </a:rPr>
              <a:t>Jeżeli nauczyciele chcą mieć satysfakcję, </a:t>
            </a:r>
            <a:r>
              <a:rPr lang="pl-PL" sz="7200" i="1" dirty="0" smtClean="0">
                <a:solidFill>
                  <a:srgbClr val="002060"/>
                </a:solidFill>
              </a:rPr>
              <a:t>nie wpaść w rutynę jako nauczyciele i chcą zobaczyć swoich uczniów, którzy są cały czas twórcami i badaczami, </a:t>
            </a:r>
            <a:r>
              <a:rPr lang="pl-PL" sz="7200" b="1" i="1" dirty="0" smtClean="0">
                <a:solidFill>
                  <a:srgbClr val="002060"/>
                </a:solidFill>
              </a:rPr>
              <a:t>to żeby skorzystali z tego.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5500" i="1" dirty="0" smtClean="0"/>
          </a:p>
        </p:txBody>
      </p:sp>
      <p:sp>
        <p:nvSpPr>
          <p:cNvPr id="9" name="Tytuł 3"/>
          <p:cNvSpPr txBox="1">
            <a:spLocks/>
          </p:cNvSpPr>
          <p:nvPr/>
        </p:nvSpPr>
        <p:spPr>
          <a:xfrm>
            <a:off x="1403350" y="341313"/>
            <a:ext cx="7283450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l-PL" sz="3200" dirty="0">
                <a:latin typeface="+mj-lt"/>
                <a:ea typeface="+mj-ea"/>
                <a:cs typeface="+mj-cs"/>
              </a:rPr>
              <a:t>Po rocznej pracy z pakietem edukacyjnym </a:t>
            </a:r>
            <a:br>
              <a:rPr lang="pl-PL" sz="3200" dirty="0">
                <a:latin typeface="+mj-lt"/>
                <a:ea typeface="+mj-ea"/>
                <a:cs typeface="+mj-cs"/>
              </a:rPr>
            </a:br>
            <a:r>
              <a:rPr lang="pl-PL" sz="3200" i="1" dirty="0">
                <a:latin typeface="+mj-lt"/>
                <a:ea typeface="+mj-ea"/>
                <a:cs typeface="+mj-cs"/>
              </a:rPr>
              <a:t>Gramy w piktogramy </a:t>
            </a:r>
            <a:endParaRPr lang="pl-PL" sz="32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1200" dirty="0" smtClean="0"/>
              <a:t>nauczyciele powiedzieli o swoich uczniach: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25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i="1" dirty="0" smtClean="0">
                <a:solidFill>
                  <a:srgbClr val="FF0000"/>
                </a:solidFill>
              </a:rPr>
              <a:t>Najważniejszą zmianą jest to, że </a:t>
            </a:r>
            <a:r>
              <a:rPr lang="pl-PL" sz="7200" b="1" i="1" dirty="0" smtClean="0">
                <a:solidFill>
                  <a:srgbClr val="FF0000"/>
                </a:solidFill>
              </a:rPr>
              <a:t>dzieci chcą i nie boją się poszukiwać</a:t>
            </a:r>
            <a:r>
              <a:rPr lang="pl-PL" sz="7200" i="1" dirty="0" smtClean="0">
                <a:solidFill>
                  <a:srgbClr val="FF0000"/>
                </a:solidFill>
              </a:rPr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4800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b="1" i="1" dirty="0" smtClean="0">
                <a:solidFill>
                  <a:srgbClr val="002060"/>
                </a:solidFill>
              </a:rPr>
              <a:t>Już się tak łatwo nie poddają</a:t>
            </a:r>
            <a:r>
              <a:rPr lang="pl-PL" sz="7200" i="1" dirty="0" smtClean="0">
                <a:solidFill>
                  <a:srgbClr val="002060"/>
                </a:solidFill>
              </a:rPr>
              <a:t>, jak widzą trudne zadanie.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4800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i="1" dirty="0" smtClean="0">
                <a:solidFill>
                  <a:srgbClr val="FF0000"/>
                </a:solidFill>
              </a:rPr>
              <a:t>Uważam, że </a:t>
            </a:r>
            <a:r>
              <a:rPr lang="pl-PL" sz="7200" b="1" i="1" dirty="0" smtClean="0">
                <a:solidFill>
                  <a:srgbClr val="FF0000"/>
                </a:solidFill>
              </a:rPr>
              <a:t>jest duża poprawa jeśli chodzi o wyciąganie wniosków</a:t>
            </a:r>
            <a:r>
              <a:rPr lang="pl-PL" sz="7200" i="1" dirty="0" smtClean="0">
                <a:solidFill>
                  <a:srgbClr val="FF0000"/>
                </a:solidFill>
              </a:rPr>
              <a:t>, </a:t>
            </a:r>
            <a:br>
              <a:rPr lang="pl-PL" sz="7200" i="1" dirty="0" smtClean="0">
                <a:solidFill>
                  <a:srgbClr val="FF0000"/>
                </a:solidFill>
              </a:rPr>
            </a:br>
            <a:r>
              <a:rPr lang="pl-PL" sz="7200" i="1" dirty="0" smtClean="0">
                <a:solidFill>
                  <a:srgbClr val="FF0000"/>
                </a:solidFill>
              </a:rPr>
              <a:t>związki przyczynowo- skutkowe, dzieci czytają teksty literackie, </a:t>
            </a:r>
            <a:br>
              <a:rPr lang="pl-PL" sz="7200" i="1" dirty="0" smtClean="0">
                <a:solidFill>
                  <a:srgbClr val="FF0000"/>
                </a:solidFill>
              </a:rPr>
            </a:br>
            <a:r>
              <a:rPr lang="pl-PL" sz="7200" i="1" dirty="0" smtClean="0">
                <a:solidFill>
                  <a:srgbClr val="FF0000"/>
                </a:solidFill>
              </a:rPr>
              <a:t>popularno-naukowe z większym zrozumieniem.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4800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i="1" dirty="0" smtClean="0">
                <a:solidFill>
                  <a:srgbClr val="002060"/>
                </a:solidFill>
              </a:rPr>
              <a:t>Druga rzecz, to kwestia aktywizacji dzieci -</a:t>
            </a:r>
            <a:r>
              <a:rPr lang="pl-PL" sz="7200" b="1" i="1" dirty="0" smtClean="0">
                <a:solidFill>
                  <a:srgbClr val="002060"/>
                </a:solidFill>
              </a:rPr>
              <a:t> </a:t>
            </a:r>
            <a:r>
              <a:rPr lang="pl-PL" sz="7200" b="1" i="1" dirty="0" err="1" smtClean="0">
                <a:solidFill>
                  <a:srgbClr val="002060"/>
                </a:solidFill>
              </a:rPr>
              <a:t>dzieci</a:t>
            </a:r>
            <a:r>
              <a:rPr lang="pl-PL" sz="7200" b="1" i="1" dirty="0" smtClean="0">
                <a:solidFill>
                  <a:srgbClr val="002060"/>
                </a:solidFill>
              </a:rPr>
              <a:t>  </a:t>
            </a:r>
            <a:r>
              <a:rPr lang="pl-PL" sz="7200" i="1" dirty="0" smtClean="0">
                <a:solidFill>
                  <a:srgbClr val="002060"/>
                </a:solidFill>
              </a:rPr>
              <a:t>uczą się tego, że </a:t>
            </a:r>
            <a:r>
              <a:rPr lang="pl-PL" sz="7200" b="1" i="1" dirty="0" smtClean="0">
                <a:solidFill>
                  <a:srgbClr val="002060"/>
                </a:solidFill>
              </a:rPr>
              <a:t>są aktywne </a:t>
            </a:r>
            <a:br>
              <a:rPr lang="pl-PL" sz="7200" b="1" i="1" dirty="0" smtClean="0">
                <a:solidFill>
                  <a:srgbClr val="002060"/>
                </a:solidFill>
              </a:rPr>
            </a:br>
            <a:r>
              <a:rPr lang="pl-PL" sz="7200" b="1" i="1" dirty="0" smtClean="0">
                <a:solidFill>
                  <a:srgbClr val="002060"/>
                </a:solidFill>
              </a:rPr>
              <a:t>w grupie,</a:t>
            </a:r>
            <a:r>
              <a:rPr lang="pl-PL" sz="7200" i="1" dirty="0" smtClean="0">
                <a:solidFill>
                  <a:srgbClr val="002060"/>
                </a:solidFill>
              </a:rPr>
              <a:t> że uczą się prowadzenia dyskusji, dawania argumentów, </a:t>
            </a:r>
            <a:br>
              <a:rPr lang="pl-PL" sz="7200" i="1" dirty="0" smtClean="0">
                <a:solidFill>
                  <a:srgbClr val="002060"/>
                </a:solidFill>
              </a:rPr>
            </a:br>
            <a:r>
              <a:rPr lang="pl-PL" sz="7200" i="1" dirty="0" smtClean="0">
                <a:solidFill>
                  <a:srgbClr val="002060"/>
                </a:solidFill>
              </a:rPr>
              <a:t>szukania związków przyczynowo skutkowych.</a:t>
            </a:r>
            <a:endParaRPr lang="pl-PL" sz="7200" dirty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4800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i="1" dirty="0" smtClean="0">
                <a:solidFill>
                  <a:srgbClr val="FF0000"/>
                </a:solidFill>
              </a:rPr>
              <a:t>Po roku czasu prowadzenia widzę, jak </a:t>
            </a:r>
            <a:r>
              <a:rPr lang="pl-PL" sz="7200" b="1" i="1" dirty="0" smtClean="0">
                <a:solidFill>
                  <a:srgbClr val="FF0000"/>
                </a:solidFill>
              </a:rPr>
              <a:t>dzieci się rozwinęły.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4800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b="1" i="1" dirty="0" smtClean="0">
                <a:solidFill>
                  <a:srgbClr val="002060"/>
                </a:solidFill>
              </a:rPr>
              <a:t>Widzą zmiany rodzice. </a:t>
            </a:r>
            <a:r>
              <a:rPr lang="pl-PL" sz="7200" i="1" dirty="0" smtClean="0">
                <a:solidFill>
                  <a:srgbClr val="002060"/>
                </a:solidFill>
              </a:rPr>
              <a:t>Przychodzą i mówią, że </a:t>
            </a:r>
            <a:r>
              <a:rPr lang="pl-PL" sz="7200" b="1" i="1" dirty="0" smtClean="0">
                <a:solidFill>
                  <a:srgbClr val="002060"/>
                </a:solidFill>
              </a:rPr>
              <a:t>dzieci są zachwycone zajęciami</a:t>
            </a:r>
            <a:r>
              <a:rPr lang="pl-PL" sz="7200" i="1" dirty="0" smtClean="0">
                <a:solidFill>
                  <a:srgbClr val="002060"/>
                </a:solidFill>
              </a:rPr>
              <a:t>, </a:t>
            </a:r>
            <a:br>
              <a:rPr lang="pl-PL" sz="7200" i="1" dirty="0" smtClean="0">
                <a:solidFill>
                  <a:srgbClr val="002060"/>
                </a:solidFill>
              </a:rPr>
            </a:br>
            <a:r>
              <a:rPr lang="pl-PL" sz="7200" i="1" dirty="0" smtClean="0">
                <a:solidFill>
                  <a:srgbClr val="002060"/>
                </a:solidFill>
              </a:rPr>
              <a:t>że narzekają jak zajęcia są odwoływane, bo była wycieczka. Albo wracają </a:t>
            </a:r>
            <a:br>
              <a:rPr lang="pl-PL" sz="7200" i="1" dirty="0" smtClean="0">
                <a:solidFill>
                  <a:srgbClr val="002060"/>
                </a:solidFill>
              </a:rPr>
            </a:br>
            <a:r>
              <a:rPr lang="pl-PL" sz="7200" i="1" dirty="0" smtClean="0">
                <a:solidFill>
                  <a:srgbClr val="002060"/>
                </a:solidFill>
              </a:rPr>
              <a:t>i przekazują rodzicom jakieś zagadki logiczne, które robimy. Pokazują kartę pracy </a:t>
            </a:r>
            <a:br>
              <a:rPr lang="pl-PL" sz="7200" i="1" dirty="0" smtClean="0">
                <a:solidFill>
                  <a:srgbClr val="002060"/>
                </a:solidFill>
              </a:rPr>
            </a:br>
            <a:r>
              <a:rPr lang="pl-PL" sz="7200" i="1" dirty="0" smtClean="0">
                <a:solidFill>
                  <a:srgbClr val="002060"/>
                </a:solidFill>
              </a:rPr>
              <a:t>i nie pokazują rozwiązania, żeby rodzic zastanowił się, jaka może być odpowiedź. </a:t>
            </a:r>
            <a:r>
              <a:rPr lang="pl-PL" sz="7200" b="1" i="1" dirty="0" smtClean="0">
                <a:solidFill>
                  <a:srgbClr val="002060"/>
                </a:solidFill>
              </a:rPr>
              <a:t>Mają satysfakcję. </a:t>
            </a:r>
            <a:endParaRPr lang="pl-PL" sz="7200" b="1" dirty="0">
              <a:solidFill>
                <a:srgbClr val="002060"/>
              </a:solidFill>
            </a:endParaRPr>
          </a:p>
        </p:txBody>
      </p:sp>
      <p:sp>
        <p:nvSpPr>
          <p:cNvPr id="33795" name="Tytuł 3"/>
          <p:cNvSpPr>
            <a:spLocks noGrp="1"/>
          </p:cNvSpPr>
          <p:nvPr>
            <p:ph type="title"/>
          </p:nvPr>
        </p:nvSpPr>
        <p:spPr>
          <a:xfrm>
            <a:off x="1403350" y="341313"/>
            <a:ext cx="7283450" cy="1143000"/>
          </a:xfrm>
        </p:spPr>
        <p:txBody>
          <a:bodyPr/>
          <a:lstStyle/>
          <a:p>
            <a:pPr eaLnBrk="1" hangingPunct="1"/>
            <a:r>
              <a:rPr lang="pl-PL" altLang="pl-PL" sz="3200" smtClean="0"/>
              <a:t>Po rocznej pracy z pakietem edukacyjnym </a:t>
            </a:r>
            <a:br>
              <a:rPr lang="pl-PL" altLang="pl-PL" sz="3200" smtClean="0"/>
            </a:br>
            <a:r>
              <a:rPr lang="pl-PL" altLang="pl-PL" sz="3200" i="1" smtClean="0"/>
              <a:t>Gramy w piktogramy </a:t>
            </a:r>
            <a:endParaRPr lang="pl-PL" altLang="pl-PL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11200" dirty="0" smtClean="0"/>
              <a:t>uczniowie powiedzieli: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5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b="1" i="1" dirty="0" smtClean="0">
                <a:solidFill>
                  <a:srgbClr val="FF0000"/>
                </a:solidFill>
              </a:rPr>
              <a:t>Są ciekawsze zajęcia </a:t>
            </a:r>
            <a:r>
              <a:rPr lang="pl-PL" sz="7200" i="1" dirty="0" smtClean="0">
                <a:solidFill>
                  <a:srgbClr val="FF0000"/>
                </a:solidFill>
              </a:rPr>
              <a:t>po prostu.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i="1" dirty="0" smtClean="0">
                <a:solidFill>
                  <a:srgbClr val="002060"/>
                </a:solidFill>
              </a:rPr>
              <a:t>Dzięki grze, niektórzy z naszej klasy, na przykład ten tu, </a:t>
            </a:r>
            <a:r>
              <a:rPr lang="pl-PL" sz="7200" b="1" i="1" dirty="0" smtClean="0">
                <a:solidFill>
                  <a:srgbClr val="002060"/>
                </a:solidFill>
              </a:rPr>
              <a:t>nauczyli się liczyć.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i="1" dirty="0" smtClean="0">
                <a:solidFill>
                  <a:srgbClr val="FF0000"/>
                </a:solidFill>
              </a:rPr>
              <a:t>No np. </a:t>
            </a:r>
            <a:r>
              <a:rPr lang="pl-PL" sz="7200" b="1" i="1" dirty="0" smtClean="0">
                <a:solidFill>
                  <a:srgbClr val="FF0000"/>
                </a:solidFill>
              </a:rPr>
              <a:t>zadania, mamy takie z gwiazdką </a:t>
            </a:r>
            <a:r>
              <a:rPr lang="pl-PL" sz="7200" i="1" dirty="0" smtClean="0">
                <a:solidFill>
                  <a:srgbClr val="FF0000"/>
                </a:solidFill>
              </a:rPr>
              <a:t>to je mogliśmy wykonać, bo one były podobne jak te w piktogramach i </a:t>
            </a:r>
            <a:r>
              <a:rPr lang="pl-PL" sz="7200" b="1" i="1" dirty="0" smtClean="0">
                <a:solidFill>
                  <a:srgbClr val="FF0000"/>
                </a:solidFill>
              </a:rPr>
              <a:t>były dla nas łatwe</a:t>
            </a:r>
            <a:r>
              <a:rPr lang="pl-PL" sz="7200" i="1" dirty="0" smtClean="0">
                <a:solidFill>
                  <a:srgbClr val="FF000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b="1" i="1" dirty="0" smtClean="0">
                <a:solidFill>
                  <a:srgbClr val="002060"/>
                </a:solidFill>
              </a:rPr>
              <a:t>Matematyka może być łatwiejsza.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i="1" dirty="0" smtClean="0">
                <a:solidFill>
                  <a:srgbClr val="FF0000"/>
                </a:solidFill>
              </a:rPr>
              <a:t>Tak ,tu mogliśmy pracować sami. A ja </a:t>
            </a:r>
            <a:r>
              <a:rPr lang="pl-PL" sz="7200" b="1" i="1" dirty="0" smtClean="0">
                <a:solidFill>
                  <a:srgbClr val="FF0000"/>
                </a:solidFill>
              </a:rPr>
              <a:t>wolę wymyślić sam.</a:t>
            </a:r>
            <a:endParaRPr lang="pl-PL" sz="7200" b="1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b="1" i="1" dirty="0" smtClean="0">
                <a:solidFill>
                  <a:srgbClr val="002060"/>
                </a:solidFill>
              </a:rPr>
              <a:t>Uczymy się współpracy.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i="1" dirty="0" smtClean="0">
                <a:solidFill>
                  <a:srgbClr val="FF0000"/>
                </a:solidFill>
              </a:rPr>
              <a:t>Są różne pomysły, </a:t>
            </a:r>
            <a:r>
              <a:rPr lang="pl-PL" sz="7200" b="1" i="1" dirty="0" smtClean="0">
                <a:solidFill>
                  <a:srgbClr val="FF0000"/>
                </a:solidFill>
              </a:rPr>
              <a:t>można podyskutować.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b="1" i="1" dirty="0" smtClean="0">
                <a:solidFill>
                  <a:srgbClr val="002060"/>
                </a:solidFill>
              </a:rPr>
              <a:t>To pomaga w życiu</a:t>
            </a:r>
            <a:r>
              <a:rPr lang="pl-PL" sz="7200" i="1" dirty="0" smtClean="0">
                <a:solidFill>
                  <a:srgbClr val="002060"/>
                </a:solidFill>
              </a:rPr>
              <a:t>, bo ma się lepsze skojarzenia.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7200" dirty="0" smtClean="0"/>
              <a:t> </a:t>
            </a:r>
            <a:r>
              <a:rPr lang="pl-PL" sz="7200" b="1" i="1" dirty="0" smtClean="0">
                <a:solidFill>
                  <a:srgbClr val="FF0000"/>
                </a:solidFill>
              </a:rPr>
              <a:t>Ja chciałbym mieć w domu pakiet, </a:t>
            </a:r>
            <a:r>
              <a:rPr lang="pl-PL" sz="7200" i="1" dirty="0" smtClean="0">
                <a:solidFill>
                  <a:srgbClr val="FF0000"/>
                </a:solidFill>
              </a:rPr>
              <a:t>bo mógłbym się nim bawić i bym się wtedy nie nudził.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5100" dirty="0"/>
          </a:p>
        </p:txBody>
      </p:sp>
      <p:sp>
        <p:nvSpPr>
          <p:cNvPr id="34819" name="Tytuł 3"/>
          <p:cNvSpPr>
            <a:spLocks noGrp="1"/>
          </p:cNvSpPr>
          <p:nvPr>
            <p:ph type="title"/>
          </p:nvPr>
        </p:nvSpPr>
        <p:spPr>
          <a:xfrm>
            <a:off x="1403350" y="341313"/>
            <a:ext cx="7283450" cy="1143000"/>
          </a:xfrm>
        </p:spPr>
        <p:txBody>
          <a:bodyPr/>
          <a:lstStyle/>
          <a:p>
            <a:pPr eaLnBrk="1" hangingPunct="1"/>
            <a:r>
              <a:rPr lang="pl-PL" altLang="pl-PL" sz="3200" smtClean="0"/>
              <a:t>Po rocznej pracy z pakietem edukacyjnym </a:t>
            </a:r>
            <a:br>
              <a:rPr lang="pl-PL" altLang="pl-PL" sz="3200" smtClean="0"/>
            </a:br>
            <a:r>
              <a:rPr lang="pl-PL" altLang="pl-PL" sz="3200" i="1" smtClean="0"/>
              <a:t>Gramy w piktogramy </a:t>
            </a:r>
            <a:endParaRPr lang="pl-PL" altLang="pl-PL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l-PL" altLang="pl-PL" sz="2800" smtClean="0"/>
              <a:t>nauczyciele powiedzieli o sobie:</a:t>
            </a:r>
          </a:p>
          <a:p>
            <a:pPr eaLnBrk="1" hangingPunct="1">
              <a:buFont typeface="Arial" charset="0"/>
              <a:buNone/>
            </a:pPr>
            <a:endParaRPr lang="pl-PL" altLang="pl-PL" sz="2400" smtClean="0"/>
          </a:p>
          <a:p>
            <a:pPr eaLnBrk="1" hangingPunct="1">
              <a:buFont typeface="Arial" charset="0"/>
              <a:buNone/>
            </a:pPr>
            <a:r>
              <a:rPr lang="pl-PL" altLang="pl-PL" sz="2000" i="1" smtClean="0">
                <a:solidFill>
                  <a:srgbClr val="FF0000"/>
                </a:solidFill>
              </a:rPr>
              <a:t>Dzięki uczestnictwu w projekcie </a:t>
            </a:r>
            <a:r>
              <a:rPr lang="pl-PL" altLang="pl-PL" sz="2000" b="1" i="1" smtClean="0">
                <a:solidFill>
                  <a:srgbClr val="FF0000"/>
                </a:solidFill>
              </a:rPr>
              <a:t>zaczęłam bardziej wierzyć w uczniów.</a:t>
            </a:r>
          </a:p>
          <a:p>
            <a:pPr eaLnBrk="1" hangingPunct="1">
              <a:buFont typeface="Arial" charset="0"/>
              <a:buNone/>
            </a:pPr>
            <a:endParaRPr lang="pl-PL" altLang="pl-PL" sz="2000" smtClean="0"/>
          </a:p>
          <a:p>
            <a:pPr eaLnBrk="1" hangingPunct="1">
              <a:buFont typeface="Arial" charset="0"/>
              <a:buNone/>
            </a:pPr>
            <a:r>
              <a:rPr lang="pl-PL" altLang="pl-PL" sz="2000" b="1" i="1" smtClean="0">
                <a:solidFill>
                  <a:srgbClr val="002060"/>
                </a:solidFill>
              </a:rPr>
              <a:t>Spojrzałam na uczniów z innej strony</a:t>
            </a:r>
            <a:r>
              <a:rPr lang="pl-PL" altLang="pl-PL" sz="2000" i="1" smtClean="0">
                <a:solidFill>
                  <a:srgbClr val="002060"/>
                </a:solidFill>
              </a:rPr>
              <a:t>, np. uczniowie słabsi mnie zaskoczyli.</a:t>
            </a:r>
          </a:p>
          <a:p>
            <a:pPr eaLnBrk="1" hangingPunct="1">
              <a:buFont typeface="Arial" charset="0"/>
              <a:buNone/>
            </a:pPr>
            <a:endParaRPr lang="pl-PL" altLang="pl-PL" sz="2000" i="1" smtClean="0"/>
          </a:p>
          <a:p>
            <a:pPr eaLnBrk="1" hangingPunct="1">
              <a:buFont typeface="Arial" charset="0"/>
              <a:buNone/>
            </a:pPr>
            <a:r>
              <a:rPr lang="pl-PL" altLang="pl-PL" sz="2000" i="1" smtClean="0">
                <a:solidFill>
                  <a:srgbClr val="FF0000"/>
                </a:solidFill>
              </a:rPr>
              <a:t>Jako nauczycielka z wieloletnim stażem pedagogicznym </a:t>
            </a:r>
            <a:r>
              <a:rPr lang="pl-PL" altLang="pl-PL" sz="2000" b="1" i="1" smtClean="0">
                <a:solidFill>
                  <a:srgbClr val="FF0000"/>
                </a:solidFill>
              </a:rPr>
              <a:t>dużo się nauczyłam. </a:t>
            </a:r>
            <a:r>
              <a:rPr lang="pl-PL" altLang="pl-PL" sz="2000" i="1" smtClean="0">
                <a:solidFill>
                  <a:srgbClr val="FF0000"/>
                </a:solidFill>
              </a:rPr>
              <a:t>Nie podpowiadam już dzieciom, oczekuję cierpliwie na odpowiedź. </a:t>
            </a:r>
            <a:br>
              <a:rPr lang="pl-PL" altLang="pl-PL" sz="2000" i="1" smtClean="0">
                <a:solidFill>
                  <a:srgbClr val="FF0000"/>
                </a:solidFill>
              </a:rPr>
            </a:br>
            <a:r>
              <a:rPr lang="pl-PL" altLang="pl-PL" sz="2000" i="1" smtClean="0">
                <a:solidFill>
                  <a:srgbClr val="FF0000"/>
                </a:solidFill>
              </a:rPr>
              <a:t>Nie zakładam, że dziecko nie poradzi sobie z zadaniem tak jak to czasami wcześniej się zdarzało. </a:t>
            </a:r>
            <a:r>
              <a:rPr lang="pl-PL" altLang="pl-PL" sz="2000" b="1" i="1" smtClean="0">
                <a:solidFill>
                  <a:srgbClr val="FF0000"/>
                </a:solidFill>
              </a:rPr>
              <a:t>Wiem, że podczas nauczania musi być aktywny uczeń, nie nauczyciel.</a:t>
            </a:r>
            <a:endParaRPr lang="pl-PL" altLang="pl-PL" sz="2000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pl-PL" altLang="pl-PL" sz="2000" i="1" smtClean="0"/>
          </a:p>
          <a:p>
            <a:pPr eaLnBrk="1" hangingPunct="1">
              <a:buFont typeface="Arial" charset="0"/>
              <a:buNone/>
            </a:pPr>
            <a:endParaRPr lang="pl-PL" altLang="pl-PL" sz="4000" smtClean="0"/>
          </a:p>
          <a:p>
            <a:pPr eaLnBrk="1" hangingPunct="1">
              <a:buFont typeface="Arial" charset="0"/>
              <a:buNone/>
            </a:pPr>
            <a:endParaRPr lang="pl-PL" altLang="pl-PL" sz="5500" i="1" smtClean="0"/>
          </a:p>
        </p:txBody>
      </p:sp>
      <p:sp>
        <p:nvSpPr>
          <p:cNvPr id="35843" name="Tytuł 3"/>
          <p:cNvSpPr>
            <a:spLocks noGrp="1"/>
          </p:cNvSpPr>
          <p:nvPr>
            <p:ph type="title"/>
          </p:nvPr>
        </p:nvSpPr>
        <p:spPr>
          <a:xfrm>
            <a:off x="1403350" y="341313"/>
            <a:ext cx="7283450" cy="1143000"/>
          </a:xfrm>
        </p:spPr>
        <p:txBody>
          <a:bodyPr/>
          <a:lstStyle/>
          <a:p>
            <a:pPr eaLnBrk="1" hangingPunct="1"/>
            <a:r>
              <a:rPr lang="pl-PL" altLang="pl-PL" sz="3200" smtClean="0"/>
              <a:t>Po rocznej pracy z pakietem edukacyjnym </a:t>
            </a:r>
            <a:br>
              <a:rPr lang="pl-PL" altLang="pl-PL" sz="3200" smtClean="0"/>
            </a:br>
            <a:r>
              <a:rPr lang="pl-PL" altLang="pl-PL" sz="3200" i="1" smtClean="0"/>
              <a:t>Gramy w piktogramy </a:t>
            </a:r>
            <a:endParaRPr lang="pl-PL" altLang="pl-PL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5" descr="pierwsza plansza.jpg"/>
          <p:cNvPicPr>
            <a:picLocks noChangeAspect="1"/>
          </p:cNvPicPr>
          <p:nvPr/>
        </p:nvPicPr>
        <p:blipFill>
          <a:blip r:embed="rId2" cstate="print"/>
          <a:srcRect l="3203" t="48950" r="3203" b="3801"/>
          <a:stretch>
            <a:fillRect/>
          </a:stretch>
        </p:blipFill>
        <p:spPr bwMode="auto">
          <a:xfrm>
            <a:off x="539552" y="3140968"/>
            <a:ext cx="8064896" cy="323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Obraz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1124744"/>
            <a:ext cx="1800225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pole tekstowe 8"/>
          <p:cNvSpPr txBox="1">
            <a:spLocks noChangeArrowheads="1"/>
          </p:cNvSpPr>
          <p:nvPr/>
        </p:nvSpPr>
        <p:spPr bwMode="auto">
          <a:xfrm>
            <a:off x="323528" y="1484784"/>
            <a:ext cx="8423275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altLang="pl-PL" sz="3200" b="1" dirty="0" smtClean="0">
              <a:latin typeface="Calibri" pitchFamily="34" charset="0"/>
            </a:endParaRPr>
          </a:p>
          <a:p>
            <a:pPr algn="ctr"/>
            <a:endParaRPr lang="pl-PL" altLang="pl-PL" sz="3200" b="1" dirty="0" smtClean="0">
              <a:latin typeface="Calibri" pitchFamily="34" charset="0"/>
            </a:endParaRPr>
          </a:p>
          <a:p>
            <a:pPr algn="ctr"/>
            <a:r>
              <a:rPr lang="pl-PL" altLang="pl-PL" sz="3600" b="1" dirty="0" smtClean="0">
                <a:solidFill>
                  <a:srgbClr val="0070C0"/>
                </a:solidFill>
                <a:latin typeface="Calibri" pitchFamily="34" charset="0"/>
              </a:rPr>
              <a:t>Pomaga </a:t>
            </a:r>
          </a:p>
          <a:p>
            <a:pPr algn="ctr"/>
            <a:r>
              <a:rPr lang="pl-PL" altLang="pl-PL" sz="3600" b="1" dirty="0" smtClean="0">
                <a:solidFill>
                  <a:srgbClr val="0070C0"/>
                </a:solidFill>
                <a:latin typeface="Calibri" pitchFamily="34" charset="0"/>
              </a:rPr>
              <a:t>skutecznie i </a:t>
            </a:r>
            <a:r>
              <a:rPr lang="pl-PL" altLang="pl-PL" sz="3600" b="1" dirty="0">
                <a:solidFill>
                  <a:srgbClr val="0070C0"/>
                </a:solidFill>
                <a:latin typeface="Calibri" pitchFamily="34" charset="0"/>
              </a:rPr>
              <a:t>ciekawie </a:t>
            </a:r>
            <a:endParaRPr lang="pl-PL" altLang="pl-PL" sz="3600" b="1" dirty="0" smtClean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r>
              <a:rPr lang="pl-PL" altLang="pl-PL" sz="3600" b="1" dirty="0" smtClean="0">
                <a:solidFill>
                  <a:srgbClr val="0070C0"/>
                </a:solidFill>
                <a:latin typeface="Calibri" pitchFamily="34" charset="0"/>
              </a:rPr>
              <a:t>uczyć </a:t>
            </a:r>
            <a:r>
              <a:rPr lang="pl-PL" altLang="pl-PL" sz="3600" b="1" dirty="0">
                <a:solidFill>
                  <a:srgbClr val="0070C0"/>
                </a:solidFill>
                <a:latin typeface="Calibri" pitchFamily="34" charset="0"/>
              </a:rPr>
              <a:t>matematyki!</a:t>
            </a:r>
          </a:p>
          <a:p>
            <a:endParaRPr lang="pl-PL" altLang="pl-PL" dirty="0">
              <a:latin typeface="Calibri" pitchFamily="34" charset="0"/>
            </a:endParaRPr>
          </a:p>
        </p:txBody>
      </p:sp>
      <p:sp>
        <p:nvSpPr>
          <p:cNvPr id="6" name="Tytuł 3"/>
          <p:cNvSpPr txBox="1">
            <a:spLocks/>
          </p:cNvSpPr>
          <p:nvPr/>
        </p:nvSpPr>
        <p:spPr bwMode="auto">
          <a:xfrm>
            <a:off x="1116013" y="274638"/>
            <a:ext cx="8027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l-PL" sz="3200" b="1" dirty="0">
                <a:latin typeface="+mj-lt"/>
                <a:ea typeface="+mj-ea"/>
                <a:cs typeface="+mj-cs"/>
              </a:rPr>
              <a:t>Pakiet edukacyjny </a:t>
            </a:r>
            <a:r>
              <a:rPr lang="pl-PL" sz="3200" b="1" i="1" dirty="0">
                <a:latin typeface="+mj-lt"/>
                <a:ea typeface="+mj-ea"/>
                <a:cs typeface="+mj-cs"/>
              </a:rPr>
              <a:t>Gramy w piktogramy</a:t>
            </a:r>
            <a:endParaRPr lang="pl-PL" sz="32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4"/>
          <p:cNvSpPr txBox="1"/>
          <p:nvPr/>
        </p:nvSpPr>
        <p:spPr>
          <a:xfrm>
            <a:off x="395536" y="1484784"/>
            <a:ext cx="8748464" cy="1656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spcBef>
                <a:spcPts val="0"/>
              </a:spcBef>
            </a:pPr>
            <a:r>
              <a:rPr lang="pl-PL" sz="2400" dirty="0" smtClean="0">
                <a:latin typeface="+mn-lt"/>
              </a:rPr>
              <a:t>Konstruktywizm poznawczy </a:t>
            </a:r>
            <a:r>
              <a:rPr lang="pl-PL" sz="2400" b="1" dirty="0" smtClean="0">
                <a:latin typeface="+mn-lt"/>
              </a:rPr>
              <a:t>J. Piageta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pl-PL" sz="2400" dirty="0" smtClean="0">
                <a:solidFill>
                  <a:srgbClr val="0070C0"/>
                </a:solidFill>
                <a:latin typeface="+mn-lt"/>
              </a:rPr>
              <a:t>   </a:t>
            </a: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Dzieci konstruują wiedzę, </a:t>
            </a:r>
            <a:r>
              <a:rPr lang="pl-PL" sz="2200" b="1" dirty="0" smtClean="0">
                <a:solidFill>
                  <a:srgbClr val="0070C0"/>
                </a:solidFill>
                <a:latin typeface="+mn-lt"/>
              </a:rPr>
              <a:t>poznając aktywnie swoje otoczenie.</a:t>
            </a:r>
          </a:p>
          <a:p>
            <a:pPr lvl="0" indent="-347663">
              <a:spcBef>
                <a:spcPts val="0"/>
              </a:spcBef>
              <a:buFont typeface="Wingdings" pitchFamily="2" charset="2"/>
              <a:buChar char="§"/>
            </a:pP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W uczeniu się ważne są </a:t>
            </a:r>
            <a:r>
              <a:rPr lang="pl-PL" sz="2200" b="1" dirty="0" smtClean="0">
                <a:solidFill>
                  <a:srgbClr val="0070C0"/>
                </a:solidFill>
                <a:latin typeface="+mn-lt"/>
              </a:rPr>
              <a:t>interakcje i współpraca  między uczniami.</a:t>
            </a:r>
          </a:p>
          <a:p>
            <a:pPr indent="-347663">
              <a:spcBef>
                <a:spcPts val="0"/>
              </a:spcBef>
              <a:buFont typeface="Wingdings" pitchFamily="2" charset="2"/>
              <a:buChar char="§"/>
            </a:pP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Nieodłącznym elementem uczenia się </a:t>
            </a:r>
            <a:r>
              <a:rPr lang="pl-PL" sz="2200" b="1" dirty="0" smtClean="0">
                <a:solidFill>
                  <a:srgbClr val="0070C0"/>
                </a:solidFill>
                <a:latin typeface="+mn-lt"/>
              </a:rPr>
              <a:t>jest popełnianie błędów</a:t>
            </a: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.</a:t>
            </a:r>
          </a:p>
          <a:p>
            <a:pPr marL="360363" lvl="0" indent="-347663">
              <a:lnSpc>
                <a:spcPts val="2950"/>
              </a:lnSpc>
              <a:spcBef>
                <a:spcPts val="147"/>
              </a:spcBef>
            </a:pPr>
            <a:endParaRPr lang="pl-PL" sz="2400" b="1" dirty="0" smtClean="0">
              <a:solidFill>
                <a:srgbClr val="0070C0"/>
              </a:solidFill>
              <a:latin typeface="+mn-lt"/>
            </a:endParaRPr>
          </a:p>
          <a:p>
            <a:pPr marL="12700">
              <a:lnSpc>
                <a:spcPts val="3360"/>
              </a:lnSpc>
              <a:spcBef>
                <a:spcPts val="168"/>
              </a:spcBef>
            </a:pPr>
            <a:endParaRPr lang="pl-PL" sz="2400" b="1" dirty="0" smtClean="0">
              <a:solidFill>
                <a:prstClr val="black"/>
              </a:solidFill>
              <a:latin typeface="Calibri"/>
            </a:endParaRPr>
          </a:p>
          <a:p>
            <a:pPr marL="12700">
              <a:lnSpc>
                <a:spcPts val="3360"/>
              </a:lnSpc>
              <a:spcBef>
                <a:spcPts val="168"/>
              </a:spcBef>
            </a:pPr>
            <a:endParaRPr lang="pl-PL" sz="3200" b="1" dirty="0" smtClean="0">
              <a:latin typeface="+mn-lt"/>
            </a:endParaRPr>
          </a:p>
          <a:p>
            <a:pPr marL="12700">
              <a:lnSpc>
                <a:spcPts val="3360"/>
              </a:lnSpc>
              <a:spcBef>
                <a:spcPts val="168"/>
              </a:spcBef>
            </a:pPr>
            <a:endParaRPr sz="3200" dirty="0">
              <a:latin typeface="Calibri"/>
              <a:cs typeface="Calibri"/>
            </a:endParaRPr>
          </a:p>
        </p:txBody>
      </p:sp>
      <p:sp>
        <p:nvSpPr>
          <p:cNvPr id="4099" name="Tytuł 3"/>
          <p:cNvSpPr>
            <a:spLocks noGrp="1"/>
          </p:cNvSpPr>
          <p:nvPr>
            <p:ph type="title"/>
          </p:nvPr>
        </p:nvSpPr>
        <p:spPr>
          <a:xfrm>
            <a:off x="1116013" y="274638"/>
            <a:ext cx="8027987" cy="1143000"/>
          </a:xfrm>
        </p:spPr>
        <p:txBody>
          <a:bodyPr/>
          <a:lstStyle/>
          <a:p>
            <a:pPr eaLnBrk="1" hangingPunct="1"/>
            <a:r>
              <a:rPr lang="pl-PL" altLang="pl-PL" sz="3200" b="1" dirty="0" smtClean="0"/>
              <a:t>Pakiet edukacyjny </a:t>
            </a:r>
            <a:r>
              <a:rPr lang="pl-PL" altLang="pl-PL" sz="3200" b="1" i="1" dirty="0" smtClean="0"/>
              <a:t>Gramy w piktogramy</a:t>
            </a:r>
            <a:br>
              <a:rPr lang="pl-PL" altLang="pl-PL" sz="3200" b="1" i="1" dirty="0" smtClean="0"/>
            </a:br>
            <a:r>
              <a:rPr lang="pl-PL" altLang="pl-PL" sz="3200" i="1" dirty="0" smtClean="0"/>
              <a:t>- </a:t>
            </a:r>
            <a:r>
              <a:rPr lang="pl-PL" altLang="pl-PL" sz="3200" dirty="0" smtClean="0"/>
              <a:t>jego filozofia</a:t>
            </a:r>
          </a:p>
        </p:txBody>
      </p:sp>
      <p:sp>
        <p:nvSpPr>
          <p:cNvPr id="8" name="object 2"/>
          <p:cNvSpPr txBox="1"/>
          <p:nvPr/>
        </p:nvSpPr>
        <p:spPr>
          <a:xfrm>
            <a:off x="395536" y="3212976"/>
            <a:ext cx="8748464" cy="17281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545"/>
              </a:lnSpc>
              <a:spcBef>
                <a:spcPts val="127"/>
              </a:spcBef>
            </a:pPr>
            <a:r>
              <a:rPr sz="2400" dirty="0" err="1" smtClean="0">
                <a:latin typeface="+mn-lt"/>
              </a:rPr>
              <a:t>Konstruktywizm</a:t>
            </a:r>
            <a:r>
              <a:rPr sz="2400" dirty="0" smtClean="0">
                <a:latin typeface="+mn-lt"/>
              </a:rPr>
              <a:t> </a:t>
            </a:r>
            <a:r>
              <a:rPr sz="2400" dirty="0" err="1" smtClean="0">
                <a:latin typeface="+mn-lt"/>
              </a:rPr>
              <a:t>społeczno-kulturowy</a:t>
            </a:r>
            <a:r>
              <a:rPr lang="pl-PL" sz="2400" dirty="0" smtClean="0">
                <a:latin typeface="+mn-lt"/>
              </a:rPr>
              <a:t> </a:t>
            </a:r>
            <a:r>
              <a:rPr sz="2400" b="1" dirty="0" smtClean="0">
                <a:latin typeface="+mn-lt"/>
              </a:rPr>
              <a:t>L.</a:t>
            </a:r>
            <a:r>
              <a:rPr lang="pl-PL" sz="2400" b="1" dirty="0" smtClean="0">
                <a:latin typeface="+mn-lt"/>
              </a:rPr>
              <a:t> </a:t>
            </a:r>
            <a:r>
              <a:rPr sz="2400" b="1" dirty="0" smtClean="0">
                <a:latin typeface="+mn-lt"/>
              </a:rPr>
              <a:t>Wygotskiego</a:t>
            </a:r>
            <a:endParaRPr lang="pl-PL" sz="2400" b="1" dirty="0" smtClean="0">
              <a:latin typeface="+mn-lt"/>
            </a:endParaRPr>
          </a:p>
          <a:p>
            <a:pPr>
              <a:lnSpc>
                <a:spcPts val="2545"/>
              </a:lnSpc>
              <a:spcBef>
                <a:spcPts val="127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rgbClr val="0070C0"/>
                </a:solidFill>
                <a:latin typeface="+mn-lt"/>
                <a:cs typeface="Calibri"/>
              </a:rPr>
              <a:t> </a:t>
            </a: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Dziecko</a:t>
            </a:r>
            <a:r>
              <a:rPr lang="pl-PL" sz="2200" b="1" dirty="0" smtClean="0">
                <a:solidFill>
                  <a:srgbClr val="0070C0"/>
                </a:solidFill>
                <a:latin typeface="+mn-lt"/>
              </a:rPr>
              <a:t> aktywnie konstruuje wiedzę</a:t>
            </a: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, </a:t>
            </a:r>
            <a:r>
              <a:rPr lang="pl-PL" sz="2200" b="1" dirty="0" smtClean="0">
                <a:solidFill>
                  <a:srgbClr val="0070C0"/>
                </a:solidFill>
                <a:latin typeface="+mn-lt"/>
              </a:rPr>
              <a:t>współdziałając z dorosłym.</a:t>
            </a:r>
          </a:p>
          <a:p>
            <a:pPr>
              <a:lnSpc>
                <a:spcPts val="2545"/>
              </a:lnSpc>
              <a:spcBef>
                <a:spcPts val="127"/>
              </a:spcBef>
              <a:buFont typeface="Wingdings" pitchFamily="2" charset="2"/>
              <a:buChar char="§"/>
            </a:pP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  Nauczanie powinno uwzględniać </a:t>
            </a:r>
            <a:r>
              <a:rPr lang="pl-PL" sz="2200" b="1" dirty="0" smtClean="0">
                <a:solidFill>
                  <a:srgbClr val="0070C0"/>
                </a:solidFill>
                <a:latin typeface="+mn-lt"/>
              </a:rPr>
              <a:t>strefę najbliższego rozwoju </a:t>
            </a: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dziecka.</a:t>
            </a:r>
          </a:p>
          <a:p>
            <a:pPr>
              <a:lnSpc>
                <a:spcPts val="2545"/>
              </a:lnSpc>
              <a:spcBef>
                <a:spcPts val="127"/>
              </a:spcBef>
              <a:buFont typeface="Wingdings" pitchFamily="2" charset="2"/>
              <a:buChar char="§"/>
            </a:pP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  W uczeniu ważny jest </a:t>
            </a:r>
            <a:r>
              <a:rPr lang="pl-PL" sz="2200" b="1" dirty="0" err="1" smtClean="0">
                <a:solidFill>
                  <a:srgbClr val="0070C0"/>
                </a:solidFill>
                <a:latin typeface="+mn-lt"/>
              </a:rPr>
              <a:t>tutoring</a:t>
            </a:r>
            <a:r>
              <a:rPr lang="pl-PL" sz="2200" b="1" dirty="0" smtClean="0">
                <a:solidFill>
                  <a:srgbClr val="0070C0"/>
                </a:solidFill>
                <a:latin typeface="+mn-lt"/>
              </a:rPr>
              <a:t> rówieśniczy </a:t>
            </a: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- dziecko, które wie więcej.</a:t>
            </a:r>
          </a:p>
          <a:p>
            <a:pPr>
              <a:lnSpc>
                <a:spcPts val="2545"/>
              </a:lnSpc>
              <a:spcBef>
                <a:spcPts val="127"/>
              </a:spcBef>
              <a:buFont typeface="Wingdings" pitchFamily="2" charset="2"/>
              <a:buChar char="§"/>
            </a:pPr>
            <a:endParaRPr sz="2400" b="1" dirty="0">
              <a:solidFill>
                <a:srgbClr val="0070C0"/>
              </a:solidFill>
              <a:latin typeface="+mn-lt"/>
              <a:cs typeface="Calibri"/>
            </a:endParaRPr>
          </a:p>
        </p:txBody>
      </p:sp>
      <p:sp>
        <p:nvSpPr>
          <p:cNvPr id="9" name="object 2"/>
          <p:cNvSpPr txBox="1"/>
          <p:nvPr/>
        </p:nvSpPr>
        <p:spPr>
          <a:xfrm>
            <a:off x="395536" y="4797152"/>
            <a:ext cx="8748464" cy="180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2545"/>
              </a:lnSpc>
              <a:spcBef>
                <a:spcPts val="127"/>
              </a:spcBef>
            </a:pPr>
            <a:r>
              <a:rPr sz="2400" dirty="0" err="1" smtClean="0">
                <a:latin typeface="+mn-lt"/>
              </a:rPr>
              <a:t>Konstruktywizm</a:t>
            </a:r>
            <a:r>
              <a:rPr sz="2400" dirty="0" smtClean="0">
                <a:latin typeface="+mn-lt"/>
              </a:rPr>
              <a:t> </a:t>
            </a:r>
            <a:r>
              <a:rPr sz="2400" dirty="0" err="1" smtClean="0">
                <a:latin typeface="+mn-lt"/>
              </a:rPr>
              <a:t>społeczno-kulturowy</a:t>
            </a:r>
            <a:r>
              <a:rPr lang="pl-PL" sz="2400" dirty="0" smtClean="0">
                <a:latin typeface="+mn-lt"/>
              </a:rPr>
              <a:t> </a:t>
            </a:r>
            <a:r>
              <a:rPr sz="2400" b="1" dirty="0" smtClean="0">
                <a:latin typeface="+mn-lt"/>
              </a:rPr>
              <a:t>J. </a:t>
            </a:r>
            <a:r>
              <a:rPr sz="2400" b="1" dirty="0" err="1" smtClean="0">
                <a:latin typeface="+mn-lt"/>
              </a:rPr>
              <a:t>Brunera</a:t>
            </a:r>
            <a:endParaRPr lang="pl-PL" sz="2400" b="1" dirty="0" smtClean="0">
              <a:latin typeface="+mn-lt"/>
            </a:endParaRPr>
          </a:p>
          <a:p>
            <a:pPr marL="12700">
              <a:lnSpc>
                <a:spcPts val="2545"/>
              </a:lnSpc>
              <a:spcBef>
                <a:spcPts val="127"/>
              </a:spcBef>
              <a:buFont typeface="Wingdings" pitchFamily="2" charset="2"/>
              <a:buChar char="§"/>
            </a:pPr>
            <a:r>
              <a:rPr lang="pl-PL" sz="24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Proces edukacji powinien uruchamiać  proces </a:t>
            </a:r>
            <a:r>
              <a:rPr lang="pl-PL" sz="2200" b="1" dirty="0" smtClean="0">
                <a:solidFill>
                  <a:srgbClr val="0070C0"/>
                </a:solidFill>
                <a:latin typeface="+mn-lt"/>
              </a:rPr>
              <a:t>odkrywania, samodzielnego poznawania i porządkowania wiedzy</a:t>
            </a:r>
          </a:p>
          <a:p>
            <a:pPr marL="12700">
              <a:lnSpc>
                <a:spcPts val="2545"/>
              </a:lnSpc>
              <a:spcBef>
                <a:spcPts val="127"/>
              </a:spcBef>
              <a:buFont typeface="Wingdings" pitchFamily="2" charset="2"/>
              <a:buChar char="§"/>
            </a:pPr>
            <a:r>
              <a:rPr lang="pl-PL" sz="2200" b="1" dirty="0" smtClean="0">
                <a:solidFill>
                  <a:srgbClr val="0070C0"/>
                </a:solidFill>
                <a:latin typeface="+mn-lt"/>
              </a:rPr>
              <a:t>  Samodzielne dochodzenie do pojęć </a:t>
            </a: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jest gwarancją lepszego rozumienia </a:t>
            </a:r>
            <a:br>
              <a:rPr lang="pl-PL" sz="2200" dirty="0" smtClean="0">
                <a:solidFill>
                  <a:srgbClr val="0070C0"/>
                </a:solidFill>
                <a:latin typeface="+mn-lt"/>
              </a:rPr>
            </a:br>
            <a:r>
              <a:rPr lang="pl-PL" sz="2200" dirty="0" smtClean="0">
                <a:solidFill>
                  <a:srgbClr val="0070C0"/>
                </a:solidFill>
                <a:latin typeface="+mn-lt"/>
              </a:rPr>
              <a:t>i sprawniejszego posługiwania się nimi w praktyce. </a:t>
            </a:r>
          </a:p>
          <a:p>
            <a:pPr marL="12700">
              <a:lnSpc>
                <a:spcPts val="2545"/>
              </a:lnSpc>
              <a:spcBef>
                <a:spcPts val="127"/>
              </a:spcBef>
              <a:buFont typeface="Wingdings" pitchFamily="2" charset="2"/>
              <a:buChar char="§"/>
            </a:pPr>
            <a:endParaRPr sz="2200" b="1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ytuł 3"/>
          <p:cNvSpPr>
            <a:spLocks noGrp="1"/>
          </p:cNvSpPr>
          <p:nvPr>
            <p:ph type="title"/>
          </p:nvPr>
        </p:nvSpPr>
        <p:spPr>
          <a:xfrm>
            <a:off x="1116013" y="274638"/>
            <a:ext cx="8027987" cy="1143000"/>
          </a:xfrm>
        </p:spPr>
        <p:txBody>
          <a:bodyPr/>
          <a:lstStyle/>
          <a:p>
            <a:pPr eaLnBrk="1" hangingPunct="1"/>
            <a:r>
              <a:rPr lang="pl-PL" altLang="pl-PL" sz="3200" b="1" dirty="0" smtClean="0"/>
              <a:t>Pakiet edukacyjny </a:t>
            </a:r>
            <a:r>
              <a:rPr lang="pl-PL" altLang="pl-PL" sz="3200" b="1" i="1" dirty="0" smtClean="0"/>
              <a:t>Gramy w piktogramy</a:t>
            </a:r>
            <a:br>
              <a:rPr lang="pl-PL" altLang="pl-PL" sz="3200" b="1" i="1" dirty="0" smtClean="0"/>
            </a:br>
            <a:r>
              <a:rPr lang="pl-PL" altLang="pl-PL" sz="3200" i="1" dirty="0" smtClean="0"/>
              <a:t> - </a:t>
            </a:r>
            <a:r>
              <a:rPr lang="pl-PL" altLang="pl-PL" sz="3200" dirty="0" smtClean="0"/>
              <a:t>jego filozofia</a:t>
            </a:r>
            <a:endParaRPr lang="pl-PL" altLang="pl-PL" sz="3200" b="1" dirty="0" smtClean="0"/>
          </a:p>
        </p:txBody>
      </p:sp>
      <p:sp>
        <p:nvSpPr>
          <p:cNvPr id="4100" name="Symbol zastępczy zawartości 4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960440"/>
          </a:xfrm>
        </p:spPr>
        <p:txBody>
          <a:bodyPr/>
          <a:lstStyle/>
          <a:p>
            <a:pPr marL="360363" indent="-360363">
              <a:buFont typeface="Wingdings" pitchFamily="2" charset="2"/>
              <a:buChar char="§"/>
              <a:defRPr/>
            </a:pPr>
            <a:r>
              <a:rPr lang="pl-PL" sz="2200" dirty="0" smtClean="0">
                <a:solidFill>
                  <a:srgbClr val="0070C0"/>
                </a:solidFill>
              </a:rPr>
              <a:t>Mózg człowieka rozwija się od zapłodnienia do dorosłości; </a:t>
            </a:r>
          </a:p>
          <a:p>
            <a:pPr marL="360363" indent="-360363">
              <a:buFont typeface="Wingdings" pitchFamily="2" charset="2"/>
              <a:buChar char="§"/>
              <a:defRPr/>
            </a:pPr>
            <a:r>
              <a:rPr lang="pl-PL" sz="2200" dirty="0" smtClean="0">
                <a:solidFill>
                  <a:srgbClr val="0070C0"/>
                </a:solidFill>
              </a:rPr>
              <a:t>rozwój obejmuje powstawanie komórek nerwowych,  tworzenie między nimi połączeń oraz </a:t>
            </a:r>
            <a:r>
              <a:rPr lang="pl-PL" sz="2200" dirty="0" err="1" smtClean="0">
                <a:solidFill>
                  <a:srgbClr val="0070C0"/>
                </a:solidFill>
              </a:rPr>
              <a:t>mielinizację</a:t>
            </a:r>
            <a:r>
              <a:rPr lang="pl-PL" sz="2200" dirty="0" smtClean="0">
                <a:solidFill>
                  <a:srgbClr val="0070C0"/>
                </a:solidFill>
              </a:rPr>
              <a:t> włókien nerwowych; </a:t>
            </a:r>
          </a:p>
          <a:p>
            <a:pPr marL="360363" indent="-360363"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pl-PL" sz="2200" dirty="0" smtClean="0">
                <a:solidFill>
                  <a:srgbClr val="0070C0"/>
                </a:solidFill>
              </a:rPr>
              <a:t>im bardziej jest rozbudowana sieć połączeń, tym szybsza jest wymiana informacji między poszczególnymi ośrodkami, sprawniejsze myślenie;</a:t>
            </a:r>
          </a:p>
          <a:p>
            <a:pPr marL="360363" indent="-360363"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pl-PL" sz="2200" dirty="0" smtClean="0">
                <a:solidFill>
                  <a:srgbClr val="0070C0"/>
                </a:solidFill>
              </a:rPr>
              <a:t>warunkiem tworzenia i rozszerzania się siatki połączeń międzykomórkowych jest </a:t>
            </a:r>
            <a:r>
              <a:rPr lang="pl-PL" sz="2200" b="1" dirty="0" smtClean="0">
                <a:solidFill>
                  <a:srgbClr val="0070C0"/>
                </a:solidFill>
              </a:rPr>
              <a:t>aktywność intelektualna dziecka</a:t>
            </a:r>
            <a:r>
              <a:rPr lang="pl-PL" sz="2200" dirty="0" smtClean="0">
                <a:solidFill>
                  <a:srgbClr val="0070C0"/>
                </a:solidFill>
              </a:rPr>
              <a:t>;</a:t>
            </a:r>
          </a:p>
          <a:p>
            <a:pPr marL="360363" indent="-360363"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pl-PL" sz="2200" dirty="0" smtClean="0">
                <a:solidFill>
                  <a:srgbClr val="0070C0"/>
                </a:solidFill>
              </a:rPr>
              <a:t>warunkiem rozwoju mózgu jest </a:t>
            </a:r>
            <a:r>
              <a:rPr lang="pl-PL" sz="2200" b="1" dirty="0" smtClean="0">
                <a:solidFill>
                  <a:srgbClr val="0070C0"/>
                </a:solidFill>
              </a:rPr>
              <a:t>aktywność człowieka</a:t>
            </a:r>
            <a:br>
              <a:rPr lang="pl-PL" sz="2200" b="1" dirty="0" smtClean="0">
                <a:solidFill>
                  <a:srgbClr val="0070C0"/>
                </a:solidFill>
              </a:rPr>
            </a:br>
            <a:r>
              <a:rPr lang="pl-PL" sz="2200" b="1" dirty="0" smtClean="0">
                <a:solidFill>
                  <a:srgbClr val="0070C0"/>
                </a:solidFill>
              </a:rPr>
              <a:t>o charakterze nieschematycznym. </a:t>
            </a:r>
          </a:p>
          <a:p>
            <a:pPr marL="360363" indent="-360363">
              <a:spcBef>
                <a:spcPts val="0"/>
              </a:spcBef>
              <a:buNone/>
              <a:defRPr/>
            </a:pPr>
            <a:endParaRPr lang="pl-PL" sz="2200" b="1" dirty="0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endParaRPr lang="pl-PL" altLang="pl-PL" sz="2400" dirty="0" smtClean="0"/>
          </a:p>
          <a:p>
            <a:pPr eaLnBrk="1" hangingPunct="1">
              <a:buFont typeface="Arial" charset="0"/>
              <a:buNone/>
            </a:pPr>
            <a:endParaRPr lang="pl-PL" altLang="pl-PL" sz="2400" dirty="0" smtClean="0"/>
          </a:p>
        </p:txBody>
      </p:sp>
      <p:sp>
        <p:nvSpPr>
          <p:cNvPr id="7" name="Tytuł 3"/>
          <p:cNvSpPr txBox="1">
            <a:spLocks/>
          </p:cNvSpPr>
          <p:nvPr/>
        </p:nvSpPr>
        <p:spPr bwMode="auto">
          <a:xfrm>
            <a:off x="971600" y="2132856"/>
            <a:ext cx="7345363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l-PL" sz="2800" b="1" dirty="0">
                <a:latin typeface="+mn-lt"/>
              </a:rPr>
              <a:t>Jak uczy się mózg? </a:t>
            </a:r>
            <a:endParaRPr lang="pl-PL" sz="2800" b="1" dirty="0" smtClean="0">
              <a:latin typeface="+mn-lt"/>
            </a:endParaRPr>
          </a:p>
          <a:p>
            <a:pPr algn="ctr">
              <a:defRPr/>
            </a:pPr>
            <a:endParaRPr lang="pl-PL" sz="3200" b="1" dirty="0" smtClean="0">
              <a:solidFill>
                <a:srgbClr val="7030A0"/>
              </a:solidFill>
              <a:latin typeface="+mn-lt"/>
            </a:endParaRPr>
          </a:p>
          <a:p>
            <a:pPr algn="ctr">
              <a:defRPr/>
            </a:pPr>
            <a:endParaRPr lang="pl-PL" sz="3200" b="1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ytuł 3"/>
          <p:cNvSpPr>
            <a:spLocks noGrp="1"/>
          </p:cNvSpPr>
          <p:nvPr>
            <p:ph type="title"/>
          </p:nvPr>
        </p:nvSpPr>
        <p:spPr>
          <a:xfrm>
            <a:off x="1116013" y="274638"/>
            <a:ext cx="8027987" cy="1143000"/>
          </a:xfrm>
        </p:spPr>
        <p:txBody>
          <a:bodyPr/>
          <a:lstStyle/>
          <a:p>
            <a:pPr eaLnBrk="1" hangingPunct="1"/>
            <a:r>
              <a:rPr lang="pl-PL" altLang="pl-PL" sz="3200" b="1" dirty="0" smtClean="0"/>
              <a:t>Pakiet edukacyjny </a:t>
            </a:r>
            <a:r>
              <a:rPr lang="pl-PL" altLang="pl-PL" sz="3200" b="1" i="1" dirty="0" smtClean="0"/>
              <a:t>Gramy w piktogramy</a:t>
            </a:r>
            <a:br>
              <a:rPr lang="pl-PL" altLang="pl-PL" sz="3200" b="1" i="1" dirty="0" smtClean="0"/>
            </a:br>
            <a:r>
              <a:rPr lang="pl-PL" altLang="pl-PL" sz="3200" i="1" dirty="0" smtClean="0"/>
              <a:t> - </a:t>
            </a:r>
            <a:r>
              <a:rPr lang="pl-PL" altLang="pl-PL" sz="3200" dirty="0" smtClean="0"/>
              <a:t>jego filozofia</a:t>
            </a:r>
            <a:endParaRPr lang="pl-PL" altLang="pl-PL" sz="3200" b="1" dirty="0" smtClean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99592" y="1628800"/>
            <a:ext cx="759618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pl-PL" sz="2800" b="1" dirty="0">
                <a:latin typeface="+mn-lt"/>
              </a:rPr>
              <a:t>Matematyka to nauka o </a:t>
            </a:r>
            <a:r>
              <a:rPr lang="pl-PL" sz="2800" b="1" dirty="0" smtClean="0">
                <a:latin typeface="+mn-lt"/>
              </a:rPr>
              <a:t>strukturach. </a:t>
            </a:r>
          </a:p>
          <a:p>
            <a:pPr marL="342900" indent="-342900" algn="r">
              <a:spcBef>
                <a:spcPct val="20000"/>
              </a:spcBef>
            </a:pPr>
            <a:r>
              <a:rPr lang="pl-PL" sz="2000" dirty="0" smtClean="0">
                <a:solidFill>
                  <a:srgbClr val="0070C0"/>
                </a:solidFill>
                <a:latin typeface="+mn-lt"/>
              </a:rPr>
              <a:t>H. </a:t>
            </a:r>
            <a:r>
              <a:rPr lang="pl-PL" sz="2000" dirty="0" err="1" smtClean="0">
                <a:solidFill>
                  <a:srgbClr val="0070C0"/>
                </a:solidFill>
                <a:latin typeface="+mn-lt"/>
              </a:rPr>
              <a:t>Freudenthal</a:t>
            </a:r>
            <a:r>
              <a:rPr lang="pl-PL" sz="2000" dirty="0" smtClean="0">
                <a:solidFill>
                  <a:srgbClr val="0070C0"/>
                </a:solidFill>
                <a:latin typeface="+mn-lt"/>
              </a:rPr>
              <a:t> (1905-1990)</a:t>
            </a:r>
          </a:p>
          <a:p>
            <a:pPr marL="342900" indent="-342900" algn="r">
              <a:spcBef>
                <a:spcPct val="20000"/>
              </a:spcBef>
            </a:pPr>
            <a:endParaRPr lang="pl-PL" sz="2000" dirty="0" smtClean="0">
              <a:solidFill>
                <a:srgbClr val="0000CC"/>
              </a:solidFill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pl-PL" sz="2800" b="1" dirty="0" smtClean="0">
                <a:solidFill>
                  <a:srgbClr val="0000CC"/>
                </a:solidFill>
              </a:rPr>
              <a:t> </a:t>
            </a:r>
            <a:endParaRPr lang="pl-PL" sz="2800" b="1" dirty="0">
              <a:solidFill>
                <a:srgbClr val="0000CC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pl-PL" sz="2000" i="1" dirty="0">
              <a:latin typeface="Times New Roman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539552" y="2780928"/>
            <a:ext cx="8155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defTabSz="720000">
              <a:buNone/>
            </a:pPr>
            <a:r>
              <a:rPr lang="pl-PL" sz="2400" dirty="0" smtClean="0">
                <a:solidFill>
                  <a:srgbClr val="0070C0"/>
                </a:solidFill>
                <a:latin typeface="+mn-lt"/>
                <a:cs typeface="Arial" pitchFamily="34" charset="0"/>
              </a:rPr>
              <a:t>Matematyka to nie nauka o liczeniu.</a:t>
            </a:r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 bwMode="auto">
          <a:xfrm>
            <a:off x="683568" y="3212976"/>
            <a:ext cx="795739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92075" marR="0" lvl="0" indent="0" algn="l" defTabSz="720000" rtl="0" eaLnBrk="0" fontAlgn="base" latinLnBrk="0" hangingPunct="0">
              <a:lnSpc>
                <a:spcPct val="1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To nauka </a:t>
            </a: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o dostrzeganiu i wykorzystywaniu prawidłowości, </a:t>
            </a:r>
            <a:b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</a:b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o przewidywaniu, szukaniu przyczyn i badaniu skutków, </a:t>
            </a:r>
            <a:b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</a:b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wyjaśnianiu i przekonywaniu, sztuce argumentacji  …</a:t>
            </a:r>
          </a:p>
          <a:p>
            <a:pPr marL="342900" marR="0" lvl="0" indent="0" algn="l" defTabSz="7200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6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0" algn="ctr" defTabSz="7200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31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0" algn="ctr" defTabSz="7200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31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539552" y="5499229"/>
            <a:ext cx="81557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defTabSz="720000">
              <a:buNone/>
            </a:pPr>
            <a:r>
              <a:rPr lang="pl-PL" sz="2800" b="1" dirty="0" smtClean="0">
                <a:latin typeface="+mn-lt"/>
                <a:cs typeface="Arial" pitchFamily="34" charset="0"/>
              </a:rPr>
              <a:t>Matematyka powinna uczyć myśleć!</a:t>
            </a:r>
          </a:p>
          <a:p>
            <a:pPr indent="0" algn="ctr" defTabSz="720000">
              <a:buNone/>
            </a:pPr>
            <a:endParaRPr lang="pl-PL" sz="2800" b="1" dirty="0" smtClean="0">
              <a:solidFill>
                <a:srgbClr val="0000CC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208912" cy="597666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pl-PL" sz="2800" b="1" dirty="0" smtClean="0">
                <a:solidFill>
                  <a:srgbClr val="0070C0"/>
                </a:solidFill>
              </a:rPr>
              <a:t>Kilka praktycznych rad</a:t>
            </a:r>
          </a:p>
          <a:p>
            <a:pPr>
              <a:spcBef>
                <a:spcPts val="0"/>
              </a:spcBef>
            </a:pPr>
            <a:r>
              <a:rPr lang="pl-PL" sz="2800" b="1" dirty="0" smtClean="0">
                <a:solidFill>
                  <a:srgbClr val="0070C0"/>
                </a:solidFill>
              </a:rPr>
              <a:t>związanych z edukacją matematyczną</a:t>
            </a:r>
          </a:p>
          <a:p>
            <a:pPr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endParaRPr lang="pl-PL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208912" cy="2232248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endParaRPr lang="pl-PL" sz="28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pl-PL" sz="2800" b="1" dirty="0" smtClean="0">
                <a:solidFill>
                  <a:schemeClr val="tx1"/>
                </a:solidFill>
              </a:rPr>
              <a:t>Zawsze zaczynajmy od poznania naszych uczniów, </a:t>
            </a:r>
          </a:p>
          <a:p>
            <a:pPr algn="l">
              <a:spcBef>
                <a:spcPts val="0"/>
              </a:spcBef>
            </a:pPr>
            <a:r>
              <a:rPr lang="pl-PL" sz="2800" b="1" dirty="0" smtClean="0">
                <a:solidFill>
                  <a:schemeClr val="tx1"/>
                </a:solidFill>
              </a:rPr>
              <a:t>ich matematycznej wiedzy i możliwości.</a:t>
            </a: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endParaRPr lang="pl-PL" dirty="0"/>
          </a:p>
        </p:txBody>
      </p:sp>
      <p:sp>
        <p:nvSpPr>
          <p:cNvPr id="4" name="Podtytuł 2"/>
          <p:cNvSpPr txBox="1">
            <a:spLocks/>
          </p:cNvSpPr>
          <p:nvPr/>
        </p:nvSpPr>
        <p:spPr>
          <a:xfrm>
            <a:off x="539552" y="3429000"/>
            <a:ext cx="8208912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Dzięki uzyskanej w ten sposób wiedzy będziemy mogli stworzyć im lepsze warunki do dalszego rozwoju, a to właśnie powinno być podstawowym zadaniem dobrze funkcjonującej szkoły.</a:t>
            </a:r>
            <a:endParaRPr kumimoji="0" lang="pl-PL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208912" cy="2232248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endParaRPr lang="pl-PL" sz="28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/>
            <a:r>
              <a:rPr lang="pl-PL" sz="2800" b="1" dirty="0" smtClean="0">
                <a:solidFill>
                  <a:schemeClr val="tx1"/>
                </a:solidFill>
              </a:rPr>
              <a:t>Pozwólmy dzieciom mówić i pytać, zachęcajmy je </a:t>
            </a:r>
            <a:br>
              <a:rPr lang="pl-PL" sz="2800" b="1" dirty="0" smtClean="0">
                <a:solidFill>
                  <a:schemeClr val="tx1"/>
                </a:solidFill>
              </a:rPr>
            </a:br>
            <a:r>
              <a:rPr lang="pl-PL" sz="2800" b="1" dirty="0" smtClean="0">
                <a:solidFill>
                  <a:schemeClr val="tx1"/>
                </a:solidFill>
              </a:rPr>
              <a:t>do rozmawiania o matematyce. </a:t>
            </a:r>
            <a:endParaRPr lang="pl-PL" sz="28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endParaRPr lang="pl-PL" dirty="0"/>
          </a:p>
        </p:txBody>
      </p:sp>
      <p:sp>
        <p:nvSpPr>
          <p:cNvPr id="4" name="Podtytuł 2"/>
          <p:cNvSpPr txBox="1">
            <a:spLocks/>
          </p:cNvSpPr>
          <p:nvPr/>
        </p:nvSpPr>
        <p:spPr>
          <a:xfrm>
            <a:off x="539552" y="3429000"/>
            <a:ext cx="8208912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l-PL" sz="2800" b="1" dirty="0" smtClean="0">
                <a:solidFill>
                  <a:srgbClr val="0070C0"/>
                </a:solidFill>
                <a:latin typeface="+mn-lt"/>
              </a:rPr>
              <a:t>To najprostszy i najbardziej skuteczny sposób na to, aby tworzyły strukturę swojej wiedzy matematycznej – aby faktycznie rozumiały, czego się uczą i efektywnie się uczyły! </a:t>
            </a:r>
            <a:endParaRPr lang="pl-PL" sz="2800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208912" cy="2232248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endParaRPr lang="pl-PL" sz="28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/>
            <a:r>
              <a:rPr lang="pl-PL" sz="2800" b="1" dirty="0" smtClean="0">
                <a:solidFill>
                  <a:schemeClr val="tx1"/>
                </a:solidFill>
              </a:rPr>
              <a:t>Zachęcajmy uczniów do wspólnej pracy </a:t>
            </a:r>
            <a:br>
              <a:rPr lang="pl-PL" sz="2800" b="1" dirty="0" smtClean="0">
                <a:solidFill>
                  <a:schemeClr val="tx1"/>
                </a:solidFill>
              </a:rPr>
            </a:br>
            <a:r>
              <a:rPr lang="pl-PL" sz="2800" b="1" dirty="0" smtClean="0">
                <a:solidFill>
                  <a:schemeClr val="tx1"/>
                </a:solidFill>
              </a:rPr>
              <a:t>i pozwólmy im uczyć się od siebie.</a:t>
            </a:r>
            <a:endParaRPr lang="pl-PL" sz="28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pl-PL" sz="2600" dirty="0" smtClean="0">
              <a:solidFill>
                <a:schemeClr val="tx1"/>
              </a:solidFill>
            </a:endParaRPr>
          </a:p>
          <a:p>
            <a:endParaRPr lang="pl-PL" dirty="0"/>
          </a:p>
        </p:txBody>
      </p:sp>
      <p:sp>
        <p:nvSpPr>
          <p:cNvPr id="4" name="Podtytuł 2"/>
          <p:cNvSpPr txBox="1">
            <a:spLocks/>
          </p:cNvSpPr>
          <p:nvPr/>
        </p:nvSpPr>
        <p:spPr>
          <a:xfrm>
            <a:off x="539552" y="3429000"/>
            <a:ext cx="8208912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l-PL" sz="2800" b="1" dirty="0" smtClean="0">
                <a:solidFill>
                  <a:srgbClr val="0070C0"/>
                </a:solidFill>
                <a:latin typeface="+mn-lt"/>
              </a:rPr>
              <a:t>Praca w grupach jak najczęściej powinna być obecna na lekcjach matematyki przede wszystkim dlatego, </a:t>
            </a:r>
          </a:p>
          <a:p>
            <a:r>
              <a:rPr lang="pl-PL" sz="2800" b="1" dirty="0" smtClean="0">
                <a:solidFill>
                  <a:srgbClr val="0070C0"/>
                </a:solidFill>
                <a:latin typeface="+mn-lt"/>
              </a:rPr>
              <a:t>że służy rozwojowi mózgu i uczeniu się matematyki.</a:t>
            </a:r>
            <a:endParaRPr lang="pl-PL" sz="2800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1997</TotalTime>
  <Words>723</Words>
  <Application>Microsoft Office PowerPoint</Application>
  <PresentationFormat>Pokaz na ekranie (4:3)</PresentationFormat>
  <Paragraphs>168</Paragraphs>
  <Slides>19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0" baseType="lpstr">
      <vt:lpstr>Motyw pakietu Office</vt:lpstr>
      <vt:lpstr>Slajd 1</vt:lpstr>
      <vt:lpstr>Slajd 2</vt:lpstr>
      <vt:lpstr>Pakiet edukacyjny Gramy w piktogramy - jego filozofia</vt:lpstr>
      <vt:lpstr>Pakiet edukacyjny Gramy w piktogramy  - jego filozofia</vt:lpstr>
      <vt:lpstr>Pakiet edukacyjny Gramy w piktogramy  - jego filozofia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Pakiet edukacyjny Gramy w piktogramy - efekty testowania</vt:lpstr>
      <vt:lpstr>Slajd 15</vt:lpstr>
      <vt:lpstr>Po rocznej pracy z pakietem edukacyjnym  Gramy w piktogramy </vt:lpstr>
      <vt:lpstr>Po rocznej pracy z pakietem edukacyjnym  Gramy w piktogramy </vt:lpstr>
      <vt:lpstr>Po rocznej pracy z pakietem edukacyjnym  Gramy w piktogramy </vt:lpstr>
      <vt:lpstr>Slajd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Anna</dc:creator>
  <cp:lastModifiedBy>Ryszard Strzelczyk</cp:lastModifiedBy>
  <cp:revision>203</cp:revision>
  <dcterms:created xsi:type="dcterms:W3CDTF">2014-01-18T17:56:24Z</dcterms:created>
  <dcterms:modified xsi:type="dcterms:W3CDTF">2014-09-24T09:52:33Z</dcterms:modified>
</cp:coreProperties>
</file>