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95" r:id="rId2"/>
    <p:sldId id="288" r:id="rId3"/>
    <p:sldId id="261" r:id="rId4"/>
    <p:sldId id="289" r:id="rId5"/>
    <p:sldId id="262" r:id="rId6"/>
    <p:sldId id="263" r:id="rId7"/>
    <p:sldId id="265" r:id="rId8"/>
    <p:sldId id="269" r:id="rId9"/>
    <p:sldId id="275" r:id="rId10"/>
    <p:sldId id="290" r:id="rId11"/>
    <p:sldId id="277" r:id="rId12"/>
    <p:sldId id="273" r:id="rId13"/>
    <p:sldId id="272" r:id="rId14"/>
    <p:sldId id="291" r:id="rId15"/>
    <p:sldId id="292" r:id="rId16"/>
    <p:sldId id="293" r:id="rId17"/>
    <p:sldId id="276" r:id="rId18"/>
    <p:sldId id="271" r:id="rId19"/>
    <p:sldId id="270" r:id="rId20"/>
    <p:sldId id="278" r:id="rId21"/>
    <p:sldId id="279" r:id="rId22"/>
    <p:sldId id="296" r:id="rId23"/>
  </p:sldIdLst>
  <p:sldSz cx="9144000" cy="6858000" type="screen4x3"/>
  <p:notesSz cx="6881813" cy="100028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97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8" autoAdjust="0"/>
    <p:restoredTop sz="94660"/>
  </p:normalViewPr>
  <p:slideViewPr>
    <p:cSldViewPr>
      <p:cViewPr>
        <p:scale>
          <a:sx n="50" d="100"/>
          <a:sy n="50" d="100"/>
        </p:scale>
        <p:origin x="-1262" y="-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BA78CEC-0E90-47E7-8E7A-EA358196DD43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501188"/>
            <a:ext cx="2982913" cy="50006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97313" y="9501188"/>
            <a:ext cx="2982912" cy="500062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7F78FB9-4D71-4004-B8B3-D0F591443B4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18C41-A56D-44F7-9B74-B21A9B13F28E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8EC70-5E8C-495A-8DA7-5B8192795A0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E6ADB-7439-4F5F-8515-384EA6A067E5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FEDE5-6E6F-4F75-96FC-8A88A06F90E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DFA38-11CB-45AE-BE45-9BC816A4B8A5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B5999-0CA0-4AC3-B782-A5BDE827DF2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59087-035A-4977-9859-64726D5FECC9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11293-B567-46A7-9B5A-57B6DBF6485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E1E00-BF96-4359-9C56-97BEDC28F124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DF7F1-7B44-430E-9972-3760D35C770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1AF17-D446-4EB1-868A-F859CD4EFA85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92C3B-C6E5-4532-8B7B-C2B15FCBFEF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1E117-D6E7-4CD6-AE8D-8096B710DB73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537E0-D0C4-4FD6-90F0-C42DBFDDDDA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C952B-3D84-4925-B3D2-5BBAF6CD160B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90F64-EA66-4A36-BDDB-AA41C243921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92E93-A1F0-4015-8F61-6247A6737A39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D95D1-1D63-4207-B896-96FC5803D29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81A86-46A4-4168-83C7-8292E93DB46E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A50CD-C53D-451C-8FA2-46EE153F4E0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4E76A-7A12-4472-8053-8CD21B12EC35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960B3-E761-46B5-AA65-A26FA1E8936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</a:t>
            </a:r>
          </a:p>
        </p:txBody>
      </p:sp>
      <p:sp>
        <p:nvSpPr>
          <p:cNvPr id="1027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smtClean="0"/>
              <a:t>Kliknij, aby edytować style wzorca tekstu</a:t>
            </a:r>
          </a:p>
          <a:p>
            <a:pPr lvl="1"/>
            <a:r>
              <a:rPr lang="pl-PL" altLang="pl-PL" smtClean="0"/>
              <a:t>Drugi poziom</a:t>
            </a:r>
          </a:p>
          <a:p>
            <a:pPr lvl="2"/>
            <a:r>
              <a:rPr lang="pl-PL" altLang="pl-PL" smtClean="0"/>
              <a:t>Trzeci poziom</a:t>
            </a:r>
          </a:p>
          <a:p>
            <a:pPr lvl="3"/>
            <a:r>
              <a:rPr lang="pl-PL" altLang="pl-PL" smtClean="0"/>
              <a:t>Czwarty poziom</a:t>
            </a:r>
          </a:p>
          <a:p>
            <a:pPr lvl="4"/>
            <a:r>
              <a:rPr lang="pl-PL" alt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F3800D-5918-4E34-BBAD-0A852BD39EAD}" type="datetimeFigureOut">
              <a:rPr lang="pl-PL"/>
              <a:pPr>
                <a:defRPr/>
              </a:pPr>
              <a:t>2014-09-23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89E89D-A0C3-4064-A97F-E2948907BA0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piktografia.pl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az 5" descr="pierwsza plansza.jpg"/>
          <p:cNvPicPr>
            <a:picLocks noChangeAspect="1"/>
          </p:cNvPicPr>
          <p:nvPr/>
        </p:nvPicPr>
        <p:blipFill>
          <a:blip r:embed="rId2" cstate="print"/>
          <a:srcRect l="4039" t="48950" r="4039" b="3801"/>
          <a:stretch>
            <a:fillRect/>
          </a:stretch>
        </p:blipFill>
        <p:spPr bwMode="auto">
          <a:xfrm>
            <a:off x="611560" y="3140968"/>
            <a:ext cx="7920880" cy="3239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Obraz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1124744"/>
            <a:ext cx="1800225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Prostokąt 11"/>
          <p:cNvSpPr>
            <a:spLocks noChangeArrowheads="1"/>
          </p:cNvSpPr>
          <p:nvPr/>
        </p:nvSpPr>
        <p:spPr bwMode="auto">
          <a:xfrm>
            <a:off x="179388" y="5661248"/>
            <a:ext cx="88566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 dirty="0" smtClean="0">
                <a:latin typeface="Calibri" pitchFamily="34" charset="0"/>
              </a:rPr>
              <a:t>do poszczególnych scenariuszy,</a:t>
            </a:r>
          </a:p>
          <a:p>
            <a:pPr algn="ctr"/>
            <a:r>
              <a:rPr lang="pl-PL" altLang="pl-PL" sz="2000" dirty="0" smtClean="0">
                <a:latin typeface="Calibri" pitchFamily="34" charset="0"/>
              </a:rPr>
              <a:t>do wykorzystania zamiast piktogramów demonstracyjnych;</a:t>
            </a:r>
            <a:endParaRPr lang="pl-PL" altLang="pl-PL" sz="2000" dirty="0">
              <a:latin typeface="Calibri" pitchFamily="34" charset="0"/>
            </a:endParaRPr>
          </a:p>
        </p:txBody>
      </p:sp>
      <p:sp>
        <p:nvSpPr>
          <p:cNvPr id="10243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Pomoce dydaktyczne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</a:t>
            </a:r>
            <a:r>
              <a:rPr lang="pl-PL" sz="2800" dirty="0" smtClean="0"/>
              <a:t> </a:t>
            </a:r>
            <a:endParaRPr lang="pl-PL" altLang="pl-PL" sz="3200" dirty="0" smtClean="0"/>
          </a:p>
        </p:txBody>
      </p:sp>
      <p:sp>
        <p:nvSpPr>
          <p:cNvPr id="7" name="pole tekstowe 6"/>
          <p:cNvSpPr txBox="1"/>
          <p:nvPr/>
        </p:nvSpPr>
        <p:spPr>
          <a:xfrm>
            <a:off x="395288" y="1775718"/>
            <a:ext cx="5256212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prezentacje</a:t>
            </a:r>
          </a:p>
          <a:p>
            <a:pPr>
              <a:defRPr/>
            </a:pPr>
            <a:endParaRPr lang="pl-PL" sz="3200" b="1" dirty="0">
              <a:latin typeface="+mn-lt"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 cstate="print"/>
          <a:srcRect l="8189" t="14921" r="9989"/>
          <a:stretch>
            <a:fillRect/>
          </a:stretch>
        </p:blipFill>
        <p:spPr bwMode="auto">
          <a:xfrm>
            <a:off x="2771800" y="2276872"/>
            <a:ext cx="5400000" cy="31508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Obraz 4" descr="plansze gier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938"/>
            <a:ext cx="482441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Prostokąt 6"/>
          <p:cNvSpPr>
            <a:spLocks noChangeArrowheads="1"/>
          </p:cNvSpPr>
          <p:nvPr/>
        </p:nvSpPr>
        <p:spPr bwMode="auto">
          <a:xfrm>
            <a:off x="395288" y="5726113"/>
            <a:ext cx="84248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>
                <a:latin typeface="Calibri" pitchFamily="34" charset="0"/>
              </a:rPr>
              <a:t>pomagające rozwijać we współpracy i rywalizacji </a:t>
            </a:r>
          </a:p>
          <a:p>
            <a:pPr algn="ctr"/>
            <a:r>
              <a:rPr lang="pl-PL" altLang="pl-PL" sz="2000">
                <a:latin typeface="Calibri" pitchFamily="34" charset="0"/>
              </a:rPr>
              <a:t>umiejętności matematyczne i społeczne;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95288" y="1764105"/>
            <a:ext cx="90011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plansze gier</a:t>
            </a:r>
            <a:endParaRPr lang="pl-PL" sz="3200" dirty="0">
              <a:latin typeface="Calibri" pitchFamily="34" charset="0"/>
            </a:endParaRPr>
          </a:p>
        </p:txBody>
      </p:sp>
      <p:sp>
        <p:nvSpPr>
          <p:cNvPr id="18437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Pomoce dydaktyczne</a:t>
            </a:r>
            <a:r>
              <a:rPr lang="pl-PL" altLang="pl-PL" sz="3200" dirty="0" smtClean="0"/>
              <a:t/>
            </a:r>
            <a:br>
              <a:rPr lang="pl-PL" altLang="pl-PL" sz="3200" dirty="0" smtClean="0"/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</a:t>
            </a:r>
            <a:r>
              <a:rPr lang="pl-PL" sz="2800" dirty="0" smtClean="0"/>
              <a:t> </a:t>
            </a:r>
            <a:endParaRPr lang="pl-PL" altLang="pl-PL" sz="3200" dirty="0" smtClean="0"/>
          </a:p>
        </p:txBody>
      </p:sp>
      <p:pic>
        <p:nvPicPr>
          <p:cNvPr id="18438" name="Picture 7" descr="C:\Users\Anna\Desktop\do walidacji\zdjęcia do prezentacji\18 gry planszow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912204"/>
            <a:ext cx="2736229" cy="3677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Obraz 8" descr="piktokupiec ekra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4319" y="3212976"/>
            <a:ext cx="2663825" cy="2024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0" name="Prostokąt 7"/>
          <p:cNvSpPr>
            <a:spLocks noChangeArrowheads="1"/>
          </p:cNvSpPr>
          <p:nvPr/>
        </p:nvSpPr>
        <p:spPr bwMode="auto">
          <a:xfrm>
            <a:off x="179388" y="5445125"/>
            <a:ext cx="88566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>
                <a:latin typeface="Calibri" pitchFamily="34" charset="0"/>
              </a:rPr>
              <a:t>w atrakcyjny sposób wspierające rozwijanie przewidzianych w scenariuszach umiejętności matematycznych uczniów;</a:t>
            </a:r>
          </a:p>
          <a:p>
            <a:pPr algn="ctr"/>
            <a:endParaRPr lang="pl-PL" altLang="pl-PL" sz="2000">
              <a:latin typeface="Calibri" pitchFamily="34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395288" y="1764105"/>
            <a:ext cx="489743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programy </a:t>
            </a:r>
            <a:r>
              <a:rPr lang="pl-PL" sz="3200" b="1" dirty="0">
                <a:latin typeface="Calibri" pitchFamily="34" charset="0"/>
              </a:rPr>
              <a:t>komputerowe</a:t>
            </a:r>
            <a:endParaRPr lang="pl-PL" sz="3200" b="1" dirty="0">
              <a:latin typeface="+mn-lt"/>
            </a:endParaRPr>
          </a:p>
        </p:txBody>
      </p:sp>
      <p:pic>
        <p:nvPicPr>
          <p:cNvPr id="14342" name="Obraz 9" descr="piktoszlaczek ekra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01082"/>
            <a:ext cx="2663825" cy="2024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3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Pomoce dydaktyczne</a:t>
            </a:r>
            <a:r>
              <a:rPr lang="pl-PL" altLang="pl-PL" sz="3200" dirty="0" smtClean="0"/>
              <a:t/>
            </a:r>
            <a:br>
              <a:rPr lang="pl-PL" altLang="pl-PL" sz="3200" dirty="0" smtClean="0"/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</a:t>
            </a:r>
            <a:endParaRPr lang="pl-PL" altLang="pl-PL" sz="3200" dirty="0" smtClean="0"/>
          </a:p>
        </p:txBody>
      </p:sp>
      <p:pic>
        <p:nvPicPr>
          <p:cNvPr id="14344" name="Obraz 6" descr="piktofrukty ekra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631" y="2051422"/>
            <a:ext cx="2663825" cy="2025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Obraz 4" descr="waga prezentacj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Prostokąt 7"/>
          <p:cNvSpPr>
            <a:spLocks noChangeArrowheads="1"/>
          </p:cNvSpPr>
          <p:nvPr/>
        </p:nvSpPr>
        <p:spPr bwMode="auto">
          <a:xfrm>
            <a:off x="395288" y="5876925"/>
            <a:ext cx="84978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>
                <a:latin typeface="Calibri" pitchFamily="34" charset="0"/>
              </a:rPr>
              <a:t>pomagające uczniom dostrzegać zależności </a:t>
            </a:r>
          </a:p>
          <a:p>
            <a:pPr algn="ctr"/>
            <a:r>
              <a:rPr lang="pl-PL" altLang="pl-PL" sz="2000">
                <a:latin typeface="Calibri" pitchFamily="34" charset="0"/>
              </a:rPr>
              <a:t>istotne podczas rozwiązywania zadań;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395288" y="1764105"/>
            <a:ext cx="37449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modele </a:t>
            </a:r>
            <a:r>
              <a:rPr lang="pl-PL" sz="3200" b="1" dirty="0">
                <a:latin typeface="Calibri" pitchFamily="34" charset="0"/>
              </a:rPr>
              <a:t>wagi</a:t>
            </a:r>
            <a:endParaRPr lang="pl-PL" sz="3200" b="1" dirty="0">
              <a:latin typeface="+mn-lt"/>
            </a:endParaRPr>
          </a:p>
        </p:txBody>
      </p:sp>
      <p:sp>
        <p:nvSpPr>
          <p:cNvPr id="13317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Pomoce dydaktyczne</a:t>
            </a:r>
            <a:r>
              <a:rPr lang="pl-PL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</a:t>
            </a:r>
            <a:r>
              <a:rPr lang="pl-PL" sz="2800" dirty="0" smtClean="0"/>
              <a:t> </a:t>
            </a:r>
            <a:endParaRPr lang="pl-PL" altLang="pl-PL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Prostokąt 7"/>
          <p:cNvSpPr>
            <a:spLocks noChangeArrowheads="1"/>
          </p:cNvSpPr>
          <p:nvPr/>
        </p:nvSpPr>
        <p:spPr bwMode="auto">
          <a:xfrm>
            <a:off x="395288" y="5876925"/>
            <a:ext cx="84978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 dirty="0" smtClean="0">
                <a:latin typeface="Calibri" pitchFamily="34" charset="0"/>
              </a:rPr>
              <a:t>wspierające rozwijanie umiejętności matematycznych i społecznych;</a:t>
            </a:r>
            <a:endParaRPr lang="pl-PL" altLang="pl-PL" sz="2000" dirty="0">
              <a:latin typeface="Calibri" pitchFamily="34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95288" y="1764105"/>
            <a:ext cx="37449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domino</a:t>
            </a:r>
            <a:endParaRPr lang="pl-PL" sz="3200" b="1" dirty="0">
              <a:latin typeface="+mn-lt"/>
            </a:endParaRPr>
          </a:p>
        </p:txBody>
      </p:sp>
      <p:sp>
        <p:nvSpPr>
          <p:cNvPr id="13317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Pomoce dydaktyczne</a:t>
            </a:r>
            <a:r>
              <a:rPr lang="pl-PL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</a:t>
            </a:r>
            <a:r>
              <a:rPr lang="pl-PL" sz="2800" dirty="0" smtClean="0"/>
              <a:t> </a:t>
            </a:r>
            <a:endParaRPr lang="pl-PL" altLang="pl-PL" sz="2800" dirty="0" smtClean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916832"/>
            <a:ext cx="2520000" cy="3777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/>
          <p:nvPr/>
        </p:nvPicPr>
        <p:blipFill>
          <a:blip r:embed="rId2" cstate="print"/>
          <a:srcRect b="6312"/>
          <a:stretch>
            <a:fillRect/>
          </a:stretch>
        </p:blipFill>
        <p:spPr bwMode="auto">
          <a:xfrm>
            <a:off x="5436097" y="1700808"/>
            <a:ext cx="3240360" cy="427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Prostokąt 7"/>
          <p:cNvSpPr>
            <a:spLocks noChangeArrowheads="1"/>
          </p:cNvSpPr>
          <p:nvPr/>
        </p:nvSpPr>
        <p:spPr bwMode="auto">
          <a:xfrm>
            <a:off x="395288" y="5876925"/>
            <a:ext cx="84978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 dirty="0" smtClean="0">
                <a:latin typeface="Calibri" pitchFamily="34" charset="0"/>
              </a:rPr>
              <a:t>wykorzystywane przez grupy uczniów podczas </a:t>
            </a:r>
            <a:r>
              <a:rPr lang="pl-PL" altLang="pl-PL" sz="2000" smtClean="0">
                <a:latin typeface="Calibri" pitchFamily="34" charset="0"/>
              </a:rPr>
              <a:t>wykonywania makiety;</a:t>
            </a:r>
            <a:endParaRPr lang="pl-PL" altLang="pl-PL" sz="2000" dirty="0">
              <a:latin typeface="Calibri" pitchFamily="34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95288" y="1764105"/>
            <a:ext cx="37449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siatki brył</a:t>
            </a:r>
            <a:endParaRPr lang="pl-PL" sz="3200" b="1" dirty="0">
              <a:latin typeface="+mn-lt"/>
            </a:endParaRPr>
          </a:p>
        </p:txBody>
      </p:sp>
      <p:sp>
        <p:nvSpPr>
          <p:cNvPr id="13317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Pomoce dydaktyczne</a:t>
            </a:r>
            <a:r>
              <a:rPr lang="pl-PL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</a:t>
            </a:r>
            <a:r>
              <a:rPr lang="pl-PL" sz="2800" dirty="0" smtClean="0"/>
              <a:t> </a:t>
            </a:r>
            <a:endParaRPr lang="pl-PL" altLang="pl-PL" sz="2800" dirty="0" smtClean="0"/>
          </a:p>
        </p:txBody>
      </p:sp>
      <p:pic>
        <p:nvPicPr>
          <p:cNvPr id="6" name="Obraz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204864"/>
            <a:ext cx="2592288" cy="3297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az 7"/>
          <p:cNvPicPr/>
          <p:nvPr/>
        </p:nvPicPr>
        <p:blipFill>
          <a:blip r:embed="rId4" cstate="print"/>
          <a:srcRect l="12935" t="22473" r="10876" b="31165"/>
          <a:stretch>
            <a:fillRect/>
          </a:stretch>
        </p:blipFill>
        <p:spPr bwMode="auto">
          <a:xfrm>
            <a:off x="611560" y="2780928"/>
            <a:ext cx="244827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Materiały dodatkowe</a:t>
            </a:r>
            <a:r>
              <a:rPr lang="pl-PL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 albo wykonania</a:t>
            </a:r>
            <a:r>
              <a:rPr lang="pl-PL" sz="2800" dirty="0" smtClean="0"/>
              <a:t> </a:t>
            </a:r>
            <a:endParaRPr lang="pl-PL" altLang="pl-PL" sz="3200" dirty="0" smtClean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 cstate="print"/>
          <a:srcRect l="8190" t="16230" r="9401"/>
          <a:stretch>
            <a:fillRect/>
          </a:stretch>
        </p:blipFill>
        <p:spPr bwMode="auto">
          <a:xfrm>
            <a:off x="539552" y="2253024"/>
            <a:ext cx="6480000" cy="3696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141248"/>
            <a:ext cx="1786725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 cstate="print"/>
          <a:srcRect l="6267" r="5836"/>
          <a:stretch>
            <a:fillRect/>
          </a:stretch>
        </p:blipFill>
        <p:spPr bwMode="auto">
          <a:xfrm rot="5400000">
            <a:off x="5266463" y="1942608"/>
            <a:ext cx="1440000" cy="1820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Obraz 11" descr="C:\Users\Właściciel\AppData\Local\Temp\Rar$DIa0.977\Bilet PK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77072"/>
            <a:ext cx="1800000" cy="1011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Prostokąt 6"/>
          <p:cNvSpPr>
            <a:spLocks noChangeArrowheads="1"/>
          </p:cNvSpPr>
          <p:nvPr/>
        </p:nvSpPr>
        <p:spPr bwMode="auto">
          <a:xfrm>
            <a:off x="395288" y="5726113"/>
            <a:ext cx="84248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 dirty="0">
                <a:latin typeface="Calibri" pitchFamily="34" charset="0"/>
              </a:rPr>
              <a:t>do wykorzystywania </a:t>
            </a:r>
            <a:r>
              <a:rPr lang="pl-PL" altLang="pl-PL" sz="2000" dirty="0" smtClean="0">
                <a:latin typeface="Calibri" pitchFamily="34" charset="0"/>
              </a:rPr>
              <a:t>przez uczniów podczas </a:t>
            </a:r>
            <a:r>
              <a:rPr lang="pl-PL" altLang="pl-PL" sz="2000" dirty="0">
                <a:latin typeface="Calibri" pitchFamily="34" charset="0"/>
              </a:rPr>
              <a:t>rozwiązywania i układania zadań </a:t>
            </a:r>
          </a:p>
          <a:p>
            <a:pPr algn="ctr"/>
            <a:r>
              <a:rPr lang="pl-PL" altLang="pl-PL" sz="2000" dirty="0">
                <a:latin typeface="Calibri" pitchFamily="34" charset="0"/>
              </a:rPr>
              <a:t>oraz projektowania własnych piktogramów;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395288" y="1764105"/>
            <a:ext cx="842486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wzory stempli </a:t>
            </a:r>
            <a:r>
              <a:rPr lang="pl-PL" sz="3200" b="1" dirty="0">
                <a:latin typeface="Calibri" pitchFamily="34" charset="0"/>
              </a:rPr>
              <a:t>z piktogramami </a:t>
            </a:r>
          </a:p>
        </p:txBody>
      </p:sp>
      <p:sp>
        <p:nvSpPr>
          <p:cNvPr id="17413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Materiały dodatkowe</a:t>
            </a:r>
            <a:r>
              <a:rPr lang="pl-PL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wykonania</a:t>
            </a:r>
            <a:r>
              <a:rPr lang="pl-PL" sz="2800" dirty="0" smtClean="0"/>
              <a:t> </a:t>
            </a:r>
            <a:endParaRPr lang="pl-PL" altLang="pl-PL" sz="3200" dirty="0" smtClean="0"/>
          </a:p>
        </p:txBody>
      </p:sp>
      <p:pic>
        <p:nvPicPr>
          <p:cNvPr id="17414" name="Picture 6" descr="C:\Users\Anna\Desktop\do walidacji\zdjęcia do prezentacji\17 stem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2420938"/>
            <a:ext cx="43815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412" y="2566268"/>
            <a:ext cx="3052500" cy="2950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Prostokąt 11"/>
          <p:cNvSpPr>
            <a:spLocks noChangeArrowheads="1"/>
          </p:cNvSpPr>
          <p:nvPr/>
        </p:nvSpPr>
        <p:spPr bwMode="auto">
          <a:xfrm>
            <a:off x="1098550" y="5805488"/>
            <a:ext cx="60833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 dirty="0" smtClean="0">
                <a:latin typeface="Calibri" pitchFamily="34" charset="0"/>
              </a:rPr>
              <a:t>służącego </a:t>
            </a:r>
            <a:r>
              <a:rPr lang="pl-PL" altLang="pl-PL" sz="2000" dirty="0">
                <a:latin typeface="Calibri" pitchFamily="34" charset="0"/>
              </a:rPr>
              <a:t>do zaprojektowania przez uczniów </a:t>
            </a:r>
            <a:br>
              <a:rPr lang="pl-PL" altLang="pl-PL" sz="2000" dirty="0">
                <a:latin typeface="Calibri" pitchFamily="34" charset="0"/>
              </a:rPr>
            </a:br>
            <a:r>
              <a:rPr lang="pl-PL" altLang="pl-PL" sz="2000" dirty="0">
                <a:latin typeface="Calibri" pitchFamily="34" charset="0"/>
              </a:rPr>
              <a:t>i prowadzenia kalendarza klasowego; </a:t>
            </a:r>
          </a:p>
        </p:txBody>
      </p:sp>
      <p:sp>
        <p:nvSpPr>
          <p:cNvPr id="11268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Materiały dodatkowe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wykonania</a:t>
            </a:r>
            <a:r>
              <a:rPr lang="pl-PL" sz="2800" dirty="0" smtClean="0"/>
              <a:t> </a:t>
            </a:r>
            <a:endParaRPr lang="pl-PL" altLang="pl-PL" sz="3200" dirty="0" smtClean="0"/>
          </a:p>
        </p:txBody>
      </p:sp>
      <p:sp>
        <p:nvSpPr>
          <p:cNvPr id="8" name="pole tekstowe 7"/>
          <p:cNvSpPr txBox="1"/>
          <p:nvPr/>
        </p:nvSpPr>
        <p:spPr>
          <a:xfrm>
            <a:off x="395288" y="1764105"/>
            <a:ext cx="48967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wzór planszy </a:t>
            </a:r>
            <a:r>
              <a:rPr lang="pl-PL" sz="3200" b="1" dirty="0">
                <a:latin typeface="Calibri" pitchFamily="34" charset="0"/>
              </a:rPr>
              <a:t>kalendarza</a:t>
            </a:r>
            <a:endParaRPr lang="pl-PL" sz="3200" b="1" dirty="0">
              <a:latin typeface="+mn-lt"/>
            </a:endParaRPr>
          </a:p>
        </p:txBody>
      </p:sp>
      <p:pic>
        <p:nvPicPr>
          <p:cNvPr id="9" name="Obraz 8" descr="1. Kalendarz klasowy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529256"/>
            <a:ext cx="4806001" cy="320400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7" name="Obraz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2648" y="1268760"/>
            <a:ext cx="1701800" cy="5020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Prostokąt 6"/>
          <p:cNvSpPr>
            <a:spLocks noChangeArrowheads="1"/>
          </p:cNvSpPr>
          <p:nvPr/>
        </p:nvSpPr>
        <p:spPr bwMode="auto">
          <a:xfrm>
            <a:off x="179388" y="5732463"/>
            <a:ext cx="88566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 dirty="0">
                <a:latin typeface="Calibri" pitchFamily="34" charset="0"/>
              </a:rPr>
              <a:t>do wykorzystania przez uczniów, np. podczas rozwiązywania </a:t>
            </a:r>
            <a:r>
              <a:rPr lang="pl-PL" altLang="pl-PL" sz="2000" dirty="0" smtClean="0">
                <a:latin typeface="Calibri" pitchFamily="34" charset="0"/>
              </a:rPr>
              <a:t>i układania zadań;</a:t>
            </a:r>
            <a:endParaRPr lang="pl-PL" altLang="pl-PL" sz="2000" dirty="0">
              <a:latin typeface="Calibri" pitchFamily="34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95288" y="1764105"/>
            <a:ext cx="87487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wzory naklejek </a:t>
            </a:r>
            <a:r>
              <a:rPr lang="pl-PL" sz="3200" b="1" dirty="0">
                <a:latin typeface="Calibri" pitchFamily="34" charset="0"/>
              </a:rPr>
              <a:t>z </a:t>
            </a:r>
            <a:r>
              <a:rPr lang="pl-PL" sz="3200" b="1" dirty="0" smtClean="0">
                <a:latin typeface="Calibri" pitchFamily="34" charset="0"/>
              </a:rPr>
              <a:t>piktogramami</a:t>
            </a:r>
            <a:endParaRPr lang="pl-PL" sz="3200" b="1" dirty="0">
              <a:latin typeface="+mn-lt"/>
            </a:endParaRPr>
          </a:p>
        </p:txBody>
      </p:sp>
      <p:pic>
        <p:nvPicPr>
          <p:cNvPr id="8" name="Obraz 7" descr="raport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636912"/>
            <a:ext cx="3887513" cy="280800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12294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Materiały dodatkowe</a:t>
            </a:r>
            <a:r>
              <a:rPr lang="pl-PL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</a:t>
            </a:r>
            <a:r>
              <a:rPr lang="pl-PL" sz="2800" dirty="0" smtClean="0"/>
              <a:t> </a:t>
            </a:r>
            <a:endParaRPr lang="pl-PL" altLang="pl-PL" sz="3200" dirty="0" smtClean="0"/>
          </a:p>
        </p:txBody>
      </p:sp>
      <p:pic>
        <p:nvPicPr>
          <p:cNvPr id="9" name="Obraz 8"/>
          <p:cNvPicPr/>
          <p:nvPr/>
        </p:nvPicPr>
        <p:blipFill>
          <a:blip r:embed="rId3" cstate="print"/>
          <a:srcRect r="731"/>
          <a:stretch>
            <a:fillRect/>
          </a:stretch>
        </p:blipFill>
        <p:spPr bwMode="auto">
          <a:xfrm>
            <a:off x="5095591" y="2852936"/>
            <a:ext cx="3364841" cy="2303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az 7" descr="pakiet I-III Mariusz.jpg"/>
          <p:cNvPicPr>
            <a:picLocks noChangeAspect="1"/>
          </p:cNvPicPr>
          <p:nvPr/>
        </p:nvPicPr>
        <p:blipFill>
          <a:blip r:embed="rId2" cstate="print"/>
          <a:srcRect t="59934"/>
          <a:stretch>
            <a:fillRect/>
          </a:stretch>
        </p:blipFill>
        <p:spPr bwMode="auto">
          <a:xfrm>
            <a:off x="1907704" y="2082428"/>
            <a:ext cx="5400675" cy="134657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pole tekstowe 8"/>
          <p:cNvSpPr txBox="1">
            <a:spLocks noChangeArrowheads="1"/>
          </p:cNvSpPr>
          <p:nvPr/>
        </p:nvSpPr>
        <p:spPr bwMode="auto">
          <a:xfrm>
            <a:off x="539750" y="4221088"/>
            <a:ext cx="84232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3600" b="1" dirty="0">
                <a:latin typeface="Calibri" pitchFamily="34" charset="0"/>
              </a:rPr>
              <a:t>Pomaga skutecznie</a:t>
            </a:r>
          </a:p>
          <a:p>
            <a:pPr algn="ctr"/>
            <a:r>
              <a:rPr lang="pl-PL" altLang="pl-PL" sz="3600" b="1" dirty="0">
                <a:latin typeface="Calibri" pitchFamily="34" charset="0"/>
              </a:rPr>
              <a:t>i ciekawie uczyć matematyki!</a:t>
            </a:r>
          </a:p>
          <a:p>
            <a:endParaRPr lang="pl-PL" altLang="pl-PL" dirty="0">
              <a:latin typeface="Calibri" pitchFamily="34" charset="0"/>
            </a:endParaRPr>
          </a:p>
        </p:txBody>
      </p:sp>
      <p:sp>
        <p:nvSpPr>
          <p:cNvPr id="6" name="Tytuł 3"/>
          <p:cNvSpPr txBox="1">
            <a:spLocks/>
          </p:cNvSpPr>
          <p:nvPr/>
        </p:nvSpPr>
        <p:spPr bwMode="auto">
          <a:xfrm>
            <a:off x="1116013" y="274638"/>
            <a:ext cx="80279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pl-PL" sz="3200" b="1" dirty="0">
                <a:latin typeface="+mj-lt"/>
                <a:ea typeface="+mj-ea"/>
                <a:cs typeface="+mj-cs"/>
              </a:rPr>
              <a:t>Pakiet edukacyjny </a:t>
            </a:r>
            <a:r>
              <a:rPr lang="pl-PL" sz="3200" b="1" i="1" dirty="0">
                <a:latin typeface="+mj-lt"/>
                <a:ea typeface="+mj-ea"/>
                <a:cs typeface="+mj-cs"/>
              </a:rPr>
              <a:t>Gramy w piktogramy</a:t>
            </a:r>
            <a:endParaRPr lang="pl-PL" sz="3200" b="1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50.jpg"/>
          <p:cNvPicPr>
            <a:picLocks noChangeAspect="1"/>
          </p:cNvPicPr>
          <p:nvPr/>
        </p:nvPicPr>
        <p:blipFill>
          <a:blip r:embed="rId2" cstate="print"/>
          <a:srcRect t="8665"/>
          <a:stretch>
            <a:fillRect/>
          </a:stretch>
        </p:blipFill>
        <p:spPr>
          <a:xfrm>
            <a:off x="899592" y="2852936"/>
            <a:ext cx="3600000" cy="2228838"/>
          </a:xfrm>
          <a:prstGeom prst="round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19459" name="Prostokąt 7"/>
          <p:cNvSpPr>
            <a:spLocks noChangeArrowheads="1"/>
          </p:cNvSpPr>
          <p:nvPr/>
        </p:nvSpPr>
        <p:spPr bwMode="auto">
          <a:xfrm>
            <a:off x="179388" y="5949950"/>
            <a:ext cx="88566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>
                <a:latin typeface="Calibri" pitchFamily="34" charset="0"/>
              </a:rPr>
              <a:t>wspierające zrozumienie struktury systemu dziesiętnego;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395288" y="1764105"/>
            <a:ext cx="842486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żetony </a:t>
            </a:r>
            <a:r>
              <a:rPr lang="pl-PL" sz="3200" b="1" dirty="0">
                <a:latin typeface="Calibri" pitchFamily="34" charset="0"/>
              </a:rPr>
              <a:t>i woreczki strunowe</a:t>
            </a:r>
          </a:p>
        </p:txBody>
      </p:sp>
      <p:pic>
        <p:nvPicPr>
          <p:cNvPr id="9" name="Obraz 8" descr="20130305_111321.jpg"/>
          <p:cNvPicPr>
            <a:picLocks noChangeAspect="1"/>
          </p:cNvPicPr>
          <p:nvPr/>
        </p:nvPicPr>
        <p:blipFill>
          <a:blip r:embed="rId3" cstate="print"/>
          <a:srcRect b="12282"/>
          <a:stretch>
            <a:fillRect/>
          </a:stretch>
        </p:blipFill>
        <p:spPr>
          <a:xfrm>
            <a:off x="5508104" y="2061304"/>
            <a:ext cx="2904986" cy="3599944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19462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Materiały dodatkowe </a:t>
            </a:r>
            <a:r>
              <a:rPr lang="pl-PL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wykonania</a:t>
            </a:r>
            <a:endParaRPr lang="pl-PL" altLang="pl-PL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Prostokąt 7"/>
          <p:cNvSpPr>
            <a:spLocks noChangeArrowheads="1"/>
          </p:cNvSpPr>
          <p:nvPr/>
        </p:nvSpPr>
        <p:spPr bwMode="auto">
          <a:xfrm>
            <a:off x="468313" y="5661025"/>
            <a:ext cx="8280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>
                <a:latin typeface="Calibri" pitchFamily="34" charset="0"/>
              </a:rPr>
              <a:t>służące do notowania rozwiązań zadań, prezentowania ich klasie, układania zadań i projektowania piktogramów.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395288" y="1764105"/>
            <a:ext cx="842486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tabliczki </a:t>
            </a:r>
            <a:r>
              <a:rPr lang="pl-PL" sz="3200" b="1" dirty="0">
                <a:latin typeface="Calibri" pitchFamily="34" charset="0"/>
              </a:rPr>
              <a:t>suchościeralne </a:t>
            </a:r>
          </a:p>
        </p:txBody>
      </p:sp>
      <p:sp>
        <p:nvSpPr>
          <p:cNvPr id="20485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Materiały dodatkowe</a:t>
            </a:r>
            <a:r>
              <a:rPr lang="pl-PL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wykonania</a:t>
            </a:r>
            <a:endParaRPr lang="pl-PL" altLang="pl-PL" sz="3200" dirty="0" smtClean="0"/>
          </a:p>
        </p:txBody>
      </p:sp>
      <p:pic>
        <p:nvPicPr>
          <p:cNvPr id="20486" name="Picture 8" descr="C:\Users\Anna\Desktop\do walidacji\zdjęcia do prezentacji\20 tabliczki suchościeralne.jpg"/>
          <p:cNvPicPr>
            <a:picLocks noChangeAspect="1" noChangeArrowheads="1"/>
          </p:cNvPicPr>
          <p:nvPr/>
        </p:nvPicPr>
        <p:blipFill>
          <a:blip r:embed="rId2" cstate="print"/>
          <a:srcRect t="12057"/>
          <a:stretch>
            <a:fillRect/>
          </a:stretch>
        </p:blipFill>
        <p:spPr bwMode="auto">
          <a:xfrm>
            <a:off x="5435600" y="1844824"/>
            <a:ext cx="2946400" cy="367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\\SERWER\Wymiana\Gramy.JPG"/>
          <p:cNvPicPr/>
          <p:nvPr/>
        </p:nvPicPr>
        <p:blipFill>
          <a:blip r:embed="rId3" cstate="print"/>
          <a:srcRect r="25310"/>
          <a:stretch>
            <a:fillRect/>
          </a:stretch>
        </p:blipFill>
        <p:spPr bwMode="auto">
          <a:xfrm rot="16200000">
            <a:off x="1408231" y="2704339"/>
            <a:ext cx="2124926" cy="213408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az 5" descr="pierwsza plansza.jpg"/>
          <p:cNvPicPr>
            <a:picLocks noChangeAspect="1"/>
          </p:cNvPicPr>
          <p:nvPr/>
        </p:nvPicPr>
        <p:blipFill>
          <a:blip r:embed="rId2" cstate="print"/>
          <a:srcRect l="4039" t="48950" r="4039" b="3801"/>
          <a:stretch>
            <a:fillRect/>
          </a:stretch>
        </p:blipFill>
        <p:spPr bwMode="auto">
          <a:xfrm>
            <a:off x="611560" y="3140968"/>
            <a:ext cx="7920880" cy="3239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Obraz 4" descr="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1124744"/>
            <a:ext cx="1800225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Obraz 9" descr="pakiet IV-VI Mariusz.jpg"/>
          <p:cNvPicPr>
            <a:picLocks noChangeAspect="1"/>
          </p:cNvPicPr>
          <p:nvPr/>
        </p:nvPicPr>
        <p:blipFill>
          <a:blip r:embed="rId2" cstate="print"/>
          <a:srcRect t="61028"/>
          <a:stretch>
            <a:fillRect/>
          </a:stretch>
        </p:blipFill>
        <p:spPr bwMode="auto">
          <a:xfrm>
            <a:off x="5148263" y="2420888"/>
            <a:ext cx="3600450" cy="87349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ytuł 3"/>
          <p:cNvSpPr>
            <a:spLocks noGrp="1"/>
          </p:cNvSpPr>
          <p:nvPr>
            <p:ph type="title"/>
          </p:nvPr>
        </p:nvSpPr>
        <p:spPr>
          <a:xfrm>
            <a:off x="1116013" y="274638"/>
            <a:ext cx="8027987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Pakiet edukacyjny </a:t>
            </a:r>
            <a:r>
              <a:rPr lang="pl-PL" altLang="pl-PL" sz="3200" i="1" dirty="0" smtClean="0"/>
              <a:t>Gramy w piktogramy</a:t>
            </a:r>
            <a:endParaRPr lang="pl-PL" altLang="pl-PL" sz="3200" dirty="0" smtClean="0"/>
          </a:p>
        </p:txBody>
      </p:sp>
      <p:sp>
        <p:nvSpPr>
          <p:cNvPr id="4100" name="Symbol zastępczy zawartości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33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pl-PL" altLang="pl-PL" sz="2800" smtClean="0"/>
              <a:t>przygotowany jest w 3 wariantach</a:t>
            </a:r>
            <a:r>
              <a:rPr lang="pl-PL" altLang="pl-PL" sz="2400" smtClean="0"/>
              <a:t>:</a:t>
            </a:r>
          </a:p>
        </p:txBody>
      </p:sp>
      <p:sp>
        <p:nvSpPr>
          <p:cNvPr id="4101" name="AutoShape 5" descr="mailbox://C:/Users/Ryszard%20Strzelczyk/AppData/Roaming/Thunderbird/Profiles/1r1yw0oc.default/Mail/pop3.wp.pl/Inbox?number=96714851&amp;part=1.2.2"/>
          <p:cNvSpPr>
            <a:spLocks noChangeAspect="1" noChangeArrowheads="1"/>
          </p:cNvSpPr>
          <p:nvPr/>
        </p:nvSpPr>
        <p:spPr bwMode="auto">
          <a:xfrm>
            <a:off x="155575" y="-2468563"/>
            <a:ext cx="8267700" cy="5153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 altLang="pl-PL"/>
          </a:p>
        </p:txBody>
      </p:sp>
      <p:pic>
        <p:nvPicPr>
          <p:cNvPr id="4102" name="Obraz 8" descr="pakiet I-III Mariusz.jpg"/>
          <p:cNvPicPr>
            <a:picLocks noChangeAspect="1"/>
          </p:cNvPicPr>
          <p:nvPr/>
        </p:nvPicPr>
        <p:blipFill>
          <a:blip r:embed="rId3" cstate="print"/>
          <a:srcRect t="61013"/>
          <a:stretch>
            <a:fillRect/>
          </a:stretch>
        </p:blipFill>
        <p:spPr bwMode="auto">
          <a:xfrm>
            <a:off x="395288" y="3140968"/>
            <a:ext cx="3600450" cy="8738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Obraz 10" descr="pakiet gim Mariusz.jpg"/>
          <p:cNvPicPr>
            <a:picLocks noChangeAspect="1"/>
          </p:cNvPicPr>
          <p:nvPr/>
        </p:nvPicPr>
        <p:blipFill>
          <a:blip r:embed="rId4" cstate="print"/>
          <a:srcRect t="58208"/>
          <a:stretch>
            <a:fillRect/>
          </a:stretch>
        </p:blipFill>
        <p:spPr bwMode="auto">
          <a:xfrm>
            <a:off x="3132138" y="4869160"/>
            <a:ext cx="3600450" cy="93620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pole tekstowe 11"/>
          <p:cNvSpPr txBox="1"/>
          <p:nvPr/>
        </p:nvSpPr>
        <p:spPr>
          <a:xfrm>
            <a:off x="323850" y="3976737"/>
            <a:ext cx="44641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l-PL" sz="2400" b="1" dirty="0">
                <a:solidFill>
                  <a:srgbClr val="0097CC"/>
                </a:solidFill>
                <a:latin typeface="+mj-lt"/>
              </a:rPr>
              <a:t>dla klas I-III szkoły </a:t>
            </a:r>
            <a:r>
              <a:rPr lang="pl-PL" sz="2400" b="1" dirty="0" smtClean="0">
                <a:solidFill>
                  <a:srgbClr val="0097CC"/>
                </a:solidFill>
                <a:latin typeface="+mj-lt"/>
              </a:rPr>
              <a:t>podstawowej,</a:t>
            </a:r>
            <a:endParaRPr lang="pl-PL" sz="2400" b="1" dirty="0">
              <a:solidFill>
                <a:srgbClr val="0097CC"/>
              </a:solidFill>
              <a:latin typeface="+mj-lt"/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4356100" y="3284984"/>
            <a:ext cx="47879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2400" b="1" dirty="0">
                <a:solidFill>
                  <a:srgbClr val="92D050"/>
                </a:solidFill>
                <a:latin typeface="+mj-lt"/>
              </a:rPr>
              <a:t>dla klas IV-VI szkoły </a:t>
            </a:r>
            <a:r>
              <a:rPr lang="pl-PL" sz="2400" b="1" dirty="0" smtClean="0">
                <a:solidFill>
                  <a:srgbClr val="92D050"/>
                </a:solidFill>
                <a:latin typeface="+mj-lt"/>
              </a:rPr>
              <a:t>podstawowej,</a:t>
            </a:r>
            <a:endParaRPr lang="pl-PL" sz="2400" b="1" dirty="0">
              <a:solidFill>
                <a:srgbClr val="92D050"/>
              </a:solidFill>
              <a:latin typeface="+mj-lt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3203575" y="5877272"/>
            <a:ext cx="33845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2400" b="1" dirty="0">
                <a:solidFill>
                  <a:srgbClr val="FF0000"/>
                </a:solidFill>
                <a:latin typeface="+mj-lt"/>
              </a:rPr>
              <a:t>dla klas I-III </a:t>
            </a:r>
            <a:r>
              <a:rPr lang="pl-PL" sz="2400" b="1" dirty="0" smtClean="0">
                <a:solidFill>
                  <a:srgbClr val="FF0000"/>
                </a:solidFill>
                <a:latin typeface="+mj-lt"/>
              </a:rPr>
              <a:t>gimnazjum.</a:t>
            </a:r>
            <a:endParaRPr lang="pl-PL" sz="2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ymbol zastępczy zawartości 4"/>
          <p:cNvSpPr>
            <a:spLocks noGrp="1"/>
          </p:cNvSpPr>
          <p:nvPr>
            <p:ph idx="1"/>
          </p:nvPr>
        </p:nvSpPr>
        <p:spPr>
          <a:xfrm>
            <a:off x="250825" y="1600200"/>
            <a:ext cx="8642350" cy="11080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pl-PL" altLang="pl-PL" sz="2400" dirty="0" smtClean="0"/>
              <a:t>dostępny jest na stronie  </a:t>
            </a:r>
            <a:r>
              <a:rPr lang="pl-PL" altLang="pl-PL" sz="2400" dirty="0" err="1" smtClean="0">
                <a:hlinkClick r:id="rId2"/>
              </a:rPr>
              <a:t>www.piktografia.pl</a:t>
            </a:r>
            <a:endParaRPr lang="pl-PL" altLang="pl-PL" sz="2400" dirty="0" smtClean="0"/>
          </a:p>
          <a:p>
            <a:pPr eaLnBrk="1" hangingPunct="1">
              <a:buFont typeface="Arial" charset="0"/>
              <a:buNone/>
            </a:pPr>
            <a:endParaRPr lang="pl-PL" altLang="pl-PL" sz="2000" dirty="0" smtClean="0"/>
          </a:p>
          <a:p>
            <a:pPr eaLnBrk="1" hangingPunct="1">
              <a:buFont typeface="Arial" charset="0"/>
              <a:buNone/>
            </a:pPr>
            <a:endParaRPr lang="pl-PL" altLang="pl-PL" sz="2000" dirty="0" smtClean="0"/>
          </a:p>
          <a:p>
            <a:pPr eaLnBrk="1" hangingPunct="1">
              <a:buFont typeface="Arial" charset="0"/>
              <a:buNone/>
            </a:pPr>
            <a:endParaRPr lang="pl-PL" altLang="pl-PL" sz="2000" dirty="0" smtClean="0"/>
          </a:p>
          <a:p>
            <a:pPr eaLnBrk="1" hangingPunct="1">
              <a:buFont typeface="Arial" charset="0"/>
              <a:buNone/>
            </a:pPr>
            <a:endParaRPr lang="pl-PL" altLang="pl-PL" sz="2000" dirty="0" smtClean="0"/>
          </a:p>
        </p:txBody>
      </p:sp>
      <p:sp>
        <p:nvSpPr>
          <p:cNvPr id="26627" name="Tytuł 3"/>
          <p:cNvSpPr>
            <a:spLocks noGrp="1"/>
          </p:cNvSpPr>
          <p:nvPr>
            <p:ph type="title"/>
          </p:nvPr>
        </p:nvSpPr>
        <p:spPr>
          <a:xfrm>
            <a:off x="1403350" y="274638"/>
            <a:ext cx="7283450" cy="1143000"/>
          </a:xfrm>
        </p:spPr>
        <p:txBody>
          <a:bodyPr/>
          <a:lstStyle/>
          <a:p>
            <a:pPr eaLnBrk="1" hangingPunct="1"/>
            <a:r>
              <a:rPr lang="pl-PL" altLang="pl-PL" sz="3200" b="1" dirty="0" smtClean="0"/>
              <a:t>E-pakiet edukacyjny </a:t>
            </a:r>
            <a:r>
              <a:rPr lang="pl-PL" altLang="pl-PL" sz="3200" b="1" i="1" dirty="0" smtClean="0"/>
              <a:t>Gramy w piktogramy </a:t>
            </a:r>
            <a:endParaRPr lang="pl-PL" altLang="pl-PL" sz="3200" b="1" dirty="0" smtClean="0"/>
          </a:p>
        </p:txBody>
      </p:sp>
      <p:sp>
        <p:nvSpPr>
          <p:cNvPr id="5" name="pole tekstowe 4"/>
          <p:cNvSpPr txBox="1"/>
          <p:nvPr/>
        </p:nvSpPr>
        <p:spPr>
          <a:xfrm>
            <a:off x="107950" y="5805488"/>
            <a:ext cx="90360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2000" dirty="0">
                <a:latin typeface="+mn-lt"/>
                <a:cs typeface="+mn-cs"/>
              </a:rPr>
              <a:t>wraz z </a:t>
            </a:r>
            <a:r>
              <a:rPr lang="pl-PL" sz="2000" b="1" dirty="0">
                <a:latin typeface="+mn-lt"/>
                <a:cs typeface="+mn-cs"/>
              </a:rPr>
              <a:t>kursem </a:t>
            </a:r>
            <a:r>
              <a:rPr lang="pl-PL" sz="2000" b="1" dirty="0" err="1">
                <a:latin typeface="+mn-lt"/>
                <a:cs typeface="+mn-cs"/>
              </a:rPr>
              <a:t>e-learningowym</a:t>
            </a:r>
            <a:r>
              <a:rPr lang="pl-PL" sz="2000" b="1" dirty="0">
                <a:latin typeface="+mn-lt"/>
                <a:cs typeface="+mn-cs"/>
              </a:rPr>
              <a:t> </a:t>
            </a:r>
            <a:r>
              <a:rPr lang="pl-PL" sz="2000" dirty="0">
                <a:latin typeface="+mn-lt"/>
                <a:cs typeface="+mn-cs"/>
              </a:rPr>
              <a:t>przygotowującym do pracy z </a:t>
            </a:r>
            <a:r>
              <a:rPr lang="pl-PL" sz="2000" dirty="0" smtClean="0">
                <a:latin typeface="+mn-lt"/>
                <a:cs typeface="+mn-cs"/>
              </a:rPr>
              <a:t>pakietem.</a:t>
            </a:r>
            <a:endParaRPr lang="pl-PL" sz="2000" dirty="0">
              <a:latin typeface="+mn-lt"/>
              <a:cs typeface="+mn-cs"/>
            </a:endParaRPr>
          </a:p>
        </p:txBody>
      </p:sp>
      <p:pic>
        <p:nvPicPr>
          <p:cNvPr id="6" name="Obraz 5" descr="ww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570" y="2492896"/>
            <a:ext cx="3227606" cy="32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az 4" descr="przewodniki 3d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016670"/>
            <a:ext cx="7199312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ytuł 3"/>
          <p:cNvSpPr>
            <a:spLocks noGrp="1"/>
          </p:cNvSpPr>
          <p:nvPr>
            <p:ph type="title"/>
          </p:nvPr>
        </p:nvSpPr>
        <p:spPr>
          <a:xfrm>
            <a:off x="914400" y="485800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Publikacje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</a:t>
            </a:r>
            <a:r>
              <a:rPr lang="pl-PL" sz="2800" dirty="0" smtClean="0"/>
              <a:t> </a:t>
            </a:r>
            <a:endParaRPr lang="pl-PL" altLang="pl-PL" sz="2800" dirty="0" smtClean="0"/>
          </a:p>
        </p:txBody>
      </p:sp>
      <p:sp>
        <p:nvSpPr>
          <p:cNvPr id="5124" name="pole tekstowe 6"/>
          <p:cNvSpPr txBox="1">
            <a:spLocks noChangeArrowheads="1"/>
          </p:cNvSpPr>
          <p:nvPr/>
        </p:nvSpPr>
        <p:spPr bwMode="auto">
          <a:xfrm>
            <a:off x="395288" y="5300663"/>
            <a:ext cx="84248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>
                <a:latin typeface="Calibri" pitchFamily="34" charset="0"/>
              </a:rPr>
              <a:t>prezentujący opartą na najnowszych osiągnięciach nauk pedagogicznych</a:t>
            </a:r>
            <a:br>
              <a:rPr lang="pl-PL" altLang="pl-PL" sz="2000">
                <a:latin typeface="Calibri" pitchFamily="34" charset="0"/>
              </a:rPr>
            </a:br>
            <a:r>
              <a:rPr lang="pl-PL" altLang="pl-PL" sz="2000">
                <a:latin typeface="Calibri" pitchFamily="34" charset="0"/>
              </a:rPr>
              <a:t>i neurodydaktyki filozofię edukacyjną pakietu, opis jego zawartości oraz praktyczne wskazówki, jak skutecznie wykorzystywać pakiet w pracy z uczniami.</a:t>
            </a:r>
            <a:endParaRPr lang="pl-PL" altLang="pl-PL" sz="2400">
              <a:latin typeface="Calibri" pitchFamily="34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395288" y="1980129"/>
            <a:ext cx="87487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+mn-lt"/>
              </a:rPr>
              <a:t>Przewodnik </a:t>
            </a:r>
            <a:r>
              <a:rPr lang="pl-PL" sz="3200" b="1" dirty="0">
                <a:latin typeface="+mn-lt"/>
              </a:rPr>
              <a:t>do </a:t>
            </a:r>
            <a:r>
              <a:rPr lang="pl-PL" sz="3200" b="1" dirty="0" smtClean="0">
                <a:latin typeface="+mn-lt"/>
              </a:rPr>
              <a:t>pakietu</a:t>
            </a:r>
            <a:endParaRPr lang="pl-PL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Obraz 4" descr="scenariusze 3d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232694"/>
            <a:ext cx="72009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Prostokąt 7"/>
          <p:cNvSpPr>
            <a:spLocks noChangeArrowheads="1"/>
          </p:cNvSpPr>
          <p:nvPr/>
        </p:nvSpPr>
        <p:spPr bwMode="auto">
          <a:xfrm>
            <a:off x="395288" y="5661025"/>
            <a:ext cx="84978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>
                <a:latin typeface="Calibri" pitchFamily="34" charset="0"/>
              </a:rPr>
              <a:t>do wykorzystania w całości lub we fragmentach; </a:t>
            </a:r>
          </a:p>
          <a:p>
            <a:pPr algn="ctr"/>
            <a:r>
              <a:rPr lang="pl-PL" altLang="pl-PL" sz="2000">
                <a:latin typeface="Calibri" pitchFamily="34" charset="0"/>
              </a:rPr>
              <a:t>podczas lekcji z całą klasą lub zajęć dodatkowych z grupą uczniów.</a:t>
            </a:r>
            <a:endParaRPr lang="pl-PL" altLang="pl-PL" sz="2000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7172" name="Tytuł 3"/>
          <p:cNvSpPr>
            <a:spLocks noGrp="1"/>
          </p:cNvSpPr>
          <p:nvPr>
            <p:ph type="title"/>
          </p:nvPr>
        </p:nvSpPr>
        <p:spPr>
          <a:xfrm>
            <a:off x="914400" y="485800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Publikacje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</a:t>
            </a:r>
            <a:r>
              <a:rPr lang="pl-PL" sz="2800" dirty="0" smtClean="0"/>
              <a:t> </a:t>
            </a:r>
            <a:endParaRPr lang="pl-PL" altLang="pl-PL" sz="2800" dirty="0" smtClean="0"/>
          </a:p>
        </p:txBody>
      </p:sp>
      <p:sp>
        <p:nvSpPr>
          <p:cNvPr id="8" name="pole tekstowe 7"/>
          <p:cNvSpPr txBox="1"/>
          <p:nvPr/>
        </p:nvSpPr>
        <p:spPr>
          <a:xfrm>
            <a:off x="395288" y="1980129"/>
            <a:ext cx="87487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Scenariusze zajęć</a:t>
            </a:r>
            <a:endParaRPr lang="pl-PL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Obraz 4" descr="karty pracy 3d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234281"/>
            <a:ext cx="720090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Prostokąt 7"/>
          <p:cNvSpPr>
            <a:spLocks noChangeArrowheads="1"/>
          </p:cNvSpPr>
          <p:nvPr/>
        </p:nvSpPr>
        <p:spPr bwMode="auto">
          <a:xfrm>
            <a:off x="252413" y="5365750"/>
            <a:ext cx="885666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>
                <a:latin typeface="Calibri" pitchFamily="34" charset="0"/>
              </a:rPr>
              <a:t>zawierające zestawy zadań o trzech poziomach trudności i służące indywidualizacji pracy uczniów. </a:t>
            </a:r>
          </a:p>
          <a:p>
            <a:pPr algn="ctr"/>
            <a:r>
              <a:rPr lang="pl-PL" altLang="pl-PL" sz="2000">
                <a:latin typeface="Calibri" pitchFamily="34" charset="0"/>
              </a:rPr>
              <a:t>Karty pracy może przydzielać nauczyciel, ale lepiej, jeżeli pozostawi uczniom możliwość ich wyboru.    </a:t>
            </a:r>
          </a:p>
        </p:txBody>
      </p:sp>
      <p:sp>
        <p:nvSpPr>
          <p:cNvPr id="8196" name="Tytuł 3"/>
          <p:cNvSpPr>
            <a:spLocks noGrp="1"/>
          </p:cNvSpPr>
          <p:nvPr>
            <p:ph type="title"/>
          </p:nvPr>
        </p:nvSpPr>
        <p:spPr>
          <a:xfrm>
            <a:off x="914400" y="485800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Publikacje</a:t>
            </a:r>
            <a:r>
              <a:rPr lang="pl-PL" altLang="pl-PL" sz="3200" dirty="0" smtClean="0"/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</a:t>
            </a:r>
            <a:r>
              <a:rPr lang="pl-PL" sz="2800" dirty="0" smtClean="0"/>
              <a:t> </a:t>
            </a:r>
            <a:endParaRPr lang="pl-PL" altLang="pl-PL" sz="2800" dirty="0" smtClean="0"/>
          </a:p>
        </p:txBody>
      </p:sp>
      <p:sp>
        <p:nvSpPr>
          <p:cNvPr id="8" name="pole tekstowe 7"/>
          <p:cNvSpPr txBox="1"/>
          <p:nvPr/>
        </p:nvSpPr>
        <p:spPr>
          <a:xfrm>
            <a:off x="395288" y="1980129"/>
            <a:ext cx="87487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Karty pracy</a:t>
            </a:r>
            <a:endParaRPr lang="pl-PL" sz="2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Prostokąt 11"/>
          <p:cNvSpPr>
            <a:spLocks noChangeArrowheads="1"/>
          </p:cNvSpPr>
          <p:nvPr/>
        </p:nvSpPr>
        <p:spPr bwMode="auto">
          <a:xfrm>
            <a:off x="179388" y="5876925"/>
            <a:ext cx="88566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 dirty="0" smtClean="0">
                <a:latin typeface="Calibri" pitchFamily="34" charset="0"/>
              </a:rPr>
              <a:t>służące nauczycielowi do inicjowania </a:t>
            </a:r>
          </a:p>
          <a:p>
            <a:pPr algn="ctr"/>
            <a:r>
              <a:rPr lang="pl-PL" altLang="pl-PL" sz="2000" dirty="0" smtClean="0">
                <a:latin typeface="Calibri" pitchFamily="34" charset="0"/>
              </a:rPr>
              <a:t>aktywizujących uczniów sytuacji dydaktycznych;</a:t>
            </a:r>
            <a:endParaRPr lang="pl-PL" altLang="pl-PL" sz="2000" dirty="0">
              <a:latin typeface="Calibri" pitchFamily="34" charset="0"/>
            </a:endParaRPr>
          </a:p>
        </p:txBody>
      </p:sp>
      <p:sp>
        <p:nvSpPr>
          <p:cNvPr id="10243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Pomoce dydaktyczne </a:t>
            </a:r>
            <a:r>
              <a:rPr lang="pl-PL" altLang="pl-PL" sz="3200" dirty="0" smtClean="0"/>
              <a:t/>
            </a:r>
            <a:br>
              <a:rPr lang="pl-PL" altLang="pl-PL" sz="3200" dirty="0" smtClean="0"/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 do pobrania i wydrukowania</a:t>
            </a:r>
            <a:r>
              <a:rPr lang="pl-PL" sz="2800" dirty="0" smtClean="0"/>
              <a:t> </a:t>
            </a:r>
            <a:endParaRPr lang="pl-PL" altLang="pl-PL" sz="2800" dirty="0" smtClean="0"/>
          </a:p>
        </p:txBody>
      </p:sp>
      <p:sp>
        <p:nvSpPr>
          <p:cNvPr id="7" name="pole tekstowe 6"/>
          <p:cNvSpPr txBox="1"/>
          <p:nvPr/>
        </p:nvSpPr>
        <p:spPr>
          <a:xfrm>
            <a:off x="395288" y="1775718"/>
            <a:ext cx="5256212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piktogramy demonstracyjne</a:t>
            </a:r>
          </a:p>
          <a:p>
            <a:pPr>
              <a:defRPr/>
            </a:pPr>
            <a:endParaRPr lang="pl-PL" sz="3200" b="1" dirty="0">
              <a:latin typeface="+mn-lt"/>
            </a:endParaRPr>
          </a:p>
        </p:txBody>
      </p:sp>
      <p:pic>
        <p:nvPicPr>
          <p:cNvPr id="10245" name="Obraz 7" descr="piktogramy demonstracyjne.png"/>
          <p:cNvPicPr>
            <a:picLocks noChangeAspect="1"/>
          </p:cNvPicPr>
          <p:nvPr/>
        </p:nvPicPr>
        <p:blipFill>
          <a:blip r:embed="rId2" cstate="print"/>
          <a:srcRect l="10007" t="48010" r="22498" b="9990"/>
          <a:stretch>
            <a:fillRect/>
          </a:stretch>
        </p:blipFill>
        <p:spPr bwMode="auto">
          <a:xfrm>
            <a:off x="1043608" y="3645024"/>
            <a:ext cx="3888432" cy="151216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" descr="C:\Users\Anna\Desktop\do walidacji\zdjęcia do prezentacji\10 piktogramy demonstarcyj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1790355"/>
            <a:ext cx="2736924" cy="387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Prostokąt 6"/>
          <p:cNvSpPr>
            <a:spLocks noChangeArrowheads="1"/>
          </p:cNvSpPr>
          <p:nvPr/>
        </p:nvSpPr>
        <p:spPr bwMode="auto">
          <a:xfrm>
            <a:off x="179388" y="5949950"/>
            <a:ext cx="88566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altLang="pl-PL" sz="2000" dirty="0" smtClean="0">
                <a:latin typeface="Calibri" pitchFamily="34" charset="0"/>
              </a:rPr>
              <a:t>dla uczniów do </a:t>
            </a:r>
            <a:r>
              <a:rPr lang="pl-PL" altLang="pl-PL" sz="2000" dirty="0">
                <a:latin typeface="Calibri" pitchFamily="34" charset="0"/>
              </a:rPr>
              <a:t>manipulowania np. podczas rozwiązywania zadań; </a:t>
            </a:r>
          </a:p>
        </p:txBody>
      </p:sp>
      <p:sp>
        <p:nvSpPr>
          <p:cNvPr id="16387" name="Tytuł 3"/>
          <p:cNvSpPr>
            <a:spLocks noGrp="1"/>
          </p:cNvSpPr>
          <p:nvPr>
            <p:ph type="title"/>
          </p:nvPr>
        </p:nvSpPr>
        <p:spPr>
          <a:xfrm>
            <a:off x="914400" y="413792"/>
            <a:ext cx="8229600" cy="1143000"/>
          </a:xfrm>
        </p:spPr>
        <p:txBody>
          <a:bodyPr/>
          <a:lstStyle/>
          <a:p>
            <a:pPr eaLnBrk="1" hangingPunct="1"/>
            <a:r>
              <a:rPr lang="pl-PL" altLang="pl-PL" sz="3200" dirty="0" smtClean="0"/>
              <a:t>W e-pakiecie </a:t>
            </a:r>
            <a:r>
              <a:rPr lang="pl-PL" altLang="pl-PL" sz="3200" i="1" dirty="0" smtClean="0"/>
              <a:t>Gramy w piktogramy</a:t>
            </a:r>
            <a:br>
              <a:rPr lang="pl-PL" altLang="pl-PL" sz="3200" i="1" dirty="0" smtClean="0"/>
            </a:br>
            <a:r>
              <a:rPr lang="pl-PL" altLang="pl-PL" sz="3200" b="1" dirty="0" smtClean="0"/>
              <a:t>Pomoce dydaktyczne</a:t>
            </a:r>
            <a:r>
              <a:rPr lang="pl-PL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pl-PL" sz="2800" dirty="0" smtClean="0">
                <a:solidFill>
                  <a:schemeClr val="bg1">
                    <a:lumMod val="50000"/>
                  </a:schemeClr>
                </a:solidFill>
              </a:rPr>
              <a:t>do pobrania i wydrukowania</a:t>
            </a:r>
            <a:r>
              <a:rPr lang="pl-PL" sz="2800" dirty="0" smtClean="0"/>
              <a:t> </a:t>
            </a:r>
            <a:endParaRPr lang="pl-PL" altLang="pl-PL" sz="3200" dirty="0" smtClean="0"/>
          </a:p>
        </p:txBody>
      </p:sp>
      <p:sp>
        <p:nvSpPr>
          <p:cNvPr id="7" name="pole tekstowe 6"/>
          <p:cNvSpPr txBox="1"/>
          <p:nvPr/>
        </p:nvSpPr>
        <p:spPr>
          <a:xfrm>
            <a:off x="395288" y="1764105"/>
            <a:ext cx="842486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3200" b="1" dirty="0" smtClean="0">
                <a:latin typeface="Calibri" pitchFamily="34" charset="0"/>
              </a:rPr>
              <a:t>piktogramy małe</a:t>
            </a:r>
            <a:r>
              <a:rPr lang="pl-PL" sz="2800" b="1" dirty="0" smtClean="0">
                <a:latin typeface="Calibri" pitchFamily="34" charset="0"/>
              </a:rPr>
              <a:t> </a:t>
            </a:r>
            <a:endParaRPr lang="pl-PL" sz="2800" b="1" dirty="0">
              <a:latin typeface="Calibri" pitchFamily="34" charset="0"/>
            </a:endParaRPr>
          </a:p>
        </p:txBody>
      </p:sp>
      <p:pic>
        <p:nvPicPr>
          <p:cNvPr id="16389" name="Obraz 8" descr="pakiet ucznia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38" y="3035027"/>
            <a:ext cx="35988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7" descr="C:\Users\Anna\Desktop\do walidacji\zdjęcia do prezentacji\16 piktogramy mał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7150" y="2133600"/>
            <a:ext cx="4881563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</TotalTime>
  <Words>352</Words>
  <Application>Microsoft Office PowerPoint</Application>
  <PresentationFormat>Pokaz na ekranie (4:3)</PresentationFormat>
  <Paragraphs>69</Paragraphs>
  <Slides>22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23" baseType="lpstr">
      <vt:lpstr>Motyw pakietu Office</vt:lpstr>
      <vt:lpstr>Slajd 1</vt:lpstr>
      <vt:lpstr>Slajd 2</vt:lpstr>
      <vt:lpstr>Pakiet edukacyjny Gramy w piktogramy</vt:lpstr>
      <vt:lpstr>E-pakiet edukacyjny Gramy w piktogramy </vt:lpstr>
      <vt:lpstr>W e-pakiecie Gramy w piktogramy Publikacje do pobrania i wydrukowania </vt:lpstr>
      <vt:lpstr>W e-pakiecie Gramy w piktogramy Publikacje do pobrania i wydrukowania </vt:lpstr>
      <vt:lpstr>W e-pakiecie Gramy w piktogramy Publikacje  do pobrania i wydrukowania </vt:lpstr>
      <vt:lpstr>W e-pakiecie Gramy w piktogramy Pomoce dydaktyczne   do pobrania i wydrukowania </vt:lpstr>
      <vt:lpstr>W e-pakiecie Gramy w piktogramy Pomoce dydaktyczne  do pobrania i wydrukowania </vt:lpstr>
      <vt:lpstr>W e-pakiecie Gramy w piktogramy Pomoce dydaktyczne  do pobrania </vt:lpstr>
      <vt:lpstr>W e-pakiecie Gramy w piktogramy Pomoce dydaktyczne do pobrania i wydrukowania </vt:lpstr>
      <vt:lpstr>W e-pakiecie Gramy w piktogramy Pomoce dydaktyczne do pobrania</vt:lpstr>
      <vt:lpstr>W e-pakiecie Gramy w piktogramy Pomoce dydaktyczne  do pobrania i wydrukowania </vt:lpstr>
      <vt:lpstr>W e-pakiecie Gramy w piktogramy Pomoce dydaktyczne  do pobrania i wydrukowania </vt:lpstr>
      <vt:lpstr>W e-pakiecie Gramy w piktogramy Pomoce dydaktyczne  do pobrania i wydrukowania </vt:lpstr>
      <vt:lpstr>W e-pakiecie Gramy w piktogramy Materiały dodatkowe  do pobrania i wydrukowania albo wykonania </vt:lpstr>
      <vt:lpstr>W e-pakiecie Gramy w piktogramy Materiały dodatkowe  do pobrania i wykonania </vt:lpstr>
      <vt:lpstr>W e-pakiecie Gramy w piktogramy Materiały dodatkowe do pobrania i wykonania </vt:lpstr>
      <vt:lpstr>W e-pakiecie Gramy w piktogramy Materiały dodatkowe  do pobrania i wydrukowania </vt:lpstr>
      <vt:lpstr>W e-pakiecie Gramy w piktogramy Materiały dodatkowe   do wykonania</vt:lpstr>
      <vt:lpstr>W e-pakiecie Gramy w piktogramy Materiały dodatkowe  do wykonania</vt:lpstr>
      <vt:lpstr>Slajd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Anna</dc:creator>
  <cp:lastModifiedBy>Anna</cp:lastModifiedBy>
  <cp:revision>217</cp:revision>
  <dcterms:created xsi:type="dcterms:W3CDTF">2014-01-18T17:56:24Z</dcterms:created>
  <dcterms:modified xsi:type="dcterms:W3CDTF">2014-09-23T18:55:57Z</dcterms:modified>
</cp:coreProperties>
</file>