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commentAuthors.xml" ContentType="application/vnd.openxmlformats-officedocument.presentationml.commentAuthors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8"/>
  </p:notesMasterIdLst>
  <p:sldIdLst>
    <p:sldId id="256" r:id="rId2"/>
    <p:sldId id="260" r:id="rId3"/>
    <p:sldId id="397" r:id="rId4"/>
    <p:sldId id="399" r:id="rId5"/>
    <p:sldId id="402" r:id="rId6"/>
    <p:sldId id="401" r:id="rId7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ichal.rynkowski" initials="mr" lastIdx="3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692" autoAdjust="0"/>
    <p:restoredTop sz="82878" autoAdjust="0"/>
  </p:normalViewPr>
  <p:slideViewPr>
    <p:cSldViewPr>
      <p:cViewPr>
        <p:scale>
          <a:sx n="75" d="100"/>
          <a:sy n="75" d="100"/>
        </p:scale>
        <p:origin x="-1128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" y="8202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1FE8851-A2A6-4F0E-87C4-D4E58FE697D9}" type="datetimeFigureOut">
              <a:rPr lang="pl-PL"/>
              <a:pPr>
                <a:defRPr/>
              </a:pPr>
              <a:t>2013-05-22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6B36903-D400-40AC-8677-43E98DFB131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3792160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dirty="0" smtClean="0"/>
          </a:p>
        </p:txBody>
      </p:sp>
      <p:sp>
        <p:nvSpPr>
          <p:cNvPr id="870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1B568C3C-D836-434A-9A16-99C94188DF59}" type="slidenum">
              <a:rPr lang="pl-PL" smtClean="0"/>
              <a:pPr eaLnBrk="1" hangingPunct="1"/>
              <a:t>1</a:t>
            </a:fld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24128" y="5451676"/>
            <a:ext cx="2482759" cy="432000"/>
          </a:xfrm>
          <a:prstGeom prst="rect">
            <a:avLst/>
          </a:prstGeom>
        </p:spPr>
      </p:pic>
      <p:pic>
        <p:nvPicPr>
          <p:cNvPr id="4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425" y="549275"/>
            <a:ext cx="2649538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244951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6"/>
          <p:cNvSpPr>
            <a:spLocks noChangeArrowheads="1"/>
          </p:cNvSpPr>
          <p:nvPr userDrawn="1"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pl-PL"/>
          </a:p>
        </p:txBody>
      </p:sp>
      <p:sp>
        <p:nvSpPr>
          <p:cNvPr id="7" name="Rectangle 7"/>
          <p:cNvSpPr>
            <a:spLocks noChangeArrowheads="1"/>
          </p:cNvSpPr>
          <p:nvPr userDrawn="1"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pl-PL">
                <a:latin typeface="Arial" charset="0"/>
              </a:rPr>
              <a:t/>
            </a:r>
            <a:br>
              <a:rPr lang="pl-PL">
                <a:latin typeface="Arial" charset="0"/>
              </a:rPr>
            </a:br>
            <a:endParaRPr lang="pl-PL">
              <a:latin typeface="Arial" charset="0"/>
            </a:endParaRPr>
          </a:p>
          <a:p>
            <a:pPr eaLnBrk="0" hangingPunct="0"/>
            <a:endParaRPr lang="pl-PL">
              <a:latin typeface="Arial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pl-PL">
              <a:latin typeface="Arial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 userDrawn="1"/>
        </p:nvSpPr>
        <p:spPr bwMode="auto">
          <a:xfrm>
            <a:off x="900113" y="1341438"/>
            <a:ext cx="7524750" cy="647700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defRPr/>
            </a:pPr>
            <a:r>
              <a:rPr lang="pl-PL" sz="1400" b="1" dirty="0" smtClean="0">
                <a:latin typeface="Times New Roman" pitchFamily="18" charset="0"/>
                <a:cs typeface="Times New Roman" pitchFamily="18" charset="0"/>
              </a:rPr>
              <a:t>Projekt „NEW-TECH Program rozwoju praktycznych kompetencji nauczycieli zawodów branż nowych technologii”</a:t>
            </a:r>
            <a:r>
              <a:rPr lang="pl-PL" sz="1400" b="1" baseline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400" b="1" dirty="0" smtClean="0">
                <a:latin typeface="Times New Roman" pitchFamily="18" charset="0"/>
                <a:cs typeface="Times New Roman" pitchFamily="18" charset="0"/>
              </a:rPr>
              <a:t>jest współfinansowany przez Unię Europejską</a:t>
            </a:r>
          </a:p>
        </p:txBody>
      </p:sp>
      <p:sp>
        <p:nvSpPr>
          <p:cNvPr id="10" name="TextBox 14"/>
          <p:cNvSpPr txBox="1">
            <a:spLocks noChangeArrowheads="1"/>
          </p:cNvSpPr>
          <p:nvPr userDrawn="1"/>
        </p:nvSpPr>
        <p:spPr bwMode="auto">
          <a:xfrm>
            <a:off x="539750" y="6115050"/>
            <a:ext cx="8135938" cy="600164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defRPr/>
            </a:pPr>
            <a:r>
              <a:rPr lang="pl-PL" sz="1100" dirty="0" smtClean="0">
                <a:effectLst/>
                <a:latin typeface="Calibri"/>
                <a:ea typeface="Calibri"/>
                <a:cs typeface="Times New Roman"/>
              </a:rPr>
              <a:t>Projekt realizowany przez  COMBIDATA Poland sp. z o.o.  w ramach umowy o dofinansowanie projektu w ramach Programu Operacyjnego Kapitał Ludzki 2007-2013, Priorytetu   III „Wysoka jakość systemu oświaty”, Działanie 3.4 „Otwartość systemu edukacji w kontekście uczenia się przez całe życia” , Poddziałanie: 3.4.3 „Upowszechnienie uczenia się   przez całe życie - projekty konkursowe”.</a:t>
            </a:r>
            <a:endParaRPr lang="pl-PL" sz="1100" b="1" dirty="0" smtClean="0">
              <a:cs typeface="Times New Roman" pitchFamily="18" charset="0"/>
            </a:endParaRPr>
          </a:p>
        </p:txBody>
      </p:sp>
      <p:pic>
        <p:nvPicPr>
          <p:cNvPr id="11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350" y="5229225"/>
            <a:ext cx="1331913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4000" b="1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230184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D5888-5430-41C1-8E9E-0B516B4481DB}" type="datetime1">
              <a:rPr lang="pl-PL"/>
              <a:pPr>
                <a:defRPr/>
              </a:pPr>
              <a:t>2013-05-22</a:t>
            </a:fld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85876-828E-452A-B8C2-F4B24759B07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315017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A7FE7-626C-4B7B-BDB0-152ADCF36837}" type="datetime1">
              <a:rPr lang="pl-PL"/>
              <a:pPr>
                <a:defRPr/>
              </a:pPr>
              <a:t>2013-05-22</a:t>
            </a:fld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3912C-D8BE-4FE2-8101-02B7E2A7AFF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529351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BB69C-BD8C-4687-8DFC-3501F6C7F758}" type="datetime1">
              <a:rPr lang="pl-PL"/>
              <a:pPr>
                <a:defRPr/>
              </a:pPr>
              <a:t>2013-05-22</a:t>
            </a:fld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31B2A-E76C-4EC8-A834-2B17652FF1A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329832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87FCD-7304-474A-BE3F-4742D5A11EEF}" type="datetime1">
              <a:rPr lang="pl-PL"/>
              <a:pPr>
                <a:defRPr/>
              </a:pPr>
              <a:t>2013-05-22</a:t>
            </a:fld>
            <a:endParaRPr lang="pl-PL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DAEA9-F05A-4FFE-9082-470CAD46382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808261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/>
            </a:lvl1pPr>
          </a:lstStyle>
          <a:p>
            <a:r>
              <a:rPr lang="en-US" dirty="0" smtClean="0"/>
              <a:t>Click to edit Master title style</a:t>
            </a:r>
            <a:endParaRPr lang="pl-P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AAA0C-2913-4A60-A995-E53D59564294}" type="datetime1">
              <a:rPr lang="pl-PL"/>
              <a:pPr>
                <a:defRPr/>
              </a:pPr>
              <a:t>2013-05-22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120BC-0362-4CC8-9ECC-25162D73084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187528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806E-3F2B-4503-A66B-91F7D246E254}" type="datetime1">
              <a:rPr lang="pl-PL"/>
              <a:pPr>
                <a:defRPr/>
              </a:pPr>
              <a:t>2013-05-22</a:t>
            </a:fld>
            <a:endParaRPr lang="pl-P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5B29D-2DD9-46EB-95C9-EC7919089DB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4560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1CCD9-D0C4-4049-91C9-BB19F37271B9}" type="datetime1">
              <a:rPr lang="pl-PL"/>
              <a:pPr>
                <a:defRPr/>
              </a:pPr>
              <a:t>2013-05-22</a:t>
            </a:fld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73F6F-6C62-4FE4-9FB8-A3145153C83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3199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200" y="6165304"/>
            <a:ext cx="2482759" cy="43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l-P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1B18D-12A3-4A83-8DE1-47F5E36968EE}" type="datetime1">
              <a:rPr lang="pl-PL"/>
              <a:pPr>
                <a:defRPr/>
              </a:pPr>
              <a:t>2013-05-22</a:t>
            </a:fld>
            <a:endParaRPr lang="pl-PL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52E90-9287-4331-8054-0E61C61BF6C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3076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  <a:endParaRPr lang="pl-PL" dirty="0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pl-PL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A2567E-528A-41F2-9910-25FF81D50520}" type="datetime1">
              <a:rPr lang="pl-PL"/>
              <a:pPr>
                <a:defRPr/>
              </a:pPr>
              <a:t>2013-05-22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C3196F-410B-4200-993E-361D424C3F9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4" r:id="rId1"/>
    <p:sldLayoutId id="2147484235" r:id="rId2"/>
    <p:sldLayoutId id="2147484236" r:id="rId3"/>
    <p:sldLayoutId id="2147484237" r:id="rId4"/>
    <p:sldLayoutId id="2147484238" r:id="rId5"/>
    <p:sldLayoutId id="2147484239" r:id="rId6"/>
    <p:sldLayoutId id="2147484240" r:id="rId7"/>
    <p:sldLayoutId id="2147484241" r:id="rId8"/>
    <p:sldLayoutId id="2147484242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r>
              <a:rPr lang="pl-PL" dirty="0" smtClean="0">
                <a:latin typeface="Arial" charset="0"/>
              </a:rPr>
              <a:t>WARSZTAT CISCO </a:t>
            </a:r>
            <a:endParaRPr lang="pl-PL" dirty="0" smtClean="0">
              <a:latin typeface="Arial" charset="0"/>
            </a:endParaRPr>
          </a:p>
        </p:txBody>
      </p:sp>
      <p:grpSp>
        <p:nvGrpSpPr>
          <p:cNvPr id="5" name="Group 53"/>
          <p:cNvGrpSpPr>
            <a:grpSpLocks/>
          </p:cNvGrpSpPr>
          <p:nvPr/>
        </p:nvGrpSpPr>
        <p:grpSpPr bwMode="auto">
          <a:xfrm>
            <a:off x="3851920" y="5301208"/>
            <a:ext cx="1105231" cy="614399"/>
            <a:chOff x="3272" y="1316"/>
            <a:chExt cx="1889" cy="1002"/>
          </a:xfrm>
        </p:grpSpPr>
        <p:sp>
          <p:nvSpPr>
            <p:cNvPr id="6" name="AutoShape 54"/>
            <p:cNvSpPr>
              <a:spLocks noChangeAspect="1" noChangeArrowheads="1" noTextEdit="1"/>
            </p:cNvSpPr>
            <p:nvPr/>
          </p:nvSpPr>
          <p:spPr bwMode="auto">
            <a:xfrm>
              <a:off x="3272" y="1316"/>
              <a:ext cx="1889" cy="10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7" name="Rectangle 55"/>
            <p:cNvSpPr>
              <a:spLocks noChangeArrowheads="1"/>
            </p:cNvSpPr>
            <p:nvPr/>
          </p:nvSpPr>
          <p:spPr bwMode="auto">
            <a:xfrm>
              <a:off x="3803" y="1980"/>
              <a:ext cx="86" cy="325"/>
            </a:xfrm>
            <a:prstGeom prst="rect">
              <a:avLst/>
            </a:prstGeom>
            <a:solidFill>
              <a:srgbClr val="B21A1A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Freeform 56"/>
            <p:cNvSpPr>
              <a:spLocks/>
            </p:cNvSpPr>
            <p:nvPr/>
          </p:nvSpPr>
          <p:spPr bwMode="auto">
            <a:xfrm>
              <a:off x="4304" y="1971"/>
              <a:ext cx="249" cy="343"/>
            </a:xfrm>
            <a:custGeom>
              <a:avLst/>
              <a:gdLst>
                <a:gd name="T0" fmla="*/ 58 w 58"/>
                <a:gd name="T1" fmla="*/ 24 h 80"/>
                <a:gd name="T2" fmla="*/ 42 w 58"/>
                <a:gd name="T3" fmla="*/ 20 h 80"/>
                <a:gd name="T4" fmla="*/ 21 w 58"/>
                <a:gd name="T5" fmla="*/ 40 h 80"/>
                <a:gd name="T6" fmla="*/ 42 w 58"/>
                <a:gd name="T7" fmla="*/ 60 h 80"/>
                <a:gd name="T8" fmla="*/ 58 w 58"/>
                <a:gd name="T9" fmla="*/ 56 h 80"/>
                <a:gd name="T10" fmla="*/ 58 w 58"/>
                <a:gd name="T11" fmla="*/ 77 h 80"/>
                <a:gd name="T12" fmla="*/ 41 w 58"/>
                <a:gd name="T13" fmla="*/ 80 h 80"/>
                <a:gd name="T14" fmla="*/ 0 w 58"/>
                <a:gd name="T15" fmla="*/ 40 h 80"/>
                <a:gd name="T16" fmla="*/ 41 w 58"/>
                <a:gd name="T17" fmla="*/ 0 h 80"/>
                <a:gd name="T18" fmla="*/ 58 w 58"/>
                <a:gd name="T19" fmla="*/ 3 h 80"/>
                <a:gd name="T20" fmla="*/ 58 w 58"/>
                <a:gd name="T21" fmla="*/ 24 h 8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8"/>
                <a:gd name="T34" fmla="*/ 0 h 80"/>
                <a:gd name="T35" fmla="*/ 58 w 58"/>
                <a:gd name="T36" fmla="*/ 80 h 8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8" h="80">
                  <a:moveTo>
                    <a:pt x="58" y="24"/>
                  </a:moveTo>
                  <a:cubicBezTo>
                    <a:pt x="58" y="23"/>
                    <a:pt x="51" y="20"/>
                    <a:pt x="42" y="20"/>
                  </a:cubicBezTo>
                  <a:cubicBezTo>
                    <a:pt x="30" y="20"/>
                    <a:pt x="21" y="28"/>
                    <a:pt x="21" y="40"/>
                  </a:cubicBezTo>
                  <a:cubicBezTo>
                    <a:pt x="21" y="51"/>
                    <a:pt x="29" y="60"/>
                    <a:pt x="42" y="60"/>
                  </a:cubicBezTo>
                  <a:cubicBezTo>
                    <a:pt x="51" y="60"/>
                    <a:pt x="57" y="57"/>
                    <a:pt x="58" y="56"/>
                  </a:cubicBezTo>
                  <a:cubicBezTo>
                    <a:pt x="58" y="77"/>
                    <a:pt x="58" y="77"/>
                    <a:pt x="58" y="77"/>
                  </a:cubicBezTo>
                  <a:cubicBezTo>
                    <a:pt x="56" y="78"/>
                    <a:pt x="49" y="80"/>
                    <a:pt x="41" y="80"/>
                  </a:cubicBezTo>
                  <a:cubicBezTo>
                    <a:pt x="19" y="80"/>
                    <a:pt x="0" y="65"/>
                    <a:pt x="0" y="40"/>
                  </a:cubicBezTo>
                  <a:cubicBezTo>
                    <a:pt x="0" y="17"/>
                    <a:pt x="17" y="0"/>
                    <a:pt x="41" y="0"/>
                  </a:cubicBezTo>
                  <a:cubicBezTo>
                    <a:pt x="50" y="0"/>
                    <a:pt x="56" y="3"/>
                    <a:pt x="58" y="3"/>
                  </a:cubicBezTo>
                  <a:lnTo>
                    <a:pt x="58" y="24"/>
                  </a:lnTo>
                  <a:close/>
                </a:path>
              </a:pathLst>
            </a:custGeom>
            <a:solidFill>
              <a:srgbClr val="B21A1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9" name="Freeform 57"/>
            <p:cNvSpPr>
              <a:spLocks/>
            </p:cNvSpPr>
            <p:nvPr/>
          </p:nvSpPr>
          <p:spPr bwMode="auto">
            <a:xfrm>
              <a:off x="3443" y="1971"/>
              <a:ext cx="249" cy="343"/>
            </a:xfrm>
            <a:custGeom>
              <a:avLst/>
              <a:gdLst>
                <a:gd name="T0" fmla="*/ 58 w 58"/>
                <a:gd name="T1" fmla="*/ 24 h 80"/>
                <a:gd name="T2" fmla="*/ 42 w 58"/>
                <a:gd name="T3" fmla="*/ 20 h 80"/>
                <a:gd name="T4" fmla="*/ 21 w 58"/>
                <a:gd name="T5" fmla="*/ 40 h 80"/>
                <a:gd name="T6" fmla="*/ 42 w 58"/>
                <a:gd name="T7" fmla="*/ 60 h 80"/>
                <a:gd name="T8" fmla="*/ 58 w 58"/>
                <a:gd name="T9" fmla="*/ 56 h 80"/>
                <a:gd name="T10" fmla="*/ 58 w 58"/>
                <a:gd name="T11" fmla="*/ 77 h 80"/>
                <a:gd name="T12" fmla="*/ 40 w 58"/>
                <a:gd name="T13" fmla="*/ 80 h 80"/>
                <a:gd name="T14" fmla="*/ 0 w 58"/>
                <a:gd name="T15" fmla="*/ 40 h 80"/>
                <a:gd name="T16" fmla="*/ 40 w 58"/>
                <a:gd name="T17" fmla="*/ 0 h 80"/>
                <a:gd name="T18" fmla="*/ 58 w 58"/>
                <a:gd name="T19" fmla="*/ 3 h 80"/>
                <a:gd name="T20" fmla="*/ 58 w 58"/>
                <a:gd name="T21" fmla="*/ 24 h 8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8"/>
                <a:gd name="T34" fmla="*/ 0 h 80"/>
                <a:gd name="T35" fmla="*/ 58 w 58"/>
                <a:gd name="T36" fmla="*/ 80 h 8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8" h="80">
                  <a:moveTo>
                    <a:pt x="58" y="24"/>
                  </a:moveTo>
                  <a:cubicBezTo>
                    <a:pt x="57" y="23"/>
                    <a:pt x="51" y="20"/>
                    <a:pt x="42" y="20"/>
                  </a:cubicBezTo>
                  <a:cubicBezTo>
                    <a:pt x="29" y="20"/>
                    <a:pt x="21" y="28"/>
                    <a:pt x="21" y="40"/>
                  </a:cubicBezTo>
                  <a:cubicBezTo>
                    <a:pt x="21" y="51"/>
                    <a:pt x="29" y="60"/>
                    <a:pt x="42" y="60"/>
                  </a:cubicBezTo>
                  <a:cubicBezTo>
                    <a:pt x="51" y="60"/>
                    <a:pt x="57" y="57"/>
                    <a:pt x="58" y="56"/>
                  </a:cubicBezTo>
                  <a:cubicBezTo>
                    <a:pt x="58" y="77"/>
                    <a:pt x="58" y="77"/>
                    <a:pt x="58" y="77"/>
                  </a:cubicBezTo>
                  <a:cubicBezTo>
                    <a:pt x="56" y="78"/>
                    <a:pt x="49" y="80"/>
                    <a:pt x="40" y="80"/>
                  </a:cubicBezTo>
                  <a:cubicBezTo>
                    <a:pt x="19" y="80"/>
                    <a:pt x="0" y="65"/>
                    <a:pt x="0" y="40"/>
                  </a:cubicBezTo>
                  <a:cubicBezTo>
                    <a:pt x="0" y="17"/>
                    <a:pt x="17" y="0"/>
                    <a:pt x="40" y="0"/>
                  </a:cubicBezTo>
                  <a:cubicBezTo>
                    <a:pt x="49" y="0"/>
                    <a:pt x="56" y="3"/>
                    <a:pt x="58" y="3"/>
                  </a:cubicBezTo>
                  <a:lnTo>
                    <a:pt x="58" y="24"/>
                  </a:lnTo>
                  <a:close/>
                </a:path>
              </a:pathLst>
            </a:custGeom>
            <a:solidFill>
              <a:srgbClr val="B21A1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0" name="Freeform 58"/>
            <p:cNvSpPr>
              <a:spLocks noEditPoints="1"/>
            </p:cNvSpPr>
            <p:nvPr/>
          </p:nvSpPr>
          <p:spPr bwMode="auto">
            <a:xfrm>
              <a:off x="4643" y="1971"/>
              <a:ext cx="342" cy="343"/>
            </a:xfrm>
            <a:custGeom>
              <a:avLst/>
              <a:gdLst>
                <a:gd name="T0" fmla="*/ 80 w 80"/>
                <a:gd name="T1" fmla="*/ 40 h 80"/>
                <a:gd name="T2" fmla="*/ 40 w 80"/>
                <a:gd name="T3" fmla="*/ 80 h 80"/>
                <a:gd name="T4" fmla="*/ 0 w 80"/>
                <a:gd name="T5" fmla="*/ 40 h 80"/>
                <a:gd name="T6" fmla="*/ 40 w 80"/>
                <a:gd name="T7" fmla="*/ 0 h 80"/>
                <a:gd name="T8" fmla="*/ 80 w 80"/>
                <a:gd name="T9" fmla="*/ 40 h 80"/>
                <a:gd name="T10" fmla="*/ 40 w 80"/>
                <a:gd name="T11" fmla="*/ 20 h 80"/>
                <a:gd name="T12" fmla="*/ 20 w 80"/>
                <a:gd name="T13" fmla="*/ 40 h 80"/>
                <a:gd name="T14" fmla="*/ 40 w 80"/>
                <a:gd name="T15" fmla="*/ 60 h 80"/>
                <a:gd name="T16" fmla="*/ 60 w 80"/>
                <a:gd name="T17" fmla="*/ 40 h 80"/>
                <a:gd name="T18" fmla="*/ 40 w 80"/>
                <a:gd name="T19" fmla="*/ 20 h 8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0"/>
                <a:gd name="T31" fmla="*/ 0 h 80"/>
                <a:gd name="T32" fmla="*/ 80 w 80"/>
                <a:gd name="T33" fmla="*/ 80 h 8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0" h="80">
                  <a:moveTo>
                    <a:pt x="80" y="40"/>
                  </a:moveTo>
                  <a:cubicBezTo>
                    <a:pt x="80" y="62"/>
                    <a:pt x="64" y="80"/>
                    <a:pt x="40" y="80"/>
                  </a:cubicBezTo>
                  <a:cubicBezTo>
                    <a:pt x="16" y="80"/>
                    <a:pt x="0" y="62"/>
                    <a:pt x="0" y="40"/>
                  </a:cubicBezTo>
                  <a:cubicBezTo>
                    <a:pt x="0" y="18"/>
                    <a:pt x="16" y="0"/>
                    <a:pt x="40" y="0"/>
                  </a:cubicBezTo>
                  <a:cubicBezTo>
                    <a:pt x="64" y="0"/>
                    <a:pt x="80" y="18"/>
                    <a:pt x="80" y="40"/>
                  </a:cubicBezTo>
                  <a:moveTo>
                    <a:pt x="40" y="20"/>
                  </a:moveTo>
                  <a:cubicBezTo>
                    <a:pt x="29" y="20"/>
                    <a:pt x="20" y="29"/>
                    <a:pt x="20" y="40"/>
                  </a:cubicBezTo>
                  <a:cubicBezTo>
                    <a:pt x="20" y="51"/>
                    <a:pt x="29" y="60"/>
                    <a:pt x="40" y="60"/>
                  </a:cubicBezTo>
                  <a:cubicBezTo>
                    <a:pt x="51" y="60"/>
                    <a:pt x="60" y="51"/>
                    <a:pt x="60" y="40"/>
                  </a:cubicBezTo>
                  <a:cubicBezTo>
                    <a:pt x="60" y="29"/>
                    <a:pt x="51" y="20"/>
                    <a:pt x="40" y="20"/>
                  </a:cubicBezTo>
                </a:path>
              </a:pathLst>
            </a:custGeom>
            <a:solidFill>
              <a:srgbClr val="B21A1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Freeform 59"/>
            <p:cNvSpPr>
              <a:spLocks/>
            </p:cNvSpPr>
            <p:nvPr/>
          </p:nvSpPr>
          <p:spPr bwMode="auto">
            <a:xfrm>
              <a:off x="4000" y="1971"/>
              <a:ext cx="223" cy="343"/>
            </a:xfrm>
            <a:custGeom>
              <a:avLst/>
              <a:gdLst>
                <a:gd name="T0" fmla="*/ 47 w 52"/>
                <a:gd name="T1" fmla="*/ 19 h 80"/>
                <a:gd name="T2" fmla="*/ 32 w 52"/>
                <a:gd name="T3" fmla="*/ 17 h 80"/>
                <a:gd name="T4" fmla="*/ 20 w 52"/>
                <a:gd name="T5" fmla="*/ 23 h 80"/>
                <a:gd name="T6" fmla="*/ 29 w 52"/>
                <a:gd name="T7" fmla="*/ 30 h 80"/>
                <a:gd name="T8" fmla="*/ 34 w 52"/>
                <a:gd name="T9" fmla="*/ 32 h 80"/>
                <a:gd name="T10" fmla="*/ 52 w 52"/>
                <a:gd name="T11" fmla="*/ 54 h 80"/>
                <a:gd name="T12" fmla="*/ 21 w 52"/>
                <a:gd name="T13" fmla="*/ 80 h 80"/>
                <a:gd name="T14" fmla="*/ 0 w 52"/>
                <a:gd name="T15" fmla="*/ 77 h 80"/>
                <a:gd name="T16" fmla="*/ 0 w 52"/>
                <a:gd name="T17" fmla="*/ 60 h 80"/>
                <a:gd name="T18" fmla="*/ 18 w 52"/>
                <a:gd name="T19" fmla="*/ 63 h 80"/>
                <a:gd name="T20" fmla="*/ 32 w 52"/>
                <a:gd name="T21" fmla="*/ 56 h 80"/>
                <a:gd name="T22" fmla="*/ 23 w 52"/>
                <a:gd name="T23" fmla="*/ 48 h 80"/>
                <a:gd name="T24" fmla="*/ 19 w 52"/>
                <a:gd name="T25" fmla="*/ 47 h 80"/>
                <a:gd name="T26" fmla="*/ 0 w 52"/>
                <a:gd name="T27" fmla="*/ 24 h 80"/>
                <a:gd name="T28" fmla="*/ 28 w 52"/>
                <a:gd name="T29" fmla="*/ 0 h 80"/>
                <a:gd name="T30" fmla="*/ 47 w 52"/>
                <a:gd name="T31" fmla="*/ 3 h 80"/>
                <a:gd name="T32" fmla="*/ 47 w 52"/>
                <a:gd name="T33" fmla="*/ 19 h 8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2"/>
                <a:gd name="T52" fmla="*/ 0 h 80"/>
                <a:gd name="T53" fmla="*/ 52 w 52"/>
                <a:gd name="T54" fmla="*/ 80 h 8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2" h="80">
                  <a:moveTo>
                    <a:pt x="47" y="19"/>
                  </a:moveTo>
                  <a:cubicBezTo>
                    <a:pt x="47" y="19"/>
                    <a:pt x="38" y="17"/>
                    <a:pt x="32" y="17"/>
                  </a:cubicBezTo>
                  <a:cubicBezTo>
                    <a:pt x="24" y="17"/>
                    <a:pt x="20" y="19"/>
                    <a:pt x="20" y="23"/>
                  </a:cubicBezTo>
                  <a:cubicBezTo>
                    <a:pt x="20" y="28"/>
                    <a:pt x="26" y="29"/>
                    <a:pt x="29" y="30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47" y="36"/>
                    <a:pt x="52" y="45"/>
                    <a:pt x="52" y="54"/>
                  </a:cubicBezTo>
                  <a:cubicBezTo>
                    <a:pt x="52" y="73"/>
                    <a:pt x="35" y="80"/>
                    <a:pt x="21" y="80"/>
                  </a:cubicBezTo>
                  <a:cubicBezTo>
                    <a:pt x="10" y="80"/>
                    <a:pt x="1" y="78"/>
                    <a:pt x="0" y="77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2" y="60"/>
                    <a:pt x="10" y="63"/>
                    <a:pt x="18" y="63"/>
                  </a:cubicBezTo>
                  <a:cubicBezTo>
                    <a:pt x="28" y="63"/>
                    <a:pt x="32" y="60"/>
                    <a:pt x="32" y="56"/>
                  </a:cubicBezTo>
                  <a:cubicBezTo>
                    <a:pt x="32" y="52"/>
                    <a:pt x="28" y="49"/>
                    <a:pt x="23" y="48"/>
                  </a:cubicBezTo>
                  <a:cubicBezTo>
                    <a:pt x="22" y="48"/>
                    <a:pt x="21" y="47"/>
                    <a:pt x="19" y="47"/>
                  </a:cubicBezTo>
                  <a:cubicBezTo>
                    <a:pt x="9" y="43"/>
                    <a:pt x="0" y="37"/>
                    <a:pt x="0" y="24"/>
                  </a:cubicBezTo>
                  <a:cubicBezTo>
                    <a:pt x="0" y="10"/>
                    <a:pt x="10" y="0"/>
                    <a:pt x="28" y="0"/>
                  </a:cubicBezTo>
                  <a:cubicBezTo>
                    <a:pt x="37" y="0"/>
                    <a:pt x="46" y="3"/>
                    <a:pt x="47" y="3"/>
                  </a:cubicBezTo>
                  <a:lnTo>
                    <a:pt x="47" y="19"/>
                  </a:lnTo>
                  <a:close/>
                </a:path>
              </a:pathLst>
            </a:custGeom>
            <a:solidFill>
              <a:srgbClr val="B21A1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2" name="Freeform 60"/>
            <p:cNvSpPr>
              <a:spLocks/>
            </p:cNvSpPr>
            <p:nvPr/>
          </p:nvSpPr>
          <p:spPr bwMode="auto">
            <a:xfrm>
              <a:off x="3272" y="1586"/>
              <a:ext cx="81" cy="167"/>
            </a:xfrm>
            <a:custGeom>
              <a:avLst/>
              <a:gdLst>
                <a:gd name="T0" fmla="*/ 19 w 19"/>
                <a:gd name="T1" fmla="*/ 10 h 39"/>
                <a:gd name="T2" fmla="*/ 10 w 19"/>
                <a:gd name="T3" fmla="*/ 0 h 39"/>
                <a:gd name="T4" fmla="*/ 0 w 19"/>
                <a:gd name="T5" fmla="*/ 10 h 39"/>
                <a:gd name="T6" fmla="*/ 0 w 19"/>
                <a:gd name="T7" fmla="*/ 30 h 39"/>
                <a:gd name="T8" fmla="*/ 10 w 19"/>
                <a:gd name="T9" fmla="*/ 39 h 39"/>
                <a:gd name="T10" fmla="*/ 19 w 19"/>
                <a:gd name="T11" fmla="*/ 30 h 39"/>
                <a:gd name="T12" fmla="*/ 19 w 19"/>
                <a:gd name="T13" fmla="*/ 10 h 3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39"/>
                <a:gd name="T23" fmla="*/ 19 w 19"/>
                <a:gd name="T24" fmla="*/ 39 h 3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39">
                  <a:moveTo>
                    <a:pt x="19" y="10"/>
                  </a:moveTo>
                  <a:cubicBezTo>
                    <a:pt x="19" y="4"/>
                    <a:pt x="15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5"/>
                    <a:pt x="4" y="39"/>
                    <a:pt x="10" y="39"/>
                  </a:cubicBezTo>
                  <a:cubicBezTo>
                    <a:pt x="15" y="39"/>
                    <a:pt x="19" y="35"/>
                    <a:pt x="19" y="30"/>
                  </a:cubicBezTo>
                  <a:lnTo>
                    <a:pt x="19" y="10"/>
                  </a:lnTo>
                  <a:close/>
                </a:path>
              </a:pathLst>
            </a:custGeom>
            <a:solidFill>
              <a:srgbClr val="015F8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3" name="Freeform 61"/>
            <p:cNvSpPr>
              <a:spLocks/>
            </p:cNvSpPr>
            <p:nvPr/>
          </p:nvSpPr>
          <p:spPr bwMode="auto">
            <a:xfrm>
              <a:off x="3499" y="1474"/>
              <a:ext cx="81" cy="279"/>
            </a:xfrm>
            <a:custGeom>
              <a:avLst/>
              <a:gdLst>
                <a:gd name="T0" fmla="*/ 19 w 19"/>
                <a:gd name="T1" fmla="*/ 9 h 65"/>
                <a:gd name="T2" fmla="*/ 9 w 19"/>
                <a:gd name="T3" fmla="*/ 0 h 65"/>
                <a:gd name="T4" fmla="*/ 0 w 19"/>
                <a:gd name="T5" fmla="*/ 9 h 65"/>
                <a:gd name="T6" fmla="*/ 0 w 19"/>
                <a:gd name="T7" fmla="*/ 56 h 65"/>
                <a:gd name="T8" fmla="*/ 9 w 19"/>
                <a:gd name="T9" fmla="*/ 65 h 65"/>
                <a:gd name="T10" fmla="*/ 19 w 19"/>
                <a:gd name="T11" fmla="*/ 56 h 65"/>
                <a:gd name="T12" fmla="*/ 19 w 19"/>
                <a:gd name="T13" fmla="*/ 9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65"/>
                <a:gd name="T23" fmla="*/ 19 w 19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65">
                  <a:moveTo>
                    <a:pt x="19" y="9"/>
                  </a:moveTo>
                  <a:cubicBezTo>
                    <a:pt x="19" y="4"/>
                    <a:pt x="14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1"/>
                    <a:pt x="4" y="65"/>
                    <a:pt x="9" y="65"/>
                  </a:cubicBezTo>
                  <a:cubicBezTo>
                    <a:pt x="14" y="65"/>
                    <a:pt x="19" y="61"/>
                    <a:pt x="19" y="56"/>
                  </a:cubicBezTo>
                  <a:lnTo>
                    <a:pt x="19" y="9"/>
                  </a:lnTo>
                  <a:close/>
                </a:path>
              </a:pathLst>
            </a:custGeom>
            <a:solidFill>
              <a:srgbClr val="015F8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4" name="Freeform 62"/>
            <p:cNvSpPr>
              <a:spLocks/>
            </p:cNvSpPr>
            <p:nvPr/>
          </p:nvSpPr>
          <p:spPr bwMode="auto">
            <a:xfrm>
              <a:off x="3722" y="1320"/>
              <a:ext cx="81" cy="514"/>
            </a:xfrm>
            <a:custGeom>
              <a:avLst/>
              <a:gdLst>
                <a:gd name="T0" fmla="*/ 19 w 19"/>
                <a:gd name="T1" fmla="*/ 9 h 120"/>
                <a:gd name="T2" fmla="*/ 10 w 19"/>
                <a:gd name="T3" fmla="*/ 0 h 120"/>
                <a:gd name="T4" fmla="*/ 0 w 19"/>
                <a:gd name="T5" fmla="*/ 9 h 120"/>
                <a:gd name="T6" fmla="*/ 0 w 19"/>
                <a:gd name="T7" fmla="*/ 111 h 120"/>
                <a:gd name="T8" fmla="*/ 10 w 19"/>
                <a:gd name="T9" fmla="*/ 120 h 120"/>
                <a:gd name="T10" fmla="*/ 19 w 19"/>
                <a:gd name="T11" fmla="*/ 111 h 120"/>
                <a:gd name="T12" fmla="*/ 19 w 19"/>
                <a:gd name="T13" fmla="*/ 9 h 1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120"/>
                <a:gd name="T23" fmla="*/ 19 w 19"/>
                <a:gd name="T24" fmla="*/ 120 h 1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120">
                  <a:moveTo>
                    <a:pt x="19" y="9"/>
                  </a:moveTo>
                  <a:cubicBezTo>
                    <a:pt x="19" y="4"/>
                    <a:pt x="15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16"/>
                    <a:pt x="5" y="120"/>
                    <a:pt x="10" y="120"/>
                  </a:cubicBezTo>
                  <a:cubicBezTo>
                    <a:pt x="15" y="120"/>
                    <a:pt x="19" y="116"/>
                    <a:pt x="19" y="111"/>
                  </a:cubicBezTo>
                  <a:lnTo>
                    <a:pt x="19" y="9"/>
                  </a:lnTo>
                  <a:close/>
                </a:path>
              </a:pathLst>
            </a:custGeom>
            <a:solidFill>
              <a:srgbClr val="015F8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Freeform 63"/>
            <p:cNvSpPr>
              <a:spLocks/>
            </p:cNvSpPr>
            <p:nvPr/>
          </p:nvSpPr>
          <p:spPr bwMode="auto">
            <a:xfrm>
              <a:off x="3949" y="1474"/>
              <a:ext cx="81" cy="279"/>
            </a:xfrm>
            <a:custGeom>
              <a:avLst/>
              <a:gdLst>
                <a:gd name="T0" fmla="*/ 19 w 19"/>
                <a:gd name="T1" fmla="*/ 9 h 65"/>
                <a:gd name="T2" fmla="*/ 9 w 19"/>
                <a:gd name="T3" fmla="*/ 0 h 65"/>
                <a:gd name="T4" fmla="*/ 0 w 19"/>
                <a:gd name="T5" fmla="*/ 9 h 65"/>
                <a:gd name="T6" fmla="*/ 0 w 19"/>
                <a:gd name="T7" fmla="*/ 56 h 65"/>
                <a:gd name="T8" fmla="*/ 9 w 19"/>
                <a:gd name="T9" fmla="*/ 65 h 65"/>
                <a:gd name="T10" fmla="*/ 19 w 19"/>
                <a:gd name="T11" fmla="*/ 56 h 65"/>
                <a:gd name="T12" fmla="*/ 19 w 19"/>
                <a:gd name="T13" fmla="*/ 9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65"/>
                <a:gd name="T23" fmla="*/ 19 w 19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65">
                  <a:moveTo>
                    <a:pt x="19" y="9"/>
                  </a:moveTo>
                  <a:cubicBezTo>
                    <a:pt x="19" y="4"/>
                    <a:pt x="15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1"/>
                    <a:pt x="4" y="65"/>
                    <a:pt x="9" y="65"/>
                  </a:cubicBezTo>
                  <a:cubicBezTo>
                    <a:pt x="15" y="65"/>
                    <a:pt x="19" y="61"/>
                    <a:pt x="19" y="56"/>
                  </a:cubicBezTo>
                  <a:lnTo>
                    <a:pt x="19" y="9"/>
                  </a:lnTo>
                  <a:close/>
                </a:path>
              </a:pathLst>
            </a:custGeom>
            <a:solidFill>
              <a:srgbClr val="015F8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6" name="Freeform 64"/>
            <p:cNvSpPr>
              <a:spLocks/>
            </p:cNvSpPr>
            <p:nvPr/>
          </p:nvSpPr>
          <p:spPr bwMode="auto">
            <a:xfrm>
              <a:off x="4171" y="1586"/>
              <a:ext cx="86" cy="167"/>
            </a:xfrm>
            <a:custGeom>
              <a:avLst/>
              <a:gdLst>
                <a:gd name="T0" fmla="*/ 20 w 20"/>
                <a:gd name="T1" fmla="*/ 10 h 39"/>
                <a:gd name="T2" fmla="*/ 10 w 20"/>
                <a:gd name="T3" fmla="*/ 0 h 39"/>
                <a:gd name="T4" fmla="*/ 0 w 20"/>
                <a:gd name="T5" fmla="*/ 10 h 39"/>
                <a:gd name="T6" fmla="*/ 0 w 20"/>
                <a:gd name="T7" fmla="*/ 30 h 39"/>
                <a:gd name="T8" fmla="*/ 10 w 20"/>
                <a:gd name="T9" fmla="*/ 39 h 39"/>
                <a:gd name="T10" fmla="*/ 20 w 20"/>
                <a:gd name="T11" fmla="*/ 30 h 39"/>
                <a:gd name="T12" fmla="*/ 20 w 20"/>
                <a:gd name="T13" fmla="*/ 10 h 3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0"/>
                <a:gd name="T22" fmla="*/ 0 h 39"/>
                <a:gd name="T23" fmla="*/ 20 w 20"/>
                <a:gd name="T24" fmla="*/ 39 h 3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0" h="39">
                  <a:moveTo>
                    <a:pt x="20" y="10"/>
                  </a:moveTo>
                  <a:cubicBezTo>
                    <a:pt x="20" y="4"/>
                    <a:pt x="15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5"/>
                    <a:pt x="5" y="39"/>
                    <a:pt x="10" y="39"/>
                  </a:cubicBezTo>
                  <a:cubicBezTo>
                    <a:pt x="15" y="39"/>
                    <a:pt x="20" y="35"/>
                    <a:pt x="20" y="30"/>
                  </a:cubicBezTo>
                  <a:lnTo>
                    <a:pt x="20" y="10"/>
                  </a:lnTo>
                  <a:close/>
                </a:path>
              </a:pathLst>
            </a:custGeom>
            <a:solidFill>
              <a:srgbClr val="015F8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7" name="Freeform 65"/>
            <p:cNvSpPr>
              <a:spLocks/>
            </p:cNvSpPr>
            <p:nvPr/>
          </p:nvSpPr>
          <p:spPr bwMode="auto">
            <a:xfrm>
              <a:off x="4398" y="1474"/>
              <a:ext cx="82" cy="279"/>
            </a:xfrm>
            <a:custGeom>
              <a:avLst/>
              <a:gdLst>
                <a:gd name="T0" fmla="*/ 19 w 19"/>
                <a:gd name="T1" fmla="*/ 9 h 65"/>
                <a:gd name="T2" fmla="*/ 10 w 19"/>
                <a:gd name="T3" fmla="*/ 0 h 65"/>
                <a:gd name="T4" fmla="*/ 0 w 19"/>
                <a:gd name="T5" fmla="*/ 9 h 65"/>
                <a:gd name="T6" fmla="*/ 0 w 19"/>
                <a:gd name="T7" fmla="*/ 56 h 65"/>
                <a:gd name="T8" fmla="*/ 10 w 19"/>
                <a:gd name="T9" fmla="*/ 65 h 65"/>
                <a:gd name="T10" fmla="*/ 19 w 19"/>
                <a:gd name="T11" fmla="*/ 56 h 65"/>
                <a:gd name="T12" fmla="*/ 19 w 19"/>
                <a:gd name="T13" fmla="*/ 9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65"/>
                <a:gd name="T23" fmla="*/ 19 w 19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65">
                  <a:moveTo>
                    <a:pt x="19" y="9"/>
                  </a:moveTo>
                  <a:cubicBezTo>
                    <a:pt x="19" y="4"/>
                    <a:pt x="15" y="0"/>
                    <a:pt x="10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1"/>
                    <a:pt x="4" y="65"/>
                    <a:pt x="10" y="65"/>
                  </a:cubicBezTo>
                  <a:cubicBezTo>
                    <a:pt x="15" y="65"/>
                    <a:pt x="19" y="61"/>
                    <a:pt x="19" y="56"/>
                  </a:cubicBezTo>
                  <a:lnTo>
                    <a:pt x="19" y="9"/>
                  </a:lnTo>
                  <a:close/>
                </a:path>
              </a:pathLst>
            </a:custGeom>
            <a:solidFill>
              <a:srgbClr val="015F8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Freeform 66"/>
            <p:cNvSpPr>
              <a:spLocks/>
            </p:cNvSpPr>
            <p:nvPr/>
          </p:nvSpPr>
          <p:spPr bwMode="auto">
            <a:xfrm>
              <a:off x="4625" y="1320"/>
              <a:ext cx="82" cy="514"/>
            </a:xfrm>
            <a:custGeom>
              <a:avLst/>
              <a:gdLst>
                <a:gd name="T0" fmla="*/ 19 w 19"/>
                <a:gd name="T1" fmla="*/ 9 h 120"/>
                <a:gd name="T2" fmla="*/ 9 w 19"/>
                <a:gd name="T3" fmla="*/ 0 h 120"/>
                <a:gd name="T4" fmla="*/ 0 w 19"/>
                <a:gd name="T5" fmla="*/ 9 h 120"/>
                <a:gd name="T6" fmla="*/ 0 w 19"/>
                <a:gd name="T7" fmla="*/ 111 h 120"/>
                <a:gd name="T8" fmla="*/ 9 w 19"/>
                <a:gd name="T9" fmla="*/ 120 h 120"/>
                <a:gd name="T10" fmla="*/ 19 w 19"/>
                <a:gd name="T11" fmla="*/ 111 h 120"/>
                <a:gd name="T12" fmla="*/ 19 w 19"/>
                <a:gd name="T13" fmla="*/ 9 h 1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120"/>
                <a:gd name="T23" fmla="*/ 19 w 19"/>
                <a:gd name="T24" fmla="*/ 120 h 1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120">
                  <a:moveTo>
                    <a:pt x="19" y="9"/>
                  </a:moveTo>
                  <a:cubicBezTo>
                    <a:pt x="19" y="4"/>
                    <a:pt x="15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16"/>
                    <a:pt x="4" y="120"/>
                    <a:pt x="9" y="120"/>
                  </a:cubicBezTo>
                  <a:cubicBezTo>
                    <a:pt x="15" y="120"/>
                    <a:pt x="19" y="116"/>
                    <a:pt x="19" y="111"/>
                  </a:cubicBezTo>
                  <a:lnTo>
                    <a:pt x="19" y="9"/>
                  </a:lnTo>
                  <a:close/>
                </a:path>
              </a:pathLst>
            </a:custGeom>
            <a:solidFill>
              <a:srgbClr val="015F8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9" name="Freeform 67"/>
            <p:cNvSpPr>
              <a:spLocks/>
            </p:cNvSpPr>
            <p:nvPr/>
          </p:nvSpPr>
          <p:spPr bwMode="auto">
            <a:xfrm>
              <a:off x="4848" y="1474"/>
              <a:ext cx="82" cy="279"/>
            </a:xfrm>
            <a:custGeom>
              <a:avLst/>
              <a:gdLst>
                <a:gd name="T0" fmla="*/ 19 w 19"/>
                <a:gd name="T1" fmla="*/ 9 h 65"/>
                <a:gd name="T2" fmla="*/ 10 w 19"/>
                <a:gd name="T3" fmla="*/ 0 h 65"/>
                <a:gd name="T4" fmla="*/ 0 w 19"/>
                <a:gd name="T5" fmla="*/ 9 h 65"/>
                <a:gd name="T6" fmla="*/ 0 w 19"/>
                <a:gd name="T7" fmla="*/ 56 h 65"/>
                <a:gd name="T8" fmla="*/ 10 w 19"/>
                <a:gd name="T9" fmla="*/ 65 h 65"/>
                <a:gd name="T10" fmla="*/ 19 w 19"/>
                <a:gd name="T11" fmla="*/ 56 h 65"/>
                <a:gd name="T12" fmla="*/ 19 w 19"/>
                <a:gd name="T13" fmla="*/ 9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65"/>
                <a:gd name="T23" fmla="*/ 19 w 19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65">
                  <a:moveTo>
                    <a:pt x="19" y="9"/>
                  </a:moveTo>
                  <a:cubicBezTo>
                    <a:pt x="19" y="4"/>
                    <a:pt x="15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61"/>
                    <a:pt x="5" y="65"/>
                    <a:pt x="10" y="65"/>
                  </a:cubicBezTo>
                  <a:cubicBezTo>
                    <a:pt x="15" y="65"/>
                    <a:pt x="19" y="61"/>
                    <a:pt x="19" y="56"/>
                  </a:cubicBezTo>
                  <a:lnTo>
                    <a:pt x="19" y="9"/>
                  </a:lnTo>
                  <a:close/>
                </a:path>
              </a:pathLst>
            </a:custGeom>
            <a:solidFill>
              <a:srgbClr val="015F8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0" name="Freeform 68"/>
            <p:cNvSpPr>
              <a:spLocks/>
            </p:cNvSpPr>
            <p:nvPr/>
          </p:nvSpPr>
          <p:spPr bwMode="auto">
            <a:xfrm>
              <a:off x="5075" y="1586"/>
              <a:ext cx="82" cy="167"/>
            </a:xfrm>
            <a:custGeom>
              <a:avLst/>
              <a:gdLst>
                <a:gd name="T0" fmla="*/ 19 w 19"/>
                <a:gd name="T1" fmla="*/ 10 h 39"/>
                <a:gd name="T2" fmla="*/ 9 w 19"/>
                <a:gd name="T3" fmla="*/ 0 h 39"/>
                <a:gd name="T4" fmla="*/ 0 w 19"/>
                <a:gd name="T5" fmla="*/ 10 h 39"/>
                <a:gd name="T6" fmla="*/ 0 w 19"/>
                <a:gd name="T7" fmla="*/ 30 h 39"/>
                <a:gd name="T8" fmla="*/ 9 w 19"/>
                <a:gd name="T9" fmla="*/ 39 h 39"/>
                <a:gd name="T10" fmla="*/ 19 w 19"/>
                <a:gd name="T11" fmla="*/ 30 h 39"/>
                <a:gd name="T12" fmla="*/ 19 w 19"/>
                <a:gd name="T13" fmla="*/ 10 h 3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39"/>
                <a:gd name="T23" fmla="*/ 19 w 19"/>
                <a:gd name="T24" fmla="*/ 39 h 3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39">
                  <a:moveTo>
                    <a:pt x="19" y="10"/>
                  </a:moveTo>
                  <a:cubicBezTo>
                    <a:pt x="19" y="4"/>
                    <a:pt x="15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5"/>
                    <a:pt x="4" y="39"/>
                    <a:pt x="9" y="39"/>
                  </a:cubicBezTo>
                  <a:cubicBezTo>
                    <a:pt x="15" y="39"/>
                    <a:pt x="19" y="35"/>
                    <a:pt x="19" y="30"/>
                  </a:cubicBezTo>
                  <a:lnTo>
                    <a:pt x="19" y="10"/>
                  </a:lnTo>
                  <a:close/>
                </a:path>
              </a:pathLst>
            </a:custGeom>
            <a:solidFill>
              <a:srgbClr val="015F8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AGENDA</a:t>
            </a:r>
          </a:p>
        </p:txBody>
      </p:sp>
      <p:sp>
        <p:nvSpPr>
          <p:cNvPr id="28675" name="Rectangle 3"/>
          <p:cNvSpPr>
            <a:spLocks noGrp="1"/>
          </p:cNvSpPr>
          <p:nvPr>
            <p:ph idx="1"/>
          </p:nvPr>
        </p:nvSpPr>
        <p:spPr>
          <a:xfrm>
            <a:off x="179512" y="1268760"/>
            <a:ext cx="8964488" cy="4813995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pl-PL" dirty="0" smtClean="0"/>
              <a:t>Wprowadzenie do warsztatów.</a:t>
            </a:r>
            <a:endParaRPr lang="pl-PL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 smtClean="0"/>
              <a:t>Omówienie zagadnień związanych z firmą CISCO. </a:t>
            </a:r>
            <a:r>
              <a:rPr lang="pl-PL" dirty="0" smtClean="0"/>
              <a:t> </a:t>
            </a:r>
            <a:endParaRPr lang="pl-PL" dirty="0"/>
          </a:p>
          <a:p>
            <a:pPr marL="457200" indent="-457200">
              <a:buFont typeface="+mj-lt"/>
              <a:buAutoNum type="arabicPeriod"/>
            </a:pPr>
            <a:r>
              <a:rPr lang="pl-PL" dirty="0" smtClean="0"/>
              <a:t>Podstawy sieci.</a:t>
            </a:r>
          </a:p>
          <a:p>
            <a:pPr marL="457200" indent="-457200">
              <a:buFont typeface="+mj-lt"/>
              <a:buAutoNum type="arabicPeriod"/>
            </a:pPr>
            <a:r>
              <a:rPr lang="pl-PL" dirty="0" smtClean="0"/>
              <a:t>Topologia sieci.</a:t>
            </a:r>
          </a:p>
          <a:p>
            <a:pPr marL="457200" indent="-457200">
              <a:buFont typeface="+mj-lt"/>
              <a:buAutoNum type="arabicPeriod"/>
            </a:pPr>
            <a:r>
              <a:rPr lang="pl-PL" dirty="0" smtClean="0"/>
              <a:t>Zagrożenia występujące w sieci.</a:t>
            </a:r>
          </a:p>
          <a:p>
            <a:pPr marL="457200" indent="-457200">
              <a:buFont typeface="+mj-lt"/>
              <a:buAutoNum type="arabicPeriod"/>
            </a:pPr>
            <a:r>
              <a:rPr lang="pl-PL" dirty="0" smtClean="0"/>
              <a:t>Warstwy w modelu OSI.</a:t>
            </a:r>
          </a:p>
          <a:p>
            <a:pPr marL="457200" indent="-457200">
              <a:buFont typeface="+mj-lt"/>
              <a:buAutoNum type="arabicPeriod"/>
            </a:pPr>
            <a:r>
              <a:rPr lang="pl-PL" dirty="0" smtClean="0"/>
              <a:t>Adresacja IP w sieciach.</a:t>
            </a:r>
          </a:p>
          <a:p>
            <a:pPr marL="457200" indent="-457200">
              <a:buFont typeface="+mj-lt"/>
              <a:buAutoNum type="arabicPeriod"/>
            </a:pPr>
            <a:r>
              <a:rPr lang="pl-PL" dirty="0" err="1" smtClean="0"/>
              <a:t>Switche</a:t>
            </a:r>
            <a:r>
              <a:rPr lang="pl-PL" dirty="0" smtClean="0"/>
              <a:t> – wprowadzenie i konfiguracja ( </a:t>
            </a:r>
            <a:r>
              <a:rPr lang="pl-PL" dirty="0" err="1" smtClean="0"/>
              <a:t>VLAN-y</a:t>
            </a:r>
            <a:r>
              <a:rPr lang="pl-PL" dirty="0" smtClean="0"/>
              <a:t>, </a:t>
            </a:r>
            <a:r>
              <a:rPr lang="pl-PL" dirty="0" err="1" smtClean="0"/>
              <a:t>Trunk-i</a:t>
            </a:r>
            <a:r>
              <a:rPr lang="pl-PL" dirty="0" smtClean="0"/>
              <a:t>)</a:t>
            </a:r>
          </a:p>
          <a:p>
            <a:pPr marL="457200" indent="-457200">
              <a:buFont typeface="+mj-lt"/>
              <a:buAutoNum type="arabicPeriod"/>
            </a:pPr>
            <a:r>
              <a:rPr lang="pl-PL" dirty="0" smtClean="0"/>
              <a:t>Routery – wprowadzenie i </a:t>
            </a:r>
            <a:r>
              <a:rPr lang="pl-PL" dirty="0" smtClean="0"/>
              <a:t>konfiguracja (dynamiczne protokoły </a:t>
            </a:r>
            <a:r>
              <a:rPr lang="pl-PL" dirty="0" smtClean="0"/>
              <a:t>routingu)</a:t>
            </a:r>
          </a:p>
          <a:p>
            <a:pPr marL="457200" indent="-457200">
              <a:buFont typeface="+mj-lt"/>
              <a:buAutoNum type="arabicPeriod"/>
            </a:pPr>
            <a:r>
              <a:rPr lang="pl-PL" dirty="0" err="1" smtClean="0"/>
              <a:t>Case</a:t>
            </a:r>
            <a:r>
              <a:rPr lang="pl-PL" dirty="0" smtClean="0"/>
              <a:t> </a:t>
            </a:r>
            <a:r>
              <a:rPr lang="pl-PL" dirty="0" err="1" smtClean="0"/>
              <a:t>Study</a:t>
            </a:r>
            <a:r>
              <a:rPr lang="pl-PL" dirty="0" smtClean="0"/>
              <a:t> – studium </a:t>
            </a:r>
            <a:r>
              <a:rPr lang="pl-PL" dirty="0" smtClean="0"/>
              <a:t>przypadku.</a:t>
            </a:r>
            <a:endParaRPr lang="pl-PL" dirty="0" smtClean="0"/>
          </a:p>
          <a:p>
            <a:pPr marL="457200" indent="-457200">
              <a:buFont typeface="+mj-lt"/>
              <a:buAutoNum type="arabicPeriod"/>
            </a:pPr>
            <a:endParaRPr lang="pl-PL" dirty="0"/>
          </a:p>
          <a:p>
            <a:pPr marL="457200" indent="-457200">
              <a:buFont typeface="+mj-lt"/>
              <a:buAutoNum type="arabicPeriod"/>
            </a:pPr>
            <a:endParaRPr lang="pl-PL" sz="2400" dirty="0" smtClean="0"/>
          </a:p>
          <a:p>
            <a:pPr marL="457200" indent="-457200">
              <a:buFont typeface="+mj-lt"/>
              <a:buAutoNum type="arabicPeriod"/>
            </a:pPr>
            <a:endParaRPr lang="pl-PL" b="1" dirty="0"/>
          </a:p>
          <a:p>
            <a:endParaRPr lang="pl-P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4000" dirty="0" smtClean="0"/>
              <a:t>Wprowadzenie do warsztatów.</a:t>
            </a:r>
            <a:endParaRPr lang="pl-PL" sz="4000" dirty="0" smtClean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95536" y="1556792"/>
            <a:ext cx="8568952" cy="4525963"/>
          </a:xfrm>
        </p:spPr>
        <p:txBody>
          <a:bodyPr/>
          <a:lstStyle/>
          <a:p>
            <a:pPr marL="0" indent="0">
              <a:buNone/>
            </a:pPr>
            <a:r>
              <a:rPr lang="pl-PL" dirty="0" smtClean="0"/>
              <a:t>Celem warsztatów jest:</a:t>
            </a:r>
          </a:p>
          <a:p>
            <a:pPr marL="0" indent="0"/>
            <a:r>
              <a:rPr lang="pl-PL" dirty="0" smtClean="0"/>
              <a:t> Przedstawienie uczestnikom produktów firmy CISCO.</a:t>
            </a:r>
          </a:p>
          <a:p>
            <a:pPr marL="0" indent="0"/>
            <a:r>
              <a:rPr lang="pl-PL" dirty="0" smtClean="0"/>
              <a:t> Omówienie ścieżek certyfikacyjny dla inżynierów sieciowy.</a:t>
            </a:r>
          </a:p>
          <a:p>
            <a:pPr marL="0" indent="0"/>
            <a:r>
              <a:rPr lang="pl-PL" dirty="0" smtClean="0"/>
              <a:t> Zaznajomienie </a:t>
            </a:r>
            <a:r>
              <a:rPr lang="pl-PL" dirty="0" smtClean="0"/>
              <a:t>uczestników w jaki sposób, tworzyć i zarządzać siecią opartą o urządzenia firmy CISCO.</a:t>
            </a:r>
          </a:p>
          <a:p>
            <a:pPr marL="0" indent="0"/>
            <a:r>
              <a:rPr lang="pl-PL" dirty="0" smtClean="0"/>
              <a:t> Przybliżenie dobrych praktyk stosowanych w zarządzaniu siecią.</a:t>
            </a:r>
          </a:p>
          <a:p>
            <a:pPr marL="0" indent="0"/>
            <a:r>
              <a:rPr lang="pl-PL" dirty="0" smtClean="0"/>
              <a:t> </a:t>
            </a:r>
            <a:r>
              <a:rPr lang="pl-PL" dirty="0" smtClean="0"/>
              <a:t>Nauka sprawnego posługiwania się CLI </a:t>
            </a:r>
            <a:r>
              <a:rPr lang="pl-PL" dirty="0" smtClean="0"/>
              <a:t>w zarządzaniu urządzeniami sieciowymi.</a:t>
            </a:r>
          </a:p>
          <a:p>
            <a:pPr marL="0" indent="0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Tematyka Warsztatów</a:t>
            </a: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1"/>
          </p:nvPr>
        </p:nvSpPr>
        <p:spPr>
          <a:xfrm>
            <a:off x="457200" y="1556792"/>
            <a:ext cx="8291264" cy="3528392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pl-PL" dirty="0" smtClean="0"/>
              <a:t>Podstawy sieci</a:t>
            </a:r>
            <a:r>
              <a:rPr lang="pl-PL" dirty="0" smtClean="0"/>
              <a:t> - </a:t>
            </a:r>
            <a:r>
              <a:rPr lang="pl-PL" dirty="0" smtClean="0"/>
              <a:t>Po co je tworzymy ? I co </a:t>
            </a:r>
            <a:r>
              <a:rPr lang="pl-PL" dirty="0" smtClean="0"/>
              <a:t>one </a:t>
            </a:r>
            <a:r>
              <a:rPr lang="pl-PL" dirty="0" smtClean="0"/>
              <a:t>nam dają ?.</a:t>
            </a:r>
            <a:endParaRPr lang="pl-PL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 smtClean="0"/>
              <a:t>Topologia </a:t>
            </a:r>
            <a:r>
              <a:rPr lang="pl-PL" dirty="0" smtClean="0"/>
              <a:t>sieci </a:t>
            </a:r>
            <a:r>
              <a:rPr lang="pl-PL" dirty="0" smtClean="0"/>
              <a:t>- J</a:t>
            </a:r>
            <a:r>
              <a:rPr lang="pl-PL" dirty="0" smtClean="0"/>
              <a:t>aką topologię wybrać aby uzyskać skalowalną i optymalna infrastrukturę sieciową.</a:t>
            </a:r>
            <a:endParaRPr lang="pl-PL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 smtClean="0"/>
              <a:t>Zagrożenia występujące w </a:t>
            </a:r>
            <a:r>
              <a:rPr lang="pl-PL" dirty="0" smtClean="0"/>
              <a:t>sieci </a:t>
            </a:r>
            <a:r>
              <a:rPr lang="pl-PL" dirty="0" smtClean="0"/>
              <a:t>- </a:t>
            </a:r>
            <a:r>
              <a:rPr lang="pl-PL" dirty="0" smtClean="0"/>
              <a:t>Kto? oraz po co? wykonuje ataki na sieć. Jak sobie z tym wszystkim poradzić ?</a:t>
            </a:r>
            <a:endParaRPr lang="pl-PL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 smtClean="0"/>
              <a:t>Warstwy w modelu </a:t>
            </a:r>
            <a:r>
              <a:rPr lang="pl-PL" dirty="0" smtClean="0"/>
              <a:t>OSI </a:t>
            </a:r>
            <a:r>
              <a:rPr lang="pl-PL" dirty="0" smtClean="0"/>
              <a:t>- </a:t>
            </a:r>
            <a:r>
              <a:rPr lang="pl-PL" dirty="0" smtClean="0"/>
              <a:t>Dekalog Administratora.</a:t>
            </a:r>
            <a:endParaRPr lang="pl-PL" dirty="0" smtClean="0"/>
          </a:p>
          <a:p>
            <a:pPr marL="457200" indent="-457200">
              <a:buFont typeface="+mj-lt"/>
              <a:buAutoNum type="arabicPeriod"/>
            </a:pPr>
            <a:r>
              <a:rPr lang="pl-PL" dirty="0" smtClean="0"/>
              <a:t>Adresacja IP w </a:t>
            </a:r>
            <a:r>
              <a:rPr lang="pl-PL" dirty="0" smtClean="0"/>
              <a:t>sieciach </a:t>
            </a:r>
            <a:r>
              <a:rPr lang="pl-PL" dirty="0" smtClean="0"/>
              <a:t>- O</a:t>
            </a:r>
            <a:r>
              <a:rPr lang="pl-PL" dirty="0" smtClean="0"/>
              <a:t>d czego zacząć aby sprawnie dokonać podziału sieci na mniejsze fragmenty. </a:t>
            </a: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xmlns="" val="4030493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l-PL" dirty="0" smtClean="0"/>
              <a:t>Tematyka Warsztatów c.d.</a:t>
            </a: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1"/>
          </p:nvPr>
        </p:nvSpPr>
        <p:spPr>
          <a:xfrm>
            <a:off x="457200" y="908720"/>
            <a:ext cx="8291264" cy="5472608"/>
          </a:xfrm>
        </p:spPr>
        <p:txBody>
          <a:bodyPr/>
          <a:lstStyle/>
          <a:p>
            <a:pPr marL="457200" indent="-457200">
              <a:buAutoNum type="arabicPeriod" startAt="7"/>
            </a:pPr>
            <a:r>
              <a:rPr lang="pl-PL" dirty="0" err="1" smtClean="0"/>
              <a:t>Switche</a:t>
            </a:r>
            <a:r>
              <a:rPr lang="pl-PL" dirty="0" smtClean="0"/>
              <a:t> </a:t>
            </a:r>
            <a:r>
              <a:rPr lang="pl-PL" dirty="0" smtClean="0"/>
              <a:t>- P</a:t>
            </a:r>
            <a:r>
              <a:rPr lang="pl-PL" dirty="0" smtClean="0"/>
              <a:t>o co używamy przełączniki w sieciach ?</a:t>
            </a:r>
          </a:p>
          <a:p>
            <a:pPr marL="457200" indent="-457200">
              <a:buAutoNum type="arabicPeriod" startAt="7"/>
            </a:pPr>
            <a:r>
              <a:rPr lang="pl-PL" dirty="0" err="1" smtClean="0"/>
              <a:t>Switche</a:t>
            </a:r>
            <a:r>
              <a:rPr lang="pl-PL" dirty="0" smtClean="0"/>
              <a:t> - Jak działa przełącznik, pierwsze uruchomienie, podstawowe polecenia. </a:t>
            </a:r>
          </a:p>
          <a:p>
            <a:pPr marL="457200" indent="-457200">
              <a:buAutoNum type="arabicPeriod" startAt="7"/>
            </a:pPr>
            <a:r>
              <a:rPr lang="pl-PL" dirty="0" err="1" smtClean="0"/>
              <a:t>Switche</a:t>
            </a:r>
            <a:r>
              <a:rPr lang="pl-PL" dirty="0" smtClean="0"/>
              <a:t> </a:t>
            </a:r>
            <a:r>
              <a:rPr lang="pl-PL" dirty="0" smtClean="0"/>
              <a:t>- Z</a:t>
            </a:r>
            <a:r>
              <a:rPr lang="pl-PL" dirty="0" smtClean="0"/>
              <a:t>abezpieczenie urządzenia przed niepowołanym dostępem.</a:t>
            </a:r>
          </a:p>
          <a:p>
            <a:pPr marL="457200" indent="-457200">
              <a:buAutoNum type="arabicPeriod" startAt="7"/>
            </a:pPr>
            <a:r>
              <a:rPr lang="pl-PL" dirty="0" err="1" smtClean="0"/>
              <a:t>Switche</a:t>
            </a:r>
            <a:r>
              <a:rPr lang="pl-PL" dirty="0" smtClean="0"/>
              <a:t> </a:t>
            </a:r>
            <a:r>
              <a:rPr lang="pl-PL" dirty="0" smtClean="0"/>
              <a:t>- K</a:t>
            </a:r>
            <a:r>
              <a:rPr lang="pl-PL" dirty="0" smtClean="0"/>
              <a:t>onfiguracja </a:t>
            </a:r>
            <a:r>
              <a:rPr lang="pl-PL" dirty="0" err="1" smtClean="0"/>
              <a:t>VLAN-ów</a:t>
            </a:r>
            <a:r>
              <a:rPr lang="pl-PL" dirty="0" smtClean="0"/>
              <a:t> oraz </a:t>
            </a:r>
            <a:r>
              <a:rPr lang="pl-PL" dirty="0" err="1" smtClean="0"/>
              <a:t>Trunk-ów</a:t>
            </a:r>
            <a:r>
              <a:rPr lang="pl-PL" dirty="0" smtClean="0"/>
              <a:t>.</a:t>
            </a:r>
          </a:p>
          <a:p>
            <a:pPr marL="457200" indent="-457200">
              <a:buAutoNum type="arabicPeriod" startAt="7"/>
            </a:pPr>
            <a:r>
              <a:rPr lang="pl-PL" dirty="0" smtClean="0"/>
              <a:t>Routery </a:t>
            </a:r>
            <a:r>
              <a:rPr lang="pl-PL" dirty="0" smtClean="0"/>
              <a:t>-</a:t>
            </a:r>
            <a:r>
              <a:rPr lang="pl-PL" dirty="0" smtClean="0"/>
              <a:t> Za co są one odpowiedzialne ?</a:t>
            </a:r>
          </a:p>
          <a:p>
            <a:pPr marL="457200" indent="-457200">
              <a:buAutoNum type="arabicPeriod" startAt="7"/>
            </a:pPr>
            <a:r>
              <a:rPr lang="pl-PL" dirty="0" smtClean="0"/>
              <a:t>Routery - Jak </a:t>
            </a:r>
            <a:r>
              <a:rPr lang="pl-PL" dirty="0" smtClean="0"/>
              <a:t>działa </a:t>
            </a:r>
            <a:r>
              <a:rPr lang="pl-PL" dirty="0" smtClean="0"/>
              <a:t>router, </a:t>
            </a:r>
            <a:r>
              <a:rPr lang="pl-PL" dirty="0" smtClean="0"/>
              <a:t>pierwsze uruchomienie, podstawowe polecenia. </a:t>
            </a:r>
            <a:endParaRPr lang="pl-PL" dirty="0" smtClean="0"/>
          </a:p>
          <a:p>
            <a:pPr marL="457200" indent="-457200">
              <a:buAutoNum type="arabicPeriod" startAt="7"/>
            </a:pPr>
            <a:r>
              <a:rPr lang="pl-PL" dirty="0" smtClean="0"/>
              <a:t>Routery </a:t>
            </a:r>
            <a:r>
              <a:rPr lang="pl-PL" dirty="0" smtClean="0"/>
              <a:t>-</a:t>
            </a:r>
            <a:r>
              <a:rPr lang="pl-PL" dirty="0" smtClean="0"/>
              <a:t> Zabezpieczenie </a:t>
            </a:r>
            <a:r>
              <a:rPr lang="pl-PL" dirty="0" smtClean="0"/>
              <a:t>urządzenia przed </a:t>
            </a:r>
            <a:r>
              <a:rPr lang="pl-PL" dirty="0" smtClean="0"/>
              <a:t>niepowołanym </a:t>
            </a:r>
            <a:r>
              <a:rPr lang="pl-PL" dirty="0" smtClean="0"/>
              <a:t>dostępem. </a:t>
            </a:r>
            <a:endParaRPr lang="pl-PL" dirty="0" smtClean="0"/>
          </a:p>
          <a:p>
            <a:pPr marL="457200" indent="-457200">
              <a:buAutoNum type="arabicPeriod" startAt="7"/>
            </a:pPr>
            <a:r>
              <a:rPr lang="pl-PL" dirty="0" smtClean="0"/>
              <a:t>Routery </a:t>
            </a:r>
            <a:r>
              <a:rPr lang="pl-PL" dirty="0" smtClean="0"/>
              <a:t>- </a:t>
            </a:r>
            <a:r>
              <a:rPr lang="pl-PL" dirty="0" smtClean="0"/>
              <a:t>Dynamiczne protokoły routingu ( OSPF, EIGRP).</a:t>
            </a:r>
          </a:p>
          <a:p>
            <a:pPr marL="457200" indent="-457200">
              <a:buAutoNum type="arabicPeriod" startAt="7"/>
            </a:pPr>
            <a:r>
              <a:rPr lang="pl-PL" dirty="0" smtClean="0"/>
              <a:t>Routery </a:t>
            </a:r>
            <a:r>
              <a:rPr lang="pl-PL" dirty="0" smtClean="0"/>
              <a:t>-</a:t>
            </a:r>
            <a:r>
              <a:rPr lang="pl-PL" dirty="0" smtClean="0"/>
              <a:t> </a:t>
            </a:r>
            <a:r>
              <a:rPr lang="pl-PL" dirty="0" err="1" smtClean="0"/>
              <a:t>Case</a:t>
            </a:r>
            <a:r>
              <a:rPr lang="pl-PL" dirty="0" smtClean="0"/>
              <a:t> </a:t>
            </a:r>
            <a:r>
              <a:rPr lang="pl-PL" dirty="0" err="1" smtClean="0"/>
              <a:t>Study</a:t>
            </a:r>
            <a:r>
              <a:rPr lang="pl-PL" dirty="0" smtClean="0"/>
              <a:t> – studium przypadku.</a:t>
            </a: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xmlns="" val="4030493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2286000" y="282883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dirty="0" err="1" smtClean="0"/>
              <a:t>Switche</a:t>
            </a:r>
            <a:r>
              <a:rPr lang="pl-PL" dirty="0" smtClean="0"/>
              <a:t> – wprowadzenie i konfiguracja ( </a:t>
            </a:r>
            <a:r>
              <a:rPr lang="pl-PL" dirty="0" err="1" smtClean="0"/>
              <a:t>VLAN-y</a:t>
            </a:r>
            <a:r>
              <a:rPr lang="pl-PL" dirty="0" smtClean="0"/>
              <a:t>, </a:t>
            </a:r>
            <a:r>
              <a:rPr lang="pl-PL" dirty="0" err="1" smtClean="0"/>
              <a:t>Trunk-i</a:t>
            </a:r>
            <a:r>
              <a:rPr lang="pl-PL" dirty="0" smtClean="0"/>
              <a:t>)</a:t>
            </a:r>
          </a:p>
          <a:p>
            <a:pPr marL="457200" indent="-457200">
              <a:buFont typeface="+mj-lt"/>
              <a:buAutoNum type="arabicPeriod"/>
            </a:pPr>
            <a:r>
              <a:rPr lang="pl-PL" dirty="0" smtClean="0"/>
              <a:t>Routery – wprowadzenie i konfiguracja (dynamiczne protokoły routingu)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3124200"/>
          </a:xfrm>
          <a:prstGeom prst="rect">
            <a:avLst/>
          </a:prstGeom>
          <a:solidFill>
            <a:srgbClr val="015F85"/>
          </a:solidFill>
          <a:ln w="2540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2514600"/>
            <a:ext cx="3381375" cy="1187450"/>
          </a:xfrm>
          <a:noFill/>
        </p:spPr>
        <p:txBody>
          <a:bodyPr anchor="ctr"/>
          <a:lstStyle/>
          <a:p>
            <a:pPr eaLnBrk="1" hangingPunct="1"/>
            <a:r>
              <a:rPr lang="pl-PL" smtClean="0">
                <a:solidFill>
                  <a:srgbClr val="FFFFFF"/>
                </a:solidFill>
              </a:rPr>
              <a:t>Czy mają Państwo pytania?</a:t>
            </a:r>
            <a:endParaRPr lang="en-US" smtClean="0">
              <a:solidFill>
                <a:schemeClr val="folHlink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9200" y="1628775"/>
            <a:ext cx="4114800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86881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6019</TotalTime>
  <Words>311</Words>
  <Application>Microsoft Office PowerPoint</Application>
  <PresentationFormat>Pokaz na ekranie (4:3)</PresentationFormat>
  <Paragraphs>41</Paragraphs>
  <Slides>6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Office Theme</vt:lpstr>
      <vt:lpstr>WARSZTAT CISCO </vt:lpstr>
      <vt:lpstr>AGENDA</vt:lpstr>
      <vt:lpstr>Wprowadzenie do warsztatów.</vt:lpstr>
      <vt:lpstr>Tematyka Warsztatów</vt:lpstr>
      <vt:lpstr>Tematyka Warsztatów c.d.</vt:lpstr>
      <vt:lpstr>Czy mają Państwo pytania?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Tomasz Sadowski</dc:creator>
  <cp:lastModifiedBy>Luka</cp:lastModifiedBy>
  <cp:revision>354</cp:revision>
  <dcterms:created xsi:type="dcterms:W3CDTF">2009-12-04T13:32:43Z</dcterms:created>
  <dcterms:modified xsi:type="dcterms:W3CDTF">2013-05-22T12:52:08Z</dcterms:modified>
</cp:coreProperties>
</file>