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1.xml" ContentType="application/vnd.openxmlformats-officedocument.drawingml.chartshapes+xml"/>
  <Override PartName="/ppt/drawings/drawing2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66" r:id="rId4"/>
    <p:sldId id="267" r:id="rId5"/>
    <p:sldId id="268" r:id="rId6"/>
    <p:sldId id="269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Arkusz_programu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Arkusz_programu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chart>
    <c:plotArea>
      <c:layout>
        <c:manualLayout>
          <c:layoutTarget val="inner"/>
          <c:xMode val="edge"/>
          <c:yMode val="edge"/>
          <c:x val="4.1141245040201016E-2"/>
          <c:y val="2.2501511684868296E-2"/>
          <c:w val="0.91905730533683261"/>
          <c:h val="0.7862850073715536"/>
        </c:manualLayout>
      </c:layout>
      <c:barChart>
        <c:barDir val="col"/>
        <c:grouping val="clustered"/>
        <c:ser>
          <c:idx val="0"/>
          <c:order val="0"/>
          <c:tx>
            <c:strRef>
              <c:f>Arkusz1!$B$1</c:f>
              <c:strCache>
                <c:ptCount val="1"/>
                <c:pt idx="0">
                  <c:v>TAK</c:v>
                </c:pt>
              </c:strCache>
            </c:strRef>
          </c:tx>
          <c:spPr>
            <a:solidFill>
              <a:srgbClr val="00B050"/>
            </a:solidFill>
          </c:spPr>
          <c:cat>
            <c:numRef>
              <c:f>Arkusz1!$A$2:$A$6</c:f>
              <c:numCache>
                <c:formatCode>General</c:formatCode>
                <c:ptCount val="5"/>
              </c:numCache>
            </c:numRef>
          </c:cat>
          <c:val>
            <c:numRef>
              <c:f>Arkusz1!$B$2:$B$6</c:f>
              <c:numCache>
                <c:formatCode>General</c:formatCode>
                <c:ptCount val="5"/>
                <c:pt idx="0">
                  <c:v>21</c:v>
                </c:pt>
                <c:pt idx="1">
                  <c:v>10</c:v>
                </c:pt>
                <c:pt idx="2">
                  <c:v>16</c:v>
                </c:pt>
                <c:pt idx="3">
                  <c:v>24</c:v>
                </c:pt>
                <c:pt idx="4">
                  <c:v>19</c:v>
                </c:pt>
              </c:numCache>
            </c:numRef>
          </c:val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NIE</c:v>
                </c:pt>
              </c:strCache>
            </c:strRef>
          </c:tx>
          <c:spPr>
            <a:solidFill>
              <a:srgbClr val="FFFF00"/>
            </a:solidFill>
          </c:spPr>
          <c:cat>
            <c:numRef>
              <c:f>Arkusz1!$A$2:$A$6</c:f>
              <c:numCache>
                <c:formatCode>General</c:formatCode>
                <c:ptCount val="5"/>
              </c:numCache>
            </c:numRef>
          </c:cat>
          <c:val>
            <c:numRef>
              <c:f>Arkusz1!$C$2:$C$6</c:f>
              <c:numCache>
                <c:formatCode>General</c:formatCode>
                <c:ptCount val="5"/>
                <c:pt idx="0">
                  <c:v>7</c:v>
                </c:pt>
                <c:pt idx="1">
                  <c:v>18</c:v>
                </c:pt>
                <c:pt idx="2">
                  <c:v>12</c:v>
                </c:pt>
                <c:pt idx="3">
                  <c:v>4</c:v>
                </c:pt>
                <c:pt idx="4">
                  <c:v>9</c:v>
                </c:pt>
              </c:numCache>
            </c:numRef>
          </c:val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Kolumna1</c:v>
                </c:pt>
              </c:strCache>
            </c:strRef>
          </c:tx>
          <c:cat>
            <c:numRef>
              <c:f>Arkusz1!$A$2:$A$6</c:f>
              <c:numCache>
                <c:formatCode>General</c:formatCode>
                <c:ptCount val="5"/>
              </c:numCache>
            </c:numRef>
          </c:cat>
          <c:val>
            <c:numRef>
              <c:f>Arkusz1!$D$2:$D$6</c:f>
              <c:numCache>
                <c:formatCode>General</c:formatCode>
                <c:ptCount val="5"/>
              </c:numCache>
            </c:numRef>
          </c:val>
        </c:ser>
        <c:axId val="130481152"/>
        <c:axId val="100758272"/>
      </c:barChart>
      <c:catAx>
        <c:axId val="130481152"/>
        <c:scaling>
          <c:orientation val="minMax"/>
        </c:scaling>
        <c:axPos val="b"/>
        <c:numFmt formatCode="General" sourceLinked="1"/>
        <c:tickLblPos val="nextTo"/>
        <c:crossAx val="100758272"/>
        <c:crosses val="autoZero"/>
        <c:auto val="1"/>
        <c:lblAlgn val="ctr"/>
        <c:lblOffset val="100"/>
      </c:catAx>
      <c:valAx>
        <c:axId val="10075827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/>
            </a:pPr>
            <a:endParaRPr lang="pl-PL"/>
          </a:p>
        </c:txPr>
        <c:crossAx val="130481152"/>
        <c:crosses val="autoZero"/>
        <c:crossBetween val="between"/>
        <c:majorUnit val="1"/>
      </c:valAx>
    </c:plotArea>
    <c:legend>
      <c:legendPos val="t"/>
      <c:legendEntry>
        <c:idx val="2"/>
        <c:delete val="1"/>
      </c:legendEntry>
      <c:layout>
        <c:manualLayout>
          <c:xMode val="edge"/>
          <c:yMode val="edge"/>
          <c:x val="0.41385644502770502"/>
          <c:y val="0"/>
          <c:w val="0.17228710994459026"/>
          <c:h val="0.10812593645751081"/>
        </c:manualLayout>
      </c:layout>
    </c:legend>
    <c:plotVisOnly val="1"/>
    <c:dispBlanksAs val="gap"/>
  </c:chart>
  <c:txPr>
    <a:bodyPr/>
    <a:lstStyle/>
    <a:p>
      <a:pPr>
        <a:defRPr sz="1800"/>
      </a:pPr>
      <a:endParaRPr lang="pl-PL"/>
    </a:p>
  </c:tx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style val="18"/>
  <c:chart>
    <c:autoTitleDeleted val="1"/>
    <c:plotArea>
      <c:layout>
        <c:manualLayout>
          <c:layoutTarget val="inner"/>
          <c:xMode val="edge"/>
          <c:yMode val="edge"/>
          <c:x val="2.0551667152717022E-2"/>
          <c:y val="0.19775334835635866"/>
          <c:w val="0.9477160493827157"/>
          <c:h val="0.70376110085930543"/>
        </c:manualLayout>
      </c:layout>
      <c:barChart>
        <c:barDir val="bar"/>
        <c:grouping val="clustered"/>
        <c:ser>
          <c:idx val="0"/>
          <c:order val="0"/>
          <c:tx>
            <c:strRef>
              <c:f>Arkusz1!$A$1</c:f>
              <c:strCache>
                <c:ptCount val="1"/>
                <c:pt idx="0">
                  <c:v>Kolumna1</c:v>
                </c:pt>
              </c:strCache>
            </c:strRef>
          </c:tx>
          <c:spPr>
            <a:solidFill>
              <a:srgbClr val="FF0000"/>
            </a:solidFill>
          </c:spPr>
          <c:dLbls>
            <c:delete val="1"/>
          </c:dLbls>
          <c:val>
            <c:numRef>
              <c:f>Arkusz1!$A$2</c:f>
              <c:numCache>
                <c:formatCode>General</c:formatCode>
                <c:ptCount val="1"/>
                <c:pt idx="0">
                  <c:v>170</c:v>
                </c:pt>
              </c:numCache>
            </c:numRef>
          </c:val>
        </c:ser>
        <c:ser>
          <c:idx val="1"/>
          <c:order val="1"/>
          <c:tx>
            <c:strRef>
              <c:f>Arkusz1!$B$1</c:f>
              <c:strCache>
                <c:ptCount val="1"/>
                <c:pt idx="0">
                  <c:v>Kolumna2</c:v>
                </c:pt>
              </c:strCache>
            </c:strRef>
          </c:tx>
          <c:spPr>
            <a:solidFill>
              <a:srgbClr val="FFFF00"/>
            </a:solidFill>
          </c:spPr>
          <c:dLbls>
            <c:delete val="1"/>
          </c:dLbls>
          <c:val>
            <c:numRef>
              <c:f>Arkusz1!$B$2</c:f>
              <c:numCache>
                <c:formatCode>General</c:formatCode>
                <c:ptCount val="1"/>
                <c:pt idx="0">
                  <c:v>110</c:v>
                </c:pt>
              </c:numCache>
            </c:numRef>
          </c:val>
        </c:ser>
        <c:ser>
          <c:idx val="2"/>
          <c:order val="2"/>
          <c:tx>
            <c:strRef>
              <c:f>Arkusz1!$C$1</c:f>
              <c:strCache>
                <c:ptCount val="1"/>
                <c:pt idx="0">
                  <c:v>Kolumna3</c:v>
                </c:pt>
              </c:strCache>
            </c:strRef>
          </c:tx>
          <c:dLbls>
            <c:delete val="1"/>
          </c:dLbls>
          <c:val>
            <c:numRef>
              <c:f>Arkusz1!$C$2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</c:ser>
        <c:ser>
          <c:idx val="3"/>
          <c:order val="3"/>
          <c:tx>
            <c:strRef>
              <c:f>Arkusz1!$D$1</c:f>
              <c:strCache>
                <c:ptCount val="1"/>
                <c:pt idx="0">
                  <c:v>Kolumna4</c:v>
                </c:pt>
              </c:strCache>
            </c:strRef>
          </c:tx>
          <c:dLbls>
            <c:delete val="1"/>
          </c:dLbls>
          <c:val>
            <c:numRef>
              <c:f>Arkusz1!$D$2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</c:ser>
        <c:dLbls>
          <c:showVal val="1"/>
        </c:dLbls>
        <c:gapWidth val="141"/>
        <c:axId val="100894976"/>
        <c:axId val="100896768"/>
      </c:barChart>
      <c:catAx>
        <c:axId val="100894976"/>
        <c:scaling>
          <c:orientation val="minMax"/>
        </c:scaling>
        <c:delete val="1"/>
        <c:axPos val="l"/>
        <c:numFmt formatCode="General" sourceLinked="1"/>
        <c:tickLblPos val="none"/>
        <c:crossAx val="100896768"/>
        <c:crosses val="autoZero"/>
        <c:auto val="1"/>
        <c:lblAlgn val="ctr"/>
        <c:lblOffset val="100"/>
        <c:tickLblSkip val="150"/>
      </c:catAx>
      <c:valAx>
        <c:axId val="100896768"/>
        <c:scaling>
          <c:orientation val="minMax"/>
          <c:max val="180"/>
        </c:scaling>
        <c:axPos val="b"/>
        <c:majorGridlines/>
        <c:numFmt formatCode="General" sourceLinked="1"/>
        <c:majorTickMark val="none"/>
        <c:tickLblPos val="nextTo"/>
        <c:crossAx val="100894976"/>
        <c:crosses val="autoZero"/>
        <c:crossBetween val="between"/>
        <c:majorUnit val="10"/>
      </c:valAx>
    </c:plotArea>
    <c:legend>
      <c:legendPos val="t"/>
      <c:legendEntry>
        <c:idx val="0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pl-PL"/>
          </a:p>
        </c:txPr>
      </c:legendEntry>
      <c:legendEntry>
        <c:idx val="1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pl-PL"/>
          </a:p>
        </c:txPr>
      </c:legendEntry>
      <c:legendEntry>
        <c:idx val="2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pl-PL"/>
          </a:p>
        </c:txPr>
      </c:legendEntry>
      <c:legendEntry>
        <c:idx val="3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pl-PL"/>
          </a:p>
        </c:txPr>
      </c:legendEntry>
      <c:layout>
        <c:manualLayout>
          <c:xMode val="edge"/>
          <c:yMode val="edge"/>
          <c:x val="0.15728662389423553"/>
          <c:y val="0"/>
          <c:w val="0.66227848255079302"/>
          <c:h val="0.15489283219008704"/>
        </c:manualLayout>
      </c:layout>
    </c:legend>
    <c:plotVisOnly val="1"/>
    <c:dispBlanksAs val="gap"/>
  </c:chart>
  <c:txPr>
    <a:bodyPr/>
    <a:lstStyle/>
    <a:p>
      <a:pPr>
        <a:defRPr sz="1800"/>
      </a:pPr>
      <a:endParaRPr lang="pl-PL"/>
    </a:p>
  </c:txPr>
  <c:externalData r:id="rId1"/>
  <c:userShapes r:id="rId2"/>
</c:chartSpace>
</file>

<file path=ppt/drawing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drawing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0.06796</cdr:x>
      <cdr:y>0.82138</cdr:y>
    </cdr:from>
    <cdr:to>
      <cdr:x>0.16495</cdr:x>
      <cdr:y>0.96533</cdr:y>
    </cdr:to>
    <cdr:pic>
      <cdr:nvPicPr>
        <cdr:cNvPr id="6" name="Obraz 5" descr="24_woda.png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504056" y="4104456"/>
          <a:ext cx="719329" cy="719329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0.24272</cdr:x>
      <cdr:y>0.82138</cdr:y>
    </cdr:from>
    <cdr:to>
      <cdr:x>0.3397</cdr:x>
      <cdr:y>0.96533</cdr:y>
    </cdr:to>
    <cdr:pic>
      <cdr:nvPicPr>
        <cdr:cNvPr id="7" name="Obraz 6" descr="24_smieci.png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2"/>
        <a:stretch xmlns:a="http://schemas.openxmlformats.org/drawingml/2006/main">
          <a:fillRect/>
        </a:stretch>
      </cdr:blipFill>
      <cdr:spPr>
        <a:xfrm xmlns:a="http://schemas.openxmlformats.org/drawingml/2006/main">
          <a:off x="1800200" y="4104456"/>
          <a:ext cx="719329" cy="719329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0.43689</cdr:x>
      <cdr:y>0.82138</cdr:y>
    </cdr:from>
    <cdr:to>
      <cdr:x>0.53388</cdr:x>
      <cdr:y>0.96533</cdr:y>
    </cdr:to>
    <cdr:pic>
      <cdr:nvPicPr>
        <cdr:cNvPr id="8" name="Obraz 7" descr="24_plecak.png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3"/>
        <a:stretch xmlns:a="http://schemas.openxmlformats.org/drawingml/2006/main">
          <a:fillRect/>
        </a:stretch>
      </cdr:blipFill>
      <cdr:spPr>
        <a:xfrm xmlns:a="http://schemas.openxmlformats.org/drawingml/2006/main">
          <a:off x="3240360" y="4104456"/>
          <a:ext cx="719329" cy="719329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0.62136</cdr:x>
      <cdr:y>0.82138</cdr:y>
    </cdr:from>
    <cdr:to>
      <cdr:x>0.71835</cdr:x>
      <cdr:y>0.96533</cdr:y>
    </cdr:to>
    <cdr:pic>
      <cdr:nvPicPr>
        <cdr:cNvPr id="9" name="Obraz 8" descr="24_dzwiek.png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4"/>
        <a:stretch xmlns:a="http://schemas.openxmlformats.org/drawingml/2006/main">
          <a:fillRect/>
        </a:stretch>
      </cdr:blipFill>
      <cdr:spPr>
        <a:xfrm xmlns:a="http://schemas.openxmlformats.org/drawingml/2006/main">
          <a:off x="4608512" y="4104456"/>
          <a:ext cx="719329" cy="719329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0.80583</cdr:x>
      <cdr:y>0.82138</cdr:y>
    </cdr:from>
    <cdr:to>
      <cdr:x>0.90281</cdr:x>
      <cdr:y>0.96533</cdr:y>
    </cdr:to>
    <cdr:pic>
      <cdr:nvPicPr>
        <cdr:cNvPr id="10" name="Obraz 9" descr="24_swiatlo.png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5"/>
        <a:stretch xmlns:a="http://schemas.openxmlformats.org/drawingml/2006/main">
          <a:fillRect/>
        </a:stretch>
      </cdr:blipFill>
      <cdr:spPr>
        <a:xfrm xmlns:a="http://schemas.openxmlformats.org/drawingml/2006/main">
          <a:off x="5976664" y="4104456"/>
          <a:ext cx="719329" cy="719329"/>
        </a:xfrm>
        <a:prstGeom xmlns:a="http://schemas.openxmlformats.org/drawingml/2006/main" prst="rect">
          <a:avLst/>
        </a:prstGeom>
      </cdr:spPr>
    </cdr:pic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0.21</cdr:x>
      <cdr:y>0.01399</cdr:y>
    </cdr:from>
    <cdr:to>
      <cdr:x>0.2974</cdr:x>
      <cdr:y>0.15379</cdr:y>
    </cdr:to>
    <cdr:pic>
      <cdr:nvPicPr>
        <cdr:cNvPr id="6" name="Obraz 5" descr="24_sliwka.png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1728192" y="72008"/>
          <a:ext cx="719329" cy="719329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0.36749</cdr:x>
      <cdr:y>0.01399</cdr:y>
    </cdr:from>
    <cdr:to>
      <cdr:x>0.4549</cdr:x>
      <cdr:y>0.15379</cdr:y>
    </cdr:to>
    <cdr:pic>
      <cdr:nvPicPr>
        <cdr:cNvPr id="7" name="Obraz 6" descr="24_gruszka.png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2"/>
        <a:stretch xmlns:a="http://schemas.openxmlformats.org/drawingml/2006/main">
          <a:fillRect/>
        </a:stretch>
      </cdr:blipFill>
      <cdr:spPr>
        <a:xfrm xmlns:a="http://schemas.openxmlformats.org/drawingml/2006/main">
          <a:off x="3024336" y="72008"/>
          <a:ext cx="719329" cy="719329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0.53374</cdr:x>
      <cdr:y>0.01399</cdr:y>
    </cdr:from>
    <cdr:to>
      <cdr:x>0.62115</cdr:x>
      <cdr:y>0.15379</cdr:y>
    </cdr:to>
    <cdr:pic>
      <cdr:nvPicPr>
        <cdr:cNvPr id="8" name="Obraz 7" descr="24_banan.png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3"/>
        <a:stretch xmlns:a="http://schemas.openxmlformats.org/drawingml/2006/main">
          <a:fillRect/>
        </a:stretch>
      </cdr:blipFill>
      <cdr:spPr>
        <a:xfrm xmlns:a="http://schemas.openxmlformats.org/drawingml/2006/main">
          <a:off x="4392488" y="72008"/>
          <a:ext cx="719329" cy="719329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0.69124</cdr:x>
      <cdr:y>0.01399</cdr:y>
    </cdr:from>
    <cdr:to>
      <cdr:x>0.77865</cdr:x>
      <cdr:y>0.15379</cdr:y>
    </cdr:to>
    <cdr:pic>
      <cdr:nvPicPr>
        <cdr:cNvPr id="9" name="Obraz 8" descr="24 jablko.png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4"/>
        <a:stretch xmlns:a="http://schemas.openxmlformats.org/drawingml/2006/main">
          <a:fillRect/>
        </a:stretch>
      </cdr:blipFill>
      <cdr:spPr>
        <a:xfrm xmlns:a="http://schemas.openxmlformats.org/drawingml/2006/main">
          <a:off x="5688632" y="72008"/>
          <a:ext cx="719329" cy="719329"/>
        </a:xfrm>
        <a:prstGeom xmlns:a="http://schemas.openxmlformats.org/drawingml/2006/main" prst="rect">
          <a:avLst/>
        </a:prstGeom>
      </cdr:spPr>
    </cdr:pic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17FA3B-C404-4317-B0BC-953931111309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0" y="1772816"/>
            <a:ext cx="91440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pl-PL" sz="4400" b="1" dirty="0" smtClean="0">
                <a:latin typeface="+mj-lt"/>
                <a:ea typeface="+mj-ea"/>
                <a:cs typeface="+mj-cs"/>
              </a:rPr>
              <a:t>Zbieramy dane,</a:t>
            </a:r>
          </a:p>
          <a:p>
            <a:pPr algn="ctr">
              <a:spcBef>
                <a:spcPct val="0"/>
              </a:spcBef>
            </a:pPr>
            <a:r>
              <a:rPr lang="pl-PL" sz="4400" b="1" smtClean="0">
                <a:latin typeface="+mj-lt"/>
                <a:ea typeface="+mj-ea"/>
                <a:cs typeface="+mj-cs"/>
              </a:rPr>
              <a:t>czyli </a:t>
            </a:r>
            <a:r>
              <a:rPr lang="pl-PL" sz="4400" b="1" dirty="0" smtClean="0">
                <a:latin typeface="+mj-lt"/>
                <a:ea typeface="+mj-ea"/>
                <a:cs typeface="+mj-cs"/>
              </a:rPr>
              <a:t>o tym  jak się tworzy wykresy słupkowe</a:t>
            </a:r>
            <a:endParaRPr lang="pl-PL" sz="44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4" name="Obraz 3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6922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ela 5"/>
          <p:cNvGraphicFramePr>
            <a:graphicFrameLocks noGrp="1"/>
          </p:cNvGraphicFramePr>
          <p:nvPr/>
        </p:nvGraphicFramePr>
        <p:xfrm>
          <a:off x="1115616" y="1397000"/>
          <a:ext cx="6984776" cy="4048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4765"/>
                <a:gridCol w="5060011"/>
              </a:tblGrid>
              <a:tr h="4048224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3200" dirty="0" smtClean="0">
                          <a:solidFill>
                            <a:schemeClr val="tx1"/>
                          </a:solidFill>
                        </a:rPr>
                        <a:t>Czy oszczędzasz wodę</a:t>
                      </a:r>
                    </a:p>
                    <a:p>
                      <a:pPr algn="l"/>
                      <a:r>
                        <a:rPr lang="pl-PL" sz="3200" dirty="0" smtClean="0">
                          <a:solidFill>
                            <a:schemeClr val="tx1"/>
                          </a:solidFill>
                        </a:rPr>
                        <a:t>i kiedy myjesz zęby, </a:t>
                      </a:r>
                    </a:p>
                    <a:p>
                      <a:pPr algn="l"/>
                      <a:r>
                        <a:rPr lang="pl-PL" sz="3200" dirty="0" smtClean="0">
                          <a:solidFill>
                            <a:schemeClr val="tx1"/>
                          </a:solidFill>
                        </a:rPr>
                        <a:t>zawsze nalewasz wodę </a:t>
                      </a:r>
                    </a:p>
                    <a:p>
                      <a:pPr algn="l"/>
                      <a:r>
                        <a:rPr lang="pl-PL" sz="3200" dirty="0" smtClean="0">
                          <a:solidFill>
                            <a:schemeClr val="tx1"/>
                          </a:solidFill>
                        </a:rPr>
                        <a:t>do kubka  i zakręcasz kran?</a:t>
                      </a:r>
                    </a:p>
                    <a:p>
                      <a:endParaRPr lang="pl-PL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5" name="Obraz 4" descr="24_wod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2996952"/>
            <a:ext cx="719329" cy="719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1503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1115616" y="1397000"/>
          <a:ext cx="6984776" cy="4048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4765"/>
                <a:gridCol w="5060011"/>
              </a:tblGrid>
              <a:tr h="4048224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3200" dirty="0" smtClean="0">
                          <a:solidFill>
                            <a:schemeClr val="tx1"/>
                          </a:solidFill>
                        </a:rPr>
                        <a:t>Czy segregujesz śmieci, </a:t>
                      </a:r>
                    </a:p>
                    <a:p>
                      <a:pPr algn="l"/>
                      <a:r>
                        <a:rPr lang="pl-PL" sz="3200" dirty="0" smtClean="0">
                          <a:solidFill>
                            <a:schemeClr val="tx1"/>
                          </a:solidFill>
                        </a:rPr>
                        <a:t>aby można było je </a:t>
                      </a:r>
                    </a:p>
                    <a:p>
                      <a:pPr algn="l"/>
                      <a:r>
                        <a:rPr lang="pl-PL" sz="3200" dirty="0" smtClean="0">
                          <a:solidFill>
                            <a:schemeClr val="tx1"/>
                          </a:solidFill>
                        </a:rPr>
                        <a:t>powtórnie wykorzystać </a:t>
                      </a:r>
                    </a:p>
                    <a:p>
                      <a:pPr algn="l"/>
                      <a:r>
                        <a:rPr lang="pl-PL" sz="3200" dirty="0" smtClean="0">
                          <a:solidFill>
                            <a:schemeClr val="tx1"/>
                          </a:solidFill>
                        </a:rPr>
                        <a:t>do produkcji   innych towarów?</a:t>
                      </a:r>
                    </a:p>
                    <a:p>
                      <a:endParaRPr lang="pl-PL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4" name="Obraz 3" descr="24_smieci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2996952"/>
            <a:ext cx="719329" cy="71932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1115616" y="1397000"/>
          <a:ext cx="6984776" cy="4048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4765"/>
                <a:gridCol w="5060011"/>
              </a:tblGrid>
              <a:tr h="4048224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3200" dirty="0" smtClean="0">
                          <a:solidFill>
                            <a:schemeClr val="tx1"/>
                          </a:solidFill>
                        </a:rPr>
                        <a:t>Czy zakupy pakujesz do plecaka lub torby wielokrotnego użytku?</a:t>
                      </a:r>
                      <a:endParaRPr lang="pl-PL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4" name="Obraz 3" descr="24_pleca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2996952"/>
            <a:ext cx="719329" cy="71932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1115616" y="1397000"/>
          <a:ext cx="6984776" cy="4048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4765"/>
                <a:gridCol w="5060011"/>
              </a:tblGrid>
              <a:tr h="4048224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3200" dirty="0" smtClean="0">
                          <a:solidFill>
                            <a:schemeClr val="tx1"/>
                          </a:solidFill>
                        </a:rPr>
                        <a:t>Czy słuchasz muzyki tak,</a:t>
                      </a:r>
                    </a:p>
                    <a:p>
                      <a:pPr algn="l"/>
                      <a:r>
                        <a:rPr lang="pl-PL" sz="3200" dirty="0" smtClean="0">
                          <a:solidFill>
                            <a:schemeClr val="tx1"/>
                          </a:solidFill>
                        </a:rPr>
                        <a:t>aby nie zakłócać ciszy </a:t>
                      </a:r>
                    </a:p>
                    <a:p>
                      <a:pPr algn="l"/>
                      <a:r>
                        <a:rPr lang="pl-PL" sz="3200" dirty="0" smtClean="0">
                          <a:solidFill>
                            <a:schemeClr val="tx1"/>
                          </a:solidFill>
                        </a:rPr>
                        <a:t>i spokoju innym?</a:t>
                      </a:r>
                      <a:endParaRPr lang="pl-PL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4" name="Obraz 3" descr="24_dzwie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2996952"/>
            <a:ext cx="719329" cy="71932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1115616" y="1397000"/>
          <a:ext cx="6984776" cy="4048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4765"/>
                <a:gridCol w="5060011"/>
              </a:tblGrid>
              <a:tr h="4048224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3200" dirty="0" smtClean="0">
                          <a:solidFill>
                            <a:schemeClr val="tx1"/>
                          </a:solidFill>
                        </a:rPr>
                        <a:t>Czy  zawsze gasisz światło,</a:t>
                      </a:r>
                      <a:br>
                        <a:rPr lang="pl-PL" sz="320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pl-PL" sz="3200" dirty="0" smtClean="0">
                          <a:solidFill>
                            <a:schemeClr val="tx1"/>
                          </a:solidFill>
                        </a:rPr>
                        <a:t>gdy opuszczasz na dłużej pomieszczenie?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4" name="Obraz 3" descr="24_swiatl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2996952"/>
            <a:ext cx="719329" cy="71932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43661907"/>
              </p:ext>
            </p:extLst>
          </p:nvPr>
        </p:nvGraphicFramePr>
        <p:xfrm>
          <a:off x="539553" y="1431225"/>
          <a:ext cx="8225051" cy="33846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16223"/>
                <a:gridCol w="576064"/>
                <a:gridCol w="664210"/>
                <a:gridCol w="576064"/>
                <a:gridCol w="631934"/>
                <a:gridCol w="648072"/>
                <a:gridCol w="648072"/>
                <a:gridCol w="648072"/>
                <a:gridCol w="648072"/>
                <a:gridCol w="658854"/>
                <a:gridCol w="509414"/>
              </a:tblGrid>
              <a:tr h="1113307"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 </a:t>
                      </a:r>
                      <a:endParaRPr lang="pl-PL" sz="1100" dirty="0">
                        <a:effectLst/>
                      </a:endParaRPr>
                    </a:p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2400" b="1" dirty="0">
                          <a:solidFill>
                            <a:srgbClr val="002060"/>
                          </a:solidFill>
                          <a:effectLst/>
                        </a:rPr>
                        <a:t>Pytanie</a:t>
                      </a:r>
                      <a:endParaRPr lang="pl-PL" sz="2400" b="1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 </a:t>
                      </a:r>
                      <a:endParaRPr lang="pl-PL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 </a:t>
                      </a:r>
                      <a:endParaRPr lang="pl-PL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 </a:t>
                      </a:r>
                      <a:endParaRPr lang="pl-PL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 </a:t>
                      </a:r>
                      <a:endParaRPr lang="pl-PL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       </a:t>
                      </a:r>
                      <a:endParaRPr lang="pl-PL" sz="1100" dirty="0">
                        <a:effectLst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 </a:t>
                      </a:r>
                      <a:endParaRPr lang="pl-PL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1028484"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pl-PL" sz="2000" dirty="0" smtClean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2000" dirty="0" smtClean="0">
                          <a:solidFill>
                            <a:srgbClr val="002060"/>
                          </a:solidFill>
                          <a:effectLst/>
                        </a:rPr>
                        <a:t>odpowiedź TAK/NIE</a:t>
                      </a:r>
                    </a:p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pl-PL" sz="20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 </a:t>
                      </a:r>
                      <a:endParaRPr lang="pl-PL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 </a:t>
                      </a:r>
                      <a:endParaRPr lang="pl-PL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 </a:t>
                      </a:r>
                      <a:endParaRPr lang="pl-PL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 </a:t>
                      </a:r>
                      <a:endParaRPr lang="pl-PL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 </a:t>
                      </a:r>
                      <a:endParaRPr lang="pl-PL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 </a:t>
                      </a:r>
                      <a:endParaRPr lang="pl-PL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 </a:t>
                      </a:r>
                      <a:endParaRPr lang="pl-PL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 </a:t>
                      </a:r>
                      <a:endParaRPr lang="pl-PL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 </a:t>
                      </a:r>
                      <a:endParaRPr lang="pl-PL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 </a:t>
                      </a:r>
                      <a:endParaRPr lang="pl-PL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</a:tr>
              <a:tr h="1052184"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pl-PL" sz="2000" b="1" dirty="0" smtClean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2000" b="1" dirty="0" smtClean="0">
                          <a:solidFill>
                            <a:srgbClr val="002060"/>
                          </a:solidFill>
                          <a:effectLst/>
                        </a:rPr>
                        <a:t>liczba </a:t>
                      </a:r>
                      <a:r>
                        <a:rPr lang="pl-PL" sz="2000" b="1" dirty="0">
                          <a:solidFill>
                            <a:srgbClr val="002060"/>
                          </a:solidFill>
                          <a:effectLst/>
                        </a:rPr>
                        <a:t>odpowiedzi</a:t>
                      </a:r>
                      <a:endParaRPr lang="pl-PL" sz="2000" b="1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11" name="Obraz 10" descr="24_wod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3808" y="1628800"/>
            <a:ext cx="719329" cy="719329"/>
          </a:xfrm>
          <a:prstGeom prst="rect">
            <a:avLst/>
          </a:prstGeom>
        </p:spPr>
      </p:pic>
      <p:pic>
        <p:nvPicPr>
          <p:cNvPr id="14" name="Obraz 13" descr="24_smiec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6" y="1628800"/>
            <a:ext cx="719329" cy="719329"/>
          </a:xfrm>
          <a:prstGeom prst="rect">
            <a:avLst/>
          </a:prstGeom>
        </p:spPr>
      </p:pic>
      <p:pic>
        <p:nvPicPr>
          <p:cNvPr id="15" name="Obraz 14" descr="24_pleca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92080" y="1628800"/>
            <a:ext cx="719329" cy="719329"/>
          </a:xfrm>
          <a:prstGeom prst="rect">
            <a:avLst/>
          </a:prstGeom>
        </p:spPr>
      </p:pic>
      <p:pic>
        <p:nvPicPr>
          <p:cNvPr id="16" name="Obraz 15" descr="24_dzwie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88224" y="1628800"/>
            <a:ext cx="719329" cy="719329"/>
          </a:xfrm>
          <a:prstGeom prst="rect">
            <a:avLst/>
          </a:prstGeom>
        </p:spPr>
      </p:pic>
      <p:pic>
        <p:nvPicPr>
          <p:cNvPr id="17" name="Obraz 16" descr="24_swiatlo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884368" y="1628800"/>
            <a:ext cx="719329" cy="719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6405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pl-PL" sz="3600" b="1" dirty="0" smtClean="0"/>
              <a:t/>
            </a:r>
            <a:br>
              <a:rPr lang="pl-PL" sz="3600" b="1" dirty="0" smtClean="0"/>
            </a:br>
            <a:r>
              <a:rPr lang="pl-PL" sz="3600" b="1" dirty="0" smtClean="0"/>
              <a:t>Jak uczniowie klasy V </a:t>
            </a:r>
            <a:r>
              <a:rPr lang="pl-PL" sz="3600" b="1" dirty="0"/>
              <a:t>dbają o środowisko?</a:t>
            </a:r>
            <a:br>
              <a:rPr lang="pl-PL" sz="3600" b="1" dirty="0"/>
            </a:br>
            <a:endParaRPr lang="pl-PL" sz="3600" b="1" dirty="0"/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768758464"/>
              </p:ext>
            </p:extLst>
          </p:nvPr>
        </p:nvGraphicFramePr>
        <p:xfrm>
          <a:off x="827584" y="1556792"/>
          <a:ext cx="7416824" cy="4997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681289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ymbol zastępczy zawartości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xmlns="" val="1739883813"/>
              </p:ext>
            </p:extLst>
          </p:nvPr>
        </p:nvGraphicFramePr>
        <p:xfrm>
          <a:off x="611560" y="1557338"/>
          <a:ext cx="8136903" cy="30597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37755"/>
                <a:gridCol w="1549787"/>
                <a:gridCol w="1549787"/>
                <a:gridCol w="1549787"/>
                <a:gridCol w="1549787"/>
              </a:tblGrid>
              <a:tr h="1223590">
                <a:tc>
                  <a:txBody>
                    <a:bodyPr/>
                    <a:lstStyle/>
                    <a:p>
                      <a:pPr marL="4572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pl-PL" sz="2400" b="1" dirty="0" smtClean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4572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2400" b="1" dirty="0" smtClean="0">
                          <a:solidFill>
                            <a:srgbClr val="002060"/>
                          </a:solidFill>
                          <a:effectLst/>
                        </a:rPr>
                        <a:t>nazwa </a:t>
                      </a:r>
                      <a:r>
                        <a:rPr lang="pl-PL" sz="2400" b="1" dirty="0">
                          <a:solidFill>
                            <a:srgbClr val="002060"/>
                          </a:solidFill>
                          <a:effectLst/>
                        </a:rPr>
                        <a:t>owocu</a:t>
                      </a:r>
                      <a:endParaRPr lang="pl-PL" sz="2400" b="1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pl-PL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pl-PL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pl-PL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pl-PL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36204"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pl-PL" sz="1200" dirty="0" smtClean="0"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457200"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pl-PL" sz="2400" b="1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liczba</a:t>
                      </a:r>
                      <a:r>
                        <a:rPr lang="pl-PL" sz="2400" b="1" baseline="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wyborów</a:t>
                      </a:r>
                      <a:endParaRPr lang="pl-PL" sz="2400" b="1" dirty="0">
                        <a:solidFill>
                          <a:srgbClr val="002060"/>
                        </a:solidFill>
                        <a:effectLst/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pl-PL" dirty="0" smtClean="0"/>
                    </a:p>
                    <a:p>
                      <a:pPr algn="ctr"/>
                      <a:endParaRPr lang="pl-PL" dirty="0" smtClean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 smtClean="0"/>
                    </a:p>
                    <a:p>
                      <a:pPr algn="ctr"/>
                      <a:endParaRPr lang="pl-PL" dirty="0" smtClean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 smtClean="0"/>
                    </a:p>
                    <a:p>
                      <a:pPr algn="ctr"/>
                      <a:endParaRPr lang="pl-PL" dirty="0" smtClean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pl-PL" dirty="0" smtClean="0"/>
                    </a:p>
                    <a:p>
                      <a:pPr algn="ctr"/>
                      <a:endParaRPr lang="pl-PL" dirty="0" smtClean="0"/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7" name="Obraz 6" descr="24_sliwk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8575" y="1844824"/>
            <a:ext cx="719329" cy="719329"/>
          </a:xfrm>
          <a:prstGeom prst="rect">
            <a:avLst/>
          </a:prstGeom>
        </p:spPr>
      </p:pic>
      <p:pic>
        <p:nvPicPr>
          <p:cNvPr id="8" name="Obraz 7" descr="24_gruszk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743" y="1844824"/>
            <a:ext cx="719329" cy="719329"/>
          </a:xfrm>
          <a:prstGeom prst="rect">
            <a:avLst/>
          </a:prstGeom>
        </p:spPr>
      </p:pic>
      <p:pic>
        <p:nvPicPr>
          <p:cNvPr id="9" name="Obraz 8" descr="24_bana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919" y="1844824"/>
            <a:ext cx="719329" cy="719329"/>
          </a:xfrm>
          <a:prstGeom prst="rect">
            <a:avLst/>
          </a:prstGeom>
        </p:spPr>
      </p:pic>
      <p:pic>
        <p:nvPicPr>
          <p:cNvPr id="10" name="Obraz 9" descr="24 jablko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97087" y="1844824"/>
            <a:ext cx="719329" cy="719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144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778098"/>
          </a:xfrm>
        </p:spPr>
        <p:txBody>
          <a:bodyPr>
            <a:normAutofit/>
          </a:bodyPr>
          <a:lstStyle/>
          <a:p>
            <a:r>
              <a:rPr lang="pl-PL" sz="2800" b="1" dirty="0"/>
              <a:t>Owoce preferowane przez uczniów klas IV-VI</a:t>
            </a: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08587757"/>
              </p:ext>
            </p:extLst>
          </p:nvPr>
        </p:nvGraphicFramePr>
        <p:xfrm>
          <a:off x="683568" y="1628800"/>
          <a:ext cx="7797552" cy="48753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650414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</TotalTime>
  <Words>86</Words>
  <Application>Microsoft Office PowerPoint</Application>
  <PresentationFormat>Pokaz na ekranie (4:3)</PresentationFormat>
  <Paragraphs>43</Paragraphs>
  <Slides>10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 Jak uczniowie klasy V dbają o środowisko? </vt:lpstr>
      <vt:lpstr>Slajd 9</vt:lpstr>
      <vt:lpstr>Owoce preferowane przez uczniów klas IV-VI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Gosia</dc:creator>
  <cp:lastModifiedBy>Ryszard Strzelczyk</cp:lastModifiedBy>
  <cp:revision>38</cp:revision>
  <dcterms:created xsi:type="dcterms:W3CDTF">2013-10-07T15:19:44Z</dcterms:created>
  <dcterms:modified xsi:type="dcterms:W3CDTF">2013-10-21T08:10:05Z</dcterms:modified>
</cp:coreProperties>
</file>