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9144000" cy="6858000" type="screen4x3"/>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685800" y="2130425"/>
            <a:ext cx="7772400" cy="1470025"/>
          </a:xfrm>
        </p:spPr>
        <p:txBody>
          <a:bodyPr/>
          <a:lstStyle/>
          <a:p>
            <a:r>
              <a:rPr lang="pl-PL" smtClean="0"/>
              <a:t>Kliknij, aby edytować styl</a:t>
            </a:r>
            <a:endParaRPr lang="pl-PL"/>
          </a:p>
        </p:txBody>
      </p:sp>
      <p:sp>
        <p:nvSpPr>
          <p:cNvPr id="3" name="Podtytuł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smtClean="0"/>
              <a:t>Kliknij, aby edytować styl wzorca podtytułu</a:t>
            </a:r>
            <a:endParaRPr lang="pl-PL"/>
          </a:p>
        </p:txBody>
      </p:sp>
      <p:sp>
        <p:nvSpPr>
          <p:cNvPr id="4" name="Symbol zastępczy daty 3"/>
          <p:cNvSpPr>
            <a:spLocks noGrp="1"/>
          </p:cNvSpPr>
          <p:nvPr>
            <p:ph type="dt" sz="half" idx="10"/>
          </p:nvPr>
        </p:nvSpPr>
        <p:spPr/>
        <p:txBody>
          <a:bodyPr/>
          <a:lstStyle/>
          <a:p>
            <a:fld id="{E5BF4D26-1DFF-4775-8E5C-DF7B6DAB96A2}" type="datetimeFigureOut">
              <a:rPr lang="pl-PL" smtClean="0"/>
              <a:pPr/>
              <a:t>2015-07-24</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C196C8DF-85D4-4A9E-BF42-6379BACD1396}" type="slidenum">
              <a:rPr lang="pl-PL" smtClean="0"/>
              <a:pPr/>
              <a:t>‹#›</a:t>
            </a:fld>
            <a:endParaRPr lang="pl-P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E5BF4D26-1DFF-4775-8E5C-DF7B6DAB96A2}" type="datetimeFigureOut">
              <a:rPr lang="pl-PL" smtClean="0"/>
              <a:pPr/>
              <a:t>2015-07-24</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C196C8DF-85D4-4A9E-BF42-6379BACD1396}" type="slidenum">
              <a:rPr lang="pl-PL" smtClean="0"/>
              <a:pPr/>
              <a:t>‹#›</a:t>
            </a:fld>
            <a:endParaRPr lang="pl-P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smtClean="0"/>
              <a:t>Kliknij, aby edytować styl</a:t>
            </a:r>
            <a:endParaRPr lang="pl-PL"/>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smtClean="0"/>
              <a:t>Kliknij, aby edytować style wzorca tekstu</a:t>
            </a:r>
          </a:p>
        </p:txBody>
      </p:sp>
      <p:sp>
        <p:nvSpPr>
          <p:cNvPr id="4" name="Symbol zastępczy daty 3"/>
          <p:cNvSpPr>
            <a:spLocks noGrp="1"/>
          </p:cNvSpPr>
          <p:nvPr>
            <p:ph type="dt" sz="half" idx="10"/>
          </p:nvPr>
        </p:nvSpPr>
        <p:spPr/>
        <p:txBody>
          <a:bodyPr/>
          <a:lstStyle/>
          <a:p>
            <a:fld id="{E5BF4D26-1DFF-4775-8E5C-DF7B6DAB96A2}" type="datetimeFigureOut">
              <a:rPr lang="pl-PL" smtClean="0"/>
              <a:pPr/>
              <a:t>2015-07-24</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C196C8DF-85D4-4A9E-BF42-6379BACD1396}" type="slidenum">
              <a:rPr lang="pl-PL" smtClean="0"/>
              <a:pPr/>
              <a:t>‹#›</a:t>
            </a:fld>
            <a:endParaRPr lang="pl-P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zawartości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daty 4"/>
          <p:cNvSpPr>
            <a:spLocks noGrp="1"/>
          </p:cNvSpPr>
          <p:nvPr>
            <p:ph type="dt" sz="half" idx="10"/>
          </p:nvPr>
        </p:nvSpPr>
        <p:spPr/>
        <p:txBody>
          <a:bodyPr/>
          <a:lstStyle/>
          <a:p>
            <a:fld id="{E5BF4D26-1DFF-4775-8E5C-DF7B6DAB96A2}" type="datetimeFigureOut">
              <a:rPr lang="pl-PL" smtClean="0"/>
              <a:pPr/>
              <a:t>2015-07-24</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C196C8DF-85D4-4A9E-BF42-6379BACD1396}" type="slidenum">
              <a:rPr lang="pl-PL" smtClean="0"/>
              <a:pPr/>
              <a:t>‹#›</a:t>
            </a:fld>
            <a:endParaRPr lang="pl-P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lvl1pPr>
              <a:defRPr/>
            </a:lvl1pPr>
          </a:lstStyle>
          <a:p>
            <a:r>
              <a:rPr lang="pl-PL" smtClean="0"/>
              <a:t>Kliknij, aby edytować styl</a:t>
            </a:r>
            <a:endParaRPr lang="pl-PL"/>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7" name="Symbol zastępczy daty 6"/>
          <p:cNvSpPr>
            <a:spLocks noGrp="1"/>
          </p:cNvSpPr>
          <p:nvPr>
            <p:ph type="dt" sz="half" idx="10"/>
          </p:nvPr>
        </p:nvSpPr>
        <p:spPr/>
        <p:txBody>
          <a:bodyPr/>
          <a:lstStyle/>
          <a:p>
            <a:fld id="{E5BF4D26-1DFF-4775-8E5C-DF7B6DAB96A2}" type="datetimeFigureOut">
              <a:rPr lang="pl-PL" smtClean="0"/>
              <a:pPr/>
              <a:t>2015-07-24</a:t>
            </a:fld>
            <a:endParaRPr lang="pl-PL"/>
          </a:p>
        </p:txBody>
      </p:sp>
      <p:sp>
        <p:nvSpPr>
          <p:cNvPr id="8" name="Symbol zastępczy stopki 7"/>
          <p:cNvSpPr>
            <a:spLocks noGrp="1"/>
          </p:cNvSpPr>
          <p:nvPr>
            <p:ph type="ftr" sz="quarter" idx="11"/>
          </p:nvPr>
        </p:nvSpPr>
        <p:spPr/>
        <p:txBody>
          <a:bodyPr/>
          <a:lstStyle/>
          <a:p>
            <a:endParaRPr lang="pl-PL"/>
          </a:p>
        </p:txBody>
      </p:sp>
      <p:sp>
        <p:nvSpPr>
          <p:cNvPr id="9" name="Symbol zastępczy numeru slajdu 8"/>
          <p:cNvSpPr>
            <a:spLocks noGrp="1"/>
          </p:cNvSpPr>
          <p:nvPr>
            <p:ph type="sldNum" sz="quarter" idx="12"/>
          </p:nvPr>
        </p:nvSpPr>
        <p:spPr/>
        <p:txBody>
          <a:bodyPr/>
          <a:lstStyle/>
          <a:p>
            <a:fld id="{C196C8DF-85D4-4A9E-BF42-6379BACD1396}" type="slidenum">
              <a:rPr lang="pl-PL" smtClean="0"/>
              <a:pPr/>
              <a:t>‹#›</a:t>
            </a:fld>
            <a:endParaRPr lang="pl-P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daty 2"/>
          <p:cNvSpPr>
            <a:spLocks noGrp="1"/>
          </p:cNvSpPr>
          <p:nvPr>
            <p:ph type="dt" sz="half" idx="10"/>
          </p:nvPr>
        </p:nvSpPr>
        <p:spPr/>
        <p:txBody>
          <a:bodyPr/>
          <a:lstStyle/>
          <a:p>
            <a:fld id="{E5BF4D26-1DFF-4775-8E5C-DF7B6DAB96A2}" type="datetimeFigureOut">
              <a:rPr lang="pl-PL" smtClean="0"/>
              <a:pPr/>
              <a:t>2015-07-24</a:t>
            </a:fld>
            <a:endParaRPr lang="pl-PL"/>
          </a:p>
        </p:txBody>
      </p:sp>
      <p:sp>
        <p:nvSpPr>
          <p:cNvPr id="4" name="Symbol zastępczy stopki 3"/>
          <p:cNvSpPr>
            <a:spLocks noGrp="1"/>
          </p:cNvSpPr>
          <p:nvPr>
            <p:ph type="ftr" sz="quarter" idx="11"/>
          </p:nvPr>
        </p:nvSpPr>
        <p:spPr/>
        <p:txBody>
          <a:bodyPr/>
          <a:lstStyle/>
          <a:p>
            <a:endParaRPr lang="pl-PL"/>
          </a:p>
        </p:txBody>
      </p:sp>
      <p:sp>
        <p:nvSpPr>
          <p:cNvPr id="5" name="Symbol zastępczy numeru slajdu 4"/>
          <p:cNvSpPr>
            <a:spLocks noGrp="1"/>
          </p:cNvSpPr>
          <p:nvPr>
            <p:ph type="sldNum" sz="quarter" idx="12"/>
          </p:nvPr>
        </p:nvSpPr>
        <p:spPr/>
        <p:txBody>
          <a:bodyPr/>
          <a:lstStyle/>
          <a:p>
            <a:fld id="{C196C8DF-85D4-4A9E-BF42-6379BACD1396}" type="slidenum">
              <a:rPr lang="pl-PL" smtClean="0"/>
              <a:pPr/>
              <a:t>‹#›</a:t>
            </a:fld>
            <a:endParaRPr lang="pl-P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E5BF4D26-1DFF-4775-8E5C-DF7B6DAB96A2}" type="datetimeFigureOut">
              <a:rPr lang="pl-PL" smtClean="0"/>
              <a:pPr/>
              <a:t>2015-07-24</a:t>
            </a:fld>
            <a:endParaRPr lang="pl-PL"/>
          </a:p>
        </p:txBody>
      </p:sp>
      <p:sp>
        <p:nvSpPr>
          <p:cNvPr id="3" name="Symbol zastępczy stopki 2"/>
          <p:cNvSpPr>
            <a:spLocks noGrp="1"/>
          </p:cNvSpPr>
          <p:nvPr>
            <p:ph type="ftr" sz="quarter" idx="11"/>
          </p:nvPr>
        </p:nvSpPr>
        <p:spPr/>
        <p:txBody>
          <a:bodyPr/>
          <a:lstStyle/>
          <a:p>
            <a:endParaRPr lang="pl-PL"/>
          </a:p>
        </p:txBody>
      </p:sp>
      <p:sp>
        <p:nvSpPr>
          <p:cNvPr id="4" name="Symbol zastępczy numeru slajdu 3"/>
          <p:cNvSpPr>
            <a:spLocks noGrp="1"/>
          </p:cNvSpPr>
          <p:nvPr>
            <p:ph type="sldNum" sz="quarter" idx="12"/>
          </p:nvPr>
        </p:nvSpPr>
        <p:spPr/>
        <p:txBody>
          <a:bodyPr/>
          <a:lstStyle/>
          <a:p>
            <a:fld id="{C196C8DF-85D4-4A9E-BF42-6379BACD1396}" type="slidenum">
              <a:rPr lang="pl-PL" smtClean="0"/>
              <a:pPr/>
              <a:t>‹#›</a:t>
            </a:fld>
            <a:endParaRPr lang="pl-P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3008313" cy="1162050"/>
          </a:xfrm>
        </p:spPr>
        <p:txBody>
          <a:bodyPr anchor="b"/>
          <a:lstStyle>
            <a:lvl1pPr algn="l">
              <a:defRPr sz="2000" b="1"/>
            </a:lvl1pPr>
          </a:lstStyle>
          <a:p>
            <a:r>
              <a:rPr lang="pl-PL" smtClean="0"/>
              <a:t>Kliknij, aby edytować styl</a:t>
            </a:r>
            <a:endParaRPr lang="pl-PL"/>
          </a:p>
        </p:txBody>
      </p:sp>
      <p:sp>
        <p:nvSpPr>
          <p:cNvPr id="3" name="Symbol zastępczy zawartości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teks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E5BF4D26-1DFF-4775-8E5C-DF7B6DAB96A2}" type="datetimeFigureOut">
              <a:rPr lang="pl-PL" smtClean="0"/>
              <a:pPr/>
              <a:t>2015-07-24</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C196C8DF-85D4-4A9E-BF42-6379BACD1396}" type="slidenum">
              <a:rPr lang="pl-PL" smtClean="0"/>
              <a:pPr/>
              <a:t>‹#›</a:t>
            </a:fld>
            <a:endParaRPr lang="pl-P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nchor="b"/>
          <a:lstStyle>
            <a:lvl1pPr algn="l">
              <a:defRPr sz="2000" b="1"/>
            </a:lvl1pPr>
          </a:lstStyle>
          <a:p>
            <a:r>
              <a:rPr lang="pl-PL" smtClean="0"/>
              <a:t>Kliknij, aby edytować styl</a:t>
            </a:r>
            <a:endParaRPr lang="pl-PL"/>
          </a:p>
        </p:txBody>
      </p:sp>
      <p:sp>
        <p:nvSpPr>
          <p:cNvPr id="3" name="Symbol zastępczy obraz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l-PL"/>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E5BF4D26-1DFF-4775-8E5C-DF7B6DAB96A2}" type="datetimeFigureOut">
              <a:rPr lang="pl-PL" smtClean="0"/>
              <a:pPr/>
              <a:t>2015-07-24</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C196C8DF-85D4-4A9E-BF42-6379BACD1396}" type="slidenum">
              <a:rPr lang="pl-PL" smtClean="0"/>
              <a:pPr/>
              <a:t>‹#›</a:t>
            </a:fld>
            <a:endParaRPr lang="pl-P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tytułu pionowego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E5BF4D26-1DFF-4775-8E5C-DF7B6DAB96A2}" type="datetimeFigureOut">
              <a:rPr lang="pl-PL" smtClean="0"/>
              <a:pPr/>
              <a:t>2015-07-24</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C196C8DF-85D4-4A9E-BF42-6379BACD1396}" type="slidenum">
              <a:rPr lang="pl-PL" smtClean="0"/>
              <a:pPr/>
              <a:t>‹#›</a:t>
            </a:fld>
            <a:endParaRPr lang="pl-P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8"/>
            <a:ext cx="2057400" cy="5851525"/>
          </a:xfrm>
        </p:spPr>
        <p:txBody>
          <a:bodyPr vert="eaVert"/>
          <a:lstStyle/>
          <a:p>
            <a:r>
              <a:rPr lang="pl-PL" smtClean="0"/>
              <a:t>Kliknij, aby edytować styl</a:t>
            </a:r>
            <a:endParaRPr lang="pl-PL"/>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E5BF4D26-1DFF-4775-8E5C-DF7B6DAB96A2}" type="datetimeFigureOut">
              <a:rPr lang="pl-PL" smtClean="0"/>
              <a:pPr/>
              <a:t>2015-07-24</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C196C8DF-85D4-4A9E-BF42-6379BACD1396}" type="slidenum">
              <a:rPr lang="pl-PL" smtClean="0"/>
              <a:pPr/>
              <a:t>‹#›</a:t>
            </a:fld>
            <a:endParaRPr lang="pl-P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tytuł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l-PL" smtClean="0"/>
              <a:t>Kliknij, aby edytować styl</a:t>
            </a:r>
            <a:endParaRPr lang="pl-PL"/>
          </a:p>
        </p:txBody>
      </p:sp>
      <p:sp>
        <p:nvSpPr>
          <p:cNvPr id="3" name="Symbol zastępczy teks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BF4D26-1DFF-4775-8E5C-DF7B6DAB96A2}" type="datetimeFigureOut">
              <a:rPr lang="pl-PL" smtClean="0"/>
              <a:pPr/>
              <a:t>2015-07-24</a:t>
            </a:fld>
            <a:endParaRPr lang="pl-PL"/>
          </a:p>
        </p:txBody>
      </p:sp>
      <p:sp>
        <p:nvSpPr>
          <p:cNvPr id="5" name="Symbol zastępczy stopki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l-PL"/>
          </a:p>
        </p:txBody>
      </p:sp>
      <p:sp>
        <p:nvSpPr>
          <p:cNvPr id="6" name="Symbol zastępczy numeru slajd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96C8DF-85D4-4A9E-BF42-6379BACD1396}" type="slidenum">
              <a:rPr lang="pl-PL" smtClean="0"/>
              <a:pPr/>
              <a:t>‹#›</a:t>
            </a:fld>
            <a:endParaRPr lang="pl-P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p:txBody>
          <a:bodyPr/>
          <a:lstStyle/>
          <a:p>
            <a:r>
              <a:rPr lang="pl-PL" dirty="0" smtClean="0"/>
              <a:t>Mowa ciała</a:t>
            </a:r>
            <a:endParaRPr lang="pl-PL" dirty="0"/>
          </a:p>
        </p:txBody>
      </p:sp>
      <p:sp>
        <p:nvSpPr>
          <p:cNvPr id="3" name="Podtytuł 2"/>
          <p:cNvSpPr>
            <a:spLocks noGrp="1"/>
          </p:cNvSpPr>
          <p:nvPr>
            <p:ph type="subTitle" idx="1"/>
          </p:nvPr>
        </p:nvSpPr>
        <p:spPr/>
        <p:txBody>
          <a:bodyPr/>
          <a:lstStyle/>
          <a:p>
            <a:r>
              <a:rPr lang="pl-PL" dirty="0" smtClean="0"/>
              <a:t>Warsztaty z zakresu doradztwa zawodowego</a:t>
            </a:r>
            <a:endParaRPr lang="pl-PL"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Wprowadzenie</a:t>
            </a:r>
            <a:endParaRPr lang="pl-PL" dirty="0"/>
          </a:p>
        </p:txBody>
      </p:sp>
      <p:sp>
        <p:nvSpPr>
          <p:cNvPr id="3" name="Symbol zastępczy zawartości 2"/>
          <p:cNvSpPr>
            <a:spLocks noGrp="1"/>
          </p:cNvSpPr>
          <p:nvPr>
            <p:ph idx="1"/>
          </p:nvPr>
        </p:nvSpPr>
        <p:spPr/>
        <p:txBody>
          <a:bodyPr>
            <a:normAutofit fontScale="92500" lnSpcReduction="20000"/>
          </a:bodyPr>
          <a:lstStyle/>
          <a:p>
            <a:r>
              <a:rPr lang="pl-PL" dirty="0"/>
              <a:t>To, co mówimy, stanowi niewielki procent całego przekazu, czyli tego wszystkiego co składa się na komunikację interpersonalną. </a:t>
            </a:r>
            <a:endParaRPr lang="pl-PL" dirty="0" smtClean="0"/>
          </a:p>
          <a:p>
            <a:r>
              <a:rPr lang="pl-PL" dirty="0" smtClean="0"/>
              <a:t>Wedle </a:t>
            </a:r>
            <a:r>
              <a:rPr lang="pl-PL" dirty="0"/>
              <a:t>niektórych badań (np. Albert </a:t>
            </a:r>
            <a:r>
              <a:rPr lang="pl-PL" dirty="0" err="1" smtClean="0"/>
              <a:t>Mehrabian</a:t>
            </a:r>
            <a:r>
              <a:rPr lang="pl-PL" dirty="0" smtClean="0"/>
              <a:t>, 1981):</a:t>
            </a:r>
          </a:p>
          <a:p>
            <a:pPr lvl="1">
              <a:buFont typeface="Wingdings" pitchFamily="2" charset="2"/>
              <a:buChar char="ü"/>
            </a:pPr>
            <a:r>
              <a:rPr lang="pl-PL" dirty="0" smtClean="0"/>
              <a:t>35</a:t>
            </a:r>
            <a:r>
              <a:rPr lang="pl-PL" dirty="0"/>
              <a:t>% komunikatu pochodzi z treści (z czego ponad dwadzieścia, to tembr głosu</a:t>
            </a:r>
            <a:r>
              <a:rPr lang="pl-PL" dirty="0" smtClean="0"/>
              <a:t>),</a:t>
            </a:r>
          </a:p>
          <a:p>
            <a:pPr lvl="1">
              <a:buFont typeface="Wingdings" pitchFamily="2" charset="2"/>
              <a:buChar char="ü"/>
            </a:pPr>
            <a:r>
              <a:rPr lang="pl-PL" dirty="0" smtClean="0"/>
              <a:t>65</a:t>
            </a:r>
            <a:r>
              <a:rPr lang="pl-PL" dirty="0"/>
              <a:t>% </a:t>
            </a:r>
            <a:r>
              <a:rPr lang="pl-PL" dirty="0" smtClean="0"/>
              <a:t>z </a:t>
            </a:r>
            <a:r>
              <a:rPr lang="pl-PL" dirty="0"/>
              <a:t>przekazu niewerbalnego, czyli tego w jaki sposób się zachowujemy, jaką przejawiamy mimikę twarzy, odległość w jakiej stoimy w stosunku do naszego rozmówcy.</a:t>
            </a:r>
          </a:p>
          <a:p>
            <a:pPr>
              <a:buNone/>
            </a:pPr>
            <a:endParaRPr lang="pl-PL" dirty="0"/>
          </a:p>
          <a:p>
            <a:endParaRPr lang="pl-PL"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Wprowadzenie</a:t>
            </a:r>
            <a:endParaRPr lang="pl-PL" dirty="0"/>
          </a:p>
        </p:txBody>
      </p:sp>
      <p:sp>
        <p:nvSpPr>
          <p:cNvPr id="3" name="Symbol zastępczy zawartości 2"/>
          <p:cNvSpPr>
            <a:spLocks noGrp="1"/>
          </p:cNvSpPr>
          <p:nvPr>
            <p:ph idx="1"/>
          </p:nvPr>
        </p:nvSpPr>
        <p:spPr/>
        <p:txBody>
          <a:bodyPr/>
          <a:lstStyle/>
          <a:p>
            <a:r>
              <a:rPr lang="pl-PL" dirty="0"/>
              <a:t>Stosunek do innych osób głównie zatem ustanawiamy dzięki komunikatom niewerbalnym. </a:t>
            </a:r>
            <a:endParaRPr lang="pl-PL" dirty="0" smtClean="0"/>
          </a:p>
          <a:p>
            <a:r>
              <a:rPr lang="pl-PL" dirty="0" smtClean="0"/>
              <a:t>Ponad </a:t>
            </a:r>
            <a:r>
              <a:rPr lang="pl-PL" dirty="0"/>
              <a:t>dziewięćdziesiąt procent naszych ocen na temat drugiego człowieka powstaje w pierwszych dziesięciu sekundach rozmowy. </a:t>
            </a:r>
            <a:r>
              <a:rPr lang="pl-PL" u="sng" dirty="0"/>
              <a:t>Dlatego pierwsze wrażenie jest takie ważne!</a:t>
            </a:r>
          </a:p>
          <a:p>
            <a:endParaRPr lang="pl-PL"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normAutofit fontScale="90000"/>
          </a:bodyPr>
          <a:lstStyle/>
          <a:p>
            <a:r>
              <a:rPr lang="pl-PL" dirty="0" smtClean="0"/>
              <a:t>Efekty towarzyszące komunikacji niewerbalnej</a:t>
            </a:r>
            <a:endParaRPr lang="pl-PL" dirty="0"/>
          </a:p>
        </p:txBody>
      </p:sp>
      <p:sp>
        <p:nvSpPr>
          <p:cNvPr id="3" name="Symbol zastępczy zawartości 2"/>
          <p:cNvSpPr>
            <a:spLocks noGrp="1"/>
          </p:cNvSpPr>
          <p:nvPr>
            <p:ph idx="1"/>
          </p:nvPr>
        </p:nvSpPr>
        <p:spPr/>
        <p:txBody>
          <a:bodyPr>
            <a:normAutofit fontScale="92500" lnSpcReduction="20000"/>
          </a:bodyPr>
          <a:lstStyle/>
          <a:p>
            <a:r>
              <a:rPr lang="pl-PL" dirty="0"/>
              <a:t>Efekt wpływu pierwszego wrażenia, nazywany jest „efektem świeżości</a:t>
            </a:r>
            <a:r>
              <a:rPr lang="pl-PL" dirty="0" smtClean="0"/>
              <a:t>”.</a:t>
            </a:r>
            <a:endParaRPr lang="pl-PL" dirty="0"/>
          </a:p>
          <a:p>
            <a:r>
              <a:rPr lang="pl-PL" dirty="0" smtClean="0"/>
              <a:t>„Efekt halo” </a:t>
            </a:r>
            <a:r>
              <a:rPr lang="pl-PL" dirty="0"/>
              <a:t>polega na tym, że pierwsze wrażenie niejako rozlewa się na inne obszary naszej oceny. Przykładowo, jeśli ktoś uznany od razu zostanie jako ładny i zadbany (uroda), od razu może to zostać powiązane z takimi cechami jak: inteligencja, odpowiedzialność, szlachetność </a:t>
            </a:r>
            <a:r>
              <a:rPr lang="pl-PL" dirty="0" smtClean="0"/>
              <a:t>itp.</a:t>
            </a:r>
          </a:p>
          <a:p>
            <a:r>
              <a:rPr lang="pl-PL" dirty="0" smtClean="0"/>
              <a:t>Inaczej nazywany efekt halo, to efekt aureoli </a:t>
            </a:r>
          </a:p>
          <a:p>
            <a:r>
              <a:rPr lang="pl-PL" dirty="0" smtClean="0"/>
              <a:t>Należy </a:t>
            </a:r>
            <a:r>
              <a:rPr lang="pl-PL" dirty="0"/>
              <a:t>również pamiętać, że raz wywarte wrażenie trudno jest zmienić!</a:t>
            </a:r>
          </a:p>
          <a:p>
            <a:endParaRPr lang="pl-PL" dirty="0"/>
          </a:p>
        </p:txBody>
      </p:sp>
      <p:pic>
        <p:nvPicPr>
          <p:cNvPr id="4" name="Picture 5" descr="C:\Documents and Settings\itrend\Ustawienia lokalne\Temporary Internet Files\Content.IE5\Z8WZ8ELG\large-Emoticons-Angelic-face-0-11136[1].gif"/>
          <p:cNvPicPr>
            <a:picLocks noChangeAspect="1" noChangeArrowheads="1"/>
          </p:cNvPicPr>
          <p:nvPr/>
        </p:nvPicPr>
        <p:blipFill>
          <a:blip r:embed="rId2" cstate="print"/>
          <a:srcRect/>
          <a:stretch>
            <a:fillRect/>
          </a:stretch>
        </p:blipFill>
        <p:spPr bwMode="auto">
          <a:xfrm>
            <a:off x="7740352" y="5366015"/>
            <a:ext cx="1152128" cy="1209735"/>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Zadanie 1</a:t>
            </a:r>
            <a:endParaRPr lang="pl-PL" dirty="0"/>
          </a:p>
        </p:txBody>
      </p:sp>
      <p:sp>
        <p:nvSpPr>
          <p:cNvPr id="3" name="Symbol zastępczy zawartości 2"/>
          <p:cNvSpPr>
            <a:spLocks noGrp="1"/>
          </p:cNvSpPr>
          <p:nvPr>
            <p:ph idx="1"/>
          </p:nvPr>
        </p:nvSpPr>
        <p:spPr/>
        <p:txBody>
          <a:bodyPr>
            <a:normAutofit fontScale="92500"/>
          </a:bodyPr>
          <a:lstStyle/>
          <a:p>
            <a:r>
              <a:rPr lang="pl-PL" i="1" dirty="0"/>
              <a:t>Proszę, abyście Państwo przyjrzeli się zdjęciu kobiety A i postarali się ją opisać, wymieniając przynamniej trzy cechy jej charakteru. Proszę czuć się swobodnie, istnieje bardzo duże prawdopodobieństwo, że nigdy nie spotkacie tych kobiet.</a:t>
            </a:r>
            <a:endParaRPr lang="pl-PL" dirty="0"/>
          </a:p>
          <a:p>
            <a:r>
              <a:rPr lang="pl-PL" i="1" dirty="0"/>
              <a:t>A teraz proszę przyjrzeć się zdjęciu kobiety umieszczonej na zdjęciu B. Jakie cechy charakteru przypisalibyście Państwo tej kobiecie?</a:t>
            </a:r>
            <a:endParaRPr lang="pl-PL" dirty="0"/>
          </a:p>
          <a:p>
            <a:endParaRPr lang="pl-PL"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ox(in)">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Kobieta A</a:t>
            </a:r>
            <a:endParaRPr lang="pl-PL" dirty="0"/>
          </a:p>
        </p:txBody>
      </p:sp>
      <p:pic>
        <p:nvPicPr>
          <p:cNvPr id="4" name="Symbol zastępczy zawartości 3"/>
          <p:cNvPicPr>
            <a:picLocks noGrp="1"/>
          </p:cNvPicPr>
          <p:nvPr>
            <p:ph idx="1"/>
          </p:nvPr>
        </p:nvPicPr>
        <p:blipFill>
          <a:blip r:embed="rId2" cstate="print"/>
          <a:srcRect/>
          <a:stretch>
            <a:fillRect/>
          </a:stretch>
        </p:blipFill>
        <p:spPr bwMode="auto">
          <a:xfrm>
            <a:off x="2123728" y="1340768"/>
            <a:ext cx="5350416" cy="5517232"/>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Kobieta B</a:t>
            </a:r>
            <a:endParaRPr lang="pl-PL" dirty="0"/>
          </a:p>
        </p:txBody>
      </p:sp>
      <p:pic>
        <p:nvPicPr>
          <p:cNvPr id="4" name="Symbol zastępczy zawartości 3"/>
          <p:cNvPicPr>
            <a:picLocks noGrp="1"/>
          </p:cNvPicPr>
          <p:nvPr>
            <p:ph idx="1"/>
          </p:nvPr>
        </p:nvPicPr>
        <p:blipFill>
          <a:blip r:embed="rId2" cstate="print"/>
          <a:srcRect/>
          <a:stretch>
            <a:fillRect/>
          </a:stretch>
        </p:blipFill>
        <p:spPr bwMode="auto">
          <a:xfrm>
            <a:off x="2051720" y="1889448"/>
            <a:ext cx="5184576" cy="496855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Pytania</a:t>
            </a:r>
            <a:endParaRPr lang="pl-PL" dirty="0"/>
          </a:p>
        </p:txBody>
      </p:sp>
      <p:sp>
        <p:nvSpPr>
          <p:cNvPr id="3" name="Symbol zastępczy zawartości 2"/>
          <p:cNvSpPr>
            <a:spLocks noGrp="1"/>
          </p:cNvSpPr>
          <p:nvPr>
            <p:ph idx="1"/>
          </p:nvPr>
        </p:nvSpPr>
        <p:spPr/>
        <p:txBody>
          <a:bodyPr/>
          <a:lstStyle/>
          <a:p>
            <a:pPr lvl="0"/>
            <a:r>
              <a:rPr lang="pl-PL" i="1" dirty="0"/>
              <a:t>Czy cechy, jakie przypisaliście tym kobietom są takie same czy różne? Jeśli różne, to czym się one różnią?</a:t>
            </a:r>
            <a:endParaRPr lang="pl-PL" dirty="0"/>
          </a:p>
          <a:p>
            <a:pPr lvl="0"/>
            <a:r>
              <a:rPr lang="pl-PL" i="1" dirty="0"/>
              <a:t>Jak sądzicie Państwo, której z tych kobiet szybciej zaoferowałoby pracę w księgowości? A w marketingu? Skąd wiadomo, że te kobiety nadawałyby się do takiej pracy? Jak na to wpadliście</a:t>
            </a:r>
            <a:r>
              <a:rPr lang="pl-PL" i="1" dirty="0" smtClean="0"/>
              <a:t>? </a:t>
            </a:r>
            <a:endParaRPr lang="pl-PL" dirty="0"/>
          </a:p>
          <a:p>
            <a:endParaRPr lang="pl-PL" dirty="0"/>
          </a:p>
        </p:txBody>
      </p:sp>
      <p:pic>
        <p:nvPicPr>
          <p:cNvPr id="1028" name="Picture 4" descr="C:\Documents and Settings\itrend\Ustawienia lokalne\Temporary Internet Files\Content.IE5\CE09D3YT\large-Emoticons-Question-face-66.6-11146[1].gif"/>
          <p:cNvPicPr>
            <a:picLocks noChangeAspect="1" noChangeArrowheads="1"/>
          </p:cNvPicPr>
          <p:nvPr/>
        </p:nvPicPr>
        <p:blipFill>
          <a:blip r:embed="rId2" cstate="print"/>
          <a:srcRect/>
          <a:stretch>
            <a:fillRect/>
          </a:stretch>
        </p:blipFill>
        <p:spPr bwMode="auto">
          <a:xfrm>
            <a:off x="7235808" y="5016595"/>
            <a:ext cx="1908192" cy="184140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ox(in)">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Zadanie 2</a:t>
            </a:r>
            <a:endParaRPr lang="pl-PL" dirty="0"/>
          </a:p>
        </p:txBody>
      </p:sp>
      <p:sp>
        <p:nvSpPr>
          <p:cNvPr id="3" name="Symbol zastępczy zawartości 2"/>
          <p:cNvSpPr>
            <a:spLocks noGrp="1"/>
          </p:cNvSpPr>
          <p:nvPr>
            <p:ph idx="1"/>
          </p:nvPr>
        </p:nvSpPr>
        <p:spPr/>
        <p:txBody>
          <a:bodyPr/>
          <a:lstStyle/>
          <a:p>
            <a:r>
              <a:rPr lang="pl-PL" i="1" dirty="0"/>
              <a:t>Teraz przejdziemy do omawiania różnych gestów, mimiki i pozycji ciała, które mogą zdradzać nasze intencje. Jest to szczególnie istotne podczas rozmowy kwalifikacyjnej.</a:t>
            </a:r>
            <a:endParaRPr lang="pl-PL" dirty="0"/>
          </a:p>
          <a:p>
            <a:endParaRPr lang="pl-PL" dirty="0"/>
          </a:p>
        </p:txBody>
      </p:sp>
      <p:pic>
        <p:nvPicPr>
          <p:cNvPr id="2051" name="Picture 3" descr="C:\Documents and Settings\itrend\Ustawienia lokalne\Temporary Internet Files\Content.IE5\Z8WZ8ELG\Emoticons-Winking-face-11154-large[1].png"/>
          <p:cNvPicPr>
            <a:picLocks noChangeAspect="1" noChangeArrowheads="1"/>
          </p:cNvPicPr>
          <p:nvPr/>
        </p:nvPicPr>
        <p:blipFill>
          <a:blip r:embed="rId2" cstate="print"/>
          <a:srcRect/>
          <a:stretch>
            <a:fillRect/>
          </a:stretch>
        </p:blipFill>
        <p:spPr bwMode="auto">
          <a:xfrm>
            <a:off x="6372200" y="3933056"/>
            <a:ext cx="2412248" cy="2404207"/>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Opis zachowania:</a:t>
            </a:r>
            <a:endParaRPr lang="pl-PL" dirty="0"/>
          </a:p>
        </p:txBody>
      </p:sp>
      <p:sp>
        <p:nvSpPr>
          <p:cNvPr id="3" name="Symbol zastępczy zawartości 2"/>
          <p:cNvSpPr>
            <a:spLocks noGrp="1"/>
          </p:cNvSpPr>
          <p:nvPr>
            <p:ph idx="1"/>
          </p:nvPr>
        </p:nvSpPr>
        <p:spPr/>
        <p:txBody>
          <a:bodyPr/>
          <a:lstStyle/>
          <a:p>
            <a:pPr lvl="0"/>
            <a:r>
              <a:rPr lang="en-US" b="1" dirty="0" err="1"/>
              <a:t>Brak</a:t>
            </a:r>
            <a:r>
              <a:rPr lang="en-US" b="1" dirty="0"/>
              <a:t> </a:t>
            </a:r>
            <a:r>
              <a:rPr lang="en-US" b="1" dirty="0" err="1"/>
              <a:t>kontaktu</a:t>
            </a:r>
            <a:r>
              <a:rPr lang="en-US" b="1" dirty="0"/>
              <a:t> </a:t>
            </a:r>
            <a:r>
              <a:rPr lang="en-US" b="1" dirty="0" err="1"/>
              <a:t>wzrokowego</a:t>
            </a:r>
            <a:r>
              <a:rPr lang="en-US" b="1" dirty="0"/>
              <a:t> z </a:t>
            </a:r>
            <a:r>
              <a:rPr lang="en-US" b="1" dirty="0" err="1" smtClean="0"/>
              <a:t>rozmówcą</a:t>
            </a:r>
            <a:endParaRPr lang="pl-PL" b="1" dirty="0" smtClean="0"/>
          </a:p>
          <a:p>
            <a:pPr lvl="0" algn="ctr">
              <a:buNone/>
            </a:pPr>
            <a:endParaRPr lang="pl-PL" sz="2800" b="1" dirty="0"/>
          </a:p>
          <a:p>
            <a:r>
              <a:rPr lang="pl-PL" sz="2800" dirty="0"/>
              <a:t>Podczas rozmowy nie należy świdrować oczami rozmówcy, ale dobrze jest patrzeć mu w oczy, przynajmniej wówczas, kiedy do nas mówi. Szczególnie jest to istotne w momencie przywitania (np. poprzez podanie dłoni). </a:t>
            </a:r>
          </a:p>
          <a:p>
            <a:pPr lvl="0" algn="ctr">
              <a:buNone/>
            </a:pPr>
            <a:endParaRPr lang="pl-PL" sz="2800" dirty="0"/>
          </a:p>
          <a:p>
            <a:endParaRPr lang="pl-PL" dirty="0"/>
          </a:p>
        </p:txBody>
      </p:sp>
      <p:pic>
        <p:nvPicPr>
          <p:cNvPr id="3075" name="Picture 3" descr="C:\Documents and Settings\itrend\Ustawienia lokalne\Temporary Internet Files\Content.IE5\APC52JO1\1408154388_b34a66bdcf[1].jpg"/>
          <p:cNvPicPr>
            <a:picLocks noChangeAspect="1" noChangeArrowheads="1"/>
          </p:cNvPicPr>
          <p:nvPr/>
        </p:nvPicPr>
        <p:blipFill>
          <a:blip r:embed="rId2" cstate="print"/>
          <a:srcRect/>
          <a:stretch>
            <a:fillRect/>
          </a:stretch>
        </p:blipFill>
        <p:spPr bwMode="auto">
          <a:xfrm>
            <a:off x="6305586" y="4509120"/>
            <a:ext cx="2525677" cy="234888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ox(i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Co zachowanie może oznaczać?</a:t>
            </a:r>
            <a:endParaRPr lang="pl-PL" dirty="0"/>
          </a:p>
        </p:txBody>
      </p:sp>
      <p:sp>
        <p:nvSpPr>
          <p:cNvPr id="3" name="Symbol zastępczy zawartości 2"/>
          <p:cNvSpPr>
            <a:spLocks noGrp="1"/>
          </p:cNvSpPr>
          <p:nvPr>
            <p:ph idx="1"/>
          </p:nvPr>
        </p:nvSpPr>
        <p:spPr/>
        <p:txBody>
          <a:bodyPr>
            <a:normAutofit/>
          </a:bodyPr>
          <a:lstStyle/>
          <a:p>
            <a:r>
              <a:rPr lang="pl-PL" i="1" dirty="0" smtClean="0"/>
              <a:t>Co </a:t>
            </a:r>
            <a:r>
              <a:rPr lang="pl-PL" i="1" dirty="0"/>
              <a:t>można wyczytać z </a:t>
            </a:r>
            <a:r>
              <a:rPr lang="pl-PL" b="1" i="1" dirty="0"/>
              <a:t>braku kontaktu wzrokowego</a:t>
            </a:r>
            <a:r>
              <a:rPr lang="pl-PL" i="1" dirty="0"/>
              <a:t>? Co to może oznaczać</a:t>
            </a:r>
            <a:r>
              <a:rPr lang="pl-PL" i="1" dirty="0" smtClean="0"/>
              <a:t>?</a:t>
            </a:r>
          </a:p>
          <a:p>
            <a:pPr lvl="0" algn="ctr">
              <a:buNone/>
            </a:pPr>
            <a:r>
              <a:rPr lang="pl-PL" sz="6400" b="1" dirty="0" smtClean="0"/>
              <a:t>? </a:t>
            </a:r>
          </a:p>
          <a:p>
            <a:pPr lvl="0"/>
            <a:r>
              <a:rPr lang="pl-PL" dirty="0" smtClean="0"/>
              <a:t>Brak </a:t>
            </a:r>
            <a:r>
              <a:rPr lang="pl-PL" dirty="0"/>
              <a:t>kontaktu wzrokowego może oznaczać zmieszanie, nieśmiałość ale także ignorowanie rozmówcy. Może także być odebrane jako wyraz braku szczerości.</a:t>
            </a:r>
          </a:p>
          <a:p>
            <a:endParaRPr lang="pl-PL" dirty="0"/>
          </a:p>
        </p:txBody>
      </p:sp>
      <p:pic>
        <p:nvPicPr>
          <p:cNvPr id="5" name="Picture 3" descr="C:\Documents and Settings\itrend\Ustawienia lokalne\Temporary Internet Files\Content.IE5\APC52JO1\1408154388_b34a66bdcf[1].jpg"/>
          <p:cNvPicPr>
            <a:picLocks noChangeAspect="1" noChangeArrowheads="1"/>
          </p:cNvPicPr>
          <p:nvPr/>
        </p:nvPicPr>
        <p:blipFill>
          <a:blip r:embed="rId2" cstate="print"/>
          <a:srcRect/>
          <a:stretch>
            <a:fillRect/>
          </a:stretch>
        </p:blipFill>
        <p:spPr bwMode="auto">
          <a:xfrm>
            <a:off x="7157294" y="5301208"/>
            <a:ext cx="1673969" cy="155679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ox(i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Opis zachowania:</a:t>
            </a:r>
            <a:endParaRPr lang="pl-PL" dirty="0"/>
          </a:p>
        </p:txBody>
      </p:sp>
      <p:sp>
        <p:nvSpPr>
          <p:cNvPr id="3" name="Symbol zastępczy zawartości 2"/>
          <p:cNvSpPr>
            <a:spLocks noGrp="1"/>
          </p:cNvSpPr>
          <p:nvPr>
            <p:ph idx="1"/>
          </p:nvPr>
        </p:nvSpPr>
        <p:spPr/>
        <p:txBody>
          <a:bodyPr/>
          <a:lstStyle/>
          <a:p>
            <a:r>
              <a:rPr lang="pl-PL" b="1" dirty="0"/>
              <a:t>Nieodpowiednia postawa ciała (bujanie się na krześle, garbienie się, zwieszanie ramion)</a:t>
            </a:r>
            <a:r>
              <a:rPr lang="pl-PL" dirty="0"/>
              <a:t> </a:t>
            </a:r>
          </a:p>
          <a:p>
            <a:pPr lvl="0" algn="ctr">
              <a:buNone/>
            </a:pPr>
            <a:endParaRPr lang="pl-PL" sz="2800" b="1" dirty="0"/>
          </a:p>
          <a:p>
            <a:r>
              <a:rPr lang="pl-PL" sz="2800" dirty="0"/>
              <a:t>Podczas rozmowy dobrze jest przyjąć postawę wyprostowaną ale naturalną. Odchylanie się do tyłu, zwieszanie ramion lub garbienie się może zostać odebrane (nawet podświadomie) w sposób negatywny.</a:t>
            </a:r>
          </a:p>
          <a:p>
            <a:pPr lvl="0" algn="ctr">
              <a:buNone/>
            </a:pPr>
            <a:endParaRPr lang="pl-PL" sz="2800" dirty="0"/>
          </a:p>
          <a:p>
            <a:endParaRPr lang="pl-PL" dirty="0"/>
          </a:p>
        </p:txBody>
      </p:sp>
      <p:pic>
        <p:nvPicPr>
          <p:cNvPr id="4098" name="Picture 2" descr="C:\Documents and Settings\itrend\Ustawienia lokalne\Temporary Internet Files\Content.IE5\G5ERGN6D\lolface_trololo_by_halbrd-d42fedg[1].png"/>
          <p:cNvPicPr>
            <a:picLocks noChangeAspect="1" noChangeArrowheads="1"/>
          </p:cNvPicPr>
          <p:nvPr/>
        </p:nvPicPr>
        <p:blipFill>
          <a:blip r:embed="rId2" cstate="print"/>
          <a:srcRect/>
          <a:stretch>
            <a:fillRect/>
          </a:stretch>
        </p:blipFill>
        <p:spPr bwMode="auto">
          <a:xfrm>
            <a:off x="7020272" y="4795704"/>
            <a:ext cx="1812287" cy="182139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ox(i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Co zachowanie może oznaczać?</a:t>
            </a:r>
            <a:endParaRPr lang="pl-PL" dirty="0"/>
          </a:p>
        </p:txBody>
      </p:sp>
      <p:sp>
        <p:nvSpPr>
          <p:cNvPr id="3" name="Symbol zastępczy zawartości 2"/>
          <p:cNvSpPr>
            <a:spLocks noGrp="1"/>
          </p:cNvSpPr>
          <p:nvPr>
            <p:ph idx="1"/>
          </p:nvPr>
        </p:nvSpPr>
        <p:spPr/>
        <p:txBody>
          <a:bodyPr>
            <a:normAutofit fontScale="92500" lnSpcReduction="20000"/>
          </a:bodyPr>
          <a:lstStyle/>
          <a:p>
            <a:r>
              <a:rPr lang="pl-PL" i="1" dirty="0"/>
              <a:t>Co można wyczytać z </a:t>
            </a:r>
            <a:r>
              <a:rPr lang="pl-PL" b="1" i="1" dirty="0"/>
              <a:t>nieodpowiedniej postawy ciała</a:t>
            </a:r>
            <a:r>
              <a:rPr lang="pl-PL" i="1" dirty="0"/>
              <a:t>? Co to może oznaczać?</a:t>
            </a:r>
            <a:endParaRPr lang="pl-PL" dirty="0"/>
          </a:p>
          <a:p>
            <a:pPr lvl="0" algn="ctr">
              <a:buNone/>
            </a:pPr>
            <a:r>
              <a:rPr lang="pl-PL" sz="6400" b="1" dirty="0" smtClean="0"/>
              <a:t>? </a:t>
            </a:r>
          </a:p>
          <a:p>
            <a:r>
              <a:rPr lang="pl-PL" dirty="0" smtClean="0"/>
              <a:t>Krzyżowanie </a:t>
            </a:r>
            <a:r>
              <a:rPr lang="pl-PL" dirty="0"/>
              <a:t>rąk na piersi jest pozycją zamkniętą, obronną. Podczas rozmowy dobrze jest przyjąć postawę wyprostowaną, naturalną ze swobodnie ułożonymi dłońmi na stole, bądź na kolanach. Przy pozycji stojącej, najlepiej jeśli dłonie trzymamy razem na wysokości bioder, bądź brzucha.</a:t>
            </a:r>
          </a:p>
          <a:p>
            <a:endParaRPr lang="pl-PL" dirty="0"/>
          </a:p>
        </p:txBody>
      </p:sp>
      <p:pic>
        <p:nvPicPr>
          <p:cNvPr id="4" name="Picture 2" descr="C:\Documents and Settings\itrend\Ustawienia lokalne\Temporary Internet Files\Content.IE5\G5ERGN6D\lolface_trololo_by_halbrd-d42fedg[1].png"/>
          <p:cNvPicPr>
            <a:picLocks noChangeAspect="1" noChangeArrowheads="1"/>
          </p:cNvPicPr>
          <p:nvPr/>
        </p:nvPicPr>
        <p:blipFill>
          <a:blip r:embed="rId2" cstate="print"/>
          <a:srcRect/>
          <a:stretch>
            <a:fillRect/>
          </a:stretch>
        </p:blipFill>
        <p:spPr bwMode="auto">
          <a:xfrm>
            <a:off x="7594896" y="5373215"/>
            <a:ext cx="1237663" cy="124388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ox(i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Opis zachowania:</a:t>
            </a:r>
            <a:endParaRPr lang="pl-PL" dirty="0"/>
          </a:p>
        </p:txBody>
      </p:sp>
      <p:sp>
        <p:nvSpPr>
          <p:cNvPr id="3" name="Symbol zastępczy zawartości 2"/>
          <p:cNvSpPr>
            <a:spLocks noGrp="1"/>
          </p:cNvSpPr>
          <p:nvPr>
            <p:ph idx="1"/>
          </p:nvPr>
        </p:nvSpPr>
        <p:spPr/>
        <p:txBody>
          <a:bodyPr/>
          <a:lstStyle/>
          <a:p>
            <a:pPr algn="ctr">
              <a:buNone/>
            </a:pPr>
            <a:r>
              <a:rPr lang="pl-PL" sz="2800" b="1" dirty="0"/>
              <a:t>Dotykanie dłońmi nosa, ucha, zasłanianie twarzy</a:t>
            </a:r>
            <a:r>
              <a:rPr lang="pl-PL" sz="2800" dirty="0"/>
              <a:t> </a:t>
            </a:r>
          </a:p>
          <a:p>
            <a:pPr lvl="0" algn="ctr">
              <a:buNone/>
            </a:pPr>
            <a:endParaRPr lang="pl-PL" sz="2800" b="1" dirty="0"/>
          </a:p>
          <a:p>
            <a:r>
              <a:rPr lang="pl-PL" sz="2800" dirty="0"/>
              <a:t>Zasłanianie twarzy dłońmi, dotykanie nosa, ucha wprowadza dodatkowe sygnały dla rozmówcy, które zwykle włączają „lampkę ostrzegawczą”, wzbudzają czujność. Gesty te analizowane przez rozmówce w sposób nieświadomy mogą sugerować, że chcemy w jakiś sposób odwrócić jego uwagę, bądź zyskać na czasie. </a:t>
            </a:r>
          </a:p>
          <a:p>
            <a:pPr lvl="0" algn="ctr">
              <a:buNone/>
            </a:pPr>
            <a:endParaRPr lang="pl-PL" sz="2800" dirty="0"/>
          </a:p>
          <a:p>
            <a:endParaRPr lang="pl-PL" dirty="0"/>
          </a:p>
        </p:txBody>
      </p:sp>
      <p:pic>
        <p:nvPicPr>
          <p:cNvPr id="5123" name="Picture 3" descr="C:\Documents and Settings\itrend\Ustawienia lokalne\Temporary Internet Files\Content.IE5\APC52JO1\lost_emoticon[1].jpg"/>
          <p:cNvPicPr>
            <a:picLocks noChangeAspect="1" noChangeArrowheads="1"/>
          </p:cNvPicPr>
          <p:nvPr/>
        </p:nvPicPr>
        <p:blipFill>
          <a:blip r:embed="rId2" cstate="print"/>
          <a:srcRect/>
          <a:stretch>
            <a:fillRect/>
          </a:stretch>
        </p:blipFill>
        <p:spPr bwMode="auto">
          <a:xfrm>
            <a:off x="7092280" y="5229200"/>
            <a:ext cx="1799318" cy="148478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ox(in)">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Co zachowanie może oznaczać?</a:t>
            </a:r>
            <a:endParaRPr lang="pl-PL" dirty="0"/>
          </a:p>
        </p:txBody>
      </p:sp>
      <p:sp>
        <p:nvSpPr>
          <p:cNvPr id="3" name="Symbol zastępczy zawartości 2"/>
          <p:cNvSpPr>
            <a:spLocks noGrp="1"/>
          </p:cNvSpPr>
          <p:nvPr>
            <p:ph idx="1"/>
          </p:nvPr>
        </p:nvSpPr>
        <p:spPr/>
        <p:txBody>
          <a:bodyPr>
            <a:normAutofit/>
          </a:bodyPr>
          <a:lstStyle/>
          <a:p>
            <a:r>
              <a:rPr lang="pl-PL" i="1" dirty="0"/>
              <a:t>Co można wyczytać z gestów </a:t>
            </a:r>
            <a:r>
              <a:rPr lang="pl-PL" b="1" i="1" dirty="0"/>
              <a:t>dotykania twarzy</a:t>
            </a:r>
            <a:r>
              <a:rPr lang="pl-PL" i="1" dirty="0"/>
              <a:t>: ucha, nosa? Co to może oznaczać?</a:t>
            </a:r>
            <a:endParaRPr lang="pl-PL" dirty="0"/>
          </a:p>
          <a:p>
            <a:pPr lvl="0" algn="ctr">
              <a:buNone/>
            </a:pPr>
            <a:r>
              <a:rPr lang="pl-PL" sz="6400" b="1" dirty="0" smtClean="0"/>
              <a:t>? </a:t>
            </a:r>
          </a:p>
          <a:p>
            <a:pPr lvl="0"/>
            <a:r>
              <a:rPr lang="pl-PL" dirty="0"/>
              <a:t>Gesty te mogą zostać odebrane jako chęć ukrycia czegoś, niepewność, bądź zwłokę, oznaczającą, że … „coś kręcimy, nie chcemy z jakiś względów powiedzieć czegoś wprost.</a:t>
            </a:r>
          </a:p>
          <a:p>
            <a:endParaRPr lang="pl-PL" dirty="0" smtClean="0"/>
          </a:p>
          <a:p>
            <a:endParaRPr lang="pl-PL" dirty="0"/>
          </a:p>
        </p:txBody>
      </p:sp>
      <p:pic>
        <p:nvPicPr>
          <p:cNvPr id="4" name="Picture 3" descr="C:\Documents and Settings\itrend\Ustawienia lokalne\Temporary Internet Files\Content.IE5\APC52JO1\lost_emoticon[1].jpg"/>
          <p:cNvPicPr>
            <a:picLocks noChangeAspect="1" noChangeArrowheads="1"/>
          </p:cNvPicPr>
          <p:nvPr/>
        </p:nvPicPr>
        <p:blipFill>
          <a:blip r:embed="rId2" cstate="print"/>
          <a:srcRect/>
          <a:stretch>
            <a:fillRect/>
          </a:stretch>
        </p:blipFill>
        <p:spPr bwMode="auto">
          <a:xfrm>
            <a:off x="7780992" y="5589240"/>
            <a:ext cx="1363008" cy="1124744"/>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Opis zachowania:</a:t>
            </a:r>
            <a:endParaRPr lang="pl-PL" dirty="0"/>
          </a:p>
        </p:txBody>
      </p:sp>
      <p:sp>
        <p:nvSpPr>
          <p:cNvPr id="3" name="Symbol zastępczy zawartości 2"/>
          <p:cNvSpPr>
            <a:spLocks noGrp="1"/>
          </p:cNvSpPr>
          <p:nvPr>
            <p:ph idx="1"/>
          </p:nvPr>
        </p:nvSpPr>
        <p:spPr>
          <a:xfrm>
            <a:off x="457200" y="1600200"/>
            <a:ext cx="8229600" cy="4997152"/>
          </a:xfrm>
        </p:spPr>
        <p:txBody>
          <a:bodyPr>
            <a:normAutofit fontScale="70000" lnSpcReduction="20000"/>
          </a:bodyPr>
          <a:lstStyle/>
          <a:p>
            <a:r>
              <a:rPr lang="pl-PL" sz="3600" b="1" dirty="0"/>
              <a:t>Wpatrywanie się w rozmówcę (tzw. „świdrowanie wzrokiem”)</a:t>
            </a:r>
            <a:r>
              <a:rPr lang="pl-PL" sz="3600" dirty="0"/>
              <a:t> </a:t>
            </a:r>
          </a:p>
          <a:p>
            <a:endParaRPr lang="pl-PL" sz="3600" b="1" dirty="0" smtClean="0"/>
          </a:p>
          <a:p>
            <a:r>
              <a:rPr lang="pl-PL" sz="3600" dirty="0"/>
              <a:t>Patrząc na drugą osobę podczas rozmowy, zwykle robimy „przerwy”, spoglądając w bok. W ten sposób podtrzymujemy kontakt wzrokowy, równocześnie jednak unikamy zbyt intensywnego kontaktu. </a:t>
            </a:r>
            <a:endParaRPr lang="pl-PL" sz="3600" dirty="0" smtClean="0"/>
          </a:p>
          <a:p>
            <a:r>
              <a:rPr lang="pl-PL" sz="3600" dirty="0" smtClean="0"/>
              <a:t>Świdrowanie </a:t>
            </a:r>
            <a:r>
              <a:rPr lang="pl-PL" sz="3600" dirty="0"/>
              <a:t>wzrokiem naszego rozmówcy podczas pierwszego spotkania, może zostać odebrane jako łamanie granic zwyczajowo ustalonych w ramach konwencji, na których opierają się relacje interpersonalne. Jest to istotne zwłaszcza w sytuacji podległości i hierarchii. </a:t>
            </a:r>
            <a:endParaRPr lang="pl-PL" sz="3600" dirty="0" smtClean="0"/>
          </a:p>
          <a:p>
            <a:r>
              <a:rPr lang="pl-PL" sz="3600" dirty="0" smtClean="0"/>
              <a:t>Wpatrywanie </a:t>
            </a:r>
            <a:r>
              <a:rPr lang="pl-PL" sz="3600" dirty="0"/>
              <a:t>się w drugą osobę może być wiązane z chęcią dominacji, bądź zostać odebrane jako nieadekwatne, bo łamiące niepisaną konwencję.</a:t>
            </a:r>
          </a:p>
          <a:p>
            <a:pPr lvl="0" algn="ctr">
              <a:buNone/>
            </a:pPr>
            <a:endParaRPr lang="pl-PL" sz="2800" dirty="0"/>
          </a:p>
          <a:p>
            <a:endParaRPr lang="pl-PL" dirty="0"/>
          </a:p>
        </p:txBody>
      </p:sp>
      <p:pic>
        <p:nvPicPr>
          <p:cNvPr id="6149" name="Picture 5" descr="C:\Documents and Settings\itrend\Ustawienia lokalne\Temporary Internet Files\Content.IE5\CE09D3YT\smile_g[1].png"/>
          <p:cNvPicPr>
            <a:picLocks noChangeAspect="1" noChangeArrowheads="1"/>
          </p:cNvPicPr>
          <p:nvPr/>
        </p:nvPicPr>
        <p:blipFill>
          <a:blip r:embed="rId2" cstate="print"/>
          <a:srcRect/>
          <a:stretch>
            <a:fillRect/>
          </a:stretch>
        </p:blipFill>
        <p:spPr bwMode="auto">
          <a:xfrm>
            <a:off x="7155160" y="0"/>
            <a:ext cx="1988840" cy="198884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ox(in)">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box(in)">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box(in)">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Co zachowanie może oznaczać?</a:t>
            </a:r>
            <a:endParaRPr lang="pl-PL" dirty="0"/>
          </a:p>
        </p:txBody>
      </p:sp>
      <p:sp>
        <p:nvSpPr>
          <p:cNvPr id="3" name="Symbol zastępczy zawartości 2"/>
          <p:cNvSpPr>
            <a:spLocks noGrp="1"/>
          </p:cNvSpPr>
          <p:nvPr>
            <p:ph idx="1"/>
          </p:nvPr>
        </p:nvSpPr>
        <p:spPr/>
        <p:txBody>
          <a:bodyPr>
            <a:normAutofit fontScale="77500" lnSpcReduction="20000"/>
          </a:bodyPr>
          <a:lstStyle/>
          <a:p>
            <a:r>
              <a:rPr lang="pl-PL" i="1" dirty="0"/>
              <a:t>Co można wyczytać z wpatrywania się w rozmówcę („świdrowania go wzrokiem”)? Co to może oznaczać?</a:t>
            </a:r>
            <a:endParaRPr lang="pl-PL" dirty="0"/>
          </a:p>
          <a:p>
            <a:pPr lvl="0" algn="ctr">
              <a:buNone/>
            </a:pPr>
            <a:r>
              <a:rPr lang="pl-PL" sz="6400" b="1" dirty="0" smtClean="0"/>
              <a:t>? </a:t>
            </a:r>
          </a:p>
          <a:p>
            <a:pPr lvl="0"/>
            <a:r>
              <a:rPr lang="pl-PL" dirty="0"/>
              <a:t>Intensywne wpatrywanie się w rozmówcę podczas rozmowy może zostać odebrane jako nieadekwatne podczas rozmowy kwalifikacyjnej, ponieważ wiąże się z postawą dominacji, chęcią wywierania wpływu. </a:t>
            </a:r>
            <a:endParaRPr lang="pl-PL" dirty="0" smtClean="0"/>
          </a:p>
          <a:p>
            <a:pPr lvl="0"/>
            <a:r>
              <a:rPr lang="pl-PL" dirty="0" smtClean="0"/>
              <a:t>Osoba </a:t>
            </a:r>
            <a:r>
              <a:rPr lang="pl-PL" dirty="0"/>
              <a:t>zachowująca się w ten sposób może zatem zostać odebrana jako niesympatyczna, dominująca, a wręcz agresywna! </a:t>
            </a:r>
            <a:endParaRPr lang="pl-PL" dirty="0" smtClean="0"/>
          </a:p>
          <a:p>
            <a:pPr lvl="0"/>
            <a:r>
              <a:rPr lang="pl-PL" dirty="0" smtClean="0"/>
              <a:t>Wpatrywanie </a:t>
            </a:r>
            <a:r>
              <a:rPr lang="pl-PL" dirty="0"/>
              <a:t>się („przenikanie wzrokiem”) należy odróżnić od swobodnego kontaktu wzrokowego. </a:t>
            </a:r>
          </a:p>
          <a:p>
            <a:endParaRPr lang="pl-PL" dirty="0" smtClean="0"/>
          </a:p>
          <a:p>
            <a:endParaRPr lang="pl-PL" dirty="0"/>
          </a:p>
        </p:txBody>
      </p:sp>
      <p:pic>
        <p:nvPicPr>
          <p:cNvPr id="4" name="Picture 5" descr="C:\Documents and Settings\itrend\Ustawienia lokalne\Temporary Internet Files\Content.IE5\CE09D3YT\smile_g[1].png"/>
          <p:cNvPicPr>
            <a:picLocks noChangeAspect="1" noChangeArrowheads="1"/>
          </p:cNvPicPr>
          <p:nvPr/>
        </p:nvPicPr>
        <p:blipFill>
          <a:blip r:embed="rId2" cstate="print"/>
          <a:srcRect/>
          <a:stretch>
            <a:fillRect/>
          </a:stretch>
        </p:blipFill>
        <p:spPr bwMode="auto">
          <a:xfrm>
            <a:off x="7803232" y="0"/>
            <a:ext cx="1340768" cy="134076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ox(in)">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box(in)">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box(in)">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Zadanie 3</a:t>
            </a:r>
            <a:endParaRPr lang="pl-PL" dirty="0"/>
          </a:p>
        </p:txBody>
      </p:sp>
      <p:sp>
        <p:nvSpPr>
          <p:cNvPr id="3" name="Symbol zastępczy zawartości 2"/>
          <p:cNvSpPr>
            <a:spLocks noGrp="1"/>
          </p:cNvSpPr>
          <p:nvPr>
            <p:ph idx="1"/>
          </p:nvPr>
        </p:nvSpPr>
        <p:spPr/>
        <p:txBody>
          <a:bodyPr/>
          <a:lstStyle/>
          <a:p>
            <a:r>
              <a:rPr lang="pl-PL" i="1" dirty="0"/>
              <a:t>Teraz przejdziemy do praktyki. </a:t>
            </a:r>
            <a:endParaRPr lang="pl-PL" i="1" dirty="0" smtClean="0"/>
          </a:p>
          <a:p>
            <a:r>
              <a:rPr lang="pl-PL" i="1" dirty="0" smtClean="0"/>
              <a:t>Rozdam </a:t>
            </a:r>
            <a:r>
              <a:rPr lang="pl-PL" i="1" dirty="0"/>
              <a:t>Państwu karteczki z informacją na temat jednego a aspektów mowy ciała i spróbujecie odegrać to w kontakcie ze swoim kolegą/ koleżanką. Następnie zamienicie się. Każdy z </a:t>
            </a:r>
            <a:r>
              <a:rPr lang="pl-PL" i="1" dirty="0" smtClean="0"/>
              <a:t>Was </a:t>
            </a:r>
            <a:r>
              <a:rPr lang="pl-PL" i="1" dirty="0"/>
              <a:t>wylosuje inny opis. </a:t>
            </a:r>
            <a:endParaRPr lang="pl-PL" i="1" dirty="0" smtClean="0"/>
          </a:p>
          <a:p>
            <a:r>
              <a:rPr lang="pl-PL" i="1" dirty="0" smtClean="0"/>
              <a:t>Na </a:t>
            </a:r>
            <a:r>
              <a:rPr lang="pl-PL" i="1" dirty="0"/>
              <a:t>zadanie jest przeznaczonych 8 minut.</a:t>
            </a:r>
            <a:endParaRPr lang="pl-PL" dirty="0"/>
          </a:p>
          <a:p>
            <a:endParaRPr lang="pl-PL"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dirty="0" smtClean="0"/>
              <a:t>Pytania na zakończenie</a:t>
            </a:r>
            <a:endParaRPr lang="pl-PL" dirty="0"/>
          </a:p>
        </p:txBody>
      </p:sp>
      <p:sp>
        <p:nvSpPr>
          <p:cNvPr id="3" name="Symbol zastępczy zawartości 2"/>
          <p:cNvSpPr>
            <a:spLocks noGrp="1"/>
          </p:cNvSpPr>
          <p:nvPr>
            <p:ph idx="1"/>
          </p:nvPr>
        </p:nvSpPr>
        <p:spPr/>
        <p:txBody>
          <a:bodyPr>
            <a:normAutofit lnSpcReduction="10000"/>
          </a:bodyPr>
          <a:lstStyle/>
          <a:p>
            <a:pPr lvl="0"/>
            <a:r>
              <a:rPr lang="pl-PL" i="1" dirty="0"/>
              <a:t>Czy trudno było odegrać każdy z gestów, zachowań mowy ciała? Jeśli tak/ nie, to dlaczego?</a:t>
            </a:r>
            <a:endParaRPr lang="pl-PL" dirty="0"/>
          </a:p>
          <a:p>
            <a:pPr lvl="0"/>
            <a:r>
              <a:rPr lang="pl-PL" i="1" dirty="0"/>
              <a:t>Które zachowania, gesty były dla Państwa najtrudniejsze?</a:t>
            </a:r>
            <a:endParaRPr lang="pl-PL" dirty="0"/>
          </a:p>
          <a:p>
            <a:pPr lvl="0"/>
            <a:r>
              <a:rPr lang="pl-PL" i="1" dirty="0"/>
              <a:t>Jak czuli się ci z Państwa, którzy byli odbiorcami komunikatów?</a:t>
            </a:r>
            <a:endParaRPr lang="pl-PL" dirty="0"/>
          </a:p>
          <a:p>
            <a:pPr lvl="0"/>
            <a:r>
              <a:rPr lang="pl-PL" i="1" dirty="0"/>
              <a:t>Który z komunikatów było najtrudniej „wytrzymać”? Dlaczego?</a:t>
            </a:r>
            <a:endParaRPr lang="pl-PL" dirty="0"/>
          </a:p>
          <a:p>
            <a:endParaRPr lang="pl-PL"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ox(in)">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ox(in)">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ox(in)">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395536" y="2708920"/>
            <a:ext cx="8229600" cy="1143000"/>
          </a:xfrm>
        </p:spPr>
        <p:txBody>
          <a:bodyPr/>
          <a:lstStyle/>
          <a:p>
            <a:r>
              <a:rPr lang="pl-PL" dirty="0" smtClean="0"/>
              <a:t>Dziękuję za uwagę!</a:t>
            </a:r>
            <a:endParaRPr lang="pl-PL" dirty="0"/>
          </a:p>
        </p:txBody>
      </p:sp>
      <p:pic>
        <p:nvPicPr>
          <p:cNvPr id="8195" name="Picture 3" descr="C:\Documents and Settings\itrend\Ustawienia lokalne\Temporary Internet Files\Content.IE5\EJ6JSJUF\large-Smiley-Face-making-Thumbs-Up-33.3-16636[1].gif"/>
          <p:cNvPicPr>
            <a:picLocks noChangeAspect="1" noChangeArrowheads="1"/>
          </p:cNvPicPr>
          <p:nvPr/>
        </p:nvPicPr>
        <p:blipFill>
          <a:blip r:embed="rId2" cstate="print"/>
          <a:srcRect/>
          <a:stretch>
            <a:fillRect/>
          </a:stretch>
        </p:blipFill>
        <p:spPr bwMode="auto">
          <a:xfrm>
            <a:off x="6228184" y="4509120"/>
            <a:ext cx="2463954" cy="1864392"/>
          </a:xfrm>
          <a:prstGeom prst="rect">
            <a:avLst/>
          </a:prstGeom>
          <a:noFill/>
        </p:spPr>
      </p:pic>
    </p:spTree>
  </p:cSld>
  <p:clrMapOvr>
    <a:masterClrMapping/>
  </p:clrMapOvr>
</p:sld>
</file>

<file path=ppt/theme/theme1.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43</TotalTime>
  <Words>969</Words>
  <Application>Microsoft Office PowerPoint</Application>
  <PresentationFormat>On-screen Show (4:3)</PresentationFormat>
  <Paragraphs>71</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Motyw pakietu Office</vt:lpstr>
      <vt:lpstr>Mowa ciała</vt:lpstr>
      <vt:lpstr>Wprowadzenie</vt:lpstr>
      <vt:lpstr>Wprowadzenie</vt:lpstr>
      <vt:lpstr>Efekty towarzyszące komunikacji niewerbalnej</vt:lpstr>
      <vt:lpstr>Zadanie 1</vt:lpstr>
      <vt:lpstr>Kobieta A</vt:lpstr>
      <vt:lpstr>Kobieta B</vt:lpstr>
      <vt:lpstr>Pytania</vt:lpstr>
      <vt:lpstr>Zadanie 2</vt:lpstr>
      <vt:lpstr>Opis zachowania:</vt:lpstr>
      <vt:lpstr>Co zachowanie może oznaczać?</vt:lpstr>
      <vt:lpstr>Opis zachowania:</vt:lpstr>
      <vt:lpstr>Co zachowanie może oznaczać?</vt:lpstr>
      <vt:lpstr>Opis zachowania:</vt:lpstr>
      <vt:lpstr>Co zachowanie może oznaczać?</vt:lpstr>
      <vt:lpstr>Opis zachowania:</vt:lpstr>
      <vt:lpstr>Co zachowanie może oznaczać?</vt:lpstr>
      <vt:lpstr>Zadanie 3</vt:lpstr>
      <vt:lpstr>Pytania na zakończenie</vt:lpstr>
      <vt:lpstr>Dziękuję za uwagę!</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Mowa ciała</dc:title>
  <dc:creator>itrend</dc:creator>
  <cp:lastModifiedBy>pc</cp:lastModifiedBy>
  <cp:revision>6</cp:revision>
  <dcterms:created xsi:type="dcterms:W3CDTF">2015-06-08T17:41:54Z</dcterms:created>
  <dcterms:modified xsi:type="dcterms:W3CDTF">2015-07-24T13:32:34Z</dcterms:modified>
</cp:coreProperties>
</file>