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7"/>
  </p:notesMasterIdLst>
  <p:sldIdLst>
    <p:sldId id="314" r:id="rId2"/>
    <p:sldId id="257" r:id="rId3"/>
    <p:sldId id="256" r:id="rId4"/>
    <p:sldId id="259" r:id="rId5"/>
    <p:sldId id="260" r:id="rId6"/>
    <p:sldId id="261" r:id="rId7"/>
    <p:sldId id="271" r:id="rId8"/>
    <p:sldId id="306" r:id="rId9"/>
    <p:sldId id="307" r:id="rId10"/>
    <p:sldId id="274" r:id="rId11"/>
    <p:sldId id="275" r:id="rId12"/>
    <p:sldId id="276" r:id="rId13"/>
    <p:sldId id="278" r:id="rId14"/>
    <p:sldId id="279" r:id="rId15"/>
    <p:sldId id="280" r:id="rId16"/>
    <p:sldId id="296" r:id="rId17"/>
    <p:sldId id="297" r:id="rId18"/>
    <p:sldId id="281" r:id="rId19"/>
    <p:sldId id="298" r:id="rId20"/>
    <p:sldId id="299" r:id="rId21"/>
    <p:sldId id="300" r:id="rId22"/>
    <p:sldId id="308" r:id="rId23"/>
    <p:sldId id="258" r:id="rId24"/>
    <p:sldId id="315" r:id="rId25"/>
    <p:sldId id="316" r:id="rId26"/>
    <p:sldId id="317" r:id="rId27"/>
    <p:sldId id="318" r:id="rId28"/>
    <p:sldId id="319" r:id="rId29"/>
    <p:sldId id="320" r:id="rId30"/>
    <p:sldId id="284" r:id="rId31"/>
    <p:sldId id="285" r:id="rId32"/>
    <p:sldId id="286" r:id="rId33"/>
    <p:sldId id="287" r:id="rId34"/>
    <p:sldId id="310" r:id="rId35"/>
    <p:sldId id="290" r:id="rId36"/>
    <p:sldId id="292" r:id="rId37"/>
    <p:sldId id="293" r:id="rId38"/>
    <p:sldId id="311" r:id="rId39"/>
    <p:sldId id="301" r:id="rId40"/>
    <p:sldId id="304" r:id="rId41"/>
    <p:sldId id="312" r:id="rId42"/>
    <p:sldId id="313" r:id="rId43"/>
    <p:sldId id="328" r:id="rId44"/>
    <p:sldId id="321" r:id="rId45"/>
    <p:sldId id="322" r:id="rId46"/>
    <p:sldId id="323" r:id="rId47"/>
    <p:sldId id="324" r:id="rId48"/>
    <p:sldId id="326" r:id="rId49"/>
    <p:sldId id="325" r:id="rId50"/>
    <p:sldId id="335" r:id="rId51"/>
    <p:sldId id="331" r:id="rId52"/>
    <p:sldId id="336" r:id="rId53"/>
    <p:sldId id="337" r:id="rId54"/>
    <p:sldId id="338" r:id="rId55"/>
    <p:sldId id="332" r:id="rId56"/>
    <p:sldId id="339" r:id="rId57"/>
    <p:sldId id="340" r:id="rId58"/>
    <p:sldId id="341" r:id="rId59"/>
    <p:sldId id="342" r:id="rId60"/>
    <p:sldId id="333" r:id="rId61"/>
    <p:sldId id="343" r:id="rId62"/>
    <p:sldId id="334" r:id="rId63"/>
    <p:sldId id="344" r:id="rId64"/>
    <p:sldId id="329" r:id="rId65"/>
    <p:sldId id="302" r:id="rId6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72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5449AD-C2CB-4E8F-A11D-010078017D5F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7F72FF-D587-415A-8792-5A487FCEC60D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400" b="1" dirty="0" smtClean="0"/>
              <a:t>„</a:t>
            </a:r>
            <a:r>
              <a:rPr lang="pl-PL" sz="1200" dirty="0" smtClean="0"/>
              <a:t>DPW” -  dostrzeganie prawidłowości i wyjaśnianie; „SD” – system dziesiętny; „NZT” – nietypowe zadania tekstowe. 23 zadania.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7F72FF-D587-415A-8792-5A487FCEC60D}" type="slidenum">
              <a:rPr lang="pl-PL" smtClean="0"/>
              <a:pPr/>
              <a:t>25</a:t>
            </a:fld>
            <a:endParaRPr lang="pl-P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dirty="0" smtClean="0"/>
              <a:t>Przy</a:t>
            </a:r>
            <a:r>
              <a:rPr lang="pl-PL" sz="1200" baseline="0" dirty="0" smtClean="0"/>
              <a:t> kierunkowej hipotezie alternatywnej (a taką się stosuje przy eksperymencie, w którym zakładamy określony kierunek oddziaływania), p-wartość z tabeli dla efektu interakcyjnego należy podzielić przez 2, no i to jest już mniej niż 0,05</a:t>
            </a:r>
            <a:endParaRPr lang="pl-PL" sz="1200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dirty="0" smtClean="0"/>
              <a:t>Wielkość efektu jest wyrażona na skali jednego odchylenia standardowego wyników uczniów z reprezentatywnego badania CKE.</a:t>
            </a:r>
            <a:endParaRPr lang="en-US" sz="1200" dirty="0" smtClean="0"/>
          </a:p>
          <a:p>
            <a:endParaRPr lang="en-US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27754-25E2-4359-A23F-F01869627753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241514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B04CBB-D32D-4B2D-8F6D-4EDC7742FC7E}" type="datetimeFigureOut">
              <a:rPr lang="pl-PL" smtClean="0"/>
              <a:pPr/>
              <a:t>2014-05-17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0A23C-900F-42FC-B864-19FEF2494797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Symbol zastępczy zawartości 3" descr="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44000" cy="6858000"/>
          </a:xfr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83568" y="476672"/>
            <a:ext cx="7776864" cy="5112568"/>
          </a:xfrm>
        </p:spPr>
        <p:txBody>
          <a:bodyPr>
            <a:normAutofit/>
          </a:bodyPr>
          <a:lstStyle/>
          <a:p>
            <a:endParaRPr lang="pl-PL" dirty="0" smtClean="0"/>
          </a:p>
          <a:p>
            <a:endParaRPr lang="pl-PL" dirty="0"/>
          </a:p>
          <a:p>
            <a:r>
              <a:rPr lang="pl-PL" b="1" cap="all" dirty="0" smtClean="0">
                <a:solidFill>
                  <a:schemeClr val="tx1"/>
                </a:solidFill>
              </a:rPr>
              <a:t>Weryfikacja skuteczności </a:t>
            </a:r>
          </a:p>
          <a:p>
            <a:r>
              <a:rPr lang="pl-PL" b="1" cap="all" dirty="0" smtClean="0">
                <a:solidFill>
                  <a:schemeClr val="tx1"/>
                </a:solidFill>
              </a:rPr>
              <a:t>pakietu edukacyjnego </a:t>
            </a:r>
          </a:p>
          <a:p>
            <a:r>
              <a:rPr lang="pl-PL" b="1" cap="all" dirty="0" smtClean="0">
                <a:solidFill>
                  <a:schemeClr val="tx1"/>
                </a:solidFill>
              </a:rPr>
              <a:t>„Gramy w Piktogramy” </a:t>
            </a:r>
          </a:p>
          <a:p>
            <a:endParaRPr lang="pl-PL" b="1" cap="small" dirty="0" smtClean="0">
              <a:solidFill>
                <a:schemeClr val="tx1"/>
              </a:solidFill>
            </a:endParaRPr>
          </a:p>
          <a:p>
            <a:r>
              <a:rPr lang="pl-PL" sz="4000" b="1" cap="all" dirty="0" smtClean="0">
                <a:solidFill>
                  <a:schemeClr val="tx1"/>
                </a:solidFill>
              </a:rPr>
              <a:t>Umiejętności uczniów</a:t>
            </a:r>
            <a:endParaRPr lang="pl-PL" sz="4000" b="1" cap="al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467544" y="620688"/>
            <a:ext cx="8208912" cy="5976664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Podwyższenie </a:t>
            </a:r>
            <a:r>
              <a:rPr lang="pl-PL" sz="2600" dirty="0">
                <a:solidFill>
                  <a:schemeClr val="tx1"/>
                </a:solidFill>
              </a:rPr>
              <a:t>umiejętności 400 </a:t>
            </a:r>
            <a:r>
              <a:rPr lang="pl-PL" sz="2600" dirty="0" smtClean="0">
                <a:solidFill>
                  <a:schemeClr val="tx1"/>
                </a:solidFill>
              </a:rPr>
              <a:t>uczniów w </a:t>
            </a:r>
            <a:r>
              <a:rPr lang="pl-PL" sz="2600" dirty="0">
                <a:solidFill>
                  <a:schemeClr val="tx1"/>
                </a:solidFill>
              </a:rPr>
              <a:t>zakresie: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marL="269875" lvl="0" indent="-269875" algn="l">
              <a:spcBef>
                <a:spcPts val="0"/>
              </a:spcBef>
              <a:buFont typeface="Arial" pitchFamily="34" charset="0"/>
              <a:buChar char="•"/>
            </a:pPr>
            <a:r>
              <a:rPr lang="pl-PL" sz="2600" dirty="0" smtClean="0">
                <a:solidFill>
                  <a:schemeClr val="tx1"/>
                </a:solidFill>
              </a:rPr>
              <a:t>dobierania modeli matematycznych do analizowanych sytuacji z uwzględnieniem posługiwania się językiem symbolicznym; </a:t>
            </a:r>
          </a:p>
          <a:p>
            <a:pPr marL="269875" lvl="0" indent="-269875"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marL="269875" lvl="0" indent="-269875" algn="l">
              <a:spcBef>
                <a:spcPts val="0"/>
              </a:spcBef>
              <a:buFont typeface="Arial" pitchFamily="34" charset="0"/>
              <a:buChar char="•"/>
            </a:pPr>
            <a:r>
              <a:rPr lang="pl-PL" sz="2600" dirty="0" smtClean="0">
                <a:solidFill>
                  <a:schemeClr val="tx1"/>
                </a:solidFill>
              </a:rPr>
              <a:t>poziomu </a:t>
            </a:r>
            <a:r>
              <a:rPr lang="pl-PL" sz="2600" dirty="0">
                <a:solidFill>
                  <a:schemeClr val="tx1"/>
                </a:solidFill>
              </a:rPr>
              <a:t>rozumienia pojęć matematycznych, </a:t>
            </a:r>
            <a:endParaRPr lang="pl-PL" sz="2600" dirty="0" smtClean="0">
              <a:solidFill>
                <a:schemeClr val="tx1"/>
              </a:solidFill>
            </a:endParaRPr>
          </a:p>
          <a:p>
            <a:pPr marL="269875" lvl="0" indent="-269875" algn="l">
              <a:spcBef>
                <a:spcPts val="0"/>
              </a:spcBef>
            </a:pPr>
            <a:r>
              <a:rPr lang="pl-PL" sz="2600" dirty="0">
                <a:solidFill>
                  <a:schemeClr val="tx1"/>
                </a:solidFill>
              </a:rPr>
              <a:t>	</a:t>
            </a:r>
            <a:r>
              <a:rPr lang="pl-PL" sz="2600" dirty="0" smtClean="0">
                <a:solidFill>
                  <a:schemeClr val="tx1"/>
                </a:solidFill>
              </a:rPr>
              <a:t>także dzięki </a:t>
            </a:r>
            <a:r>
              <a:rPr lang="pl-PL" sz="2600" dirty="0">
                <a:solidFill>
                  <a:schemeClr val="tx1"/>
                </a:solidFill>
              </a:rPr>
              <a:t>ich samodzielnemu konstruowaniu </a:t>
            </a:r>
            <a:endParaRPr lang="pl-PL" sz="2600" dirty="0" smtClean="0">
              <a:solidFill>
                <a:schemeClr val="tx1"/>
              </a:solidFill>
            </a:endParaRPr>
          </a:p>
          <a:p>
            <a:pPr marL="269875" lvl="0" indent="-269875" algn="l">
              <a:spcBef>
                <a:spcPts val="0"/>
              </a:spcBef>
            </a:pPr>
            <a:r>
              <a:rPr lang="pl-PL" sz="2600" dirty="0">
                <a:solidFill>
                  <a:schemeClr val="tx1"/>
                </a:solidFill>
              </a:rPr>
              <a:t>	</a:t>
            </a:r>
            <a:r>
              <a:rPr lang="pl-PL" sz="2600" dirty="0" smtClean="0">
                <a:solidFill>
                  <a:schemeClr val="tx1"/>
                </a:solidFill>
              </a:rPr>
              <a:t>przez </a:t>
            </a:r>
            <a:r>
              <a:rPr lang="pl-PL" sz="2600" dirty="0">
                <a:solidFill>
                  <a:schemeClr val="tx1"/>
                </a:solidFill>
              </a:rPr>
              <a:t>uczniów; </a:t>
            </a:r>
            <a:endParaRPr lang="pl-PL" sz="2600" dirty="0" smtClean="0">
              <a:solidFill>
                <a:schemeClr val="tx1"/>
              </a:solidFill>
            </a:endParaRPr>
          </a:p>
          <a:p>
            <a:pPr marL="269875" lvl="0" indent="-269875"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marL="269875" lvl="0" indent="-269875" algn="l">
              <a:spcBef>
                <a:spcPts val="0"/>
              </a:spcBef>
              <a:buFont typeface="Arial" pitchFamily="34" charset="0"/>
              <a:buChar char="•"/>
            </a:pPr>
            <a:r>
              <a:rPr lang="pl-PL" sz="2600" dirty="0" smtClean="0">
                <a:solidFill>
                  <a:schemeClr val="tx1"/>
                </a:solidFill>
              </a:rPr>
              <a:t>rozwiązywania </a:t>
            </a:r>
            <a:r>
              <a:rPr lang="pl-PL" sz="2600" dirty="0">
                <a:solidFill>
                  <a:schemeClr val="tx1"/>
                </a:solidFill>
              </a:rPr>
              <a:t>problemów </a:t>
            </a:r>
            <a:r>
              <a:rPr lang="pl-PL" sz="2600" dirty="0" smtClean="0">
                <a:solidFill>
                  <a:schemeClr val="tx1"/>
                </a:solidFill>
              </a:rPr>
              <a:t>z </a:t>
            </a:r>
            <a:r>
              <a:rPr lang="pl-PL" sz="2600" dirty="0">
                <a:solidFill>
                  <a:schemeClr val="tx1"/>
                </a:solidFill>
              </a:rPr>
              <a:t>wykorzystywanie procesów poznawczych istotnych dla myślenia matematycznego.  </a:t>
            </a:r>
          </a:p>
          <a:p>
            <a:endParaRPr lang="pl-P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11560" y="620688"/>
            <a:ext cx="7920880" cy="5832648"/>
          </a:xfrm>
        </p:spPr>
        <p:txBody>
          <a:bodyPr>
            <a:normAutofit/>
          </a:bodyPr>
          <a:lstStyle/>
          <a:p>
            <a:pPr algn="l">
              <a:lnSpc>
                <a:spcPct val="110000"/>
              </a:lnSpc>
              <a:spcBef>
                <a:spcPts val="0"/>
              </a:spcBef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Badania </a:t>
            </a:r>
            <a:r>
              <a:rPr lang="pl-PL" sz="2600" dirty="0">
                <a:solidFill>
                  <a:schemeClr val="tx1"/>
                </a:solidFill>
              </a:rPr>
              <a:t>testowe przeprowadzone w </a:t>
            </a:r>
            <a:r>
              <a:rPr lang="pl-PL" sz="2600" dirty="0" smtClean="0">
                <a:solidFill>
                  <a:schemeClr val="tx1"/>
                </a:solidFill>
              </a:rPr>
              <a:t>8 klasach </a:t>
            </a:r>
            <a:r>
              <a:rPr lang="pl-PL" sz="2600" dirty="0">
                <a:solidFill>
                  <a:schemeClr val="tx1"/>
                </a:solidFill>
              </a:rPr>
              <a:t>trzecich eksperymentalnych i </a:t>
            </a:r>
            <a:r>
              <a:rPr lang="pl-PL" sz="2600" dirty="0" smtClean="0">
                <a:solidFill>
                  <a:schemeClr val="tx1"/>
                </a:solidFill>
              </a:rPr>
              <a:t>8 kontrolnych we </a:t>
            </a:r>
            <a:r>
              <a:rPr lang="pl-PL" sz="2600" dirty="0">
                <a:solidFill>
                  <a:schemeClr val="tx1"/>
                </a:solidFill>
              </a:rPr>
              <a:t>wrześniu 2012 roku (</a:t>
            </a:r>
            <a:r>
              <a:rPr lang="pl-PL" sz="2600" dirty="0" err="1">
                <a:solidFill>
                  <a:schemeClr val="tx1"/>
                </a:solidFill>
              </a:rPr>
              <a:t>pretest</a:t>
            </a:r>
            <a:r>
              <a:rPr lang="pl-PL" sz="2600" dirty="0">
                <a:solidFill>
                  <a:schemeClr val="tx1"/>
                </a:solidFill>
              </a:rPr>
              <a:t>) i w czerwcu 2013 roku (</a:t>
            </a:r>
            <a:r>
              <a:rPr lang="pl-PL" sz="2600" dirty="0" err="1">
                <a:solidFill>
                  <a:schemeClr val="tx1"/>
                </a:solidFill>
              </a:rPr>
              <a:t>posttest</a:t>
            </a:r>
            <a:r>
              <a:rPr lang="pl-PL" sz="2600" dirty="0">
                <a:solidFill>
                  <a:schemeClr val="tx1"/>
                </a:solidFill>
              </a:rPr>
              <a:t>).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 err="1">
                <a:solidFill>
                  <a:schemeClr val="tx1"/>
                </a:solidFill>
              </a:rPr>
              <a:t>preteście</a:t>
            </a:r>
            <a:r>
              <a:rPr lang="pl-PL" sz="2600" dirty="0">
                <a:solidFill>
                  <a:schemeClr val="tx1"/>
                </a:solidFill>
              </a:rPr>
              <a:t> wzięło udział 160 uczniów w grupie klas eksperymentalnych </a:t>
            </a:r>
            <a:r>
              <a:rPr lang="pl-PL" sz="2600" dirty="0" smtClean="0">
                <a:solidFill>
                  <a:schemeClr val="tx1"/>
                </a:solidFill>
              </a:rPr>
              <a:t>i 170 </a:t>
            </a:r>
            <a:r>
              <a:rPr lang="pl-PL" sz="2600" dirty="0">
                <a:solidFill>
                  <a:schemeClr val="tx1"/>
                </a:solidFill>
              </a:rPr>
              <a:t>w grupie klas kontrolnych, 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a </a:t>
            </a:r>
            <a:r>
              <a:rPr lang="pl-PL" sz="2600" dirty="0">
                <a:solidFill>
                  <a:schemeClr val="tx1"/>
                </a:solidFill>
              </a:rPr>
              <a:t>w </a:t>
            </a:r>
            <a:r>
              <a:rPr lang="pl-PL" sz="2600" dirty="0" err="1">
                <a:solidFill>
                  <a:schemeClr val="tx1"/>
                </a:solidFill>
              </a:rPr>
              <a:t>postteście</a:t>
            </a:r>
            <a:r>
              <a:rPr lang="pl-PL" sz="2600" dirty="0">
                <a:solidFill>
                  <a:schemeClr val="tx1"/>
                </a:solidFill>
              </a:rPr>
              <a:t> – odpowiednio 149 i 163 uczniów.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lnSpc>
                <a:spcPct val="110000"/>
              </a:lnSpc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Wykorzystano </a:t>
            </a:r>
            <a:r>
              <a:rPr lang="pl-PL" sz="2600" dirty="0">
                <a:solidFill>
                  <a:schemeClr val="tx1"/>
                </a:solidFill>
              </a:rPr>
              <a:t>zadania </a:t>
            </a:r>
            <a:r>
              <a:rPr lang="pl-PL" sz="2600" dirty="0" smtClean="0">
                <a:solidFill>
                  <a:schemeClr val="tx1"/>
                </a:solidFill>
              </a:rPr>
              <a:t>z ogólnopolskich badań umiejętności </a:t>
            </a:r>
            <a:r>
              <a:rPr lang="pl-PL" sz="2600" dirty="0">
                <a:solidFill>
                  <a:schemeClr val="tx1"/>
                </a:solidFill>
              </a:rPr>
              <a:t>trzecioklasistów </a:t>
            </a:r>
            <a:r>
              <a:rPr lang="pl-PL" sz="2600" dirty="0" smtClean="0">
                <a:solidFill>
                  <a:schemeClr val="tx1"/>
                </a:solidFill>
              </a:rPr>
              <a:t>realizowanych </a:t>
            </a:r>
            <a:r>
              <a:rPr lang="pl-PL" sz="2600" dirty="0">
                <a:solidFill>
                  <a:schemeClr val="tx1"/>
                </a:solidFill>
              </a:rPr>
              <a:t>przez CKE w 2008 </a:t>
            </a:r>
            <a:r>
              <a:rPr lang="pl-PL" sz="2600" dirty="0" smtClean="0">
                <a:solidFill>
                  <a:schemeClr val="tx1"/>
                </a:solidFill>
              </a:rPr>
              <a:t>roku.</a:t>
            </a:r>
            <a:endParaRPr lang="pl-PL" sz="2600" dirty="0">
              <a:solidFill>
                <a:schemeClr val="tx1"/>
              </a:solidFill>
            </a:endParaRPr>
          </a:p>
          <a:p>
            <a:endParaRPr lang="pl-P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1640" y="2708920"/>
            <a:ext cx="6400800" cy="648072"/>
          </a:xfrm>
        </p:spPr>
        <p:txBody>
          <a:bodyPr/>
          <a:lstStyle/>
          <a:p>
            <a:r>
              <a:rPr lang="pl-PL" b="1" cap="small" dirty="0" smtClean="0">
                <a:solidFill>
                  <a:schemeClr val="tx1"/>
                </a:solidFill>
              </a:rPr>
              <a:t>Modelowanie matematyczne </a:t>
            </a:r>
            <a:endParaRPr lang="pl-PL" b="1" cap="smal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Modelowanie matematyczne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l="5113" t="10627" r="436"/>
          <a:stretch>
            <a:fillRect/>
          </a:stretch>
        </p:blipFill>
        <p:spPr bwMode="auto">
          <a:xfrm>
            <a:off x="0" y="1556792"/>
            <a:ext cx="9144000" cy="320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7164288" y="1196752"/>
            <a:ext cx="1979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000" b="1" cap="small" dirty="0" err="1" smtClean="0"/>
              <a:t>Pretest</a:t>
            </a:r>
            <a:endParaRPr lang="pl-PL" sz="2000" b="1" cap="smal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Modelowanie matematyczne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 l="5257" t="9818"/>
          <a:stretch>
            <a:fillRect/>
          </a:stretch>
        </p:blipFill>
        <p:spPr bwMode="auto">
          <a:xfrm>
            <a:off x="60169" y="1772816"/>
            <a:ext cx="9083831" cy="2777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7164288" y="1412776"/>
            <a:ext cx="1979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000" b="1" cap="small" dirty="0" err="1" smtClean="0"/>
              <a:t>Posttest</a:t>
            </a:r>
            <a:endParaRPr lang="pl-PL" sz="2000" b="1" cap="smal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Modelowanie matematyczne 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323528" y="1052736"/>
          <a:ext cx="8568952" cy="4968554"/>
        </p:xfrm>
        <a:graphic>
          <a:graphicData uri="http://schemas.openxmlformats.org/drawingml/2006/table">
            <a:tbl>
              <a:tblPr/>
              <a:tblGrid>
                <a:gridCol w="1551450"/>
                <a:gridCol w="3508751"/>
                <a:gridCol w="3508751"/>
              </a:tblGrid>
              <a:tr h="541130"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Klasy eksperymentalne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Klasy kontrolne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1936"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b="1" dirty="0" err="1">
                          <a:latin typeface="+mj-lt"/>
                          <a:ea typeface="Calibri"/>
                          <a:cs typeface="Times New Roman"/>
                        </a:rPr>
                        <a:t>Pretest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323"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 smtClean="0">
                          <a:latin typeface="+mj-lt"/>
                          <a:ea typeface="Calibri"/>
                          <a:cs typeface="Times New Roman"/>
                        </a:rPr>
                        <a:t>5. szlaczek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51,3%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47,1%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0323"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 smtClean="0">
                          <a:latin typeface="+mj-lt"/>
                          <a:ea typeface="Calibri"/>
                          <a:cs typeface="Times New Roman"/>
                        </a:rPr>
                        <a:t>6. lizaki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8,8%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12,4%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1130"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Średnia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30,1%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29,8%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1936"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b="1" dirty="0" err="1">
                          <a:latin typeface="+mj-lt"/>
                          <a:ea typeface="Calibri"/>
                          <a:cs typeface="Times New Roman"/>
                        </a:rPr>
                        <a:t>Posttest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590323"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 smtClean="0">
                          <a:latin typeface="+mj-lt"/>
                          <a:ea typeface="Calibri"/>
                          <a:cs typeface="Times New Roman"/>
                        </a:rPr>
                        <a:t>5. książka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78,5%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68,1%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590323"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 smtClean="0">
                          <a:latin typeface="+mj-lt"/>
                          <a:ea typeface="Calibri"/>
                          <a:cs typeface="Times New Roman"/>
                        </a:rPr>
                        <a:t>6. beczka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27,5%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23,9%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541130"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Średnia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53,0%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88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46,0%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/>
              <a:t>Modelowanie matematyczne </a:t>
            </a:r>
          </a:p>
        </p:txBody>
      </p:sp>
      <p:sp>
        <p:nvSpPr>
          <p:cNvPr id="5" name="Podtytuł 2"/>
          <p:cNvSpPr>
            <a:spLocks noGrp="1"/>
          </p:cNvSpPr>
          <p:nvPr>
            <p:ph type="subTitle" idx="1"/>
          </p:nvPr>
        </p:nvSpPr>
        <p:spPr>
          <a:xfrm>
            <a:off x="683568" y="1196752"/>
            <a:ext cx="7920880" cy="4347864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 err="1">
                <a:solidFill>
                  <a:schemeClr val="tx1"/>
                </a:solidFill>
              </a:rPr>
              <a:t>preteście</a:t>
            </a:r>
            <a:r>
              <a:rPr lang="pl-PL" sz="2600" dirty="0">
                <a:solidFill>
                  <a:schemeClr val="tx1"/>
                </a:solidFill>
              </a:rPr>
              <a:t> obie grupy klas uzyskały bardzo zbliżony wynik średni.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 err="1">
                <a:solidFill>
                  <a:schemeClr val="tx1"/>
                </a:solidFill>
              </a:rPr>
              <a:t>postteście</a:t>
            </a:r>
            <a:r>
              <a:rPr lang="pl-PL" sz="2600" dirty="0">
                <a:solidFill>
                  <a:schemeClr val="tx1"/>
                </a:solidFill>
              </a:rPr>
              <a:t> klasy </a:t>
            </a:r>
            <a:r>
              <a:rPr lang="pl-PL" sz="2600" dirty="0" smtClean="0">
                <a:solidFill>
                  <a:schemeClr val="tx1"/>
                </a:solidFill>
              </a:rPr>
              <a:t>eksperymentalne mają </a:t>
            </a:r>
            <a:r>
              <a:rPr lang="pl-PL" sz="2600" dirty="0">
                <a:solidFill>
                  <a:schemeClr val="tx1"/>
                </a:solidFill>
              </a:rPr>
              <a:t>średni wynik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o </a:t>
            </a:r>
            <a:r>
              <a:rPr lang="pl-PL" sz="2600" b="1" dirty="0" smtClean="0">
                <a:solidFill>
                  <a:schemeClr val="tx1"/>
                </a:solidFill>
              </a:rPr>
              <a:t>7%</a:t>
            </a:r>
            <a:r>
              <a:rPr lang="pl-PL" sz="2600" dirty="0" smtClean="0">
                <a:solidFill>
                  <a:schemeClr val="tx1"/>
                </a:solidFill>
              </a:rPr>
              <a:t> </a:t>
            </a:r>
            <a:r>
              <a:rPr lang="pl-PL" sz="2600" dirty="0">
                <a:solidFill>
                  <a:schemeClr val="tx1"/>
                </a:solidFill>
              </a:rPr>
              <a:t>wyższy od klas </a:t>
            </a:r>
            <a:r>
              <a:rPr lang="pl-PL" sz="2600" dirty="0" smtClean="0">
                <a:solidFill>
                  <a:schemeClr val="tx1"/>
                </a:solidFill>
              </a:rPr>
              <a:t>kontrolnych.</a:t>
            </a:r>
            <a:endParaRPr lang="pl-PL" sz="2600" dirty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endParaRPr lang="pl-PL" sz="2800" dirty="0" smtClean="0">
              <a:solidFill>
                <a:schemeClr val="tx1"/>
              </a:solidFill>
            </a:endParaRPr>
          </a:p>
          <a:p>
            <a:endParaRPr lang="pl-P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1640" y="2708920"/>
            <a:ext cx="6400800" cy="648072"/>
          </a:xfrm>
        </p:spPr>
        <p:txBody>
          <a:bodyPr/>
          <a:lstStyle/>
          <a:p>
            <a:r>
              <a:rPr lang="pl-PL" b="1" cap="small" dirty="0" smtClean="0">
                <a:solidFill>
                  <a:schemeClr val="tx1"/>
                </a:solidFill>
              </a:rPr>
              <a:t>Rozumienie pojęć</a:t>
            </a:r>
            <a:endParaRPr lang="pl-PL" b="1" cap="smal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Rozumienie pojęć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 l="9000" t="13034" r="297"/>
          <a:stretch>
            <a:fillRect/>
          </a:stretch>
        </p:blipFill>
        <p:spPr bwMode="auto">
          <a:xfrm>
            <a:off x="0" y="980728"/>
            <a:ext cx="9144000" cy="2690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7164288" y="620688"/>
            <a:ext cx="1979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000" b="1" cap="small" dirty="0" err="1" smtClean="0"/>
              <a:t>Pretest</a:t>
            </a:r>
            <a:endParaRPr lang="pl-PL" sz="2000" b="1" cap="small" dirty="0"/>
          </a:p>
        </p:txBody>
      </p:sp>
      <p:grpSp>
        <p:nvGrpSpPr>
          <p:cNvPr id="8" name="Grupa 7"/>
          <p:cNvGrpSpPr/>
          <p:nvPr/>
        </p:nvGrpSpPr>
        <p:grpSpPr>
          <a:xfrm>
            <a:off x="23406" y="3573016"/>
            <a:ext cx="9120594" cy="3097993"/>
            <a:chOff x="23406" y="3573016"/>
            <a:chExt cx="9120595" cy="3097993"/>
          </a:xfrm>
        </p:grpSpPr>
        <p:sp>
          <p:nvSpPr>
            <p:cNvPr id="6" name="pole tekstowe 5"/>
            <p:cNvSpPr txBox="1"/>
            <p:nvPr/>
          </p:nvSpPr>
          <p:spPr>
            <a:xfrm>
              <a:off x="7164288" y="3573016"/>
              <a:ext cx="19797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pl-PL" sz="2000" b="1" cap="small" dirty="0" err="1" smtClean="0"/>
                <a:t>Posttest</a:t>
              </a:r>
              <a:endParaRPr lang="pl-PL" sz="2000" b="1" cap="small" dirty="0"/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l="9048" t="9947"/>
            <a:stretch>
              <a:fillRect/>
            </a:stretch>
          </p:blipFill>
          <p:spPr bwMode="auto">
            <a:xfrm>
              <a:off x="23406" y="3933056"/>
              <a:ext cx="9120595" cy="27379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3" name="Grupa 12"/>
          <p:cNvGrpSpPr/>
          <p:nvPr/>
        </p:nvGrpSpPr>
        <p:grpSpPr>
          <a:xfrm>
            <a:off x="755576" y="3140968"/>
            <a:ext cx="4608512" cy="3096344"/>
            <a:chOff x="755576" y="3140968"/>
            <a:chExt cx="4608512" cy="3096344"/>
          </a:xfrm>
        </p:grpSpPr>
        <p:cxnSp>
          <p:nvCxnSpPr>
            <p:cNvPr id="11" name="Łącznik prosty 10"/>
            <p:cNvCxnSpPr/>
            <p:nvPr/>
          </p:nvCxnSpPr>
          <p:spPr>
            <a:xfrm>
              <a:off x="3635896" y="3140968"/>
              <a:ext cx="1728192" cy="0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" name="Łącznik prosty 11"/>
            <p:cNvCxnSpPr/>
            <p:nvPr/>
          </p:nvCxnSpPr>
          <p:spPr>
            <a:xfrm>
              <a:off x="755576" y="6237312"/>
              <a:ext cx="1728192" cy="0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/>
              <a:t>Rozumienie pojęć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251520" y="980728"/>
          <a:ext cx="8581375" cy="5148000"/>
        </p:xfrm>
        <a:graphic>
          <a:graphicData uri="http://schemas.openxmlformats.org/drawingml/2006/table">
            <a:tbl>
              <a:tblPr/>
              <a:tblGrid>
                <a:gridCol w="1525375"/>
                <a:gridCol w="3528000"/>
                <a:gridCol w="3528000"/>
              </a:tblGrid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Klasy eksperymentalne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Klasy kontrolne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>
                          <a:latin typeface="+mj-lt"/>
                          <a:ea typeface="Calibri"/>
                          <a:cs typeface="Times New Roman"/>
                        </a:rPr>
                        <a:t>Pretest</a:t>
                      </a:r>
                      <a:endParaRPr lang="pl-PL" sz="240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>
                          <a:latin typeface="+mj-lt"/>
                          <a:ea typeface="Calibri"/>
                          <a:cs typeface="Times New Roman"/>
                        </a:rPr>
                        <a:t>3a)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52,5%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41,8%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>
                          <a:latin typeface="+mj-lt"/>
                          <a:ea typeface="Calibri"/>
                          <a:cs typeface="Times New Roman"/>
                        </a:rPr>
                        <a:t>3b)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38,1%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47,6%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>
                          <a:latin typeface="+mj-lt"/>
                          <a:ea typeface="Calibri"/>
                          <a:cs typeface="Times New Roman"/>
                        </a:rPr>
                        <a:t>3c)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36,9%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38,8%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>
                          <a:latin typeface="+mj-lt"/>
                          <a:ea typeface="Calibri"/>
                          <a:cs typeface="Times New Roman"/>
                        </a:rPr>
                        <a:t>Średnia</a:t>
                      </a:r>
                      <a:endParaRPr lang="pl-PL" sz="240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42,5%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42,7%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>
                          <a:latin typeface="+mj-lt"/>
                          <a:ea typeface="Calibri"/>
                          <a:cs typeface="Times New Roman"/>
                        </a:rPr>
                        <a:t>Posttest</a:t>
                      </a:r>
                      <a:endParaRPr lang="pl-PL" sz="240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>
                          <a:latin typeface="+mj-lt"/>
                          <a:ea typeface="Calibri"/>
                          <a:cs typeface="Times New Roman"/>
                        </a:rPr>
                        <a:t>3a)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61,7%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51,5%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>
                          <a:latin typeface="+mj-lt"/>
                          <a:ea typeface="Calibri"/>
                          <a:cs typeface="Times New Roman"/>
                        </a:rPr>
                        <a:t>3b)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60,4%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62,6%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>
                          <a:latin typeface="+mj-lt"/>
                          <a:ea typeface="Calibri"/>
                          <a:cs typeface="Times New Roman"/>
                        </a:rPr>
                        <a:t>3c)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69,8%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60,1%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Średnia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64,0%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58,1%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/>
              <a:t>Rozumienie pojęć</a:t>
            </a:r>
          </a:p>
        </p:txBody>
      </p:sp>
      <p:sp>
        <p:nvSpPr>
          <p:cNvPr id="5" name="Podtytuł 2"/>
          <p:cNvSpPr>
            <a:spLocks noGrp="1"/>
          </p:cNvSpPr>
          <p:nvPr>
            <p:ph type="subTitle" idx="1"/>
          </p:nvPr>
        </p:nvSpPr>
        <p:spPr>
          <a:xfrm>
            <a:off x="683568" y="1196752"/>
            <a:ext cx="7920880" cy="4347864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r>
              <a:rPr lang="pl-PL" sz="2600" dirty="0">
                <a:solidFill>
                  <a:schemeClr val="tx1"/>
                </a:solidFill>
              </a:rPr>
              <a:t>W</a:t>
            </a:r>
            <a:r>
              <a:rPr lang="pl-PL" sz="2600" dirty="0" smtClean="0">
                <a:solidFill>
                  <a:schemeClr val="tx1"/>
                </a:solidFill>
              </a:rPr>
              <a:t> </a:t>
            </a:r>
            <a:r>
              <a:rPr lang="pl-PL" sz="2600" dirty="0" err="1">
                <a:solidFill>
                  <a:schemeClr val="tx1"/>
                </a:solidFill>
              </a:rPr>
              <a:t>preteście</a:t>
            </a:r>
            <a:r>
              <a:rPr lang="pl-PL" sz="2600" dirty="0">
                <a:solidFill>
                  <a:schemeClr val="tx1"/>
                </a:solidFill>
              </a:rPr>
              <a:t> obie grupy klas uzyskały bardzo zbliżony wynik średni.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 err="1">
                <a:solidFill>
                  <a:schemeClr val="tx1"/>
                </a:solidFill>
              </a:rPr>
              <a:t>postteście</a:t>
            </a:r>
            <a:r>
              <a:rPr lang="pl-PL" sz="2600" dirty="0">
                <a:solidFill>
                  <a:schemeClr val="tx1"/>
                </a:solidFill>
              </a:rPr>
              <a:t> klasy eksperymentalne mają średni wynik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o </a:t>
            </a:r>
            <a:r>
              <a:rPr lang="pl-PL" sz="2600" dirty="0">
                <a:solidFill>
                  <a:schemeClr val="tx1"/>
                </a:solidFill>
              </a:rPr>
              <a:t>około </a:t>
            </a:r>
            <a:r>
              <a:rPr lang="pl-PL" sz="2600" b="1" dirty="0">
                <a:solidFill>
                  <a:schemeClr val="tx1"/>
                </a:solidFill>
              </a:rPr>
              <a:t>6%</a:t>
            </a:r>
            <a:r>
              <a:rPr lang="pl-PL" sz="2600" dirty="0">
                <a:solidFill>
                  <a:schemeClr val="tx1"/>
                </a:solidFill>
              </a:rPr>
              <a:t> wyższy od klas </a:t>
            </a:r>
            <a:r>
              <a:rPr lang="pl-PL" sz="2600" dirty="0" smtClean="0">
                <a:solidFill>
                  <a:schemeClr val="tx1"/>
                </a:solidFill>
              </a:rPr>
              <a:t>kontrolnych.</a:t>
            </a:r>
            <a:endParaRPr lang="pl-PL" sz="2600" dirty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Przykład, </a:t>
            </a:r>
            <a:r>
              <a:rPr lang="pl-PL" sz="2600" dirty="0">
                <a:solidFill>
                  <a:schemeClr val="tx1"/>
                </a:solidFill>
              </a:rPr>
              <a:t>który się </a:t>
            </a:r>
            <a:r>
              <a:rPr lang="pl-PL" sz="2600" dirty="0" smtClean="0">
                <a:solidFill>
                  <a:schemeClr val="tx1"/>
                </a:solidFill>
              </a:rPr>
              <a:t>powtórzył (</a:t>
            </a:r>
            <a:r>
              <a:rPr lang="pl-PL" sz="2600" dirty="0" err="1" smtClean="0">
                <a:solidFill>
                  <a:schemeClr val="tx1"/>
                </a:solidFill>
              </a:rPr>
              <a:t>3b</a:t>
            </a:r>
            <a:r>
              <a:rPr lang="pl-PL" sz="2600" dirty="0" smtClean="0">
                <a:solidFill>
                  <a:schemeClr val="tx1"/>
                </a:solidFill>
              </a:rPr>
              <a:t> </a:t>
            </a:r>
            <a:r>
              <a:rPr lang="pl-PL" sz="2600" dirty="0">
                <a:solidFill>
                  <a:schemeClr val="tx1"/>
                </a:solidFill>
              </a:rPr>
              <a:t>z </a:t>
            </a:r>
            <a:r>
              <a:rPr lang="pl-PL" sz="2600" dirty="0" err="1" smtClean="0">
                <a:solidFill>
                  <a:schemeClr val="tx1"/>
                </a:solidFill>
              </a:rPr>
              <a:t>pre</a:t>
            </a:r>
            <a:r>
              <a:rPr lang="pl-PL" sz="2600" dirty="0" smtClean="0">
                <a:solidFill>
                  <a:schemeClr val="tx1"/>
                </a:solidFill>
              </a:rPr>
              <a:t> i 3a z post): </a:t>
            </a: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	klasy eksperymentalne 	+23,6% </a:t>
            </a: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	klasy kontrolne 		+  3,9%.</a:t>
            </a:r>
            <a:endParaRPr lang="pl-PL" sz="2600" dirty="0">
              <a:solidFill>
                <a:schemeClr val="tx1"/>
              </a:solidFill>
            </a:endParaRPr>
          </a:p>
          <a:p>
            <a:endParaRPr lang="pl-P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1640" y="2708920"/>
            <a:ext cx="6400800" cy="648072"/>
          </a:xfrm>
        </p:spPr>
        <p:txBody>
          <a:bodyPr/>
          <a:lstStyle/>
          <a:p>
            <a:r>
              <a:rPr lang="pl-PL" b="1" cap="small" dirty="0" smtClean="0">
                <a:solidFill>
                  <a:schemeClr val="tx1"/>
                </a:solidFill>
              </a:rPr>
              <a:t>Rozwiązywanie problemów</a:t>
            </a:r>
            <a:endParaRPr lang="pl-PL" b="1" cap="smal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Rozwiązywanie problemów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7164288" y="1196752"/>
            <a:ext cx="1979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000" b="1" cap="small" dirty="0" err="1" smtClean="0"/>
              <a:t>Pretest</a:t>
            </a:r>
            <a:endParaRPr lang="pl-PL" sz="2000" b="1" cap="small" dirty="0"/>
          </a:p>
        </p:txBody>
      </p:sp>
      <p:pic>
        <p:nvPicPr>
          <p:cNvPr id="7" name="Obraz 6"/>
          <p:cNvPicPr>
            <a:picLocks/>
          </p:cNvPicPr>
          <p:nvPr/>
        </p:nvPicPr>
        <p:blipFill>
          <a:blip r:embed="rId3" cstate="print"/>
          <a:srcRect t="3824" b="1677"/>
          <a:stretch>
            <a:fillRect/>
          </a:stretch>
        </p:blipFill>
        <p:spPr bwMode="auto">
          <a:xfrm>
            <a:off x="1979712" y="764704"/>
            <a:ext cx="4747464" cy="5400600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Rozwiązywanie problemów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7164288" y="908720"/>
            <a:ext cx="1979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000" b="1" cap="small" dirty="0" err="1" smtClean="0"/>
              <a:t>Pretest</a:t>
            </a:r>
            <a:endParaRPr lang="pl-PL" sz="2000" b="1" cap="small" dirty="0"/>
          </a:p>
        </p:txBody>
      </p:sp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/>
          <a:srcRect t="3824" b="53336"/>
          <a:stretch>
            <a:fillRect/>
          </a:stretch>
        </p:blipFill>
        <p:spPr bwMode="auto">
          <a:xfrm>
            <a:off x="251520" y="1700808"/>
            <a:ext cx="8545434" cy="4406951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Rozwiązywanie problemów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 l="2409" t="50046" r="17474" b="5731"/>
          <a:stretch>
            <a:fillRect/>
          </a:stretch>
        </p:blipFill>
        <p:spPr bwMode="auto">
          <a:xfrm>
            <a:off x="683568" y="1412776"/>
            <a:ext cx="7668538" cy="4687381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7164288" y="836712"/>
            <a:ext cx="19797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000" b="1" cap="small" dirty="0" err="1" smtClean="0"/>
              <a:t>Pretes</a:t>
            </a:r>
            <a:r>
              <a:rPr lang="pl-PL" sz="2400" b="1" cap="small" dirty="0" err="1" smtClean="0"/>
              <a:t>t</a:t>
            </a:r>
            <a:endParaRPr lang="pl-PL" sz="2400" b="1" cap="smal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/>
              <a:t>Rozwiązywanie problemów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 t="3356" b="5342"/>
          <a:stretch>
            <a:fillRect/>
          </a:stretch>
        </p:blipFill>
        <p:spPr bwMode="auto">
          <a:xfrm>
            <a:off x="1763690" y="620689"/>
            <a:ext cx="5160645" cy="5850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7164288" y="1196752"/>
            <a:ext cx="1979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000" b="1" cap="small" dirty="0" err="1" smtClean="0"/>
              <a:t>Posttest</a:t>
            </a:r>
            <a:endParaRPr lang="pl-PL" sz="2000" b="1" cap="smal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/>
              <a:t>Rozwiązywanie problemów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 l="6977" t="4888" r="7211" b="58026"/>
          <a:stretch>
            <a:fillRect/>
          </a:stretch>
        </p:blipFill>
        <p:spPr bwMode="auto">
          <a:xfrm>
            <a:off x="611560" y="1628800"/>
            <a:ext cx="8224269" cy="4413079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7164288" y="1124744"/>
            <a:ext cx="1979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000" b="1" cap="small" dirty="0" err="1" smtClean="0"/>
              <a:t>Posttest</a:t>
            </a:r>
            <a:endParaRPr lang="pl-PL" sz="2000" b="1" cap="smal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/>
              <a:t>Rozwiązywanie problemów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 l="5860" t="48773" r="6234" b="7658"/>
          <a:stretch>
            <a:fillRect/>
          </a:stretch>
        </p:blipFill>
        <p:spPr bwMode="auto">
          <a:xfrm>
            <a:off x="323528" y="980728"/>
            <a:ext cx="8424959" cy="5184576"/>
          </a:xfrm>
          <a:prstGeom prst="rect">
            <a:avLst/>
          </a:prstGeom>
          <a:noFill/>
          <a:ln w="28575">
            <a:solidFill>
              <a:schemeClr val="bg1">
                <a:lumMod val="65000"/>
              </a:schemeClr>
            </a:solidFill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7164288" y="548680"/>
            <a:ext cx="1979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000" b="1" cap="small" dirty="0" err="1" smtClean="0"/>
              <a:t>Posttest</a:t>
            </a:r>
            <a:endParaRPr lang="pl-PL" sz="2000" b="1" cap="smal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0"/>
            <a:ext cx="6400800" cy="476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/>
              <a:t>Rozwiązywanie problemów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179512" y="548684"/>
          <a:ext cx="8856000" cy="6309316"/>
        </p:xfrm>
        <a:graphic>
          <a:graphicData uri="http://schemas.openxmlformats.org/drawingml/2006/table">
            <a:tbl>
              <a:tblPr/>
              <a:tblGrid>
                <a:gridCol w="1800000"/>
                <a:gridCol w="3528000"/>
                <a:gridCol w="3528000"/>
              </a:tblGrid>
              <a:tr h="365872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l-PL" sz="22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0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Klasy eksperymentalne</a:t>
                      </a:r>
                      <a:endParaRPr lang="pl-PL" sz="20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000" b="1" dirty="0">
                          <a:latin typeface="+mj-lt"/>
                          <a:ea typeface="Calibri"/>
                          <a:cs typeface="Times New Roman"/>
                        </a:rPr>
                        <a:t>Klasy kontrolne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000" b="1" dirty="0" err="1">
                          <a:latin typeface="+mj-lt"/>
                          <a:ea typeface="Calibri"/>
                          <a:cs typeface="Times New Roman"/>
                        </a:rPr>
                        <a:t>Pretest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0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000" dirty="0"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7a1)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85,0%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88,2%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7a2)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81,9%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84,7%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7a3)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73,8%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67,1%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7a4)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68,8%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64,7%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7b)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23,1%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21,2%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Średnia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66,5%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65,2%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000" b="1" dirty="0" err="1">
                          <a:latin typeface="+mj-lt"/>
                          <a:ea typeface="Calibri"/>
                          <a:cs typeface="Times New Roman"/>
                        </a:rPr>
                        <a:t>Posttest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0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000" dirty="0"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7a)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79,2%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63,2%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7b)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51,7%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33,7%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7c)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30,9%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19,6%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7d)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26,2%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17,8%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57188"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Średnia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47,0%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33,6%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/>
              <a:t>Rozwiązywanie problemów</a:t>
            </a:r>
          </a:p>
        </p:txBody>
      </p:sp>
      <p:sp>
        <p:nvSpPr>
          <p:cNvPr id="5" name="Podtytuł 2"/>
          <p:cNvSpPr>
            <a:spLocks noGrp="1"/>
          </p:cNvSpPr>
          <p:nvPr>
            <p:ph type="subTitle" idx="1"/>
          </p:nvPr>
        </p:nvSpPr>
        <p:spPr>
          <a:xfrm>
            <a:off x="683568" y="1196752"/>
            <a:ext cx="7920880" cy="4347864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r>
              <a:rPr lang="pl-PL" sz="2600" dirty="0">
                <a:solidFill>
                  <a:schemeClr val="tx1"/>
                </a:solidFill>
              </a:rPr>
              <a:t>W</a:t>
            </a:r>
            <a:r>
              <a:rPr lang="pl-PL" sz="2600" dirty="0" smtClean="0">
                <a:solidFill>
                  <a:schemeClr val="tx1"/>
                </a:solidFill>
              </a:rPr>
              <a:t> </a:t>
            </a:r>
            <a:r>
              <a:rPr lang="pl-PL" sz="2600" dirty="0" err="1">
                <a:solidFill>
                  <a:schemeClr val="tx1"/>
                </a:solidFill>
              </a:rPr>
              <a:t>preteście</a:t>
            </a:r>
            <a:r>
              <a:rPr lang="pl-PL" sz="2600" dirty="0">
                <a:solidFill>
                  <a:schemeClr val="tx1"/>
                </a:solidFill>
              </a:rPr>
              <a:t> obie grupy klas uzyskały </a:t>
            </a:r>
            <a:r>
              <a:rPr lang="pl-PL" sz="2600" dirty="0" smtClean="0">
                <a:solidFill>
                  <a:schemeClr val="tx1"/>
                </a:solidFill>
              </a:rPr>
              <a:t>zbliżony </a:t>
            </a:r>
            <a:r>
              <a:rPr lang="pl-PL" sz="2600" dirty="0">
                <a:solidFill>
                  <a:schemeClr val="tx1"/>
                </a:solidFill>
              </a:rPr>
              <a:t>wynik </a:t>
            </a:r>
            <a:r>
              <a:rPr lang="pl-PL" sz="2600" dirty="0" smtClean="0">
                <a:solidFill>
                  <a:schemeClr val="tx1"/>
                </a:solidFill>
              </a:rPr>
              <a:t>średni</a:t>
            </a:r>
            <a:r>
              <a:rPr lang="pl-PL" sz="2600" dirty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– klasy eksperymentalne były o 1,3% lepsze. </a:t>
            </a: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 err="1">
                <a:solidFill>
                  <a:schemeClr val="tx1"/>
                </a:solidFill>
              </a:rPr>
              <a:t>postteście</a:t>
            </a:r>
            <a:r>
              <a:rPr lang="pl-PL" sz="2600" dirty="0">
                <a:solidFill>
                  <a:schemeClr val="tx1"/>
                </a:solidFill>
              </a:rPr>
              <a:t> klasy eksperymentalne mają średni wynik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o 13,4% wyższy </a:t>
            </a:r>
            <a:r>
              <a:rPr lang="pl-PL" sz="2600" dirty="0">
                <a:solidFill>
                  <a:schemeClr val="tx1"/>
                </a:solidFill>
              </a:rPr>
              <a:t>od klas </a:t>
            </a:r>
            <a:r>
              <a:rPr lang="pl-PL" sz="2600" dirty="0" smtClean="0">
                <a:solidFill>
                  <a:schemeClr val="tx1"/>
                </a:solidFill>
              </a:rPr>
              <a:t>kontrolnych. Zmiana: </a:t>
            </a:r>
            <a:r>
              <a:rPr lang="pl-PL" sz="2600" b="1" dirty="0" smtClean="0">
                <a:solidFill>
                  <a:schemeClr val="tx1"/>
                </a:solidFill>
              </a:rPr>
              <a:t>12,1%</a:t>
            </a:r>
            <a:r>
              <a:rPr lang="pl-PL" sz="2600" dirty="0" smtClean="0">
                <a:solidFill>
                  <a:schemeClr val="tx1"/>
                </a:solidFill>
              </a:rPr>
              <a:t>.</a:t>
            </a: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każdym podpunkcie zadania z </a:t>
            </a:r>
            <a:r>
              <a:rPr lang="pl-PL" sz="2600" dirty="0" err="1" smtClean="0">
                <a:solidFill>
                  <a:schemeClr val="tx1"/>
                </a:solidFill>
              </a:rPr>
              <a:t>posttestu</a:t>
            </a:r>
            <a:r>
              <a:rPr lang="pl-PL" sz="2600" dirty="0" smtClean="0">
                <a:solidFill>
                  <a:schemeClr val="tx1"/>
                </a:solidFill>
              </a:rPr>
              <a:t> wynik </a:t>
            </a: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klas eksperymentalnych jest lepszy od wyniku </a:t>
            </a: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klas kontrolnych. </a:t>
            </a:r>
            <a:endParaRPr lang="pl-PL" sz="2600" dirty="0">
              <a:solidFill>
                <a:schemeClr val="tx1"/>
              </a:solidFill>
            </a:endParaRPr>
          </a:p>
          <a:p>
            <a:endParaRPr lang="pl-P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693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51520" y="692696"/>
            <a:ext cx="8640960" cy="5904656"/>
          </a:xfrm>
        </p:spPr>
        <p:txBody>
          <a:bodyPr>
            <a:normAutofit/>
          </a:bodyPr>
          <a:lstStyle/>
          <a:p>
            <a:pPr algn="l"/>
            <a:endParaRPr lang="pl-PL" sz="2800" dirty="0" smtClean="0">
              <a:solidFill>
                <a:schemeClr val="tx1"/>
              </a:solidFill>
            </a:endParaRPr>
          </a:p>
          <a:p>
            <a:pPr algn="l"/>
            <a:r>
              <a:rPr lang="pl-PL" sz="2600" dirty="0" smtClean="0">
                <a:solidFill>
                  <a:schemeClr val="tx1"/>
                </a:solidFill>
              </a:rPr>
              <a:t>Podsumujmy „wyniki surowe”.</a:t>
            </a:r>
          </a:p>
          <a:p>
            <a:pPr algn="l"/>
            <a:endParaRPr lang="pl-PL" sz="2600" dirty="0" smtClean="0">
              <a:solidFill>
                <a:schemeClr val="tx1"/>
              </a:solidFill>
            </a:endParaRPr>
          </a:p>
          <a:p>
            <a:pPr algn="l"/>
            <a:r>
              <a:rPr lang="pl-PL" sz="2600" dirty="0" smtClean="0">
                <a:solidFill>
                  <a:schemeClr val="tx1"/>
                </a:solidFill>
              </a:rPr>
              <a:t>Średni wynik w tych trzech obszarach wyniósł </a:t>
            </a:r>
          </a:p>
          <a:p>
            <a:pPr algn="l"/>
            <a:endParaRPr lang="pl-PL" sz="2600" dirty="0" smtClean="0">
              <a:solidFill>
                <a:schemeClr val="tx1"/>
              </a:solidFill>
            </a:endParaRPr>
          </a:p>
          <a:p>
            <a:pPr algn="l"/>
            <a:r>
              <a:rPr lang="pl-PL" sz="2600" dirty="0" smtClean="0">
                <a:solidFill>
                  <a:schemeClr val="tx1"/>
                </a:solidFill>
              </a:rPr>
              <a:t>				</a:t>
            </a:r>
            <a:r>
              <a:rPr lang="pl-PL" sz="2600" dirty="0" err="1" smtClean="0">
                <a:solidFill>
                  <a:schemeClr val="tx1"/>
                </a:solidFill>
              </a:rPr>
              <a:t>Pretest</a:t>
            </a:r>
            <a:r>
              <a:rPr lang="pl-PL" sz="2600" dirty="0" smtClean="0">
                <a:solidFill>
                  <a:schemeClr val="tx1"/>
                </a:solidFill>
              </a:rPr>
              <a:t>	</a:t>
            </a:r>
            <a:r>
              <a:rPr lang="pl-PL" sz="2600" dirty="0" err="1" smtClean="0">
                <a:solidFill>
                  <a:schemeClr val="tx1"/>
                </a:solidFill>
              </a:rPr>
              <a:t>Posttest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/>
            <a:r>
              <a:rPr lang="pl-PL" sz="2600" dirty="0" smtClean="0">
                <a:solidFill>
                  <a:srgbClr val="000066"/>
                </a:solidFill>
              </a:rPr>
              <a:t>Klasy eksperymentalne	46,4%		54,7%</a:t>
            </a:r>
          </a:p>
          <a:p>
            <a:pPr algn="l"/>
            <a:r>
              <a:rPr lang="pl-PL" sz="2600" dirty="0" smtClean="0">
                <a:solidFill>
                  <a:schemeClr val="tx1"/>
                </a:solidFill>
              </a:rPr>
              <a:t>Klasy kontrolne		45,9%		</a:t>
            </a:r>
            <a:r>
              <a:rPr lang="pl-PL" sz="2600" dirty="0" err="1" smtClean="0">
                <a:solidFill>
                  <a:schemeClr val="tx1"/>
                </a:solidFill>
              </a:rPr>
              <a:t>45,9</a:t>
            </a:r>
            <a:r>
              <a:rPr lang="pl-PL" sz="2600" dirty="0" smtClean="0">
                <a:solidFill>
                  <a:schemeClr val="tx1"/>
                </a:solidFill>
              </a:rPr>
              <a:t>%</a:t>
            </a:r>
          </a:p>
          <a:p>
            <a:pPr algn="l"/>
            <a:r>
              <a:rPr lang="pl-PL" sz="2600" dirty="0" smtClean="0">
                <a:solidFill>
                  <a:schemeClr val="tx1"/>
                </a:solidFill>
              </a:rPr>
              <a:t>Różnica			   0,5%	   	   8,8%</a:t>
            </a:r>
          </a:p>
          <a:p>
            <a:pPr algn="l"/>
            <a:r>
              <a:rPr lang="pl-PL" sz="2600" dirty="0" smtClean="0">
                <a:solidFill>
                  <a:schemeClr val="tx1"/>
                </a:solidFill>
              </a:rPr>
              <a:t>Wzrost  w stosunku do klas kontrolnych o </a:t>
            </a:r>
            <a:r>
              <a:rPr lang="pl-PL" sz="2600" b="1" dirty="0" smtClean="0">
                <a:solidFill>
                  <a:schemeClr val="tx1"/>
                </a:solidFill>
              </a:rPr>
              <a:t>8,3%</a:t>
            </a:r>
            <a:r>
              <a:rPr lang="pl-PL" sz="2600" dirty="0" smtClean="0">
                <a:solidFill>
                  <a:schemeClr val="tx1"/>
                </a:solidFill>
              </a:rPr>
              <a:t>. </a:t>
            </a:r>
            <a:endParaRPr lang="pl-PL" sz="2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51520" y="548680"/>
            <a:ext cx="8640960" cy="6048672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Wskaźnik </a:t>
            </a:r>
            <a:r>
              <a:rPr lang="pl-PL" sz="2600" dirty="0">
                <a:solidFill>
                  <a:schemeClr val="tx1"/>
                </a:solidFill>
              </a:rPr>
              <a:t>realizacji </a:t>
            </a:r>
            <a:r>
              <a:rPr lang="pl-PL" sz="2600" dirty="0" smtClean="0">
                <a:solidFill>
                  <a:schemeClr val="tx1"/>
                </a:solidFill>
              </a:rPr>
              <a:t>celu: </a:t>
            </a: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Podwyższenie </a:t>
            </a:r>
            <a:r>
              <a:rPr lang="pl-PL" sz="2600" dirty="0">
                <a:solidFill>
                  <a:schemeClr val="tx1"/>
                </a:solidFill>
              </a:rPr>
              <a:t>u około 160 </a:t>
            </a:r>
            <a:r>
              <a:rPr lang="pl-PL" sz="2600" dirty="0" smtClean="0">
                <a:solidFill>
                  <a:schemeClr val="tx1"/>
                </a:solidFill>
              </a:rPr>
              <a:t>uczniów </a:t>
            </a:r>
            <a:r>
              <a:rPr lang="pl-PL" sz="2600" dirty="0">
                <a:solidFill>
                  <a:schemeClr val="tx1"/>
                </a:solidFill>
              </a:rPr>
              <a:t>klas III poziomu rozumienia matematyki i posługiwania się nią </a:t>
            </a:r>
            <a:r>
              <a:rPr lang="pl-PL" sz="2600" dirty="0" smtClean="0">
                <a:solidFill>
                  <a:schemeClr val="tx1"/>
                </a:solidFill>
              </a:rPr>
              <a:t>w sytuacjach praktycznych </a:t>
            </a: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okresie od września 2012 do czerwca 2013. </a:t>
            </a: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Planowana </a:t>
            </a:r>
            <a:r>
              <a:rPr lang="pl-PL" sz="2600" dirty="0">
                <a:solidFill>
                  <a:schemeClr val="tx1"/>
                </a:solidFill>
              </a:rPr>
              <a:t>wartość docelowa: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wzrost </a:t>
            </a:r>
            <a:r>
              <a:rPr lang="pl-PL" sz="2600" dirty="0">
                <a:solidFill>
                  <a:schemeClr val="tx1"/>
                </a:solidFill>
              </a:rPr>
              <a:t>o 20% wyników w </a:t>
            </a:r>
            <a:r>
              <a:rPr lang="pl-PL" sz="2600" dirty="0" err="1">
                <a:solidFill>
                  <a:schemeClr val="tx1"/>
                </a:solidFill>
              </a:rPr>
              <a:t>postteście</a:t>
            </a:r>
            <a:r>
              <a:rPr lang="pl-PL" sz="2600" dirty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>
                <a:solidFill>
                  <a:schemeClr val="tx1"/>
                </a:solidFill>
              </a:rPr>
              <a:t>porównaniu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do </a:t>
            </a:r>
            <a:r>
              <a:rPr lang="pl-PL" sz="2600" dirty="0">
                <a:solidFill>
                  <a:schemeClr val="tx1"/>
                </a:solidFill>
              </a:rPr>
              <a:t>wyników </a:t>
            </a: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 err="1">
                <a:solidFill>
                  <a:schemeClr val="tx1"/>
                </a:solidFill>
              </a:rPr>
              <a:t>preteście</a:t>
            </a:r>
            <a:r>
              <a:rPr lang="pl-PL" sz="2600" dirty="0">
                <a:solidFill>
                  <a:schemeClr val="tx1"/>
                </a:solidFill>
              </a:rPr>
              <a:t> umiejętności matematycznych.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endParaRPr lang="pl-PL" sz="2600" dirty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Aby takie porównanie było możliwe konieczne jest odróżnienie zmiany w poziomie umiejętności uczniów od zmiany </a:t>
            </a: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poziomie </a:t>
            </a:r>
            <a:r>
              <a:rPr lang="pl-PL" sz="2600" dirty="0">
                <a:solidFill>
                  <a:schemeClr val="tx1"/>
                </a:solidFill>
              </a:rPr>
              <a:t>trudności </a:t>
            </a:r>
            <a:r>
              <a:rPr lang="pl-PL" sz="2600" dirty="0" smtClean="0">
                <a:solidFill>
                  <a:schemeClr val="tx1"/>
                </a:solidFill>
              </a:rPr>
              <a:t>narzędzi. Wyniki z różnych testów muszą zostać  sprowadzone do </a:t>
            </a:r>
            <a:r>
              <a:rPr lang="pl-PL" sz="2600" dirty="0">
                <a:solidFill>
                  <a:schemeClr val="tx1"/>
                </a:solidFill>
              </a:rPr>
              <a:t>wspólnej </a:t>
            </a:r>
            <a:r>
              <a:rPr lang="pl-PL" sz="2600" dirty="0" smtClean="0">
                <a:solidFill>
                  <a:schemeClr val="tx1"/>
                </a:solidFill>
              </a:rPr>
              <a:t>skali.</a:t>
            </a:r>
            <a:endParaRPr lang="pl-PL" sz="2600" dirty="0">
              <a:solidFill>
                <a:schemeClr val="tx1"/>
              </a:solidFill>
            </a:endParaRPr>
          </a:p>
          <a:p>
            <a:endParaRPr lang="pl-PL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ymbol zastępczy zawartości 4" descr="34.jpg"/>
          <p:cNvPicPr>
            <a:picLocks noChangeAspect="1"/>
          </p:cNvPicPr>
          <p:nvPr/>
        </p:nvPicPr>
        <p:blipFill>
          <a:blip r:embed="rId3" cstate="print"/>
          <a:srcRect l="1190" b="3969"/>
          <a:stretch>
            <a:fillRect/>
          </a:stretch>
        </p:blipFill>
        <p:spPr>
          <a:xfrm>
            <a:off x="107504" y="116631"/>
            <a:ext cx="8928992" cy="67413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89239656"/>
              </p:ext>
            </p:extLst>
          </p:nvPr>
        </p:nvGraphicFramePr>
        <p:xfrm>
          <a:off x="1043608" y="476672"/>
          <a:ext cx="7416824" cy="6129362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927103"/>
                <a:gridCol w="927103"/>
                <a:gridCol w="927103"/>
                <a:gridCol w="927103"/>
                <a:gridCol w="927103"/>
                <a:gridCol w="927103"/>
                <a:gridCol w="927103"/>
                <a:gridCol w="927103"/>
              </a:tblGrid>
              <a:tr h="216024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Informacje o zadaniach</a:t>
                      </a:r>
                      <a:endParaRPr lang="pl-PL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600" b="1" dirty="0">
                          <a:effectLst/>
                        </a:rPr>
                        <a:t>Liczba obserwacji w pomiarach</a:t>
                      </a:r>
                      <a:endParaRPr lang="pl-PL" sz="1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9630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</a:rPr>
                        <a:t>kod zadania</a:t>
                      </a:r>
                      <a:endParaRPr lang="pl-PL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</a:rPr>
                        <a:t>obszar umie-</a:t>
                      </a:r>
                      <a:r>
                        <a:rPr lang="pl-PL" sz="1400" b="1" dirty="0" err="1">
                          <a:effectLst/>
                        </a:rPr>
                        <a:t>jętności</a:t>
                      </a:r>
                      <a:endParaRPr lang="pl-PL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</a:rPr>
                        <a:t>maksym. liczba punktów</a:t>
                      </a:r>
                      <a:endParaRPr lang="pl-PL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</a:rPr>
                        <a:t>badanie 2008</a:t>
                      </a:r>
                      <a:endParaRPr lang="pl-PL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 err="1">
                          <a:effectLst/>
                        </a:rPr>
                        <a:t>pre</a:t>
                      </a:r>
                      <a:r>
                        <a:rPr lang="pl-PL" sz="1400" b="1" dirty="0">
                          <a:effectLst/>
                        </a:rPr>
                        <a:t>-test (grupa kontrolna)</a:t>
                      </a:r>
                      <a:endParaRPr lang="pl-PL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 err="1">
                          <a:effectLst/>
                        </a:rPr>
                        <a:t>pre</a:t>
                      </a:r>
                      <a:r>
                        <a:rPr lang="pl-PL" sz="1400" b="1" dirty="0">
                          <a:effectLst/>
                        </a:rPr>
                        <a:t>-test (grupa  </a:t>
                      </a:r>
                      <a:r>
                        <a:rPr lang="pl-PL" sz="1400" b="1" dirty="0" err="1">
                          <a:effectLst/>
                        </a:rPr>
                        <a:t>eksperym</a:t>
                      </a:r>
                      <a:r>
                        <a:rPr lang="pl-PL" sz="1400" b="1" dirty="0">
                          <a:effectLst/>
                        </a:rPr>
                        <a:t>.)</a:t>
                      </a:r>
                      <a:endParaRPr lang="pl-PL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</a:rPr>
                        <a:t>post-test (grupa kontrolna)</a:t>
                      </a:r>
                      <a:endParaRPr lang="pl-PL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  <a:spcAft>
                          <a:spcPts val="0"/>
                        </a:spcAft>
                      </a:pPr>
                      <a:r>
                        <a:rPr lang="pl-PL" sz="1400" b="1" dirty="0">
                          <a:effectLst/>
                        </a:rPr>
                        <a:t>post-test (grupa  </a:t>
                      </a:r>
                      <a:r>
                        <a:rPr lang="pl-PL" sz="1400" b="1" dirty="0" err="1">
                          <a:effectLst/>
                        </a:rPr>
                        <a:t>eksperym</a:t>
                      </a:r>
                      <a:r>
                        <a:rPr lang="pl-PL" sz="1400" b="1" dirty="0">
                          <a:effectLst/>
                        </a:rPr>
                        <a:t>.)</a:t>
                      </a:r>
                      <a:endParaRPr lang="pl-PL" sz="1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M2C_7b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DPW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940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170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160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M2C_7as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DPW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4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940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170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160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M2B_7s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DPW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4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1046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163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149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M1C_7s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DPW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5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940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M1A_7s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DPW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3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1078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M2A_7s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DPW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5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1078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M1D_7sI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DPW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3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901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M1D_7sII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DPW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2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901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M2D_7sI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DPW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3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901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M2D_7sII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DPW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3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901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M1B_7s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DPW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4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1046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M2B_5a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SD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1046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170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160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M2B_5b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SD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1046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163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149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M2B_5c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SD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1046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163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149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M2B_5d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SD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1046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170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160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163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149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M1B_6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NZT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1046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170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160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M1A_6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NZT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1078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163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149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M1C_6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NZT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940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M1D_6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NZT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901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M2A_6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NZT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1077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 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163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149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17407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M2C_6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>
                          <a:effectLst/>
                        </a:rPr>
                        <a:t>NZT</a:t>
                      </a:r>
                      <a:endParaRPr lang="pl-PL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940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170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160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>
                          <a:effectLst/>
                        </a:rPr>
                        <a:t> </a:t>
                      </a:r>
                      <a:endParaRPr lang="pl-PL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6" marR="40136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Prostokąt 4"/>
          <p:cNvSpPr/>
          <p:nvPr/>
        </p:nvSpPr>
        <p:spPr>
          <a:xfrm>
            <a:off x="107504" y="116632"/>
            <a:ext cx="8928992" cy="352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pl-PL" sz="2000" dirty="0" smtClean="0"/>
              <a:t>Wykorzystanie </a:t>
            </a:r>
            <a:r>
              <a:rPr lang="pl-PL" sz="2000" dirty="0"/>
              <a:t>zadań z </a:t>
            </a:r>
            <a:r>
              <a:rPr lang="pl-PL" sz="2000" dirty="0" smtClean="0"/>
              <a:t>badania </a:t>
            </a:r>
            <a:r>
              <a:rPr lang="pl-PL" sz="2000" dirty="0"/>
              <a:t>CKE </a:t>
            </a:r>
            <a:r>
              <a:rPr lang="pl-PL" sz="2000" dirty="0" smtClean="0"/>
              <a:t>do </a:t>
            </a:r>
            <a:r>
              <a:rPr lang="pl-PL" sz="2000" dirty="0"/>
              <a:t>konstrukcji </a:t>
            </a:r>
            <a:r>
              <a:rPr lang="pl-PL" sz="2000" dirty="0" smtClean="0"/>
              <a:t>obu testów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92832"/>
          </a:xfrm>
        </p:spPr>
        <p:txBody>
          <a:bodyPr>
            <a:normAutofit/>
          </a:bodyPr>
          <a:lstStyle/>
          <a:p>
            <a:r>
              <a:rPr lang="pl-PL" sz="3200" cap="small" dirty="0" smtClean="0"/>
              <a:t>Zastosowane modele statystyczne</a:t>
            </a:r>
            <a:endParaRPr lang="en-US" sz="3200" cap="small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9512" y="908720"/>
            <a:ext cx="8964488" cy="5544616"/>
          </a:xfrm>
        </p:spPr>
        <p:txBody>
          <a:bodyPr>
            <a:normAutofit/>
          </a:bodyPr>
          <a:lstStyle/>
          <a:p>
            <a:pPr marL="266700" indent="-266700">
              <a:spcBef>
                <a:spcPts val="0"/>
              </a:spcBef>
            </a:pPr>
            <a:r>
              <a:rPr lang="pl-PL" sz="2400" dirty="0" smtClean="0"/>
              <a:t>Do połączonego zbioru danych dopasowano wielogrupowy model IRT (</a:t>
            </a:r>
            <a:r>
              <a:rPr lang="pl-PL" sz="2400" i="1" dirty="0" err="1" smtClean="0"/>
              <a:t>Item</a:t>
            </a:r>
            <a:r>
              <a:rPr lang="pl-PL" sz="2400" i="1" dirty="0" smtClean="0"/>
              <a:t> </a:t>
            </a:r>
            <a:r>
              <a:rPr lang="pl-PL" sz="2400" i="1" dirty="0" err="1" smtClean="0"/>
              <a:t>Response</a:t>
            </a:r>
            <a:r>
              <a:rPr lang="pl-PL" sz="2400" i="1" dirty="0" smtClean="0"/>
              <a:t> </a:t>
            </a:r>
            <a:r>
              <a:rPr lang="pl-PL" sz="2400" i="1" dirty="0" err="1" smtClean="0"/>
              <a:t>Theory</a:t>
            </a:r>
            <a:r>
              <a:rPr lang="pl-PL" sz="2400" dirty="0" smtClean="0"/>
              <a:t>) uwzględniający różnice w poziomie umiejętności między wszystkimi pięcioma grupami uczniów. </a:t>
            </a:r>
          </a:p>
          <a:p>
            <a:pPr marL="266700" indent="-266700">
              <a:spcBef>
                <a:spcPts val="0"/>
              </a:spcBef>
              <a:buNone/>
            </a:pPr>
            <a:r>
              <a:rPr lang="pl-PL" sz="2400" dirty="0" smtClean="0"/>
              <a:t>	Rozkład zmiennej ukrytej umiejętności matematycznych </a:t>
            </a:r>
            <a:r>
              <a:rPr lang="pl-PL" sz="2400" dirty="0"/>
              <a:t>dla uczniów z </a:t>
            </a:r>
            <a:r>
              <a:rPr lang="pl-PL" sz="2400" dirty="0" smtClean="0"/>
              <a:t>badania </a:t>
            </a:r>
            <a:r>
              <a:rPr lang="pl-PL" sz="2400" dirty="0"/>
              <a:t>CKE </a:t>
            </a:r>
            <a:r>
              <a:rPr lang="pl-PL" sz="2400" dirty="0" smtClean="0"/>
              <a:t>zakotwiczono na średniej 0 oraz odchyleniu standardowym 1 – w ten sposób zdefiniowano skalę umiejętności </a:t>
            </a:r>
          </a:p>
          <a:p>
            <a:pPr marL="266700" indent="-266700">
              <a:spcBef>
                <a:spcPts val="0"/>
              </a:spcBef>
              <a:buNone/>
            </a:pPr>
            <a:r>
              <a:rPr lang="pl-PL" sz="2400" dirty="0" smtClean="0"/>
              <a:t>	we wszystkich pomiarach eksperymentalnych relatywnie do rozkładu umiejętności reprezentatywnej próby uczniów klas trzecich.</a:t>
            </a:r>
          </a:p>
          <a:p>
            <a:pPr marL="266700" indent="-266700">
              <a:spcBef>
                <a:spcPts val="0"/>
              </a:spcBef>
              <a:buNone/>
            </a:pPr>
            <a:r>
              <a:rPr lang="pl-PL" sz="2400" dirty="0" smtClean="0"/>
              <a:t>    </a:t>
            </a:r>
          </a:p>
          <a:p>
            <a:pPr marL="266700" indent="-266700">
              <a:spcBef>
                <a:spcPts val="0"/>
              </a:spcBef>
            </a:pPr>
            <a:r>
              <a:rPr lang="pl-PL" sz="2400" dirty="0" smtClean="0"/>
              <a:t>Oszacowane parametry modelu IRT posłużyły do wygenerowania tzw. </a:t>
            </a:r>
            <a:r>
              <a:rPr lang="pl-PL" sz="2400" i="1" dirty="0" err="1" smtClean="0"/>
              <a:t>plausible</a:t>
            </a:r>
            <a:r>
              <a:rPr lang="pl-PL" sz="2400" i="1" dirty="0" smtClean="0"/>
              <a:t> </a:t>
            </a:r>
            <a:r>
              <a:rPr lang="pl-PL" sz="2400" i="1" dirty="0" err="1" smtClean="0"/>
              <a:t>values</a:t>
            </a:r>
            <a:r>
              <a:rPr lang="pl-PL" sz="2400" i="1" dirty="0" smtClean="0"/>
              <a:t> </a:t>
            </a:r>
            <a:r>
              <a:rPr lang="pl-PL" sz="2400" dirty="0" smtClean="0"/>
              <a:t>(PV), które wykorzystano w dalszych krokach </a:t>
            </a:r>
          </a:p>
          <a:p>
            <a:pPr marL="266700" indent="-266700">
              <a:spcBef>
                <a:spcPts val="0"/>
              </a:spcBef>
              <a:buNone/>
            </a:pPr>
            <a:r>
              <a:rPr lang="pl-PL" sz="2400" dirty="0" smtClean="0"/>
              <a:t>	do oceny istotności statystycznej zmian w poziomie umiejętności uczniów. Korzystanie z PV pozwala uwzględnić w analizie błąd pomiarowy wynikający z nierzetelności testów. </a:t>
            </a:r>
          </a:p>
          <a:p>
            <a:endParaRPr lang="pl-PL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="" xmlns:p14="http://schemas.microsoft.com/office/powerpoint/2010/main" val="5449961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rostokąt 3"/>
          <p:cNvSpPr/>
          <p:nvPr/>
        </p:nvSpPr>
        <p:spPr>
          <a:xfrm>
            <a:off x="323528" y="1124744"/>
            <a:ext cx="86409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/>
              <a:t>Analiza istotności statystycznej efektów oddziaływania eksperymentalnego została przeprowadzona z wykorzystaniem regresji trójpoziomowej.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l-PL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l-PL" sz="2400" dirty="0"/>
              <a:t>Parametry modelu IRT posłużyły także do </a:t>
            </a:r>
            <a:r>
              <a:rPr lang="pl-PL" sz="2400" dirty="0" smtClean="0"/>
              <a:t>oszacowania, </a:t>
            </a:r>
            <a:r>
              <a:rPr lang="pl-PL" sz="2400" dirty="0"/>
              <a:t>jakie wyniki uzyskaliby w </a:t>
            </a:r>
            <a:r>
              <a:rPr lang="pl-PL" sz="2400" dirty="0" err="1"/>
              <a:t>preteście</a:t>
            </a:r>
            <a:r>
              <a:rPr lang="pl-PL" sz="2400" dirty="0"/>
              <a:t> i </a:t>
            </a:r>
            <a:r>
              <a:rPr lang="pl-PL" sz="2400" dirty="0" err="1"/>
              <a:t>postteście</a:t>
            </a:r>
            <a:r>
              <a:rPr lang="pl-PL" sz="2400" dirty="0"/>
              <a:t> uczniowie z grupy kontrolnej i eksperymentalnej w „hipotetycznym” teście składającym się </a:t>
            </a:r>
            <a:r>
              <a:rPr lang="pl-PL" sz="2400" dirty="0" smtClean="0"/>
              <a:t>ze </a:t>
            </a:r>
            <a:r>
              <a:rPr lang="pl-PL" sz="2400" dirty="0"/>
              <a:t>wszystkich zadań wykorzystanych w badaniach </a:t>
            </a:r>
            <a:r>
              <a:rPr lang="pl-PL" sz="2400" dirty="0" smtClean="0"/>
              <a:t>w 2008 roku. </a:t>
            </a:r>
          </a:p>
          <a:p>
            <a:pPr marL="342900" indent="-342900"/>
            <a:r>
              <a:rPr lang="pl-PL" sz="2400" dirty="0" smtClean="0"/>
              <a:t>	Skala takiego wspólnego dla wszystkich pomiarów testu posłużyła do weryfikacji, czy osiągnięto założony wzrost wyników.</a:t>
            </a:r>
            <a:endParaRPr lang="en-US" sz="2400" dirty="0"/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92832"/>
          </a:xfrm>
        </p:spPr>
        <p:txBody>
          <a:bodyPr>
            <a:normAutofit/>
          </a:bodyPr>
          <a:lstStyle/>
          <a:p>
            <a:r>
              <a:rPr lang="pl-PL" sz="3200" cap="small" dirty="0" smtClean="0"/>
              <a:t>Zastosowane modele statystyczne </a:t>
            </a:r>
            <a:r>
              <a:rPr lang="pl-PL" sz="3200" dirty="0" smtClean="0"/>
              <a:t>– c.d.</a:t>
            </a:r>
            <a:endParaRPr lang="en-US" sz="3200" dirty="0"/>
          </a:p>
        </p:txBody>
      </p:sp>
    </p:spTree>
    <p:extLst>
      <p:ext uri="{BB962C8B-B14F-4D97-AF65-F5344CB8AC3E}">
        <p14:creationId xmlns="" xmlns:p14="http://schemas.microsoft.com/office/powerpoint/2010/main" val="26739851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pl-PL" sz="2800" cap="small" dirty="0" smtClean="0"/>
              <a:t>Istotność statystyczna </a:t>
            </a:r>
            <a:br>
              <a:rPr lang="pl-PL" sz="2800" cap="small" dirty="0" smtClean="0"/>
            </a:br>
            <a:r>
              <a:rPr lang="pl-PL" sz="2800" cap="small" dirty="0" smtClean="0"/>
              <a:t>efektu oddziaływania eksperymentalnego</a:t>
            </a:r>
            <a:endParaRPr lang="en-US" cap="small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48506427"/>
              </p:ext>
            </p:extLst>
          </p:nvPr>
        </p:nvGraphicFramePr>
        <p:xfrm>
          <a:off x="107502" y="1340768"/>
          <a:ext cx="9036498" cy="275034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376268"/>
                <a:gridCol w="1152128"/>
                <a:gridCol w="1152128"/>
                <a:gridCol w="1008112"/>
                <a:gridCol w="1080120"/>
                <a:gridCol w="1008112"/>
                <a:gridCol w="1259630"/>
              </a:tblGrid>
              <a:tr h="381731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 </a:t>
                      </a:r>
                      <a:endParaRPr lang="pl-PL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 smtClean="0">
                          <a:effectLst/>
                        </a:rPr>
                        <a:t>Wielkość efektu</a:t>
                      </a:r>
                      <a:endParaRPr lang="pl-PL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 smtClean="0">
                          <a:effectLst/>
                        </a:rPr>
                        <a:t>Błąd standard.</a:t>
                      </a:r>
                      <a:endParaRPr lang="pl-PL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95% </a:t>
                      </a:r>
                      <a:r>
                        <a:rPr lang="pl-PL" sz="2000" b="1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przedz</a:t>
                      </a:r>
                      <a:r>
                        <a:rPr lang="pl-PL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pl-PL" sz="2000" b="1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ufn</a:t>
                      </a:r>
                      <a:r>
                        <a:rPr lang="pl-PL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pl-PL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l-PL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>
                          <a:effectLst/>
                        </a:rPr>
                        <a:t>z</a:t>
                      </a:r>
                      <a:endParaRPr lang="pl-PL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 smtClean="0">
                          <a:effectLst/>
                        </a:rPr>
                        <a:t>p-wartość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pl-PL" sz="2000" b="1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bezkier</a:t>
                      </a:r>
                      <a:r>
                        <a:rPr lang="pl-PL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.)</a:t>
                      </a:r>
                      <a:endParaRPr lang="pl-PL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834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dolna gr.</a:t>
                      </a:r>
                      <a:endParaRPr lang="pl-PL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górna gr.</a:t>
                      </a:r>
                      <a:endParaRPr lang="pl-PL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4870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 smtClean="0">
                          <a:effectLst/>
                        </a:rPr>
                        <a:t>Indykator grupy eksperymentalnej</a:t>
                      </a:r>
                      <a:endParaRPr lang="pl-PL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>
                          <a:effectLst/>
                        </a:rPr>
                        <a:t>-0,008</a:t>
                      </a:r>
                      <a:endParaRPr lang="pl-PL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</a:rPr>
                        <a:t>0,153</a:t>
                      </a:r>
                      <a:endParaRPr lang="pl-PL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</a:rPr>
                        <a:t>-0,308</a:t>
                      </a:r>
                      <a:endParaRPr lang="pl-PL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>
                          <a:effectLst/>
                        </a:rPr>
                        <a:t>0,291</a:t>
                      </a:r>
                      <a:endParaRPr lang="pl-PL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</a:rPr>
                        <a:t>-0,054</a:t>
                      </a:r>
                      <a:endParaRPr lang="pl-PL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>
                          <a:effectLst/>
                        </a:rPr>
                        <a:t>0,957</a:t>
                      </a:r>
                      <a:endParaRPr lang="pl-PL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762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>
                          <a:effectLst/>
                        </a:rPr>
                        <a:t>Indykator drugiego </a:t>
                      </a:r>
                      <a:r>
                        <a:rPr lang="pl-PL" sz="2400" b="1" dirty="0" smtClean="0">
                          <a:effectLst/>
                        </a:rPr>
                        <a:t>badania</a:t>
                      </a:r>
                      <a:endParaRPr lang="pl-PL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>
                          <a:effectLst/>
                        </a:rPr>
                        <a:t>0,515</a:t>
                      </a:r>
                      <a:endParaRPr lang="pl-PL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</a:rPr>
                        <a:t>0,092</a:t>
                      </a:r>
                      <a:endParaRPr lang="pl-PL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</a:rPr>
                        <a:t>0,334</a:t>
                      </a:r>
                      <a:endParaRPr lang="pl-PL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</a:rPr>
                        <a:t>0,696</a:t>
                      </a:r>
                      <a:endParaRPr lang="pl-PL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dirty="0">
                          <a:effectLst/>
                        </a:rPr>
                        <a:t>5,586</a:t>
                      </a:r>
                      <a:endParaRPr lang="pl-PL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>
                          <a:effectLst/>
                        </a:rPr>
                        <a:t>0,000</a:t>
                      </a:r>
                      <a:endParaRPr lang="pl-PL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76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 smtClean="0">
                          <a:effectLst/>
                        </a:rPr>
                        <a:t>Interakcja</a:t>
                      </a:r>
                      <a:endParaRPr lang="pl-PL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FF0000"/>
                          </a:solidFill>
                          <a:effectLst/>
                        </a:rPr>
                        <a:t>0,232</a:t>
                      </a:r>
                      <a:endParaRPr lang="pl-PL" sz="2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b="0" dirty="0">
                          <a:effectLst/>
                        </a:rPr>
                        <a:t>0,128</a:t>
                      </a:r>
                      <a:endParaRPr lang="pl-PL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b="0" dirty="0">
                          <a:effectLst/>
                        </a:rPr>
                        <a:t>-0,018</a:t>
                      </a:r>
                      <a:endParaRPr lang="pl-PL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b="0" dirty="0">
                          <a:effectLst/>
                        </a:rPr>
                        <a:t>0,483</a:t>
                      </a:r>
                      <a:endParaRPr lang="pl-PL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b="0" dirty="0">
                          <a:effectLst/>
                        </a:rPr>
                        <a:t>1,816</a:t>
                      </a:r>
                      <a:endParaRPr lang="pl-PL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FF0000"/>
                          </a:solidFill>
                          <a:effectLst/>
                        </a:rPr>
                        <a:t>0,069</a:t>
                      </a:r>
                      <a:endParaRPr lang="pl-PL" sz="2400" b="1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pole tekstowe 6"/>
          <p:cNvSpPr txBox="1"/>
          <p:nvPr/>
        </p:nvSpPr>
        <p:spPr>
          <a:xfrm>
            <a:off x="22239" y="4509120"/>
            <a:ext cx="8964488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600" dirty="0" smtClean="0"/>
              <a:t>Przy kierunkowej hipotezie alternatywnej o pozytywnym efekcie oddziaływania eksperymentalnego, jego wielkość oszacowana na </a:t>
            </a:r>
            <a:r>
              <a:rPr lang="pl-PL" sz="2600" b="1" dirty="0" smtClean="0">
                <a:solidFill>
                  <a:srgbClr val="FF0000"/>
                </a:solidFill>
              </a:rPr>
              <a:t>+0,232 </a:t>
            </a:r>
            <a:r>
              <a:rPr lang="pl-PL" sz="2600" dirty="0" smtClean="0"/>
              <a:t>jest istotna statystycznie na poziomie istotności </a:t>
            </a:r>
            <a:r>
              <a:rPr lang="el-GR" sz="2600" dirty="0" smtClean="0"/>
              <a:t>α</a:t>
            </a:r>
            <a:r>
              <a:rPr lang="pl-PL" sz="2600" dirty="0" smtClean="0"/>
              <a:t>=0,05.</a:t>
            </a:r>
          </a:p>
          <a:p>
            <a:endParaRPr lang="pl-PL" sz="2800" dirty="0" smtClean="0"/>
          </a:p>
        </p:txBody>
      </p:sp>
    </p:spTree>
    <p:extLst>
      <p:ext uri="{BB962C8B-B14F-4D97-AF65-F5344CB8AC3E}">
        <p14:creationId xmlns="" xmlns:p14="http://schemas.microsoft.com/office/powerpoint/2010/main" val="14460688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291097178"/>
              </p:ext>
            </p:extLst>
          </p:nvPr>
        </p:nvGraphicFramePr>
        <p:xfrm>
          <a:off x="107505" y="980728"/>
          <a:ext cx="8784976" cy="160926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1468404"/>
                <a:gridCol w="1828653"/>
                <a:gridCol w="1829633"/>
                <a:gridCol w="1828653"/>
                <a:gridCol w="1829633"/>
              </a:tblGrid>
              <a:tr h="6979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pl-PL" sz="1800" b="1" dirty="0">
                        <a:effectLst/>
                        <a:latin typeface="Calibri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 err="1">
                          <a:effectLst/>
                        </a:rPr>
                        <a:t>pre-test</a:t>
                      </a:r>
                      <a:endParaRPr lang="pl-PL" sz="1800" b="1" dirty="0">
                        <a:effectLst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(grupa kontrolna)</a:t>
                      </a:r>
                      <a:endParaRPr lang="pl-PL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 err="1">
                          <a:solidFill>
                            <a:schemeClr val="tx2"/>
                          </a:solidFill>
                          <a:effectLst/>
                        </a:rPr>
                        <a:t>pre</a:t>
                      </a:r>
                      <a:r>
                        <a:rPr lang="pl-PL" sz="1800" b="1" dirty="0">
                          <a:solidFill>
                            <a:schemeClr val="tx2"/>
                          </a:solidFill>
                          <a:effectLst/>
                        </a:rPr>
                        <a:t>-test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chemeClr val="tx2"/>
                          </a:solidFill>
                          <a:effectLst/>
                        </a:rPr>
                        <a:t>(grupa </a:t>
                      </a:r>
                      <a:r>
                        <a:rPr lang="pl-PL" sz="1800" b="1" dirty="0" err="1">
                          <a:solidFill>
                            <a:schemeClr val="tx2"/>
                          </a:solidFill>
                          <a:effectLst/>
                        </a:rPr>
                        <a:t>eksperym</a:t>
                      </a:r>
                      <a:r>
                        <a:rPr lang="pl-PL" sz="1800" b="1" dirty="0">
                          <a:solidFill>
                            <a:schemeClr val="tx2"/>
                          </a:solidFill>
                          <a:effectLst/>
                        </a:rPr>
                        <a:t>.)</a:t>
                      </a:r>
                      <a:endParaRPr lang="pl-PL" sz="1800" b="1" dirty="0">
                        <a:solidFill>
                          <a:schemeClr val="tx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post-test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effectLst/>
                        </a:rPr>
                        <a:t>(grupa kontrolna)</a:t>
                      </a:r>
                      <a:endParaRPr lang="pl-PL" sz="1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chemeClr val="tx2"/>
                          </a:solidFill>
                          <a:effectLst/>
                        </a:rPr>
                        <a:t>post-test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800" b="1" dirty="0">
                          <a:solidFill>
                            <a:schemeClr val="tx2"/>
                          </a:solidFill>
                          <a:effectLst/>
                        </a:rPr>
                        <a:t>(grupa </a:t>
                      </a:r>
                      <a:r>
                        <a:rPr lang="pl-PL" sz="1800" b="1" dirty="0" err="1">
                          <a:solidFill>
                            <a:schemeClr val="tx2"/>
                          </a:solidFill>
                          <a:effectLst/>
                        </a:rPr>
                        <a:t>eksperym</a:t>
                      </a:r>
                      <a:r>
                        <a:rPr lang="pl-PL" sz="1800" b="1" dirty="0">
                          <a:solidFill>
                            <a:schemeClr val="tx2"/>
                          </a:solidFill>
                          <a:effectLst/>
                        </a:rPr>
                        <a:t>.)</a:t>
                      </a:r>
                      <a:endParaRPr lang="pl-PL" sz="1800" b="1" dirty="0">
                        <a:solidFill>
                          <a:schemeClr val="tx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dirty="0">
                          <a:effectLst/>
                        </a:rPr>
                        <a:t>ś</a:t>
                      </a:r>
                      <a:r>
                        <a:rPr lang="pl-PL" sz="2000" b="1" dirty="0" smtClean="0">
                          <a:effectLst/>
                        </a:rPr>
                        <a:t>rednia</a:t>
                      </a:r>
                      <a:endParaRPr lang="pl-PL" sz="20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600" b="1" dirty="0">
                          <a:effectLst/>
                        </a:rPr>
                        <a:t>21,2</a:t>
                      </a:r>
                      <a:endParaRPr lang="pl-PL" sz="2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600" b="1" dirty="0">
                          <a:solidFill>
                            <a:schemeClr val="tx2"/>
                          </a:solidFill>
                          <a:effectLst/>
                        </a:rPr>
                        <a:t>21,1</a:t>
                      </a:r>
                      <a:endParaRPr lang="pl-PL" sz="2600" b="1" dirty="0">
                        <a:solidFill>
                          <a:schemeClr val="tx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600" b="1" dirty="0">
                          <a:effectLst/>
                        </a:rPr>
                        <a:t>25,8</a:t>
                      </a:r>
                      <a:endParaRPr lang="pl-PL" sz="2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600" b="1" dirty="0">
                          <a:solidFill>
                            <a:schemeClr val="tx2"/>
                          </a:solidFill>
                          <a:effectLst/>
                        </a:rPr>
                        <a:t>28,3</a:t>
                      </a:r>
                      <a:endParaRPr lang="pl-PL" sz="2600" b="1" dirty="0">
                        <a:solidFill>
                          <a:schemeClr val="tx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4431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000" b="1" spc="-50" baseline="0" dirty="0">
                          <a:effectLst/>
                        </a:rPr>
                        <a:t>% maksimum</a:t>
                      </a:r>
                      <a:endParaRPr lang="pl-PL" sz="2000" b="1" spc="-50" baseline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600" b="1">
                          <a:effectLst/>
                        </a:rPr>
                        <a:t>45,0%</a:t>
                      </a:r>
                      <a:endParaRPr lang="pl-PL" sz="2600" b="1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600" b="1" dirty="0">
                          <a:solidFill>
                            <a:schemeClr val="tx2"/>
                          </a:solidFill>
                          <a:effectLst/>
                        </a:rPr>
                        <a:t>45,0%</a:t>
                      </a:r>
                      <a:endParaRPr lang="pl-PL" sz="2600" b="1" dirty="0">
                        <a:solidFill>
                          <a:schemeClr val="tx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600" b="1" dirty="0">
                          <a:effectLst/>
                        </a:rPr>
                        <a:t>54,8%</a:t>
                      </a:r>
                      <a:endParaRPr lang="pl-PL" sz="26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l-PL" sz="2600" b="1" dirty="0">
                          <a:solidFill>
                            <a:schemeClr val="tx2"/>
                          </a:solidFill>
                          <a:effectLst/>
                        </a:rPr>
                        <a:t>60,3%</a:t>
                      </a:r>
                      <a:endParaRPr lang="pl-PL" sz="2600" b="1" dirty="0">
                        <a:solidFill>
                          <a:schemeClr val="tx2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40960" cy="720080"/>
          </a:xfrm>
        </p:spPr>
        <p:txBody>
          <a:bodyPr>
            <a:normAutofit/>
          </a:bodyPr>
          <a:lstStyle/>
          <a:p>
            <a:r>
              <a:rPr lang="pl-PL" sz="2800" b="1" cap="small" dirty="0" smtClean="0"/>
              <a:t>Różnice wyników na wspólnej skali testu</a:t>
            </a:r>
            <a:endParaRPr lang="en-US" b="1" cap="small" dirty="0"/>
          </a:p>
        </p:txBody>
      </p:sp>
      <p:sp>
        <p:nvSpPr>
          <p:cNvPr id="6" name="Prostokąt 5"/>
          <p:cNvSpPr/>
          <p:nvPr/>
        </p:nvSpPr>
        <p:spPr>
          <a:xfrm>
            <a:off x="107504" y="2780928"/>
            <a:ext cx="8856984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200" dirty="0" smtClean="0"/>
              <a:t>W klasach eksperymentalnych wyniki wzrosły o </a:t>
            </a:r>
            <a:r>
              <a:rPr lang="pl-PL" sz="2200" b="1" dirty="0" smtClean="0"/>
              <a:t>7,17</a:t>
            </a:r>
            <a:r>
              <a:rPr lang="pl-PL" sz="2200" dirty="0" smtClean="0"/>
              <a:t> punktu, </a:t>
            </a:r>
            <a:r>
              <a:rPr lang="pl-PL" sz="2200" dirty="0"/>
              <a:t>co </a:t>
            </a:r>
            <a:r>
              <a:rPr lang="pl-PL" sz="2200" dirty="0" smtClean="0"/>
              <a:t>odpowiada wzrostowi </a:t>
            </a:r>
            <a:r>
              <a:rPr lang="pl-PL" sz="2200" dirty="0"/>
              <a:t>o </a:t>
            </a:r>
            <a:r>
              <a:rPr lang="pl-PL" sz="2200" b="1" dirty="0" smtClean="0"/>
              <a:t>34</a:t>
            </a:r>
            <a:r>
              <a:rPr lang="pl-PL" sz="2200" b="1" dirty="0"/>
              <a:t>%</a:t>
            </a:r>
            <a:r>
              <a:rPr lang="pl-PL" sz="2200" dirty="0"/>
              <a:t> </a:t>
            </a:r>
            <a:r>
              <a:rPr lang="pl-PL" sz="2200" dirty="0" smtClean="0"/>
              <a:t>w </a:t>
            </a:r>
            <a:r>
              <a:rPr lang="pl-PL" sz="2200" dirty="0"/>
              <a:t>porównaniu do </a:t>
            </a:r>
            <a:r>
              <a:rPr lang="pl-PL" sz="2200" dirty="0" smtClean="0"/>
              <a:t>wyników z </a:t>
            </a:r>
            <a:r>
              <a:rPr lang="pl-PL" sz="2200" dirty="0" err="1" smtClean="0"/>
              <a:t>pretestu</a:t>
            </a:r>
            <a:r>
              <a:rPr lang="pl-PL" sz="2200" dirty="0" smtClean="0"/>
              <a:t> (założona wartość docelowa: 20%).</a:t>
            </a:r>
          </a:p>
          <a:p>
            <a:endParaRPr lang="pl-PL" sz="2200" dirty="0"/>
          </a:p>
          <a:p>
            <a:r>
              <a:rPr lang="pl-PL" sz="2200" dirty="0" smtClean="0"/>
              <a:t>Jest to wzrost o </a:t>
            </a:r>
            <a:r>
              <a:rPr lang="pl-PL" sz="2200" dirty="0"/>
              <a:t>2,57 </a:t>
            </a:r>
            <a:r>
              <a:rPr lang="pl-PL" sz="2200" dirty="0" smtClean="0"/>
              <a:t>punktu większy niż zaobserwowany w tym samym czasie przyrost wyników w klasach kontrolnych (4,62 pkt.). Specyficznie związany z udziałem w projekcie </a:t>
            </a:r>
            <a:r>
              <a:rPr lang="pl-PL" sz="2200" i="1" dirty="0" smtClean="0"/>
              <a:t>Gramy w Piktogramy</a:t>
            </a:r>
            <a:r>
              <a:rPr lang="pl-PL" sz="2200" dirty="0" smtClean="0"/>
              <a:t> „dodatkowy” przyrost wyników wyniósł zatem </a:t>
            </a:r>
            <a:r>
              <a:rPr lang="pl-PL" sz="2200" b="1" dirty="0" smtClean="0"/>
              <a:t>55,6%</a:t>
            </a:r>
            <a:r>
              <a:rPr lang="pl-PL" sz="2200" dirty="0" smtClean="0"/>
              <a:t> przyrostu, jaki następuje w czasie między </a:t>
            </a:r>
            <a:r>
              <a:rPr lang="pl-PL" sz="2200" dirty="0" err="1" smtClean="0"/>
              <a:t>pretestem</a:t>
            </a:r>
            <a:r>
              <a:rPr lang="pl-PL" sz="2200" dirty="0" smtClean="0"/>
              <a:t> a </a:t>
            </a:r>
            <a:r>
              <a:rPr lang="pl-PL" sz="2200" dirty="0" err="1" smtClean="0"/>
              <a:t>posttem</a:t>
            </a:r>
            <a:r>
              <a:rPr lang="pl-PL" sz="2200" dirty="0" smtClean="0"/>
              <a:t> niezależnie od warunków eksperymentalnych.</a:t>
            </a:r>
            <a:endParaRPr lang="en-US" sz="2200" dirty="0"/>
          </a:p>
        </p:txBody>
      </p:sp>
    </p:spTree>
    <p:extLst>
      <p:ext uri="{BB962C8B-B14F-4D97-AF65-F5344CB8AC3E}">
        <p14:creationId xmlns="" xmlns:p14="http://schemas.microsoft.com/office/powerpoint/2010/main" val="10182584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1640" y="2708920"/>
            <a:ext cx="6400800" cy="648072"/>
          </a:xfrm>
        </p:spPr>
        <p:txBody>
          <a:bodyPr>
            <a:normAutofit/>
          </a:bodyPr>
          <a:lstStyle/>
          <a:p>
            <a:r>
              <a:rPr lang="pl-PL" sz="3600" b="1" cap="small" dirty="0" smtClean="0">
                <a:solidFill>
                  <a:schemeClr val="tx1"/>
                </a:solidFill>
              </a:rPr>
              <a:t>Kosztem czego?</a:t>
            </a:r>
            <a:endParaRPr lang="pl-PL" sz="3600" b="1" cap="smal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31640" y="2708920"/>
            <a:ext cx="6400800" cy="648072"/>
          </a:xfrm>
        </p:spPr>
        <p:txBody>
          <a:bodyPr/>
          <a:lstStyle/>
          <a:p>
            <a:r>
              <a:rPr lang="pl-PL" b="1" cap="small" dirty="0" smtClean="0">
                <a:solidFill>
                  <a:schemeClr val="tx1"/>
                </a:solidFill>
              </a:rPr>
              <a:t>Wykonywanie obliczeń </a:t>
            </a:r>
            <a:endParaRPr lang="pl-PL" b="1" cap="smal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Wykonywanie obliczeń 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 l="5162" t="17693" r="257"/>
          <a:stretch>
            <a:fillRect/>
          </a:stretch>
        </p:blipFill>
        <p:spPr bwMode="auto">
          <a:xfrm>
            <a:off x="0" y="980728"/>
            <a:ext cx="9144000" cy="25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ole tekstowe 4"/>
          <p:cNvSpPr txBox="1"/>
          <p:nvPr/>
        </p:nvSpPr>
        <p:spPr>
          <a:xfrm>
            <a:off x="7164288" y="764704"/>
            <a:ext cx="1979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000" b="1" cap="small" dirty="0" err="1" smtClean="0"/>
              <a:t>Pretest</a:t>
            </a:r>
            <a:endParaRPr lang="pl-PL" sz="2000" b="1" cap="small" dirty="0"/>
          </a:p>
        </p:txBody>
      </p:sp>
      <p:grpSp>
        <p:nvGrpSpPr>
          <p:cNvPr id="9" name="Grupa 8"/>
          <p:cNvGrpSpPr/>
          <p:nvPr/>
        </p:nvGrpSpPr>
        <p:grpSpPr>
          <a:xfrm>
            <a:off x="0" y="3645024"/>
            <a:ext cx="9144000" cy="2520280"/>
            <a:chOff x="0" y="3645024"/>
            <a:chExt cx="9144000" cy="2520280"/>
          </a:xfrm>
        </p:grpSpPr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 l="5038" t="22884" r="119" b="4650"/>
            <a:stretch>
              <a:fillRect/>
            </a:stretch>
          </p:blipFill>
          <p:spPr bwMode="auto">
            <a:xfrm>
              <a:off x="0" y="3933056"/>
              <a:ext cx="9144000" cy="2232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pole tekstowe 7"/>
            <p:cNvSpPr txBox="1"/>
            <p:nvPr/>
          </p:nvSpPr>
          <p:spPr>
            <a:xfrm>
              <a:off x="7164288" y="3645024"/>
              <a:ext cx="19797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pl-PL" sz="2000" b="1" cap="small" dirty="0" err="1" smtClean="0"/>
                <a:t>Postest</a:t>
              </a:r>
              <a:endParaRPr lang="pl-PL" sz="2000" b="1" cap="small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/>
              <a:t>Wykonywanie obliczeń </a:t>
            </a:r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323528" y="980728"/>
          <a:ext cx="8568952" cy="5014701"/>
        </p:xfrm>
        <a:graphic>
          <a:graphicData uri="http://schemas.openxmlformats.org/drawingml/2006/table">
            <a:tbl>
              <a:tblPr/>
              <a:tblGrid>
                <a:gridCol w="1798216"/>
                <a:gridCol w="3385368"/>
                <a:gridCol w="3385368"/>
              </a:tblGrid>
              <a:tr h="4625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Klasy eksperymentalne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>
                          <a:latin typeface="+mj-lt"/>
                          <a:ea typeface="Calibri"/>
                          <a:cs typeface="Times New Roman"/>
                        </a:rPr>
                        <a:t>Klasy kontrolne</a:t>
                      </a:r>
                      <a:endParaRPr lang="pl-PL" sz="240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4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 err="1">
                          <a:latin typeface="+mj-lt"/>
                          <a:ea typeface="Calibri"/>
                          <a:cs typeface="Times New Roman"/>
                        </a:rPr>
                        <a:t>Pretest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25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200" dirty="0">
                          <a:latin typeface="+mj-lt"/>
                          <a:ea typeface="Calibri"/>
                          <a:cs typeface="Times New Roman"/>
                        </a:rPr>
                        <a:t>dodawanie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66,3%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75,9%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200" dirty="0">
                          <a:latin typeface="+mj-lt"/>
                          <a:ea typeface="Calibri"/>
                          <a:cs typeface="Times New Roman"/>
                        </a:rPr>
                        <a:t>odejmowanie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43,1%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45,3%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25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>
                          <a:latin typeface="+mj-lt"/>
                          <a:ea typeface="Calibri"/>
                          <a:cs typeface="Times New Roman"/>
                        </a:rPr>
                        <a:t>Średnia</a:t>
                      </a:r>
                      <a:endParaRPr lang="pl-PL" sz="240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54,7%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60,6%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4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>
                          <a:latin typeface="+mj-lt"/>
                          <a:ea typeface="Calibri"/>
                          <a:cs typeface="Times New Roman"/>
                        </a:rPr>
                        <a:t>Posttest</a:t>
                      </a:r>
                      <a:endParaRPr lang="pl-PL" sz="240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625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200" dirty="0">
                          <a:latin typeface="+mj-lt"/>
                          <a:ea typeface="Calibri"/>
                          <a:cs typeface="Times New Roman"/>
                        </a:rPr>
                        <a:t>dodawanie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69,8%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74,2%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200" dirty="0">
                          <a:latin typeface="+mj-lt"/>
                          <a:ea typeface="Calibri"/>
                          <a:cs typeface="Times New Roman"/>
                        </a:rPr>
                        <a:t>odejmowanie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70,5%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66,9%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625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>
                          <a:latin typeface="+mj-lt"/>
                          <a:ea typeface="Calibri"/>
                          <a:cs typeface="Times New Roman"/>
                        </a:rPr>
                        <a:t>150 : 25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60,6%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51,9%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625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>
                          <a:latin typeface="+mj-lt"/>
                          <a:ea typeface="Calibri"/>
                          <a:cs typeface="Times New Roman"/>
                        </a:rPr>
                        <a:t>140 : 35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64,1%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64,6%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46253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>
                          <a:latin typeface="+mj-lt"/>
                          <a:ea typeface="Calibri"/>
                          <a:cs typeface="Times New Roman"/>
                        </a:rPr>
                        <a:t>Średnia</a:t>
                      </a:r>
                      <a:endParaRPr lang="pl-PL" sz="240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67,6%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66,5%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 smtClean="0"/>
              <a:t>Wykonywanie obliczeń </a:t>
            </a:r>
            <a:endParaRPr lang="pl-PL" sz="2000" b="1" cap="small" dirty="0"/>
          </a:p>
        </p:txBody>
      </p:sp>
      <p:sp>
        <p:nvSpPr>
          <p:cNvPr id="5" name="Podtytuł 2"/>
          <p:cNvSpPr>
            <a:spLocks noGrp="1"/>
          </p:cNvSpPr>
          <p:nvPr>
            <p:ph type="subTitle" idx="1"/>
          </p:nvPr>
        </p:nvSpPr>
        <p:spPr>
          <a:xfrm>
            <a:off x="539552" y="1196752"/>
            <a:ext cx="8064896" cy="4608512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 err="1">
                <a:solidFill>
                  <a:schemeClr val="tx1"/>
                </a:solidFill>
              </a:rPr>
              <a:t>preteście</a:t>
            </a:r>
            <a:r>
              <a:rPr lang="pl-PL" sz="2600" dirty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klasy kontrolne uzyskały średni wynik </a:t>
            </a: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o 5,9% lepszy od klas eksperymentalnych. </a:t>
            </a: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 err="1">
                <a:solidFill>
                  <a:schemeClr val="tx1"/>
                </a:solidFill>
              </a:rPr>
              <a:t>postteście</a:t>
            </a:r>
            <a:r>
              <a:rPr lang="pl-PL" sz="2600" dirty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 obie grupy klas uzyskały bardzo zbliżone wyniki: 1,1% na korzyść klas eksperymentalnych.</a:t>
            </a: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Zatem poprawa o </a:t>
            </a:r>
            <a:r>
              <a:rPr lang="pl-PL" sz="2600" b="1" dirty="0" smtClean="0">
                <a:solidFill>
                  <a:schemeClr val="tx1"/>
                </a:solidFill>
              </a:rPr>
              <a:t>7%</a:t>
            </a:r>
            <a:r>
              <a:rPr lang="pl-PL" sz="2600" dirty="0" smtClean="0">
                <a:solidFill>
                  <a:schemeClr val="tx1"/>
                </a:solidFill>
              </a:rPr>
              <a:t> w stosunku do klas kontrolnych.</a:t>
            </a: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11560" y="2708920"/>
            <a:ext cx="7560840" cy="648072"/>
          </a:xfrm>
        </p:spPr>
        <p:txBody>
          <a:bodyPr>
            <a:normAutofit/>
          </a:bodyPr>
          <a:lstStyle/>
          <a:p>
            <a:r>
              <a:rPr lang="pl-PL" b="1" cap="small" dirty="0" smtClean="0">
                <a:solidFill>
                  <a:schemeClr val="tx1"/>
                </a:solidFill>
              </a:rPr>
              <a:t>Rozwiązywanie typowych zadań tekstowych</a:t>
            </a:r>
            <a:endParaRPr lang="pl-PL" b="1" cap="smal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4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/>
              <a:t>Rozwiązywanie typowych zadań tekstowych</a:t>
            </a:r>
          </a:p>
        </p:txBody>
      </p:sp>
      <p:sp>
        <p:nvSpPr>
          <p:cNvPr id="5" name="pole tekstowe 4"/>
          <p:cNvSpPr txBox="1"/>
          <p:nvPr/>
        </p:nvSpPr>
        <p:spPr>
          <a:xfrm>
            <a:off x="7164288" y="1196752"/>
            <a:ext cx="1979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l-PL" sz="2000" b="1" cap="small" dirty="0" err="1" smtClean="0"/>
              <a:t>Pretest</a:t>
            </a:r>
            <a:endParaRPr lang="pl-PL" sz="2000" b="1" cap="small" dirty="0"/>
          </a:p>
        </p:txBody>
      </p:sp>
      <p:grpSp>
        <p:nvGrpSpPr>
          <p:cNvPr id="19" name="Grupa 18"/>
          <p:cNvGrpSpPr/>
          <p:nvPr/>
        </p:nvGrpSpPr>
        <p:grpSpPr>
          <a:xfrm>
            <a:off x="107504" y="1628801"/>
            <a:ext cx="8928993" cy="1776339"/>
            <a:chOff x="107504" y="1628801"/>
            <a:chExt cx="8928993" cy="1776339"/>
          </a:xfrm>
        </p:grpSpPr>
        <p:pic>
          <p:nvPicPr>
            <p:cNvPr id="12" name="Obraz 11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07504" y="2564904"/>
              <a:ext cx="8928992" cy="840236"/>
            </a:xfrm>
            <a:prstGeom prst="rect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pic>
        <p:pic>
          <p:nvPicPr>
            <p:cNvPr id="13" name="Obraz 12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505" y="1628801"/>
              <a:ext cx="8928992" cy="919601"/>
            </a:xfrm>
            <a:prstGeom prst="rect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pic>
      </p:grpSp>
      <p:grpSp>
        <p:nvGrpSpPr>
          <p:cNvPr id="20" name="Grupa 19"/>
          <p:cNvGrpSpPr/>
          <p:nvPr/>
        </p:nvGrpSpPr>
        <p:grpSpPr>
          <a:xfrm>
            <a:off x="107503" y="3501008"/>
            <a:ext cx="9036497" cy="2260656"/>
            <a:chOff x="107503" y="3501008"/>
            <a:chExt cx="9036497" cy="2260656"/>
          </a:xfrm>
        </p:grpSpPr>
        <p:pic>
          <p:nvPicPr>
            <p:cNvPr id="14" name="Obraz 13"/>
            <p:cNvPicPr>
              <a:picLocks noChangeAspect="1"/>
            </p:cNvPicPr>
            <p:nvPr/>
          </p:nvPicPr>
          <p:blipFill>
            <a:blip r:embed="rId5" cstate="print"/>
            <a:srcRect t="12987"/>
            <a:stretch>
              <a:fillRect/>
            </a:stretch>
          </p:blipFill>
          <p:spPr bwMode="auto">
            <a:xfrm>
              <a:off x="107504" y="3933056"/>
              <a:ext cx="8928000" cy="902926"/>
            </a:xfrm>
            <a:prstGeom prst="rect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pic>
        <p:pic>
          <p:nvPicPr>
            <p:cNvPr id="15" name="Obraz 14"/>
            <p:cNvPicPr>
              <a:picLocks noChangeAspect="1"/>
            </p:cNvPicPr>
            <p:nvPr/>
          </p:nvPicPr>
          <p:blipFill>
            <a:blip r:embed="rId6" cstate="print"/>
            <a:srcRect l="2630"/>
            <a:stretch>
              <a:fillRect/>
            </a:stretch>
          </p:blipFill>
          <p:spPr bwMode="auto">
            <a:xfrm>
              <a:off x="107503" y="4869160"/>
              <a:ext cx="8931600" cy="892504"/>
            </a:xfrm>
            <a:prstGeom prst="rect">
              <a:avLst/>
            </a:prstGeom>
            <a:noFill/>
            <a:ln w="28575">
              <a:solidFill>
                <a:schemeClr val="bg1">
                  <a:lumMod val="65000"/>
                </a:schemeClr>
              </a:solidFill>
              <a:miter lim="800000"/>
              <a:headEnd/>
              <a:tailEnd/>
            </a:ln>
          </p:spPr>
        </p:pic>
        <p:sp>
          <p:nvSpPr>
            <p:cNvPr id="18" name="pole tekstowe 17"/>
            <p:cNvSpPr txBox="1"/>
            <p:nvPr/>
          </p:nvSpPr>
          <p:spPr>
            <a:xfrm>
              <a:off x="7164288" y="3501008"/>
              <a:ext cx="19797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pl-PL" sz="2000" b="1" cap="small" dirty="0" err="1" smtClean="0"/>
                <a:t>Posttest</a:t>
              </a:r>
              <a:endParaRPr lang="pl-PL" sz="2000" b="1" cap="small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/>
              <a:t>Rozwiązywanie typowych zadań tekstowych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323528" y="1052736"/>
          <a:ext cx="8620487" cy="4860000"/>
        </p:xfrm>
        <a:graphic>
          <a:graphicData uri="http://schemas.openxmlformats.org/drawingml/2006/table">
            <a:tbl>
              <a:tblPr/>
              <a:tblGrid>
                <a:gridCol w="1564487"/>
                <a:gridCol w="3528000"/>
                <a:gridCol w="3528000"/>
              </a:tblGrid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Klasy eksperymentalne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Klasy kontrolne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 err="1">
                          <a:latin typeface="+mj-lt"/>
                          <a:ea typeface="Calibri"/>
                          <a:cs typeface="Times New Roman"/>
                        </a:rPr>
                        <a:t>Pretest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 smtClean="0">
                          <a:latin typeface="+mj-lt"/>
                          <a:ea typeface="Calibri"/>
                          <a:cs typeface="Times New Roman"/>
                        </a:rPr>
                        <a:t>2. kasztany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96,9%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97,6%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 smtClean="0">
                          <a:latin typeface="+mj-lt"/>
                          <a:ea typeface="Calibri"/>
                          <a:cs typeface="Times New Roman"/>
                        </a:rPr>
                        <a:t>4.</a:t>
                      </a:r>
                      <a:r>
                        <a:rPr lang="pl-PL" sz="2400" baseline="0" dirty="0" smtClean="0">
                          <a:latin typeface="+mj-lt"/>
                          <a:ea typeface="Calibri"/>
                          <a:cs typeface="Times New Roman"/>
                        </a:rPr>
                        <a:t> modele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74,4%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84,7%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Średnia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85,7%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91,2%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 err="1">
                          <a:latin typeface="+mj-lt"/>
                          <a:ea typeface="Calibri"/>
                          <a:cs typeface="Times New Roman"/>
                        </a:rPr>
                        <a:t>Posttest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Dobre rozwiązanie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 smtClean="0">
                          <a:latin typeface="+mj-lt"/>
                          <a:ea typeface="Calibri"/>
                          <a:cs typeface="Times New Roman"/>
                        </a:rPr>
                        <a:t>2. zgrzewki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76,5%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77,3%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 smtClean="0">
                          <a:latin typeface="+mj-lt"/>
                          <a:ea typeface="Calibri"/>
                          <a:cs typeface="Times New Roman"/>
                        </a:rPr>
                        <a:t>4. działka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74,5%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dirty="0">
                          <a:latin typeface="+mj-lt"/>
                          <a:ea typeface="Calibri"/>
                          <a:cs typeface="Times New Roman"/>
                        </a:rPr>
                        <a:t>66,3%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Średnia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solidFill>
                            <a:srgbClr val="000066"/>
                          </a:solidFill>
                          <a:latin typeface="+mj-lt"/>
                          <a:ea typeface="Calibri"/>
                          <a:cs typeface="Times New Roman"/>
                        </a:rPr>
                        <a:t>75,5%</a:t>
                      </a:r>
                      <a:endParaRPr lang="pl-PL" sz="2400" dirty="0">
                        <a:solidFill>
                          <a:srgbClr val="000066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l-PL" sz="2400" b="1" dirty="0">
                          <a:latin typeface="+mj-lt"/>
                          <a:ea typeface="Calibri"/>
                          <a:cs typeface="Times New Roman"/>
                        </a:rPr>
                        <a:t>71,8%</a:t>
                      </a: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D9C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18864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pl-PL" sz="2000" b="1" cap="small" dirty="0" smtClean="0"/>
              <a:t>Rozwiązywanie typowych zadań tekstowych</a:t>
            </a:r>
            <a:endParaRPr lang="pl-PL" sz="2000" b="1" cap="small" dirty="0"/>
          </a:p>
        </p:txBody>
      </p:sp>
      <p:sp>
        <p:nvSpPr>
          <p:cNvPr id="5" name="Podtytuł 2"/>
          <p:cNvSpPr>
            <a:spLocks noGrp="1"/>
          </p:cNvSpPr>
          <p:nvPr>
            <p:ph type="subTitle" idx="1"/>
          </p:nvPr>
        </p:nvSpPr>
        <p:spPr>
          <a:xfrm>
            <a:off x="539552" y="1196752"/>
            <a:ext cx="8064896" cy="4608512"/>
          </a:xfrm>
        </p:spPr>
        <p:txBody>
          <a:bodyPr>
            <a:normAutofit/>
          </a:bodyPr>
          <a:lstStyle/>
          <a:p>
            <a:pPr algn="l">
              <a:spcBef>
                <a:spcPts val="0"/>
              </a:spcBef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 err="1">
                <a:solidFill>
                  <a:schemeClr val="tx1"/>
                </a:solidFill>
              </a:rPr>
              <a:t>preteście</a:t>
            </a:r>
            <a:r>
              <a:rPr lang="pl-PL" sz="2600" dirty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klasy kontrolne uzyskały średni wynik </a:t>
            </a: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o 5,5% lepszy od klas eksperymentalnych. </a:t>
            </a: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 err="1">
                <a:solidFill>
                  <a:schemeClr val="tx1"/>
                </a:solidFill>
              </a:rPr>
              <a:t>postteście</a:t>
            </a:r>
            <a:r>
              <a:rPr lang="pl-PL" sz="2600" dirty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 średni wynik klas eksperymentalnych </a:t>
            </a: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był lepszy o 3,7% od klas kontrolnych.</a:t>
            </a:r>
          </a:p>
          <a:p>
            <a:pPr algn="l">
              <a:spcBef>
                <a:spcPts val="0"/>
              </a:spcBef>
            </a:pPr>
            <a:endParaRPr lang="pl-PL" sz="2600" dirty="0" smtClean="0">
              <a:solidFill>
                <a:schemeClr val="tx1"/>
              </a:solidFill>
            </a:endParaRPr>
          </a:p>
          <a:p>
            <a:pPr algn="l">
              <a:spcBef>
                <a:spcPts val="0"/>
              </a:spcBef>
            </a:pPr>
            <a:r>
              <a:rPr lang="pl-PL" sz="2600" dirty="0" smtClean="0">
                <a:solidFill>
                  <a:schemeClr val="tx1"/>
                </a:solidFill>
              </a:rPr>
              <a:t>Zmiana: </a:t>
            </a:r>
            <a:r>
              <a:rPr lang="pl-PL" sz="2600" b="1" dirty="0" smtClean="0">
                <a:solidFill>
                  <a:schemeClr val="tx1"/>
                </a:solidFill>
              </a:rPr>
              <a:t>9,2%</a:t>
            </a:r>
            <a:r>
              <a:rPr lang="pl-PL" sz="2600" dirty="0" smtClean="0">
                <a:solidFill>
                  <a:schemeClr val="tx1"/>
                </a:solidFill>
              </a:rPr>
              <a:t>. </a:t>
            </a:r>
            <a:endParaRPr lang="pl-PL" sz="2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11560" y="2708920"/>
            <a:ext cx="7560840" cy="648072"/>
          </a:xfrm>
        </p:spPr>
        <p:txBody>
          <a:bodyPr>
            <a:normAutofit/>
          </a:bodyPr>
          <a:lstStyle/>
          <a:p>
            <a:r>
              <a:rPr lang="pl-PL" b="1" cap="small" dirty="0" smtClean="0">
                <a:solidFill>
                  <a:schemeClr val="tx1"/>
                </a:solidFill>
              </a:rPr>
              <a:t>Podsumowanie</a:t>
            </a:r>
            <a:endParaRPr lang="pl-PL" b="1" cap="smal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Podsumowanie</a:t>
            </a: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1118108"/>
            <a:ext cx="9144000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W testach wykorzystano pięć grup zadań: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268288" marR="0" lvl="0" indent="-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nietypowe zadania tekstowe (modelowanie matematyczne)</a:t>
            </a:r>
          </a:p>
          <a:p>
            <a:pPr marL="268288" marR="0" lvl="0" indent="-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l-PL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268288" marR="0" lvl="0" indent="-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zadania badające rozumienie struktury systemu dziesiętnego</a:t>
            </a:r>
          </a:p>
          <a:p>
            <a:pPr marL="268288" marR="0" lvl="0" indent="-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l-PL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268288" marR="0" lvl="0" indent="-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zadania problemowe związane z dostrzeganiem </a:t>
            </a:r>
          </a:p>
          <a:p>
            <a:pPr marL="268288" marR="0" lvl="0" indent="-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pl-PL" sz="2600" dirty="0" smtClean="0">
                <a:latin typeface="+mj-lt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pl-PL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i wykorzystywaniem prawidłowości</a:t>
            </a:r>
          </a:p>
          <a:p>
            <a:pPr marL="268288" marR="0" lvl="0" indent="-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l-PL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268288" marR="0" lvl="0" indent="-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przykłady badające sprawność obliczeniową</a:t>
            </a:r>
          </a:p>
          <a:p>
            <a:pPr marL="268288" marR="0" lvl="0" indent="-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pl-PL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  <a:p>
            <a:pPr marL="268288" marR="0" lvl="0" indent="-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pl-PL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itchFamily="34" charset="0"/>
                <a:cs typeface="Times New Roman" pitchFamily="18" charset="0"/>
              </a:rPr>
              <a:t>typowe dla naszej szkoły zadania tekstowe.</a:t>
            </a:r>
            <a:endParaRPr kumimoji="0" lang="pl-PL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Podtytuł 2"/>
          <p:cNvSpPr txBox="1">
            <a:spLocks/>
          </p:cNvSpPr>
          <p:nvPr/>
        </p:nvSpPr>
        <p:spPr>
          <a:xfrm>
            <a:off x="1259632" y="0"/>
            <a:ext cx="6400800" cy="6480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Podsumowanie</a:t>
            </a: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0" y="902666"/>
            <a:ext cx="914400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pl-PL" sz="2600" dirty="0" smtClean="0"/>
              <a:t>We wszystkich badanych obszarach umiejętności w </a:t>
            </a:r>
            <a:r>
              <a:rPr lang="pl-PL" sz="2600" dirty="0" err="1" smtClean="0"/>
              <a:t>postteście</a:t>
            </a:r>
            <a:r>
              <a:rPr lang="pl-PL" sz="2600" dirty="0" smtClean="0"/>
              <a:t> </a:t>
            </a:r>
          </a:p>
          <a:p>
            <a:r>
              <a:rPr lang="pl-PL" sz="2600" dirty="0" smtClean="0"/>
              <a:t>uczniowie klas eksperymentalnych wypadli lepiej od swoich rówieśników z klas kontrolnych. </a:t>
            </a:r>
          </a:p>
          <a:p>
            <a:endParaRPr lang="pl-PL" sz="2600" dirty="0" smtClean="0"/>
          </a:p>
          <a:p>
            <a:r>
              <a:rPr lang="pl-PL" sz="2600" dirty="0" smtClean="0"/>
              <a:t>Średni wynik </a:t>
            </a:r>
            <a:r>
              <a:rPr lang="pl-PL" sz="2600" dirty="0" err="1" smtClean="0"/>
              <a:t>pretestu</a:t>
            </a:r>
            <a:r>
              <a:rPr lang="pl-PL" sz="2600" dirty="0" smtClean="0"/>
              <a:t> wyniósł odpowiednio 55,9% dla klas eksperymentalnych oraz 57,9% dla klas kontrolnych. </a:t>
            </a:r>
          </a:p>
          <a:p>
            <a:endParaRPr lang="pl-PL" sz="2600" dirty="0" smtClean="0"/>
          </a:p>
          <a:p>
            <a:r>
              <a:rPr lang="pl-PL" sz="2600" dirty="0" smtClean="0"/>
              <a:t>W </a:t>
            </a:r>
            <a:r>
              <a:rPr lang="pl-PL" sz="2600" dirty="0" err="1" smtClean="0"/>
              <a:t>postteście</a:t>
            </a:r>
            <a:r>
              <a:rPr lang="pl-PL" sz="2600" dirty="0" smtClean="0"/>
              <a:t> klasy eksperymentalny osiągnęły rezultat 61,4% </a:t>
            </a:r>
          </a:p>
          <a:p>
            <a:r>
              <a:rPr lang="pl-PL" sz="2600" dirty="0" smtClean="0"/>
              <a:t>przy 54,1% dla klas kontrolnych. </a:t>
            </a:r>
          </a:p>
          <a:p>
            <a:endParaRPr lang="pl-PL" sz="2600" dirty="0" smtClean="0"/>
          </a:p>
          <a:p>
            <a:r>
              <a:rPr lang="pl-PL" sz="2600" dirty="0" smtClean="0"/>
              <a:t>W </a:t>
            </a:r>
            <a:r>
              <a:rPr lang="pl-PL" sz="2600" dirty="0" err="1" smtClean="0"/>
              <a:t>preteście</a:t>
            </a:r>
            <a:r>
              <a:rPr lang="pl-PL" sz="2600" dirty="0" smtClean="0"/>
              <a:t> klasy eksperymentalne miały średni wynik o 2,0% niższy od klas kontrolnych, w </a:t>
            </a:r>
            <a:r>
              <a:rPr lang="pl-PL" sz="2600" dirty="0" err="1" smtClean="0"/>
              <a:t>postteście</a:t>
            </a:r>
            <a:r>
              <a:rPr lang="pl-PL" sz="2600" dirty="0" smtClean="0"/>
              <a:t> o 7,3% wyższy.</a:t>
            </a:r>
          </a:p>
          <a:p>
            <a:pPr marL="268288" marR="0" lvl="0" indent="-2682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pl-PL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259632" y="1196752"/>
            <a:ext cx="6400800" cy="648072"/>
          </a:xfrm>
        </p:spPr>
        <p:txBody>
          <a:bodyPr/>
          <a:lstStyle/>
          <a:p>
            <a:r>
              <a:rPr lang="pl-PL" b="1" cap="small" dirty="0" smtClean="0">
                <a:solidFill>
                  <a:schemeClr val="tx1"/>
                </a:solidFill>
              </a:rPr>
              <a:t>Kosztem czego?</a:t>
            </a:r>
            <a:endParaRPr lang="pl-PL" b="1" cap="small" dirty="0">
              <a:solidFill>
                <a:schemeClr val="tx1"/>
              </a:solidFill>
            </a:endParaRPr>
          </a:p>
        </p:txBody>
      </p:sp>
      <p:sp>
        <p:nvSpPr>
          <p:cNvPr id="4" name="Podtytuł 2"/>
          <p:cNvSpPr txBox="1">
            <a:spLocks/>
          </p:cNvSpPr>
          <p:nvPr/>
        </p:nvSpPr>
        <p:spPr>
          <a:xfrm>
            <a:off x="539552" y="2348880"/>
            <a:ext cx="8064896" cy="2016224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800" b="1" i="0" u="none" strike="noStrike" kern="1200" cap="small" spc="0" normalizeH="0" baseline="0" noProof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„Kosztem” </a:t>
            </a:r>
            <a:r>
              <a:rPr kumimoji="0" lang="pl-PL" sz="38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matematycznego rozwoju ucznia!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800" b="1" cap="small" dirty="0" smtClean="0">
              <a:solidFill>
                <a:srgbClr val="000066"/>
              </a:solidFill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8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000066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Także w obszarach nie objętych bezpośrednio eksperymentem.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1" i="0" u="none" strike="noStrike" kern="1200" cap="sm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83568" y="476672"/>
            <a:ext cx="7776864" cy="5112568"/>
          </a:xfrm>
        </p:spPr>
        <p:txBody>
          <a:bodyPr>
            <a:normAutofit/>
          </a:bodyPr>
          <a:lstStyle/>
          <a:p>
            <a:endParaRPr lang="pl-PL" dirty="0" smtClean="0"/>
          </a:p>
          <a:p>
            <a:endParaRPr lang="pl-PL" dirty="0"/>
          </a:p>
          <a:p>
            <a:endParaRPr lang="pl-PL" b="1" cap="small" dirty="0" smtClean="0">
              <a:solidFill>
                <a:schemeClr val="tx1"/>
              </a:solidFill>
            </a:endParaRPr>
          </a:p>
          <a:p>
            <a:r>
              <a:rPr lang="pl-PL" sz="4000" b="1" cap="all" dirty="0" smtClean="0">
                <a:solidFill>
                  <a:schemeClr val="tx1"/>
                </a:solidFill>
              </a:rPr>
              <a:t>NAUCZYCIELE</a:t>
            </a:r>
            <a:endParaRPr lang="pl-PL" sz="4000" b="1" cap="al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le tekstowe 2"/>
          <p:cNvSpPr txBox="1"/>
          <p:nvPr/>
        </p:nvSpPr>
        <p:spPr>
          <a:xfrm>
            <a:off x="539552" y="1196753"/>
            <a:ext cx="8208912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/>
              <a:t>Zmiany poglądów edukacyjnych nauczycieli na podstawie przeprowadzonych ankiet  w zakresie trzech wymiarów:</a:t>
            </a:r>
          </a:p>
          <a:p>
            <a:pPr marL="542925" indent="-542925"/>
            <a:endParaRPr lang="pl-PL" sz="2400" dirty="0" smtClean="0"/>
          </a:p>
          <a:p>
            <a:pPr marL="542925" indent="-542925">
              <a:buFont typeface="Wingdings" pitchFamily="2" charset="2"/>
              <a:buChar char="ü"/>
            </a:pPr>
            <a:r>
              <a:rPr lang="pl-PL" sz="2400" dirty="0" smtClean="0"/>
              <a:t>pesymizm edukacyjny</a:t>
            </a:r>
          </a:p>
          <a:p>
            <a:pPr marL="542925" indent="-542925">
              <a:buFont typeface="Wingdings" pitchFamily="2" charset="2"/>
              <a:buChar char="ü"/>
            </a:pPr>
            <a:endParaRPr lang="pl-PL" sz="2400" dirty="0" smtClean="0"/>
          </a:p>
          <a:p>
            <a:pPr marL="542925" indent="-542925">
              <a:buFont typeface="Wingdings" pitchFamily="2" charset="2"/>
              <a:buChar char="ü"/>
            </a:pPr>
            <a:r>
              <a:rPr lang="pl-PL" sz="2400" dirty="0" smtClean="0"/>
              <a:t>formalizm edukacyjny</a:t>
            </a:r>
          </a:p>
          <a:p>
            <a:pPr marL="542925" indent="-542925">
              <a:buFont typeface="Wingdings" pitchFamily="2" charset="2"/>
              <a:buChar char="ü"/>
            </a:pPr>
            <a:endParaRPr lang="pl-PL" sz="2400" dirty="0" smtClean="0"/>
          </a:p>
          <a:p>
            <a:pPr marL="542925" indent="-542925">
              <a:buFont typeface="Wingdings" pitchFamily="2" charset="2"/>
              <a:buChar char="ü"/>
            </a:pPr>
            <a:r>
              <a:rPr lang="pl-PL" sz="2400" dirty="0" smtClean="0"/>
              <a:t>promowanie samodzielności</a:t>
            </a:r>
          </a:p>
          <a:p>
            <a:endParaRPr lang="pl-PL" dirty="0" smtClean="0"/>
          </a:p>
          <a:p>
            <a:endParaRPr lang="pl-PL" dirty="0" smtClean="0"/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32172284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le tekstowe 2"/>
          <p:cNvSpPr txBox="1"/>
          <p:nvPr/>
        </p:nvSpPr>
        <p:spPr>
          <a:xfrm>
            <a:off x="467544" y="1124744"/>
            <a:ext cx="8352928" cy="5186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lnSpc>
                <a:spcPct val="120000"/>
              </a:lnSpc>
              <a:spcAft>
                <a:spcPts val="600"/>
              </a:spcAft>
            </a:pPr>
            <a:r>
              <a:rPr lang="pl-PL" sz="2200" b="1" dirty="0" smtClean="0"/>
              <a:t>Pesymizm edukacyjny</a:t>
            </a:r>
            <a:r>
              <a:rPr lang="pl-PL" sz="2200" dirty="0" smtClean="0"/>
              <a:t>: </a:t>
            </a:r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  <a:tabLst>
                <a:tab pos="361950" algn="l"/>
              </a:tabLst>
            </a:pPr>
            <a:r>
              <a:rPr lang="pl-PL" sz="2200" i="1" dirty="0" smtClean="0"/>
              <a:t>Tworzenie nawet prostych argumentacji i wyjaśnień przekracza możliwości większości uczniów klas 1-3.</a:t>
            </a:r>
            <a:endParaRPr lang="pl-PL" sz="2200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  <a:tabLst>
                <a:tab pos="361950" algn="l"/>
              </a:tabLst>
            </a:pPr>
            <a:r>
              <a:rPr lang="pl-PL" sz="2200" i="1" dirty="0" smtClean="0"/>
              <a:t>Nauczyciel ma niewielki wpływ na chęć dziecka do uczenia się matematyki.</a:t>
            </a:r>
            <a:endParaRPr lang="pl-PL" sz="2200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  <a:tabLst>
                <a:tab pos="361950" algn="l"/>
              </a:tabLst>
            </a:pPr>
            <a:r>
              <a:rPr lang="pl-PL" sz="2200" i="1" dirty="0" smtClean="0"/>
              <a:t>Uczniowie w tym wieku nie są w stanie tworzyć własnych sprytnych metod rozwiązywania zadań tekstowych.</a:t>
            </a:r>
            <a:endParaRPr lang="pl-PL" sz="2200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  <a:tabLst>
                <a:tab pos="361950" algn="l"/>
              </a:tabLst>
            </a:pPr>
            <a:r>
              <a:rPr lang="pl-PL" sz="2200" i="1" dirty="0" smtClean="0"/>
              <a:t>Zadania nietypowe mogą rozwiązywać tylko uczniowie najzdolniejsi.</a:t>
            </a:r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  <a:tabLst>
                <a:tab pos="361950" algn="l"/>
              </a:tabLst>
            </a:pPr>
            <a:r>
              <a:rPr lang="pl-PL" sz="2200" i="1" dirty="0" smtClean="0"/>
              <a:t>Nie warto podejmować z dziećmi dyskusji na trudne tematy, bo są jeszcze zbyt małe do takich rozmów w szkole.</a:t>
            </a:r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  <a:tabLst>
                <a:tab pos="361950" algn="l"/>
              </a:tabLst>
            </a:pPr>
            <a:r>
              <a:rPr lang="pl-PL" sz="2200" i="1" dirty="0" smtClean="0"/>
              <a:t>…</a:t>
            </a:r>
            <a:endParaRPr lang="pl-PL" sz="2200" dirty="0" smtClean="0"/>
          </a:p>
          <a:p>
            <a:pPr marL="361950" lvl="0" indent="-361950"/>
            <a:endParaRPr lang="pl-PL" sz="2000" dirty="0" smtClean="0"/>
          </a:p>
          <a:p>
            <a:pPr>
              <a:buFont typeface="Wingdings" pitchFamily="2" charset="2"/>
              <a:buChar char="ü"/>
            </a:pPr>
            <a:endParaRPr lang="pl-P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le tekstowe 2"/>
          <p:cNvSpPr txBox="1"/>
          <p:nvPr/>
        </p:nvSpPr>
        <p:spPr>
          <a:xfrm>
            <a:off x="467544" y="1052736"/>
            <a:ext cx="8424936" cy="497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lnSpc>
                <a:spcPct val="120000"/>
              </a:lnSpc>
              <a:spcAft>
                <a:spcPts val="600"/>
              </a:spcAft>
            </a:pPr>
            <a:r>
              <a:rPr lang="pl-PL" sz="2200" b="1" dirty="0" smtClean="0"/>
              <a:t>Formalizm edukacyjny: </a:t>
            </a:r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</a:pPr>
            <a:r>
              <a:rPr lang="pl-PL" sz="2200" i="1" dirty="0" smtClean="0"/>
              <a:t>Najważniejszym celem edukacji matematycznej w klasach 1-3 jest zapoznanie uczniów z symboliką matematyczną.</a:t>
            </a:r>
            <a:endParaRPr lang="pl-PL" sz="2200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</a:pPr>
            <a:r>
              <a:rPr lang="pl-PL" sz="2200" i="1" dirty="0" smtClean="0"/>
              <a:t>Podstawowym zadaniem nauczyciela jest staranne tłumaczenie dzieciom, jak mają rozwiązywać zadania różnych typów.</a:t>
            </a:r>
            <a:endParaRPr lang="pl-PL" sz="2200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</a:pPr>
            <a:r>
              <a:rPr lang="pl-PL" sz="2200" i="1" dirty="0" smtClean="0"/>
              <a:t>Ucząc się matematyki, dziecko powinno przede wszystkim uważnie słuchać nauczyciela i powtarzać jego czynności.</a:t>
            </a:r>
            <a:endParaRPr lang="pl-PL" sz="2200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</a:pPr>
            <a:r>
              <a:rPr lang="pl-PL" sz="2200" i="1" dirty="0" smtClean="0"/>
              <a:t>Jeśli chcemy, aby uczniowie opanowali umiejętności rozwiązywania zadań tekstowych, musimy przerobić z nimi dużą liczbę typowych zadań.</a:t>
            </a:r>
            <a:endParaRPr lang="pl-PL" sz="2200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</a:pPr>
            <a:r>
              <a:rPr lang="pl-PL" sz="2200" i="1" dirty="0" smtClean="0"/>
              <a:t>…</a:t>
            </a:r>
            <a:endParaRPr lang="pl-PL" sz="2200" dirty="0" smtClean="0"/>
          </a:p>
          <a:p>
            <a:pPr marL="361950" indent="-361950"/>
            <a:endParaRPr lang="pl-PL" sz="22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le tekstowe 2"/>
          <p:cNvSpPr txBox="1"/>
          <p:nvPr/>
        </p:nvSpPr>
        <p:spPr>
          <a:xfrm>
            <a:off x="395536" y="836712"/>
            <a:ext cx="8568952" cy="5924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lnSpc>
                <a:spcPct val="120000"/>
              </a:lnSpc>
            </a:pPr>
            <a:r>
              <a:rPr lang="pl-PL" sz="2200" b="1" dirty="0" smtClean="0"/>
              <a:t>Promowanie samodzielności</a:t>
            </a:r>
            <a:r>
              <a:rPr lang="pl-PL" sz="2200" dirty="0" smtClean="0"/>
              <a:t>: </a:t>
            </a:r>
            <a:endParaRPr lang="pl-PL" sz="2200" b="1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</a:pPr>
            <a:r>
              <a:rPr lang="pl-PL" sz="2200" i="1" dirty="0" smtClean="0"/>
              <a:t>Uczniowie potrafią wiele nauczyć się od siebie, jeśli tylko często dzielą się pomysłami.</a:t>
            </a:r>
            <a:endParaRPr lang="pl-PL" sz="2200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</a:pPr>
            <a:r>
              <a:rPr lang="pl-PL" sz="2200" i="1" dirty="0" smtClean="0"/>
              <a:t>Należy dążyć do tego, aby jak najwięcej dzieci tworzyło własne sprytne metody wykonywania obliczeń.</a:t>
            </a:r>
            <a:endParaRPr lang="pl-PL" sz="2200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</a:pPr>
            <a:r>
              <a:rPr lang="pl-PL" sz="2200" i="1" dirty="0" smtClean="0"/>
              <a:t>Każde dziecko lubi zagadki, więc każde dziecko może lubić matematykę i chętnie jej się uczyć.</a:t>
            </a:r>
            <a:endParaRPr lang="pl-PL" sz="2200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</a:pPr>
            <a:r>
              <a:rPr lang="pl-PL" sz="2200" i="1" dirty="0" smtClean="0"/>
              <a:t>Warto, aby uczniowie sami oceniali poprawność prezentowanych przez siebie rozwiązań.</a:t>
            </a:r>
            <a:endParaRPr lang="pl-PL" sz="2200" dirty="0" smtClean="0"/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</a:pPr>
            <a:r>
              <a:rPr lang="pl-PL" sz="2200" i="1" dirty="0" smtClean="0"/>
              <a:t>Samodzielne wybieranie przez uczniów w szkole zadań do wykonania jest dobrym sposobem rozwijania ich poczucia odpowiedzialności za uczenie się.</a:t>
            </a:r>
          </a:p>
          <a:p>
            <a:pPr marL="361950" lvl="0" indent="-361950">
              <a:lnSpc>
                <a:spcPct val="120000"/>
              </a:lnSpc>
              <a:buFont typeface="Wingdings" pitchFamily="2" charset="2"/>
              <a:buChar char="ü"/>
            </a:pPr>
            <a:r>
              <a:rPr lang="pl-PL" sz="2200" i="1" dirty="0" smtClean="0"/>
              <a:t>…</a:t>
            </a:r>
            <a:endParaRPr lang="pl-PL" sz="2200" dirty="0" smtClean="0"/>
          </a:p>
          <a:p>
            <a:pPr marL="361950" indent="-361950">
              <a:lnSpc>
                <a:spcPct val="120000"/>
              </a:lnSpc>
            </a:pPr>
            <a:endParaRPr lang="pl-PL" sz="2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le tekstowe 2"/>
          <p:cNvSpPr txBox="1"/>
          <p:nvPr/>
        </p:nvSpPr>
        <p:spPr>
          <a:xfrm>
            <a:off x="395536" y="1052736"/>
            <a:ext cx="8568952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l-PL" sz="2400" b="1" dirty="0" smtClean="0">
                <a:solidFill>
                  <a:srgbClr val="FF0000"/>
                </a:solidFill>
              </a:rPr>
              <a:t>promowanie samodzielności </a:t>
            </a:r>
            <a:r>
              <a:rPr lang="pl-PL" sz="2400" dirty="0" smtClean="0"/>
              <a:t>–</a:t>
            </a:r>
            <a:r>
              <a:rPr lang="pl-PL" sz="2400" b="1" dirty="0" smtClean="0">
                <a:solidFill>
                  <a:srgbClr val="FF0000"/>
                </a:solidFill>
              </a:rPr>
              <a:t> </a:t>
            </a:r>
            <a:r>
              <a:rPr lang="pl-PL" sz="2400" dirty="0" smtClean="0"/>
              <a:t>wzrosło w grupie eksperymentalnej bezwzględnie o wartość o 0,540, a względem grupy kontrolnej </a:t>
            </a:r>
          </a:p>
          <a:p>
            <a:pPr lvl="0">
              <a:spcAft>
                <a:spcPts val="600"/>
              </a:spcAft>
            </a:pPr>
            <a:r>
              <a:rPr lang="pl-PL" sz="2400" dirty="0" smtClean="0"/>
              <a:t>o 0,285;</a:t>
            </a:r>
          </a:p>
          <a:p>
            <a:pPr lvl="0">
              <a:spcAft>
                <a:spcPts val="600"/>
              </a:spcAft>
            </a:pPr>
            <a:r>
              <a:rPr lang="pl-PL" sz="2400" b="1" dirty="0" smtClean="0">
                <a:solidFill>
                  <a:srgbClr val="FF0000"/>
                </a:solidFill>
              </a:rPr>
              <a:t>pesymizm edukacyjny </a:t>
            </a:r>
            <a:r>
              <a:rPr lang="pl-PL" sz="2400" dirty="0" smtClean="0"/>
              <a:t>– zmalał w grupie eksperymentalnej bezwzględnie o 0,747, a względem grupy kontrolnej o 0,750;</a:t>
            </a:r>
          </a:p>
          <a:p>
            <a:pPr lvl="0">
              <a:spcAft>
                <a:spcPts val="600"/>
              </a:spcAft>
            </a:pPr>
            <a:r>
              <a:rPr lang="pl-PL" sz="2400" b="1" dirty="0" smtClean="0">
                <a:solidFill>
                  <a:srgbClr val="FF0000"/>
                </a:solidFill>
              </a:rPr>
              <a:t>formalizm edukacyjny </a:t>
            </a:r>
            <a:r>
              <a:rPr lang="pl-PL" sz="2400" dirty="0" smtClean="0"/>
              <a:t>– zmalał w grupie eksperymentalnej bezwzględnie o 0,569, a względem grupy kontrolnej o 0,713.</a:t>
            </a:r>
          </a:p>
          <a:p>
            <a:pPr lvl="0"/>
            <a:endParaRPr lang="pl-PL" sz="2400" dirty="0" smtClean="0"/>
          </a:p>
          <a:p>
            <a:r>
              <a:rPr lang="pl-PL" sz="2400" dirty="0" smtClean="0"/>
              <a:t>Wszystkie powyższe zmiany, dzięki zakotwiczeniu skali, są wyrażone w jednostkach jednego odchylenia standardowego </a:t>
            </a:r>
            <a:r>
              <a:rPr lang="pl-PL" sz="2400" dirty="0" err="1" smtClean="0"/>
              <a:t>reprezentatyw-nej</a:t>
            </a:r>
            <a:r>
              <a:rPr lang="pl-PL" sz="2400" dirty="0" smtClean="0"/>
              <a:t> próby nauczycieli.</a:t>
            </a:r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32172284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rostokąt 2"/>
          <p:cNvSpPr/>
          <p:nvPr/>
        </p:nvSpPr>
        <p:spPr>
          <a:xfrm>
            <a:off x="323528" y="1052736"/>
            <a:ext cx="8568952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pl-PL" sz="2400" dirty="0" smtClean="0"/>
              <a:t>Praca z pakietem „Gramy w piktogramy” skłoniła nauczycieli do modyfikacji swoich poglądów na temat rzeczywistych możliwości dzieci oraz celów i metod działań pedagogicznych. </a:t>
            </a:r>
          </a:p>
          <a:p>
            <a:pPr>
              <a:lnSpc>
                <a:spcPct val="120000"/>
              </a:lnSpc>
            </a:pPr>
            <a:endParaRPr lang="pl-PL" sz="2400" dirty="0" smtClean="0"/>
          </a:p>
          <a:p>
            <a:pPr>
              <a:lnSpc>
                <a:spcPct val="120000"/>
              </a:lnSpc>
            </a:pPr>
            <a:r>
              <a:rPr lang="pl-PL" sz="2400" dirty="0" smtClean="0"/>
              <a:t>Nastąpił wzrost akceptacji stwierdzeń ze skali </a:t>
            </a:r>
            <a:r>
              <a:rPr lang="pl-PL" sz="2400" i="1" dirty="0" smtClean="0"/>
              <a:t>promowanie samodzielności </a:t>
            </a:r>
            <a:r>
              <a:rPr lang="pl-PL" sz="2400" dirty="0" smtClean="0"/>
              <a:t>oraz spadek  akceptacji stwierdzeń ze skal </a:t>
            </a:r>
            <a:r>
              <a:rPr lang="pl-PL" sz="2400" i="1" dirty="0" smtClean="0"/>
              <a:t>pesymizmu i formalizmu edukacyjnego</a:t>
            </a:r>
            <a:r>
              <a:rPr lang="pl-PL" sz="2400" dirty="0" smtClean="0"/>
              <a:t>. </a:t>
            </a:r>
          </a:p>
          <a:p>
            <a:pPr>
              <a:lnSpc>
                <a:spcPct val="120000"/>
              </a:lnSpc>
            </a:pPr>
            <a:endParaRPr lang="pl-PL" sz="2400" dirty="0" smtClean="0"/>
          </a:p>
          <a:p>
            <a:pPr>
              <a:lnSpc>
                <a:spcPct val="120000"/>
              </a:lnSpc>
            </a:pPr>
            <a:r>
              <a:rPr lang="pl-PL" sz="2400" dirty="0" smtClean="0"/>
              <a:t>W klasach kontrolnych nie zanotowano takich zmian.</a:t>
            </a:r>
            <a:endParaRPr lang="pl-PL" sz="2400" dirty="0"/>
          </a:p>
        </p:txBody>
      </p:sp>
    </p:spTree>
    <p:extLst>
      <p:ext uri="{BB962C8B-B14F-4D97-AF65-F5344CB8AC3E}">
        <p14:creationId xmlns="" xmlns:p14="http://schemas.microsoft.com/office/powerpoint/2010/main" val="22199557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rostokąt 2"/>
          <p:cNvSpPr/>
          <p:nvPr/>
        </p:nvSpPr>
        <p:spPr>
          <a:xfrm>
            <a:off x="323528" y="2060848"/>
            <a:ext cx="8568952" cy="289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pl-PL" sz="2800" b="1" dirty="0" smtClean="0"/>
              <a:t>Po rocznym testowaniu pakietu </a:t>
            </a:r>
          </a:p>
          <a:p>
            <a:pPr algn="ctr">
              <a:lnSpc>
                <a:spcPct val="120000"/>
              </a:lnSpc>
            </a:pPr>
            <a:r>
              <a:rPr lang="pl-PL" sz="2800" b="1" dirty="0" smtClean="0"/>
              <a:t>„Gramy w piktogramy”</a:t>
            </a:r>
          </a:p>
          <a:p>
            <a:pPr>
              <a:lnSpc>
                <a:spcPct val="120000"/>
              </a:lnSpc>
            </a:pPr>
            <a:endParaRPr lang="pl-PL" sz="2400" dirty="0" smtClean="0"/>
          </a:p>
          <a:p>
            <a:pPr>
              <a:lnSpc>
                <a:spcPct val="120000"/>
              </a:lnSpc>
            </a:pPr>
            <a:endParaRPr lang="pl-PL" sz="2400" dirty="0" smtClean="0"/>
          </a:p>
          <a:p>
            <a:pPr>
              <a:lnSpc>
                <a:spcPct val="120000"/>
              </a:lnSpc>
            </a:pPr>
            <a:endParaRPr lang="pl-PL" sz="2400" dirty="0" smtClean="0"/>
          </a:p>
          <a:p>
            <a:pPr>
              <a:lnSpc>
                <a:spcPct val="120000"/>
              </a:lnSpc>
            </a:pPr>
            <a:endParaRPr lang="pl-PL" sz="2400" dirty="0"/>
          </a:p>
        </p:txBody>
      </p:sp>
    </p:spTree>
    <p:extLst>
      <p:ext uri="{BB962C8B-B14F-4D97-AF65-F5344CB8AC3E}">
        <p14:creationId xmlns="" xmlns:p14="http://schemas.microsoft.com/office/powerpoint/2010/main" val="22199557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693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908721"/>
            <a:ext cx="8229600" cy="396044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dirty="0" smtClean="0"/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b="1" i="1" dirty="0" smtClean="0">
                <a:solidFill>
                  <a:srgbClr val="FF0000"/>
                </a:solidFill>
              </a:rPr>
              <a:t>	</a:t>
            </a:r>
            <a:r>
              <a:rPr lang="pl-PL" sz="2800" b="1" i="1" dirty="0" smtClean="0">
                <a:solidFill>
                  <a:srgbClr val="0000CC"/>
                </a:solidFill>
              </a:rPr>
              <a:t>Bardzo rozwija kompetencje dzieci. </a:t>
            </a:r>
            <a:r>
              <a:rPr lang="pl-PL" sz="2800" i="1" dirty="0" smtClean="0">
                <a:solidFill>
                  <a:srgbClr val="0000CC"/>
                </a:solidFill>
              </a:rPr>
              <a:t>Począwszy od dyskutowania, otwierania się, uczenia się, że jest wiele rozwiązań, to są też te treści społeczne – współpraca w grupie, uczymy się tego, że możemy się nie zgadzać. Też to, że dzieci uczą się strategii od siebie, to też jest ważne. </a:t>
            </a:r>
            <a:endParaRPr lang="pl-PL" sz="2800" dirty="0" smtClean="0">
              <a:solidFill>
                <a:srgbClr val="0000CC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i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i="1" dirty="0" smtClean="0"/>
          </a:p>
        </p:txBody>
      </p:sp>
      <p:sp>
        <p:nvSpPr>
          <p:cNvPr id="9" name="Tytuł 3"/>
          <p:cNvSpPr txBox="1">
            <a:spLocks/>
          </p:cNvSpPr>
          <p:nvPr/>
        </p:nvSpPr>
        <p:spPr>
          <a:xfrm>
            <a:off x="1403648" y="188640"/>
            <a:ext cx="7283450" cy="711423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pl-PL" sz="2400" b="1" dirty="0" smtClean="0"/>
              <a:t>Nauczyciele testujący o pakiecie</a:t>
            </a:r>
            <a:r>
              <a:rPr lang="pl-PL" sz="2400" dirty="0" smtClean="0"/>
              <a:t>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693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b="1" i="1" dirty="0" smtClean="0">
              <a:solidFill>
                <a:srgbClr val="002060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b="1" i="1" dirty="0" smtClean="0">
                <a:solidFill>
                  <a:srgbClr val="002060"/>
                </a:solidFill>
              </a:rPr>
              <a:t>	</a:t>
            </a:r>
            <a:r>
              <a:rPr lang="pl-PL" sz="2800" b="1" i="1" dirty="0" smtClean="0">
                <a:solidFill>
                  <a:srgbClr val="0000CC"/>
                </a:solidFill>
              </a:rPr>
              <a:t>Jest to rewelacyjna szansa na prowadzenie zajęć w grupach. </a:t>
            </a:r>
            <a:r>
              <a:rPr lang="pl-PL" sz="2800" i="1" dirty="0" smtClean="0">
                <a:solidFill>
                  <a:srgbClr val="0000CC"/>
                </a:solidFill>
              </a:rPr>
              <a:t>To jest bardzo ważne. A tu jest rewelacyjna praca w grupach. Współpraca, dociekanie. Bronienie swoich racji, dowodzenie racji.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8000" i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5500" i="1" dirty="0" smtClean="0"/>
          </a:p>
        </p:txBody>
      </p:sp>
      <p:sp>
        <p:nvSpPr>
          <p:cNvPr id="9" name="Tytuł 3"/>
          <p:cNvSpPr txBox="1">
            <a:spLocks/>
          </p:cNvSpPr>
          <p:nvPr/>
        </p:nvSpPr>
        <p:spPr>
          <a:xfrm>
            <a:off x="1403648" y="188640"/>
            <a:ext cx="7283450" cy="711423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pl-PL" sz="2400" b="1" dirty="0" smtClean="0"/>
              <a:t>Nauczyciele testujący o pakiecie</a:t>
            </a:r>
            <a:r>
              <a:rPr lang="pl-PL" sz="2400" dirty="0" smtClean="0"/>
              <a:t>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693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3600" b="1" i="1" dirty="0" smtClean="0">
              <a:solidFill>
                <a:srgbClr val="0000CC"/>
              </a:solidFill>
            </a:endParaRPr>
          </a:p>
          <a:p>
            <a:pPr marL="85725" indent="-85725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3600" b="1" i="1" dirty="0" smtClean="0">
                <a:solidFill>
                  <a:srgbClr val="0000CC"/>
                </a:solidFill>
              </a:rPr>
              <a:t>	</a:t>
            </a:r>
            <a:r>
              <a:rPr lang="pl-PL" sz="2800" b="1" i="1" dirty="0" smtClean="0">
                <a:solidFill>
                  <a:srgbClr val="0000CC"/>
                </a:solidFill>
              </a:rPr>
              <a:t>Bardzo atrakcyjny dla dzieci. Dzieci zaczynają twórczo myśleć. Są zaciekawione tym, co się robi na lekcjach. To przynosi efekty. </a:t>
            </a:r>
            <a:r>
              <a:rPr lang="pl-PL" sz="2800" i="1" dirty="0" smtClean="0">
                <a:solidFill>
                  <a:srgbClr val="0000CC"/>
                </a:solidFill>
              </a:rPr>
              <a:t>Mają wyznaczoną pracę i muszą się z niej rozliczyć i sami siebie mobilizują do tego, żeby nawet tych słabszych, żeby im pomóc, żeby szybciej pracowali, może nie wyręczając, ale wskazując co mają robić. I te słabsze osoby czują się docenione i te lepsze też.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8000" i="1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5500" i="1" dirty="0" smtClean="0"/>
          </a:p>
        </p:txBody>
      </p:sp>
      <p:sp>
        <p:nvSpPr>
          <p:cNvPr id="9" name="Tytuł 3"/>
          <p:cNvSpPr txBox="1">
            <a:spLocks/>
          </p:cNvSpPr>
          <p:nvPr/>
        </p:nvSpPr>
        <p:spPr>
          <a:xfrm>
            <a:off x="1403648" y="188640"/>
            <a:ext cx="7283450" cy="711423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pl-PL" sz="2400" b="1" dirty="0" smtClean="0"/>
              <a:t>Nauczyciele testujący o pakiecie</a:t>
            </a:r>
            <a:r>
              <a:rPr lang="pl-PL" sz="2400" dirty="0" smtClean="0"/>
              <a:t>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4693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611560" y="908720"/>
            <a:ext cx="8075240" cy="521744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i="1" dirty="0" smtClean="0">
              <a:solidFill>
                <a:srgbClr val="0000CC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i="1" dirty="0" smtClean="0">
              <a:solidFill>
                <a:srgbClr val="0000CC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b="1" i="1" dirty="0" smtClean="0">
                <a:solidFill>
                  <a:srgbClr val="0000CC"/>
                </a:solidFill>
              </a:rPr>
              <a:t>	Jeżeli nauczyciele chcą mieć satysfakcję, </a:t>
            </a:r>
            <a:r>
              <a:rPr lang="pl-PL" sz="2800" i="1" dirty="0" smtClean="0">
                <a:solidFill>
                  <a:srgbClr val="0000CC"/>
                </a:solidFill>
              </a:rPr>
              <a:t>nie wpaść w rutynę jako nauczyciele i chcą zobaczyć swoich uczniów, którzy są cały czas twórcami i badaczami, </a:t>
            </a:r>
            <a:r>
              <a:rPr lang="pl-PL" sz="2800" b="1" i="1" dirty="0" smtClean="0">
                <a:solidFill>
                  <a:srgbClr val="0000CC"/>
                </a:solidFill>
              </a:rPr>
              <a:t>to żeby skorzystali z tego.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5500" i="1" dirty="0" smtClean="0"/>
          </a:p>
        </p:txBody>
      </p:sp>
      <p:sp>
        <p:nvSpPr>
          <p:cNvPr id="9" name="Tytuł 3"/>
          <p:cNvSpPr txBox="1">
            <a:spLocks/>
          </p:cNvSpPr>
          <p:nvPr/>
        </p:nvSpPr>
        <p:spPr>
          <a:xfrm>
            <a:off x="1403648" y="188640"/>
            <a:ext cx="7283450" cy="711423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pl-PL" sz="2400" b="1" dirty="0" smtClean="0"/>
              <a:t>Nauczyciele testujący o pakiecie</a:t>
            </a:r>
            <a:r>
              <a:rPr lang="pl-PL" sz="2400" dirty="0" smtClean="0"/>
              <a:t>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ytuł 3"/>
          <p:cNvSpPr txBox="1">
            <a:spLocks/>
          </p:cNvSpPr>
          <p:nvPr/>
        </p:nvSpPr>
        <p:spPr>
          <a:xfrm>
            <a:off x="1403648" y="188640"/>
            <a:ext cx="7283450" cy="711423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pl-PL" sz="2400" b="1" dirty="0" smtClean="0"/>
              <a:t>Nauczyciele testujący o swoich uczniach</a:t>
            </a:r>
            <a:r>
              <a:rPr lang="pl-PL" sz="2400" dirty="0" smtClean="0"/>
              <a:t>: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949280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i="1" dirty="0" smtClean="0">
                <a:solidFill>
                  <a:srgbClr val="0000CC"/>
                </a:solidFill>
              </a:rPr>
              <a:t>	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i="1" dirty="0" smtClean="0">
              <a:solidFill>
                <a:srgbClr val="0000CC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i="1" dirty="0" smtClean="0">
              <a:solidFill>
                <a:srgbClr val="0000CC"/>
              </a:solidFill>
            </a:endParaRPr>
          </a:p>
          <a:p>
            <a:pPr eaLnBrk="1" fontAlgn="auto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i="1" dirty="0" smtClean="0">
                <a:solidFill>
                  <a:srgbClr val="0000CC"/>
                </a:solidFill>
              </a:rPr>
              <a:t>	Najważniejszą zmianą jest to, że </a:t>
            </a:r>
            <a:r>
              <a:rPr lang="pl-PL" sz="2800" b="1" i="1" dirty="0" smtClean="0">
                <a:solidFill>
                  <a:srgbClr val="0000CC"/>
                </a:solidFill>
              </a:rPr>
              <a:t>dzieci chcą i nie boją się poszukiwać</a:t>
            </a:r>
            <a:r>
              <a:rPr lang="pl-PL" sz="2800" i="1" dirty="0" smtClean="0">
                <a:solidFill>
                  <a:srgbClr val="0000CC"/>
                </a:solidFill>
              </a:rPr>
              <a:t>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000" i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ytuł 3"/>
          <p:cNvSpPr txBox="1">
            <a:spLocks/>
          </p:cNvSpPr>
          <p:nvPr/>
        </p:nvSpPr>
        <p:spPr>
          <a:xfrm>
            <a:off x="1403648" y="188640"/>
            <a:ext cx="7283450" cy="711423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pl-PL" sz="2400" b="1" dirty="0" smtClean="0"/>
              <a:t>Nauczyciele testujący o swoich uczniach</a:t>
            </a:r>
            <a:r>
              <a:rPr lang="pl-PL" sz="2400" dirty="0" smtClean="0"/>
              <a:t>: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395536" y="908720"/>
            <a:ext cx="8496944" cy="5949280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000" i="1" dirty="0" smtClean="0"/>
          </a:p>
          <a:p>
            <a:pPr marL="180975" indent="-180975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b="1" i="1" dirty="0" smtClean="0">
                <a:solidFill>
                  <a:srgbClr val="0000CC"/>
                </a:solidFill>
              </a:rPr>
              <a:t>	</a:t>
            </a:r>
          </a:p>
          <a:p>
            <a:pPr marL="180975" indent="-180975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b="1" i="1" dirty="0" smtClean="0">
              <a:solidFill>
                <a:srgbClr val="0000CC"/>
              </a:solidFill>
            </a:endParaRPr>
          </a:p>
          <a:p>
            <a:pPr marL="180975" indent="-180975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b="1" i="1" dirty="0" smtClean="0">
                <a:solidFill>
                  <a:srgbClr val="0000CC"/>
                </a:solidFill>
              </a:rPr>
              <a:t>Już się tak łatwo nie poddają</a:t>
            </a:r>
            <a:r>
              <a:rPr lang="pl-PL" sz="2800" i="1" dirty="0" smtClean="0">
                <a:solidFill>
                  <a:srgbClr val="0000CC"/>
                </a:solidFill>
              </a:rPr>
              <a:t>, jak widzą trudne zadanie.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000" i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ytuł 3"/>
          <p:cNvSpPr txBox="1">
            <a:spLocks/>
          </p:cNvSpPr>
          <p:nvPr/>
        </p:nvSpPr>
        <p:spPr>
          <a:xfrm>
            <a:off x="1403648" y="188640"/>
            <a:ext cx="7283450" cy="711423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pl-PL" sz="2400" b="1" dirty="0" smtClean="0"/>
              <a:t>Nauczyciele testujący o swoich uczniach</a:t>
            </a:r>
            <a:r>
              <a:rPr lang="pl-PL" sz="2400" dirty="0" smtClean="0"/>
              <a:t>: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949280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000" i="1" dirty="0" smtClean="0"/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i="1" dirty="0" smtClean="0">
                <a:solidFill>
                  <a:srgbClr val="0000CC"/>
                </a:solidFill>
              </a:rPr>
              <a:t>	</a:t>
            </a:r>
          </a:p>
          <a:p>
            <a:pPr marL="180975" indent="-180975" algn="just" eaLnBrk="1" fontAlgn="auto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i="1" dirty="0" smtClean="0">
                <a:solidFill>
                  <a:srgbClr val="0000CC"/>
                </a:solidFill>
              </a:rPr>
              <a:t>	Uważam, że </a:t>
            </a:r>
            <a:r>
              <a:rPr lang="pl-PL" sz="2800" b="1" i="1" dirty="0" smtClean="0">
                <a:solidFill>
                  <a:srgbClr val="0000CC"/>
                </a:solidFill>
              </a:rPr>
              <a:t>jest duża poprawa, jeśli chodzi o wyciąganie wniosków</a:t>
            </a:r>
            <a:r>
              <a:rPr lang="pl-PL" sz="2800" i="1" dirty="0" smtClean="0">
                <a:solidFill>
                  <a:srgbClr val="0000CC"/>
                </a:solidFill>
              </a:rPr>
              <a:t>, związki przyczynowo-skutkowe, dzieci czytają teksty literackie, popularno-naukowe z większym </a:t>
            </a:r>
            <a:r>
              <a:rPr lang="pl-PL" sz="2800" i="1" dirty="0" err="1" smtClean="0">
                <a:solidFill>
                  <a:srgbClr val="0000CC"/>
                </a:solidFill>
              </a:rPr>
              <a:t>zrozu-mieniem</a:t>
            </a:r>
            <a:r>
              <a:rPr lang="pl-PL" sz="2800" i="1" dirty="0" smtClean="0">
                <a:solidFill>
                  <a:srgbClr val="0000CC"/>
                </a:solidFill>
              </a:rPr>
              <a:t>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000" i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ytuł 3"/>
          <p:cNvSpPr txBox="1">
            <a:spLocks/>
          </p:cNvSpPr>
          <p:nvPr/>
        </p:nvSpPr>
        <p:spPr>
          <a:xfrm>
            <a:off x="1403648" y="188640"/>
            <a:ext cx="7283450" cy="711423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pl-PL" sz="2400" b="1" dirty="0" smtClean="0"/>
              <a:t>Nauczyciele testujący o swoich uczniach</a:t>
            </a:r>
            <a:r>
              <a:rPr lang="pl-PL" sz="2400" dirty="0" smtClean="0"/>
              <a:t>: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323528" y="908720"/>
            <a:ext cx="8640960" cy="5949280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000" i="1" dirty="0" smtClean="0"/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i="1" dirty="0" smtClean="0">
              <a:solidFill>
                <a:srgbClr val="0000CC"/>
              </a:solidFill>
            </a:endParaRPr>
          </a:p>
          <a:p>
            <a:pPr marL="85725" indent="-85725" algn="just" eaLnBrk="1" fontAlgn="auto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i="1" dirty="0" smtClean="0">
                <a:solidFill>
                  <a:srgbClr val="0000CC"/>
                </a:solidFill>
              </a:rPr>
              <a:t>	Druga rzecz, to kwestia aktywizacji dzieci – </a:t>
            </a:r>
            <a:r>
              <a:rPr lang="pl-PL" sz="2800" b="1" i="1" dirty="0" err="1" smtClean="0">
                <a:solidFill>
                  <a:srgbClr val="0000CC"/>
                </a:solidFill>
              </a:rPr>
              <a:t>dzieci</a:t>
            </a:r>
            <a:r>
              <a:rPr lang="pl-PL" sz="2800" b="1" i="1" dirty="0" smtClean="0">
                <a:solidFill>
                  <a:srgbClr val="0000CC"/>
                </a:solidFill>
              </a:rPr>
              <a:t>  </a:t>
            </a:r>
            <a:r>
              <a:rPr lang="pl-PL" sz="2800" i="1" dirty="0" smtClean="0">
                <a:solidFill>
                  <a:srgbClr val="0000CC"/>
                </a:solidFill>
              </a:rPr>
              <a:t>uczą się tego, że </a:t>
            </a:r>
            <a:r>
              <a:rPr lang="pl-PL" sz="2800" b="1" i="1" dirty="0" smtClean="0">
                <a:solidFill>
                  <a:srgbClr val="0000CC"/>
                </a:solidFill>
              </a:rPr>
              <a:t>są aktywne w grupie,</a:t>
            </a:r>
            <a:r>
              <a:rPr lang="pl-PL" sz="2800" i="1" dirty="0" smtClean="0">
                <a:solidFill>
                  <a:srgbClr val="0000CC"/>
                </a:solidFill>
              </a:rPr>
              <a:t> że uczą się prowadzenia dyskusji, dawania argumentów, szukania związków przy-czynowo skutkowych.</a:t>
            </a:r>
            <a:endParaRPr lang="pl-PL" sz="2800" dirty="0">
              <a:solidFill>
                <a:srgbClr val="0000CC"/>
              </a:solidFill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000" i="1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ytuł 3"/>
          <p:cNvSpPr txBox="1">
            <a:spLocks/>
          </p:cNvSpPr>
          <p:nvPr/>
        </p:nvSpPr>
        <p:spPr>
          <a:xfrm>
            <a:off x="1403648" y="188640"/>
            <a:ext cx="7283450" cy="711423"/>
          </a:xfrm>
          <a:prstGeom prst="rect">
            <a:avLst/>
          </a:prstGeom>
        </p:spPr>
        <p:txBody>
          <a:bodyPr anchor="ctr"/>
          <a:lstStyle/>
          <a:p>
            <a:pPr>
              <a:defRPr/>
            </a:pPr>
            <a:r>
              <a:rPr lang="pl-PL" sz="2400" b="1" dirty="0" smtClean="0"/>
              <a:t>Nauczyciele testujący o swoich uczniach</a:t>
            </a:r>
            <a:r>
              <a:rPr lang="pl-PL" sz="2400" dirty="0" smtClean="0"/>
              <a:t>: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251520" y="908720"/>
            <a:ext cx="8640960" cy="5949280"/>
          </a:xfrm>
        </p:spPr>
        <p:txBody>
          <a:bodyPr rtlCol="0">
            <a:no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l-PL" sz="2000" i="1" dirty="0" smtClean="0"/>
          </a:p>
          <a:p>
            <a:pPr marL="85725" indent="-85725" algn="just" eaLnBrk="1" fontAlgn="auto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000" b="1" i="1" dirty="0" smtClean="0">
                <a:solidFill>
                  <a:srgbClr val="FF0000"/>
                </a:solidFill>
              </a:rPr>
              <a:t>	</a:t>
            </a:r>
          </a:p>
          <a:p>
            <a:pPr marL="85725" indent="-85725" algn="just" eaLnBrk="1" fontAlgn="auto" hangingPunct="1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b="1" i="1" dirty="0" smtClean="0">
                <a:solidFill>
                  <a:srgbClr val="0000CC"/>
                </a:solidFill>
              </a:rPr>
              <a:t>	Widzą zmiany rodzice. </a:t>
            </a:r>
            <a:r>
              <a:rPr lang="pl-PL" sz="2800" i="1" dirty="0" smtClean="0">
                <a:solidFill>
                  <a:srgbClr val="0000CC"/>
                </a:solidFill>
              </a:rPr>
              <a:t>Przychodzą i mówią, że </a:t>
            </a:r>
            <a:r>
              <a:rPr lang="pl-PL" sz="2800" b="1" i="1" dirty="0" smtClean="0">
                <a:solidFill>
                  <a:srgbClr val="0000CC"/>
                </a:solidFill>
              </a:rPr>
              <a:t>dzieci są zachwycone zajęciami</a:t>
            </a:r>
            <a:r>
              <a:rPr lang="pl-PL" sz="2800" i="1" dirty="0" smtClean="0">
                <a:solidFill>
                  <a:srgbClr val="0000CC"/>
                </a:solidFill>
              </a:rPr>
              <a:t>, że narzekają jak zajęcia są </a:t>
            </a:r>
            <a:r>
              <a:rPr lang="pl-PL" sz="2800" i="1" dirty="0" err="1" smtClean="0">
                <a:solidFill>
                  <a:srgbClr val="0000CC"/>
                </a:solidFill>
              </a:rPr>
              <a:t>odwo-ływane</a:t>
            </a:r>
            <a:r>
              <a:rPr lang="pl-PL" sz="2800" i="1" dirty="0" smtClean="0">
                <a:solidFill>
                  <a:srgbClr val="0000CC"/>
                </a:solidFill>
              </a:rPr>
              <a:t>, bo była wycieczka. Albo wracają i przekazują rodzicom jakieś zagadki logiczne, które robimy. Pokazują kartę pracy i nie pokazują rozwiązania, żeby rodzic </a:t>
            </a:r>
            <a:r>
              <a:rPr lang="pl-PL" sz="2800" i="1" dirty="0" err="1" smtClean="0">
                <a:solidFill>
                  <a:srgbClr val="0000CC"/>
                </a:solidFill>
              </a:rPr>
              <a:t>zasta-nowił</a:t>
            </a:r>
            <a:r>
              <a:rPr lang="pl-PL" sz="2800" i="1" dirty="0" smtClean="0">
                <a:solidFill>
                  <a:srgbClr val="0000CC"/>
                </a:solidFill>
              </a:rPr>
              <a:t> się, jaka może być odpowiedź. </a:t>
            </a:r>
            <a:r>
              <a:rPr lang="pl-PL" sz="2800" b="1" i="1" dirty="0" smtClean="0">
                <a:solidFill>
                  <a:srgbClr val="0000CC"/>
                </a:solidFill>
              </a:rPr>
              <a:t>Mają satysfakcję. </a:t>
            </a:r>
            <a:endParaRPr lang="pl-PL" sz="28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323528" y="908720"/>
            <a:ext cx="8568952" cy="521744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3000" b="1" i="1" dirty="0" smtClean="0">
                <a:solidFill>
                  <a:srgbClr val="0000CC"/>
                </a:solidFill>
              </a:rPr>
              <a:t>	</a:t>
            </a:r>
          </a:p>
          <a:p>
            <a:pPr marL="180975" indent="-180975" eaLnBrk="1" fontAlgn="auto" hangingPunct="1">
              <a:lnSpc>
                <a:spcPct val="114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3000" b="1" i="1" dirty="0" smtClean="0">
                <a:solidFill>
                  <a:srgbClr val="0000CC"/>
                </a:solidFill>
              </a:rPr>
              <a:t>	Są ciekawsze zajęcia </a:t>
            </a:r>
            <a:r>
              <a:rPr lang="pl-PL" sz="3000" i="1" dirty="0" smtClean="0">
                <a:solidFill>
                  <a:srgbClr val="0000CC"/>
                </a:solidFill>
              </a:rPr>
              <a:t>po prostu.</a:t>
            </a:r>
          </a:p>
          <a:p>
            <a:pPr marL="180975" indent="-180975" eaLnBrk="1" fontAlgn="auto" hangingPunct="1">
              <a:lnSpc>
                <a:spcPct val="114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pl-PL" sz="3000" i="1" dirty="0" smtClean="0">
              <a:solidFill>
                <a:srgbClr val="0000CC"/>
              </a:solidFill>
            </a:endParaRPr>
          </a:p>
          <a:p>
            <a:pPr marL="180975" indent="-180975" eaLnBrk="1" fontAlgn="auto" hangingPunct="1">
              <a:lnSpc>
                <a:spcPct val="114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3000" i="1" dirty="0" smtClean="0">
                <a:solidFill>
                  <a:srgbClr val="0000CC"/>
                </a:solidFill>
              </a:rPr>
              <a:t>	Dzięki grze, niektórzy z naszej klasy, na przykład ten tu, </a:t>
            </a:r>
            <a:r>
              <a:rPr lang="pl-PL" sz="3000" b="1" i="1" dirty="0" smtClean="0">
                <a:solidFill>
                  <a:srgbClr val="0000CC"/>
                </a:solidFill>
              </a:rPr>
              <a:t>nauczyli się liczyć.</a:t>
            </a:r>
          </a:p>
          <a:p>
            <a:pPr marL="180975" indent="-180975" eaLnBrk="1" fontAlgn="auto" hangingPunct="1">
              <a:lnSpc>
                <a:spcPct val="114000"/>
              </a:lnSpc>
              <a:spcAft>
                <a:spcPts val="0"/>
              </a:spcAft>
              <a:buFont typeface="Arial" pitchFamily="34" charset="0"/>
              <a:buNone/>
              <a:defRPr/>
            </a:pPr>
            <a:endParaRPr lang="pl-PL" sz="3000" i="1" dirty="0" smtClean="0">
              <a:solidFill>
                <a:srgbClr val="0000CC"/>
              </a:solidFill>
            </a:endParaRPr>
          </a:p>
          <a:p>
            <a:pPr marL="180975" indent="-180975" eaLnBrk="1" fontAlgn="auto" hangingPunct="1">
              <a:lnSpc>
                <a:spcPct val="114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3000" i="1" dirty="0" smtClean="0">
                <a:solidFill>
                  <a:srgbClr val="0000CC"/>
                </a:solidFill>
              </a:rPr>
              <a:t>	Tak, tu mogliśmy pracować sami. A ja </a:t>
            </a:r>
            <a:r>
              <a:rPr lang="pl-PL" sz="3000" b="1" i="1" dirty="0" smtClean="0">
                <a:solidFill>
                  <a:srgbClr val="0000CC"/>
                </a:solidFill>
              </a:rPr>
              <a:t>wolę wymyślić sam.</a:t>
            </a:r>
            <a:endParaRPr lang="pl-PL" sz="3000" b="1" dirty="0" smtClean="0">
              <a:solidFill>
                <a:srgbClr val="0000CC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11200" i="1" dirty="0" smtClean="0">
              <a:solidFill>
                <a:srgbClr val="0000CC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8000" dirty="0"/>
          </a:p>
        </p:txBody>
      </p:sp>
      <p:sp>
        <p:nvSpPr>
          <p:cNvPr id="24579" name="Tytuł 3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283450" cy="49539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pl-PL" sz="2400" b="1" dirty="0" smtClean="0"/>
              <a:t>Uczniowie o zajęciach i pakiecie: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Symbol zastępczy zawartości 4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 rtlCol="0">
            <a:normAutofit fontScale="3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5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1200" b="1" i="1" dirty="0" smtClean="0">
                <a:solidFill>
                  <a:srgbClr val="0000CC"/>
                </a:solidFill>
              </a:rPr>
              <a:t>	</a:t>
            </a:r>
            <a:endParaRPr lang="pl-PL" sz="11200" i="1" dirty="0" smtClean="0">
              <a:solidFill>
                <a:srgbClr val="0000CC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11200" b="1" i="1" dirty="0" smtClean="0">
                <a:solidFill>
                  <a:srgbClr val="0000CC"/>
                </a:solidFill>
              </a:rPr>
              <a:t>	</a:t>
            </a:r>
            <a:r>
              <a:rPr lang="pl-PL" sz="8600" b="1" i="1" dirty="0" smtClean="0">
                <a:solidFill>
                  <a:srgbClr val="0000CC"/>
                </a:solidFill>
              </a:rPr>
              <a:t>Uczymy się współpracy.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8600" i="1" dirty="0" smtClean="0">
              <a:solidFill>
                <a:srgbClr val="0000CC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8600" i="1" dirty="0" smtClean="0">
              <a:solidFill>
                <a:srgbClr val="0000CC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8600" i="1" dirty="0" smtClean="0">
                <a:solidFill>
                  <a:srgbClr val="0000CC"/>
                </a:solidFill>
              </a:rPr>
              <a:t>	Są różne pomysły, </a:t>
            </a:r>
            <a:r>
              <a:rPr lang="pl-PL" sz="8600" b="1" i="1" dirty="0" smtClean="0">
                <a:solidFill>
                  <a:srgbClr val="0000CC"/>
                </a:solidFill>
              </a:rPr>
              <a:t>można podyskutować.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8600" i="1" dirty="0" smtClean="0">
              <a:solidFill>
                <a:srgbClr val="0000CC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8600" i="1" dirty="0" smtClean="0">
              <a:solidFill>
                <a:srgbClr val="0000CC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8600" b="1" i="1" dirty="0" smtClean="0">
                <a:solidFill>
                  <a:srgbClr val="0000CC"/>
                </a:solidFill>
              </a:rPr>
              <a:t>	To pomaga w życiu</a:t>
            </a:r>
            <a:r>
              <a:rPr lang="pl-PL" sz="8600" i="1" dirty="0" smtClean="0">
                <a:solidFill>
                  <a:srgbClr val="0000CC"/>
                </a:solidFill>
              </a:rPr>
              <a:t>, bo ma się lepsze skojarzenia.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l-PL" sz="8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8000" dirty="0" smtClean="0"/>
              <a:t> </a:t>
            </a:r>
            <a:endParaRPr lang="pl-PL" sz="8000" dirty="0"/>
          </a:p>
        </p:txBody>
      </p:sp>
      <p:sp>
        <p:nvSpPr>
          <p:cNvPr id="24579" name="Tytuł 3"/>
          <p:cNvSpPr>
            <a:spLocks noGrp="1"/>
          </p:cNvSpPr>
          <p:nvPr>
            <p:ph type="title"/>
          </p:nvPr>
        </p:nvSpPr>
        <p:spPr>
          <a:xfrm>
            <a:off x="1259632" y="260648"/>
            <a:ext cx="7283450" cy="49539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pl-PL" sz="2400" b="1" dirty="0" smtClean="0"/>
              <a:t>Uczniowie o zajęciach i pakiecie: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5602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114000"/>
              </a:lnSpc>
              <a:buFont typeface="Arial" charset="0"/>
              <a:buNone/>
            </a:pPr>
            <a:r>
              <a:rPr lang="pl-PL" altLang="pl-PL" sz="2800" i="1" dirty="0" smtClean="0">
                <a:solidFill>
                  <a:srgbClr val="0000CC"/>
                </a:solidFill>
              </a:rPr>
              <a:t>	</a:t>
            </a:r>
          </a:p>
          <a:p>
            <a:pPr algn="just" eaLnBrk="1" hangingPunct="1">
              <a:lnSpc>
                <a:spcPct val="114000"/>
              </a:lnSpc>
              <a:buFont typeface="Arial" charset="0"/>
              <a:buNone/>
            </a:pPr>
            <a:r>
              <a:rPr lang="pl-PL" altLang="pl-PL" sz="2800" i="1" dirty="0" smtClean="0">
                <a:solidFill>
                  <a:srgbClr val="0000CC"/>
                </a:solidFill>
              </a:rPr>
              <a:t>	Dzięki uczestnictwu w projekcie </a:t>
            </a:r>
            <a:r>
              <a:rPr lang="pl-PL" altLang="pl-PL" sz="2800" b="1" i="1" dirty="0" smtClean="0">
                <a:solidFill>
                  <a:srgbClr val="0000CC"/>
                </a:solidFill>
              </a:rPr>
              <a:t>zaczęłam bardziej wierzyć w uczniów.</a:t>
            </a:r>
          </a:p>
          <a:p>
            <a:pPr algn="just" eaLnBrk="1" hangingPunct="1">
              <a:lnSpc>
                <a:spcPct val="114000"/>
              </a:lnSpc>
              <a:buFont typeface="Arial" charset="0"/>
              <a:buNone/>
            </a:pPr>
            <a:endParaRPr lang="pl-PL" altLang="pl-PL" sz="2800" dirty="0" smtClean="0">
              <a:solidFill>
                <a:srgbClr val="0000CC"/>
              </a:solidFill>
            </a:endParaRPr>
          </a:p>
          <a:p>
            <a:pPr algn="just" eaLnBrk="1" hangingPunct="1">
              <a:lnSpc>
                <a:spcPct val="114000"/>
              </a:lnSpc>
              <a:buFont typeface="Arial" charset="0"/>
              <a:buNone/>
            </a:pPr>
            <a:r>
              <a:rPr lang="pl-PL" altLang="pl-PL" sz="2800" b="1" i="1" dirty="0" smtClean="0">
                <a:solidFill>
                  <a:srgbClr val="0000CC"/>
                </a:solidFill>
              </a:rPr>
              <a:t>	Spojrzałam na uczniów z innej strony</a:t>
            </a:r>
            <a:r>
              <a:rPr lang="pl-PL" altLang="pl-PL" sz="2800" i="1" dirty="0" smtClean="0">
                <a:solidFill>
                  <a:srgbClr val="0000CC"/>
                </a:solidFill>
              </a:rPr>
              <a:t>, np. uczniowie słabsi mnie zaskoczyli.</a:t>
            </a:r>
          </a:p>
          <a:p>
            <a:pPr eaLnBrk="1" hangingPunct="1">
              <a:lnSpc>
                <a:spcPct val="124000"/>
              </a:lnSpc>
              <a:buFont typeface="Arial" charset="0"/>
              <a:buNone/>
            </a:pPr>
            <a:endParaRPr lang="pl-PL" altLang="pl-PL" sz="3600" i="1" dirty="0" smtClean="0">
              <a:solidFill>
                <a:srgbClr val="0000CC"/>
              </a:solidFill>
            </a:endParaRPr>
          </a:p>
          <a:p>
            <a:pPr eaLnBrk="1" hangingPunct="1">
              <a:buFont typeface="Arial" charset="0"/>
              <a:buNone/>
            </a:pPr>
            <a:endParaRPr lang="pl-PL" altLang="pl-PL" sz="4000" dirty="0" smtClean="0"/>
          </a:p>
          <a:p>
            <a:pPr eaLnBrk="1" hangingPunct="1">
              <a:buFont typeface="Arial" charset="0"/>
              <a:buNone/>
            </a:pPr>
            <a:endParaRPr lang="pl-PL" altLang="pl-PL" sz="5500" i="1" dirty="0" smtClean="0"/>
          </a:p>
        </p:txBody>
      </p:sp>
      <p:sp>
        <p:nvSpPr>
          <p:cNvPr id="25603" name="Tytuł 3"/>
          <p:cNvSpPr>
            <a:spLocks noGrp="1"/>
          </p:cNvSpPr>
          <p:nvPr>
            <p:ph type="title"/>
          </p:nvPr>
        </p:nvSpPr>
        <p:spPr>
          <a:xfrm>
            <a:off x="1403350" y="341313"/>
            <a:ext cx="7283450" cy="1143000"/>
          </a:xfrm>
        </p:spPr>
        <p:txBody>
          <a:bodyPr>
            <a:normAutofit/>
          </a:bodyPr>
          <a:lstStyle/>
          <a:p>
            <a:r>
              <a:rPr lang="pl-PL" altLang="pl-PL" sz="2400" b="1" dirty="0" smtClean="0"/>
              <a:t>Nauczyciele testujący o sobie: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5602" name="Symbol zastępczy zawartości 4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eaLnBrk="1" hangingPunct="1">
              <a:lnSpc>
                <a:spcPct val="124000"/>
              </a:lnSpc>
              <a:buFont typeface="Arial" charset="0"/>
              <a:buNone/>
            </a:pPr>
            <a:endParaRPr lang="pl-PL" altLang="pl-PL" sz="3600" i="1" dirty="0" smtClean="0">
              <a:solidFill>
                <a:srgbClr val="0000CC"/>
              </a:solidFill>
            </a:endParaRPr>
          </a:p>
          <a:p>
            <a:pPr marL="85725" indent="-85725" algn="just" eaLnBrk="1" hangingPunct="1">
              <a:lnSpc>
                <a:spcPct val="114000"/>
              </a:lnSpc>
              <a:buFont typeface="Arial" charset="0"/>
              <a:buNone/>
            </a:pPr>
            <a:r>
              <a:rPr lang="pl-PL" altLang="pl-PL" sz="3600" i="1" dirty="0" smtClean="0">
                <a:solidFill>
                  <a:srgbClr val="0000CC"/>
                </a:solidFill>
              </a:rPr>
              <a:t>	</a:t>
            </a:r>
            <a:r>
              <a:rPr lang="pl-PL" altLang="pl-PL" sz="2800" i="1" dirty="0" smtClean="0">
                <a:solidFill>
                  <a:srgbClr val="0000CC"/>
                </a:solidFill>
              </a:rPr>
              <a:t>Jako nauczycielka z wieloletnim stażem pedagogicznym </a:t>
            </a:r>
            <a:r>
              <a:rPr lang="pl-PL" altLang="pl-PL" sz="2800" b="1" i="1" dirty="0" smtClean="0">
                <a:solidFill>
                  <a:srgbClr val="0000CC"/>
                </a:solidFill>
              </a:rPr>
              <a:t>dużo się nauczyłam. </a:t>
            </a:r>
            <a:r>
              <a:rPr lang="pl-PL" altLang="pl-PL" sz="2800" i="1" dirty="0" smtClean="0">
                <a:solidFill>
                  <a:srgbClr val="0000CC"/>
                </a:solidFill>
              </a:rPr>
              <a:t>Nie podpowiadam już dzieciom, oczekuję cierpliwie na odpowiedź. Nie zakładam, że dziecko nie poradzi sobie z zadaniem tak jak to czasami wcześniej się zdarzało. </a:t>
            </a:r>
            <a:r>
              <a:rPr lang="pl-PL" altLang="pl-PL" sz="2800" b="1" i="1" dirty="0" smtClean="0">
                <a:solidFill>
                  <a:srgbClr val="0000CC"/>
                </a:solidFill>
              </a:rPr>
              <a:t>Wiem, że podczas nauczania musi być aktywny uczeń, nie nauczyciel.</a:t>
            </a:r>
            <a:endParaRPr lang="pl-PL" altLang="pl-PL" sz="2800" b="1" dirty="0" smtClean="0">
              <a:solidFill>
                <a:srgbClr val="0000CC"/>
              </a:solidFill>
            </a:endParaRPr>
          </a:p>
          <a:p>
            <a:pPr eaLnBrk="1" hangingPunct="1">
              <a:buFont typeface="Arial" charset="0"/>
              <a:buNone/>
            </a:pPr>
            <a:endParaRPr lang="pl-PL" altLang="pl-PL" sz="2000" i="1" dirty="0" smtClean="0"/>
          </a:p>
          <a:p>
            <a:pPr eaLnBrk="1" hangingPunct="1">
              <a:buFont typeface="Arial" charset="0"/>
              <a:buNone/>
            </a:pPr>
            <a:endParaRPr lang="pl-PL" altLang="pl-PL" sz="4000" dirty="0" smtClean="0"/>
          </a:p>
          <a:p>
            <a:pPr eaLnBrk="1" hangingPunct="1">
              <a:buFont typeface="Arial" charset="0"/>
              <a:buNone/>
            </a:pPr>
            <a:endParaRPr lang="pl-PL" altLang="pl-PL" sz="5500" i="1" dirty="0" smtClean="0"/>
          </a:p>
        </p:txBody>
      </p:sp>
      <p:sp>
        <p:nvSpPr>
          <p:cNvPr id="25603" name="Tytuł 3"/>
          <p:cNvSpPr>
            <a:spLocks noGrp="1"/>
          </p:cNvSpPr>
          <p:nvPr>
            <p:ph type="title"/>
          </p:nvPr>
        </p:nvSpPr>
        <p:spPr>
          <a:xfrm>
            <a:off x="1403350" y="341313"/>
            <a:ext cx="7283450" cy="1143000"/>
          </a:xfrm>
        </p:spPr>
        <p:txBody>
          <a:bodyPr>
            <a:normAutofit/>
          </a:bodyPr>
          <a:lstStyle/>
          <a:p>
            <a:r>
              <a:rPr lang="pl-PL" altLang="pl-PL" sz="2400" b="1" dirty="0" smtClean="0"/>
              <a:t>Nauczyciele testujący o sobie: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385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95517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 smtClean="0">
                <a:solidFill>
                  <a:srgbClr val="FF6600"/>
                </a:solidFill>
              </a:rPr>
              <a:t/>
            </a:r>
            <a:br>
              <a:rPr lang="pl-PL" sz="2800" b="1" dirty="0" smtClean="0">
                <a:solidFill>
                  <a:srgbClr val="FF6600"/>
                </a:solidFill>
              </a:rPr>
            </a:br>
            <a:endParaRPr lang="pl-PL" sz="2800" b="1" dirty="0" smtClean="0">
              <a:solidFill>
                <a:srgbClr val="FF990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929149"/>
            <a:ext cx="8229600" cy="3624378"/>
          </a:xfrm>
        </p:spPr>
        <p:txBody>
          <a:bodyPr>
            <a:normAutofit/>
          </a:bodyPr>
          <a:lstStyle/>
          <a:p>
            <a:pPr indent="0" algn="ctr" defTabSz="720000">
              <a:buNone/>
            </a:pPr>
            <a:endParaRPr lang="pl-PL" sz="2400" b="1" dirty="0" smtClean="0">
              <a:solidFill>
                <a:srgbClr val="FF9900"/>
              </a:solidFill>
              <a:latin typeface="Arial" pitchFamily="34" charset="0"/>
              <a:cs typeface="Arial" pitchFamily="34" charset="0"/>
            </a:endParaRPr>
          </a:p>
          <a:p>
            <a:pPr indent="0" algn="ctr" defTabSz="720000">
              <a:buNone/>
            </a:pPr>
            <a:r>
              <a:rPr lang="pl-PL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JEDYNY FAKTYCZNY POSTĘP </a:t>
            </a:r>
          </a:p>
          <a:p>
            <a:pPr indent="0" algn="ctr" defTabSz="720000">
              <a:buNone/>
            </a:pPr>
            <a:r>
              <a:rPr lang="pl-PL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W EDUKACJI </a:t>
            </a:r>
          </a:p>
          <a:p>
            <a:pPr indent="0" algn="ctr" defTabSz="720000">
              <a:buNone/>
            </a:pPr>
            <a:endParaRPr lang="pl-PL" sz="2400" b="1" dirty="0" smtClean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  <a:p>
            <a:pPr indent="0" algn="ctr" defTabSz="720000">
              <a:buNone/>
            </a:pPr>
            <a:r>
              <a:rPr lang="pl-PL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JEST EFEKTEM </a:t>
            </a:r>
          </a:p>
          <a:p>
            <a:pPr indent="0" algn="ctr" defTabSz="720000">
              <a:buNone/>
            </a:pPr>
            <a:r>
              <a:rPr lang="pl-PL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ZMIANY STYLU PRACY NAUCZYCIELI!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4" descr="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547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11560" y="2708920"/>
            <a:ext cx="7560840" cy="648072"/>
          </a:xfrm>
        </p:spPr>
        <p:txBody>
          <a:bodyPr>
            <a:noAutofit/>
          </a:bodyPr>
          <a:lstStyle/>
          <a:p>
            <a:r>
              <a:rPr lang="pl-PL" sz="4400" b="1" cap="small" dirty="0" smtClean="0">
                <a:solidFill>
                  <a:srgbClr val="0000CC"/>
                </a:solidFill>
              </a:rPr>
              <a:t>Uwierzmy, że dzieci potrafią!</a:t>
            </a:r>
          </a:p>
          <a:p>
            <a:endParaRPr lang="pl-PL" sz="4400" b="1" cap="small" dirty="0" smtClean="0">
              <a:solidFill>
                <a:srgbClr val="0000CC"/>
              </a:solidFill>
            </a:endParaRPr>
          </a:p>
          <a:p>
            <a:endParaRPr lang="pl-PL" sz="4400" b="1" cap="small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1711</Words>
  <Application>Microsoft Office PowerPoint</Application>
  <PresentationFormat>Pokaz na ekranie (4:3)</PresentationFormat>
  <Paragraphs>677</Paragraphs>
  <Slides>65</Slides>
  <Notes>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65</vt:i4>
      </vt:variant>
    </vt:vector>
  </HeadingPairs>
  <TitlesOfParts>
    <vt:vector size="66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Zastosowane modele statystyczne</vt:lpstr>
      <vt:lpstr>Zastosowane modele statystyczne – c.d.</vt:lpstr>
      <vt:lpstr>Istotność statystyczna  efektu oddziaływania eksperymentalnego</vt:lpstr>
      <vt:lpstr>Różnice wyników na wspólnej skali testu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  <vt:lpstr>Slajd 38</vt:lpstr>
      <vt:lpstr>Slajd 39</vt:lpstr>
      <vt:lpstr>Slajd 40</vt:lpstr>
      <vt:lpstr>Slajd 41</vt:lpstr>
      <vt:lpstr>Slajd 42</vt:lpstr>
      <vt:lpstr>Slajd 43</vt:lpstr>
      <vt:lpstr>Slajd 44</vt:lpstr>
      <vt:lpstr>Slajd 45</vt:lpstr>
      <vt:lpstr>Slajd 46</vt:lpstr>
      <vt:lpstr>Slajd 47</vt:lpstr>
      <vt:lpstr>Slajd 48</vt:lpstr>
      <vt:lpstr>Slajd 49</vt:lpstr>
      <vt:lpstr>Slajd 50</vt:lpstr>
      <vt:lpstr>Slajd 51</vt:lpstr>
      <vt:lpstr>Slajd 52</vt:lpstr>
      <vt:lpstr>Slajd 53</vt:lpstr>
      <vt:lpstr>Slajd 54</vt:lpstr>
      <vt:lpstr>Slajd 55</vt:lpstr>
      <vt:lpstr>Slajd 56</vt:lpstr>
      <vt:lpstr>Slajd 57</vt:lpstr>
      <vt:lpstr>Slajd 58</vt:lpstr>
      <vt:lpstr>Slajd 59</vt:lpstr>
      <vt:lpstr>Uczniowie o zajęciach i pakiecie:</vt:lpstr>
      <vt:lpstr>Uczniowie o zajęciach i pakiecie:</vt:lpstr>
      <vt:lpstr>Nauczyciele testujący o sobie:</vt:lpstr>
      <vt:lpstr>Nauczyciele testujący o sobie:</vt:lpstr>
      <vt:lpstr> </vt:lpstr>
      <vt:lpstr>Slajd 65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MD</dc:creator>
  <cp:lastModifiedBy>MD</cp:lastModifiedBy>
  <cp:revision>81</cp:revision>
  <dcterms:created xsi:type="dcterms:W3CDTF">2013-12-03T18:45:00Z</dcterms:created>
  <dcterms:modified xsi:type="dcterms:W3CDTF">2014-05-17T20:59:15Z</dcterms:modified>
</cp:coreProperties>
</file>