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63" r:id="rId2"/>
    <p:sldId id="363" r:id="rId3"/>
    <p:sldId id="354" r:id="rId4"/>
    <p:sldId id="355" r:id="rId5"/>
    <p:sldId id="356" r:id="rId6"/>
    <p:sldId id="349" r:id="rId7"/>
    <p:sldId id="350" r:id="rId8"/>
    <p:sldId id="353" r:id="rId9"/>
    <p:sldId id="351" r:id="rId10"/>
    <p:sldId id="352" r:id="rId11"/>
    <p:sldId id="304" r:id="rId12"/>
    <p:sldId id="357" r:id="rId13"/>
    <p:sldId id="358" r:id="rId14"/>
    <p:sldId id="359" r:id="rId15"/>
    <p:sldId id="360" r:id="rId16"/>
    <p:sldId id="361" r:id="rId17"/>
    <p:sldId id="259" r:id="rId18"/>
    <p:sldId id="330" r:id="rId19"/>
    <p:sldId id="331" r:id="rId20"/>
    <p:sldId id="332" r:id="rId21"/>
    <p:sldId id="333" r:id="rId22"/>
    <p:sldId id="338" r:id="rId23"/>
    <p:sldId id="343" r:id="rId24"/>
    <p:sldId id="339" r:id="rId25"/>
    <p:sldId id="340" r:id="rId26"/>
    <p:sldId id="341" r:id="rId27"/>
    <p:sldId id="345" r:id="rId28"/>
    <p:sldId id="334" r:id="rId29"/>
    <p:sldId id="335" r:id="rId30"/>
    <p:sldId id="319" r:id="rId31"/>
    <p:sldId id="337" r:id="rId32"/>
    <p:sldId id="362" r:id="rId33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718" autoAdjust="0"/>
  </p:normalViewPr>
  <p:slideViewPr>
    <p:cSldViewPr>
      <p:cViewPr>
        <p:scale>
          <a:sx n="66" d="100"/>
          <a:sy n="66" d="100"/>
        </p:scale>
        <p:origin x="-1518" y="-1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4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6" d="100"/>
        <a:sy n="56" d="100"/>
      </p:scale>
      <p:origin x="0" y="403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100F7A-1631-4E0E-8E10-E2512C982C0F}" type="datetimeFigureOut">
              <a:rPr lang="pl-PL" smtClean="0"/>
              <a:pPr/>
              <a:t>2014-09-24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AC506F-2025-4C9D-A84F-A3E58137BE04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7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smtClean="0"/>
          </a:p>
        </p:txBody>
      </p:sp>
      <p:sp>
        <p:nvSpPr>
          <p:cNvPr id="15363" name="Symbol zastępczy numeru slajdu 3"/>
          <p:cNvSpPr txBox="1">
            <a:spLocks noGrp="1"/>
          </p:cNvSpPr>
          <p:nvPr/>
        </p:nvSpPr>
        <p:spPr bwMode="auto">
          <a:xfrm>
            <a:off x="3883892" y="8685559"/>
            <a:ext cx="2972498" cy="456981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FB111F2-5DE3-469B-94D5-3118847983EE}" type="slidenum">
              <a:rPr lang="pl-PL" sz="1200">
                <a:latin typeface="+mn-lt"/>
                <a:cs typeface="Arial" charset="0"/>
              </a:rPr>
              <a:pPr algn="r">
                <a:defRPr/>
              </a:pPr>
              <a:t>3</a:t>
            </a:fld>
            <a:endParaRPr lang="pl-PL" sz="1200">
              <a:latin typeface="+mn-lt"/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smtClean="0"/>
          </a:p>
        </p:txBody>
      </p:sp>
      <p:sp>
        <p:nvSpPr>
          <p:cNvPr id="15363" name="Symbol zastępczy numeru slajdu 3"/>
          <p:cNvSpPr txBox="1">
            <a:spLocks noGrp="1"/>
          </p:cNvSpPr>
          <p:nvPr/>
        </p:nvSpPr>
        <p:spPr bwMode="auto">
          <a:xfrm>
            <a:off x="3883892" y="8685559"/>
            <a:ext cx="2972498" cy="456981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8333AB42-3D03-45FE-B0CA-B66B13EA74F8}" type="slidenum">
              <a:rPr lang="pl-PL" sz="1200">
                <a:latin typeface="+mn-lt"/>
                <a:cs typeface="Arial" charset="0"/>
              </a:rPr>
              <a:pPr algn="r">
                <a:defRPr/>
              </a:pPr>
              <a:t>4</a:t>
            </a:fld>
            <a:endParaRPr lang="pl-PL" sz="1200">
              <a:latin typeface="+mn-lt"/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52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952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smtClean="0"/>
          </a:p>
        </p:txBody>
      </p:sp>
      <p:sp>
        <p:nvSpPr>
          <p:cNvPr id="15363" name="Symbol zastępczy numeru slajdu 3"/>
          <p:cNvSpPr txBox="1">
            <a:spLocks noGrp="1"/>
          </p:cNvSpPr>
          <p:nvPr/>
        </p:nvSpPr>
        <p:spPr bwMode="auto">
          <a:xfrm>
            <a:off x="3883853" y="8684828"/>
            <a:ext cx="2972547" cy="457711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EF5F5E48-3C6F-4B01-8CC4-0198AEC6E25A}" type="slidenum">
              <a:rPr lang="pl-PL" sz="1200">
                <a:latin typeface="+mn-lt"/>
                <a:cs typeface="Arial" charset="0"/>
              </a:rPr>
              <a:pPr algn="r">
                <a:defRPr/>
              </a:pPr>
              <a:t>6</a:t>
            </a:fld>
            <a:endParaRPr lang="pl-PL" sz="1200">
              <a:latin typeface="+mn-lt"/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smtClean="0"/>
          </a:p>
        </p:txBody>
      </p:sp>
      <p:sp>
        <p:nvSpPr>
          <p:cNvPr id="15363" name="Symbol zastępczy numeru slajdu 3"/>
          <p:cNvSpPr txBox="1">
            <a:spLocks noGrp="1"/>
          </p:cNvSpPr>
          <p:nvPr/>
        </p:nvSpPr>
        <p:spPr bwMode="auto">
          <a:xfrm>
            <a:off x="3883892" y="8684099"/>
            <a:ext cx="2972498" cy="458441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7D19629B-9CE0-4214-84BF-C84D7FBC9163}" type="slidenum">
              <a:rPr lang="pl-PL" sz="1200">
                <a:latin typeface="+mn-lt"/>
                <a:cs typeface="Arial" charset="0"/>
              </a:rPr>
              <a:pPr algn="r">
                <a:defRPr/>
              </a:pPr>
              <a:t>12</a:t>
            </a:fld>
            <a:endParaRPr lang="pl-PL" sz="1200">
              <a:latin typeface="+mn-lt"/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smtClean="0"/>
          </a:p>
        </p:txBody>
      </p:sp>
      <p:sp>
        <p:nvSpPr>
          <p:cNvPr id="15363" name="Symbol zastępczy numeru slajdu 3"/>
          <p:cNvSpPr txBox="1">
            <a:spLocks noGrp="1"/>
          </p:cNvSpPr>
          <p:nvPr/>
        </p:nvSpPr>
        <p:spPr bwMode="auto">
          <a:xfrm>
            <a:off x="3883892" y="8684099"/>
            <a:ext cx="2972498" cy="458441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85148F10-F0EB-4E7C-9E53-2FBACC593B14}" type="slidenum">
              <a:rPr lang="pl-PL" sz="1200">
                <a:latin typeface="+mn-lt"/>
                <a:cs typeface="Arial" charset="0"/>
              </a:rPr>
              <a:pPr algn="r">
                <a:defRPr/>
              </a:pPr>
              <a:t>13</a:t>
            </a:fld>
            <a:endParaRPr lang="pl-PL" sz="1200">
              <a:latin typeface="+mn-lt"/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smtClean="0"/>
          </a:p>
        </p:txBody>
      </p:sp>
      <p:sp>
        <p:nvSpPr>
          <p:cNvPr id="15363" name="Symbol zastępczy numeru slajdu 3"/>
          <p:cNvSpPr txBox="1">
            <a:spLocks noGrp="1"/>
          </p:cNvSpPr>
          <p:nvPr/>
        </p:nvSpPr>
        <p:spPr bwMode="auto">
          <a:xfrm>
            <a:off x="3883892" y="8684099"/>
            <a:ext cx="2972498" cy="458441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7FEBA1BE-D2FE-40A2-84BB-DFFF8E4E36F9}" type="slidenum">
              <a:rPr lang="pl-PL" sz="1200">
                <a:latin typeface="+mn-lt"/>
                <a:cs typeface="Arial" charset="0"/>
              </a:rPr>
              <a:pPr algn="r">
                <a:defRPr/>
              </a:pPr>
              <a:t>14</a:t>
            </a:fld>
            <a:endParaRPr lang="pl-PL" sz="1200">
              <a:latin typeface="+mn-lt"/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smtClean="0"/>
          </a:p>
        </p:txBody>
      </p:sp>
      <p:sp>
        <p:nvSpPr>
          <p:cNvPr id="15363" name="Symbol zastępczy numeru slajdu 3"/>
          <p:cNvSpPr txBox="1">
            <a:spLocks noGrp="1"/>
          </p:cNvSpPr>
          <p:nvPr/>
        </p:nvSpPr>
        <p:spPr bwMode="auto">
          <a:xfrm>
            <a:off x="3883892" y="8684099"/>
            <a:ext cx="2972498" cy="458441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388E0E48-9728-4FBE-B6C9-648571F18768}" type="slidenum">
              <a:rPr lang="pl-PL" sz="1200">
                <a:latin typeface="+mn-lt"/>
                <a:cs typeface="Arial" charset="0"/>
              </a:rPr>
              <a:pPr algn="r">
                <a:defRPr/>
              </a:pPr>
              <a:t>15</a:t>
            </a:fld>
            <a:endParaRPr lang="pl-PL" sz="1200">
              <a:latin typeface="+mn-lt"/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smtClean="0"/>
          </a:p>
        </p:txBody>
      </p:sp>
      <p:sp>
        <p:nvSpPr>
          <p:cNvPr id="15363" name="Symbol zastępczy numeru slajdu 3"/>
          <p:cNvSpPr txBox="1">
            <a:spLocks noGrp="1"/>
          </p:cNvSpPr>
          <p:nvPr/>
        </p:nvSpPr>
        <p:spPr bwMode="auto">
          <a:xfrm>
            <a:off x="3883892" y="8684099"/>
            <a:ext cx="2972498" cy="458441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35C2013F-79C1-4A23-84FE-0A59D48AD10C}" type="slidenum">
              <a:rPr lang="pl-PL" sz="1200">
                <a:latin typeface="+mn-lt"/>
                <a:cs typeface="Arial" charset="0"/>
              </a:rPr>
              <a:pPr algn="r">
                <a:defRPr/>
              </a:pPr>
              <a:t>16</a:t>
            </a:fld>
            <a:endParaRPr lang="pl-PL" sz="1200">
              <a:latin typeface="+mn-lt"/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8B126A26-2CFA-4373-8D9F-E6A5620952EF}" type="slidenum">
              <a:rPr lang="pl-PL" altLang="pl-PL" smtClean="0"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/>
              <a:t>32</a:t>
            </a:fld>
            <a:endParaRPr lang="pl-PL" altLang="pl-PL" smtClean="0"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813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03786" y="695134"/>
            <a:ext cx="4848989" cy="3428152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813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</p:spPr>
        <p:txBody>
          <a:bodyPr wrap="none" anchor="ctr"/>
          <a:lstStyle/>
          <a:p>
            <a:endParaRPr lang="pl-PL" altLang="pl-PL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EEC98-0597-4209-B152-72395E995EA1}" type="datetimeFigureOut">
              <a:rPr lang="pl-PL" smtClean="0"/>
              <a:pPr/>
              <a:t>2014-09-24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447A-6AE3-46CE-93AE-E718411A3009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EEC98-0597-4209-B152-72395E995EA1}" type="datetimeFigureOut">
              <a:rPr lang="pl-PL" smtClean="0"/>
              <a:pPr/>
              <a:t>2014-09-24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447A-6AE3-46CE-93AE-E718411A3009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EEC98-0597-4209-B152-72395E995EA1}" type="datetimeFigureOut">
              <a:rPr lang="pl-PL" smtClean="0"/>
              <a:pPr/>
              <a:t>2014-09-24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447A-6AE3-46CE-93AE-E718411A3009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EEC98-0597-4209-B152-72395E995EA1}" type="datetimeFigureOut">
              <a:rPr lang="pl-PL" smtClean="0"/>
              <a:pPr/>
              <a:t>2014-09-24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447A-6AE3-46CE-93AE-E718411A3009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EEC98-0597-4209-B152-72395E995EA1}" type="datetimeFigureOut">
              <a:rPr lang="pl-PL" smtClean="0"/>
              <a:pPr/>
              <a:t>2014-09-24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447A-6AE3-46CE-93AE-E718411A3009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EEC98-0597-4209-B152-72395E995EA1}" type="datetimeFigureOut">
              <a:rPr lang="pl-PL" smtClean="0"/>
              <a:pPr/>
              <a:t>2014-09-24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447A-6AE3-46CE-93AE-E718411A3009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EEC98-0597-4209-B152-72395E995EA1}" type="datetimeFigureOut">
              <a:rPr lang="pl-PL" smtClean="0"/>
              <a:pPr/>
              <a:t>2014-09-24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447A-6AE3-46CE-93AE-E718411A3009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EEC98-0597-4209-B152-72395E995EA1}" type="datetimeFigureOut">
              <a:rPr lang="pl-PL" smtClean="0"/>
              <a:pPr/>
              <a:t>2014-09-24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447A-6AE3-46CE-93AE-E718411A3009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EEC98-0597-4209-B152-72395E995EA1}" type="datetimeFigureOut">
              <a:rPr lang="pl-PL" smtClean="0"/>
              <a:pPr/>
              <a:t>2014-09-24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447A-6AE3-46CE-93AE-E718411A3009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EEC98-0597-4209-B152-72395E995EA1}" type="datetimeFigureOut">
              <a:rPr lang="pl-PL" smtClean="0"/>
              <a:pPr/>
              <a:t>2014-09-24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447A-6AE3-46CE-93AE-E718411A3009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EEC98-0597-4209-B152-72395E995EA1}" type="datetimeFigureOut">
              <a:rPr lang="pl-PL" smtClean="0"/>
              <a:pPr/>
              <a:t>2014-09-24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447A-6AE3-46CE-93AE-E718411A3009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4EEC98-0597-4209-B152-72395E995EA1}" type="datetimeFigureOut">
              <a:rPr lang="pl-PL" smtClean="0"/>
              <a:pPr/>
              <a:t>2014-09-24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01447A-6AE3-46CE-93AE-E718411A3009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jpe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9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29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ktografia.pl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4" name="Symbol zastępczy zawartości 3" descr="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331240" y="0"/>
            <a:ext cx="9475240" cy="717341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1" dirty="0" smtClean="0"/>
              <a:t>PRZYKŁADY ROZWIĄZAŃ UCZNIÓW KLASY III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pl-PL" dirty="0" smtClean="0"/>
          </a:p>
          <a:p>
            <a:pPr algn="ctr">
              <a:buNone/>
            </a:pPr>
            <a:endParaRPr lang="pl-PL" dirty="0" smtClean="0"/>
          </a:p>
          <a:p>
            <a:pPr algn="ctr">
              <a:buNone/>
            </a:pPr>
            <a:r>
              <a:rPr lang="pl-PL" smtClean="0"/>
              <a:t>WYNIKI OGÓLNOPOLSKICH BADAŃUMIEJĘTNOŚCI </a:t>
            </a:r>
            <a:r>
              <a:rPr lang="pl-PL" dirty="0" smtClean="0"/>
              <a:t>MATEMATYCZNYCH TRZECIOKLASISTÓW</a:t>
            </a:r>
            <a:endParaRPr lang="pl-PL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ytuł 1"/>
          <p:cNvSpPr txBox="1">
            <a:spLocks/>
          </p:cNvSpPr>
          <p:nvPr/>
        </p:nvSpPr>
        <p:spPr bwMode="auto">
          <a:xfrm>
            <a:off x="460058" y="2924652"/>
            <a:ext cx="8501063" cy="1294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9" tIns="45719" rIns="91439" bIns="45719" anchor="ctr"/>
          <a:lstStyle/>
          <a:p>
            <a:pPr algn="ctr"/>
            <a:endParaRPr lang="pl-PL" sz="3600" b="1" dirty="0">
              <a:solidFill>
                <a:schemeClr val="hlink"/>
              </a:solidFill>
            </a:endParaRPr>
          </a:p>
        </p:txBody>
      </p:sp>
      <p:pic>
        <p:nvPicPr>
          <p:cNvPr id="41987" name="Picture 2" descr="F:\skany 2011\MA\strona 4\4 pr 2.jpg"/>
          <p:cNvPicPr>
            <a:picLocks noChangeAspect="1" noChangeArrowheads="1"/>
          </p:cNvPicPr>
          <p:nvPr/>
        </p:nvPicPr>
        <p:blipFill>
          <a:blip r:embed="rId3" cstate="print">
            <a:lum bright="28000" contrast="-10000"/>
          </a:blip>
          <a:srcRect l="3880" t="64053" r="6860" b="5965"/>
          <a:stretch>
            <a:fillRect/>
          </a:stretch>
        </p:blipFill>
        <p:spPr bwMode="auto">
          <a:xfrm>
            <a:off x="395765" y="980123"/>
            <a:ext cx="8099583" cy="4969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ole tekstowe 6"/>
          <p:cNvSpPr txBox="1">
            <a:spLocks noChangeArrowheads="1"/>
          </p:cNvSpPr>
          <p:nvPr/>
        </p:nvSpPr>
        <p:spPr bwMode="auto">
          <a:xfrm>
            <a:off x="7596665" y="477203"/>
            <a:ext cx="1258728" cy="522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9" tIns="45719" rIns="91439" bIns="45719">
            <a:spAutoFit/>
          </a:bodyPr>
          <a:lstStyle/>
          <a:p>
            <a:pPr algn="ctr" defTabSz="718662"/>
            <a:r>
              <a:rPr lang="pl-PL" sz="2800" b="1" dirty="0">
                <a:solidFill>
                  <a:srgbClr val="0070C0"/>
                </a:solidFill>
              </a:rPr>
              <a:t>56.3%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ytuł 1"/>
          <p:cNvSpPr txBox="1">
            <a:spLocks/>
          </p:cNvSpPr>
          <p:nvPr/>
        </p:nvSpPr>
        <p:spPr bwMode="auto">
          <a:xfrm>
            <a:off x="460058" y="2924652"/>
            <a:ext cx="8501063" cy="1294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9" tIns="45719" rIns="91439" bIns="45719" anchor="ctr"/>
          <a:lstStyle/>
          <a:p>
            <a:pPr algn="ctr"/>
            <a:endParaRPr lang="pl-PL" sz="3600" b="1" dirty="0">
              <a:solidFill>
                <a:schemeClr val="hlink"/>
              </a:solidFill>
            </a:endParaRPr>
          </a:p>
        </p:txBody>
      </p:sp>
      <p:pic>
        <p:nvPicPr>
          <p:cNvPr id="43011" name="Picture 2" descr="F:\skany 2011\MA\strona 4\4 pr 3.jpg"/>
          <p:cNvPicPr>
            <a:picLocks noChangeAspect="1" noChangeArrowheads="1"/>
          </p:cNvPicPr>
          <p:nvPr/>
        </p:nvPicPr>
        <p:blipFill>
          <a:blip r:embed="rId3" cstate="print">
            <a:lum bright="10000" contrast="-2000"/>
          </a:blip>
          <a:srcRect l="3880" t="64053" r="6860" b="5965"/>
          <a:stretch>
            <a:fillRect/>
          </a:stretch>
        </p:blipFill>
        <p:spPr bwMode="auto">
          <a:xfrm>
            <a:off x="180023" y="980123"/>
            <a:ext cx="8641080" cy="4609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ole tekstowe 6"/>
          <p:cNvSpPr txBox="1">
            <a:spLocks noChangeArrowheads="1"/>
          </p:cNvSpPr>
          <p:nvPr/>
        </p:nvSpPr>
        <p:spPr bwMode="auto">
          <a:xfrm>
            <a:off x="7380923" y="332899"/>
            <a:ext cx="1763078" cy="522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9" tIns="45719" rIns="91439" bIns="45719">
            <a:spAutoFit/>
          </a:bodyPr>
          <a:lstStyle/>
          <a:p>
            <a:pPr algn="ctr" defTabSz="718662"/>
            <a:r>
              <a:rPr lang="pl-PL" sz="2800" b="1" dirty="0">
                <a:solidFill>
                  <a:srgbClr val="0070C0"/>
                </a:solidFill>
              </a:rPr>
              <a:t>16.6%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5" name="Obraz 6" descr="F:\nowe skany do rozdz. 1\dodatkowe skany do rozdz. 1\9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bright="20000"/>
          </a:blip>
          <a:srcRect l="10278" t="71613" r="26698" b="6847"/>
          <a:stretch>
            <a:fillRect/>
          </a:stretch>
        </p:blipFill>
        <p:spPr>
          <a:xfrm>
            <a:off x="294323" y="1031558"/>
            <a:ext cx="3426143" cy="1611630"/>
          </a:xfrm>
        </p:spPr>
      </p:pic>
      <p:pic>
        <p:nvPicPr>
          <p:cNvPr id="44036" name="Obraz 5" descr="C:\Users\MD\Documents\SKANY\skany 2011\MA\strona 4\4 pr 17.jpg"/>
          <p:cNvPicPr>
            <a:picLocks noChangeAspect="1"/>
          </p:cNvPicPr>
          <p:nvPr/>
        </p:nvPicPr>
        <p:blipFill>
          <a:blip r:embed="rId3" cstate="print">
            <a:lum bright="14000"/>
          </a:blip>
          <a:srcRect l="4874" t="71387" r="20123" b="6512"/>
          <a:stretch>
            <a:fillRect/>
          </a:stretch>
        </p:blipFill>
        <p:spPr bwMode="auto">
          <a:xfrm>
            <a:off x="3794760" y="447199"/>
            <a:ext cx="5112068" cy="2536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7" name="Obraz 8" descr="C:\Users\MD\Documents\SKANY\skany 2011\MA\strona 4\4 pr 19.jpg"/>
          <p:cNvPicPr>
            <a:picLocks noChangeAspect="1"/>
          </p:cNvPicPr>
          <p:nvPr/>
        </p:nvPicPr>
        <p:blipFill>
          <a:blip r:embed="rId4" cstate="print">
            <a:lum bright="14000"/>
          </a:blip>
          <a:srcRect l="4242" t="71008" r="49530" b="7034"/>
          <a:stretch>
            <a:fillRect/>
          </a:stretch>
        </p:blipFill>
        <p:spPr bwMode="auto">
          <a:xfrm>
            <a:off x="748665" y="2846070"/>
            <a:ext cx="4707732" cy="3167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498" name="Tytuł 1"/>
          <p:cNvSpPr txBox="1">
            <a:spLocks/>
          </p:cNvSpPr>
          <p:nvPr/>
        </p:nvSpPr>
        <p:spPr bwMode="auto">
          <a:xfrm>
            <a:off x="460375" y="2924175"/>
            <a:ext cx="8501063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pl-PL" sz="3600" b="1" dirty="0">
              <a:solidFill>
                <a:schemeClr val="hlink"/>
              </a:solidFill>
            </a:endParaRPr>
          </a:p>
        </p:txBody>
      </p:sp>
      <p:pic>
        <p:nvPicPr>
          <p:cNvPr id="71682" name="Picture 2" descr="F:\skany 2011\MC\4 pr 5 MC.jpg"/>
          <p:cNvPicPr>
            <a:picLocks noChangeAspect="1" noChangeArrowheads="1"/>
          </p:cNvPicPr>
          <p:nvPr/>
        </p:nvPicPr>
        <p:blipFill>
          <a:blip r:embed="rId3" cstate="print">
            <a:lum bright="24000" contrast="3000"/>
          </a:blip>
          <a:srcRect l="3881" t="64053" b="5965"/>
          <a:stretch>
            <a:fillRect/>
          </a:stretch>
        </p:blipFill>
        <p:spPr bwMode="auto">
          <a:xfrm>
            <a:off x="179512" y="1340768"/>
            <a:ext cx="8951799" cy="4680520"/>
          </a:xfrm>
          <a:prstGeom prst="rect">
            <a:avLst/>
          </a:prstGeom>
          <a:noFill/>
        </p:spPr>
      </p:pic>
      <p:sp>
        <p:nvSpPr>
          <p:cNvPr id="7" name="pole tekstowe 6"/>
          <p:cNvSpPr txBox="1"/>
          <p:nvPr/>
        </p:nvSpPr>
        <p:spPr>
          <a:xfrm>
            <a:off x="7236296" y="476672"/>
            <a:ext cx="1043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 algn="ctr" defTabSz="720000">
              <a:buNone/>
            </a:pPr>
            <a:r>
              <a:rPr lang="pl-PL" sz="2800" b="1" dirty="0" smtClean="0">
                <a:solidFill>
                  <a:srgbClr val="0070C0"/>
                </a:solidFill>
              </a:rPr>
              <a:t>3,0%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179512" y="692696"/>
            <a:ext cx="8683625" cy="4884738"/>
            <a:chOff x="72" y="972"/>
            <a:chExt cx="5470" cy="3077"/>
          </a:xfrm>
        </p:grpSpPr>
        <p:pic>
          <p:nvPicPr>
            <p:cNvPr id="3" name="Picture 3" descr="22394"/>
            <p:cNvPicPr>
              <a:picLocks noChangeAspect="1" noChangeArrowheads="1"/>
            </p:cNvPicPr>
            <p:nvPr/>
          </p:nvPicPr>
          <p:blipFill>
            <a:blip r:embed="rId2" cstate="print">
              <a:lum bright="13000" contrast="5000"/>
            </a:blip>
            <a:srcRect/>
            <a:stretch>
              <a:fillRect/>
            </a:stretch>
          </p:blipFill>
          <p:spPr bwMode="auto">
            <a:xfrm>
              <a:off x="72" y="972"/>
              <a:ext cx="5470" cy="30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" name="Text Box 10"/>
            <p:cNvSpPr txBox="1">
              <a:spLocks noChangeArrowheads="1"/>
            </p:cNvSpPr>
            <p:nvPr/>
          </p:nvSpPr>
          <p:spPr bwMode="auto">
            <a:xfrm>
              <a:off x="5348" y="3624"/>
              <a:ext cx="192" cy="231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pl-PL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5" descr="C:\Users\MD\Desktop\skany M2A\strona 2\M2A12s2.jpg"/>
          <p:cNvPicPr>
            <a:picLocks noChangeAspect="1"/>
          </p:cNvPicPr>
          <p:nvPr/>
        </p:nvPicPr>
        <p:blipFill>
          <a:blip r:embed="rId2" cstate="print">
            <a:lum bright="20000"/>
          </a:blip>
          <a:srcRect l="2866" t="38136" r="1024" b="31500"/>
          <a:stretch>
            <a:fillRect/>
          </a:stretch>
        </p:blipFill>
        <p:spPr bwMode="auto">
          <a:xfrm>
            <a:off x="558596" y="620689"/>
            <a:ext cx="7674179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5"/>
          <p:cNvPicPr>
            <a:picLocks noChangeAspect="1"/>
          </p:cNvPicPr>
          <p:nvPr/>
        </p:nvPicPr>
        <p:blipFill>
          <a:blip r:embed="rId2" cstate="print">
            <a:lum bright="14000"/>
          </a:blip>
          <a:srcRect l="4402" t="8110" r="5473" b="10373"/>
          <a:stretch>
            <a:fillRect/>
          </a:stretch>
        </p:blipFill>
        <p:spPr bwMode="auto">
          <a:xfrm>
            <a:off x="1043608" y="836712"/>
            <a:ext cx="7488832" cy="5157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338" y="548680"/>
            <a:ext cx="9077325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20080"/>
          </a:xfrm>
        </p:spPr>
        <p:txBody>
          <a:bodyPr>
            <a:normAutofit/>
          </a:bodyPr>
          <a:lstStyle/>
          <a:p>
            <a:endParaRPr lang="pl-PL" sz="3200" b="1" dirty="0"/>
          </a:p>
        </p:txBody>
      </p:sp>
      <p:pic>
        <p:nvPicPr>
          <p:cNvPr id="5" name="Symbol zastępczy zawartości 4" descr="3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404664"/>
            <a:ext cx="7982260" cy="61926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Prostokąt 7"/>
          <p:cNvSpPr/>
          <p:nvPr/>
        </p:nvSpPr>
        <p:spPr>
          <a:xfrm>
            <a:off x="1411371" y="884299"/>
            <a:ext cx="6573626" cy="1738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5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yriad Pro" pitchFamily="34" charset="0"/>
              </a:rPr>
              <a:t>KONSTRUOWANIE WIEDZY </a:t>
            </a:r>
          </a:p>
          <a:p>
            <a:pPr algn="ctr"/>
            <a:r>
              <a:rPr lang="pl-PL" sz="25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yriad Pro" pitchFamily="34" charset="0"/>
              </a:rPr>
              <a:t>I UMIEJĘTNOŚCI MATEMATYCZNYCH                W SZKOLE</a:t>
            </a:r>
            <a:r>
              <a:rPr lang="pl-PL" b="1" dirty="0" smtClean="0">
                <a:latin typeface="Myriad Pro" pitchFamily="34" charset="0"/>
              </a:rPr>
              <a:t/>
            </a:r>
            <a:br>
              <a:rPr lang="pl-PL" b="1" dirty="0" smtClean="0">
                <a:latin typeface="Myriad Pro" pitchFamily="34" charset="0"/>
              </a:rPr>
            </a:br>
            <a:endParaRPr lang="pl-PL" sz="3200" dirty="0">
              <a:solidFill>
                <a:schemeClr val="accent1"/>
              </a:solidFill>
              <a:latin typeface="Myriad Pro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899592" y="2204864"/>
            <a:ext cx="7488832" cy="388414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pl-PL" sz="251800" dirty="0" smtClean="0"/>
              <a:t> </a:t>
            </a:r>
          </a:p>
        </p:txBody>
      </p:sp>
      <p:sp>
        <p:nvSpPr>
          <p:cNvPr id="10" name="Prostokąt 9"/>
          <p:cNvSpPr/>
          <p:nvPr/>
        </p:nvSpPr>
        <p:spPr>
          <a:xfrm>
            <a:off x="899592" y="2413338"/>
            <a:ext cx="727280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pl-PL" sz="2400" dirty="0" smtClean="0">
                <a:latin typeface="Myriad Pro" pitchFamily="34" charset="0"/>
              </a:rPr>
              <a:t>POZWÓLMY DZIECIOM</a:t>
            </a:r>
          </a:p>
          <a:p>
            <a:pPr>
              <a:buNone/>
            </a:pPr>
            <a:endParaRPr lang="pl-PL" sz="2400" dirty="0" smtClean="0">
              <a:latin typeface="Myriad Pro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pl-PL" sz="2400" dirty="0" smtClean="0">
                <a:latin typeface="Myriad Pro" pitchFamily="34" charset="0"/>
              </a:rPr>
              <a:t> Myśleć (rozwiązywać problemy)</a:t>
            </a:r>
          </a:p>
          <a:p>
            <a:pPr>
              <a:buFont typeface="Arial" pitchFamily="34" charset="0"/>
              <a:buChar char="•"/>
            </a:pPr>
            <a:r>
              <a:rPr lang="pl-PL" sz="2400" dirty="0" smtClean="0">
                <a:latin typeface="Myriad Pro" pitchFamily="34" charset="0"/>
              </a:rPr>
              <a:t> Mówić i pytać</a:t>
            </a:r>
          </a:p>
          <a:p>
            <a:pPr>
              <a:buFont typeface="Arial" pitchFamily="34" charset="0"/>
              <a:buChar char="•"/>
            </a:pPr>
            <a:r>
              <a:rPr lang="pl-PL" sz="2400" dirty="0" smtClean="0">
                <a:latin typeface="Myriad Pro" pitchFamily="34" charset="0"/>
              </a:rPr>
              <a:t> Popełniać błędy</a:t>
            </a:r>
            <a:endParaRPr lang="pl-PL" sz="2400" dirty="0" smtClean="0">
              <a:solidFill>
                <a:srgbClr val="FF0000"/>
              </a:solidFill>
              <a:latin typeface="Myriad Pro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pl-PL" sz="2400" dirty="0" smtClean="0">
                <a:latin typeface="Myriad Pro" pitchFamily="34" charset="0"/>
              </a:rPr>
              <a:t> Budować własne strategie</a:t>
            </a:r>
          </a:p>
          <a:p>
            <a:pPr>
              <a:buFont typeface="Arial" pitchFamily="34" charset="0"/>
              <a:buChar char="•"/>
            </a:pPr>
            <a:r>
              <a:rPr lang="pl-PL" sz="2400" dirty="0" smtClean="0">
                <a:latin typeface="Myriad Pro" pitchFamily="34" charset="0"/>
              </a:rPr>
              <a:t> Współpracować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9" name="Line 6"/>
          <p:cNvSpPr>
            <a:spLocks noChangeShapeType="1"/>
          </p:cNvSpPr>
          <p:nvPr/>
        </p:nvSpPr>
        <p:spPr bwMode="auto">
          <a:xfrm>
            <a:off x="0" y="981552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lIns="91439" tIns="45719" rIns="91439" bIns="45719"/>
          <a:lstStyle/>
          <a:p>
            <a:endParaRPr lang="pl-PL"/>
          </a:p>
        </p:txBody>
      </p:sp>
      <p:pic>
        <p:nvPicPr>
          <p:cNvPr id="62470" name="Picture 6" descr="41087"/>
          <p:cNvPicPr>
            <a:picLocks noChangeAspect="1" noChangeArrowheads="1"/>
          </p:cNvPicPr>
          <p:nvPr/>
        </p:nvPicPr>
        <p:blipFill>
          <a:blip r:embed="rId3" cstate="print">
            <a:lum bright="6000" contrast="18000"/>
          </a:blip>
          <a:srcRect l="3830" t="5086" b="77573"/>
          <a:stretch>
            <a:fillRect/>
          </a:stretch>
        </p:blipFill>
        <p:spPr bwMode="auto">
          <a:xfrm>
            <a:off x="758667" y="1125855"/>
            <a:ext cx="7288053" cy="2151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71" name="Picture 7" descr="41087"/>
          <p:cNvPicPr>
            <a:picLocks noChangeAspect="1" noChangeArrowheads="1"/>
          </p:cNvPicPr>
          <p:nvPr/>
        </p:nvPicPr>
        <p:blipFill>
          <a:blip r:embed="rId3" cstate="print">
            <a:lum bright="6000" contrast="18000"/>
          </a:blip>
          <a:srcRect l="3830" t="70490" b="9079"/>
          <a:stretch>
            <a:fillRect/>
          </a:stretch>
        </p:blipFill>
        <p:spPr bwMode="auto">
          <a:xfrm>
            <a:off x="755809" y="3573304"/>
            <a:ext cx="7290911" cy="2537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3" name="Line 6"/>
          <p:cNvSpPr>
            <a:spLocks noChangeShapeType="1"/>
          </p:cNvSpPr>
          <p:nvPr/>
        </p:nvSpPr>
        <p:spPr bwMode="auto">
          <a:xfrm>
            <a:off x="0" y="981552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lIns="91439" tIns="45719" rIns="91439" bIns="45719"/>
          <a:lstStyle/>
          <a:p>
            <a:endParaRPr lang="pl-PL"/>
          </a:p>
        </p:txBody>
      </p:sp>
      <p:pic>
        <p:nvPicPr>
          <p:cNvPr id="63494" name="Picture 6" descr="63373"/>
          <p:cNvPicPr>
            <a:picLocks noChangeAspect="1" noChangeArrowheads="1"/>
          </p:cNvPicPr>
          <p:nvPr/>
        </p:nvPicPr>
        <p:blipFill>
          <a:blip r:embed="rId3" cstate="print">
            <a:lum contrast="18000"/>
          </a:blip>
          <a:srcRect/>
          <a:stretch>
            <a:fillRect/>
          </a:stretch>
        </p:blipFill>
        <p:spPr bwMode="auto">
          <a:xfrm>
            <a:off x="424340" y="2974658"/>
            <a:ext cx="7750968" cy="3147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5" name="Picture 7" descr="41087"/>
          <p:cNvPicPr>
            <a:picLocks noChangeAspect="1" noChangeArrowheads="1"/>
          </p:cNvPicPr>
          <p:nvPr/>
        </p:nvPicPr>
        <p:blipFill>
          <a:blip r:embed="rId4" cstate="print">
            <a:lum bright="6000" contrast="18000"/>
          </a:blip>
          <a:srcRect l="3830" t="5086" b="77573"/>
          <a:stretch>
            <a:fillRect/>
          </a:stretch>
        </p:blipFill>
        <p:spPr bwMode="auto">
          <a:xfrm>
            <a:off x="878682" y="965835"/>
            <a:ext cx="7288053" cy="2153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7" name="Line 6"/>
          <p:cNvSpPr>
            <a:spLocks noChangeShapeType="1"/>
          </p:cNvSpPr>
          <p:nvPr/>
        </p:nvSpPr>
        <p:spPr bwMode="auto">
          <a:xfrm>
            <a:off x="0" y="981552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lIns="91439" tIns="45719" rIns="91439" bIns="45719"/>
          <a:lstStyle/>
          <a:p>
            <a:endParaRPr lang="pl-PL"/>
          </a:p>
        </p:txBody>
      </p:sp>
      <p:pic>
        <p:nvPicPr>
          <p:cNvPr id="64518" name="Picture 6" descr="22281"/>
          <p:cNvPicPr>
            <a:picLocks noChangeAspect="1" noChangeArrowheads="1"/>
          </p:cNvPicPr>
          <p:nvPr/>
        </p:nvPicPr>
        <p:blipFill>
          <a:blip r:embed="rId3" cstate="print">
            <a:lum bright="6000" contrast="24000"/>
          </a:blip>
          <a:srcRect l="5214" t="5086" b="76065"/>
          <a:stretch>
            <a:fillRect/>
          </a:stretch>
        </p:blipFill>
        <p:spPr bwMode="auto">
          <a:xfrm>
            <a:off x="942975" y="901542"/>
            <a:ext cx="7368064" cy="23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9" name="Picture 7" descr="22281"/>
          <p:cNvPicPr>
            <a:picLocks noChangeAspect="1" noChangeArrowheads="1"/>
          </p:cNvPicPr>
          <p:nvPr/>
        </p:nvPicPr>
        <p:blipFill>
          <a:blip r:embed="rId3" cstate="print">
            <a:lum bright="6000" contrast="24000"/>
          </a:blip>
          <a:srcRect l="2855" t="51653" b="32626"/>
          <a:stretch>
            <a:fillRect/>
          </a:stretch>
        </p:blipFill>
        <p:spPr bwMode="auto">
          <a:xfrm>
            <a:off x="878682" y="3104674"/>
            <a:ext cx="7558088" cy="1953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20" name="Picture 8" descr="22281"/>
          <p:cNvPicPr>
            <a:picLocks noChangeAspect="1" noChangeArrowheads="1"/>
          </p:cNvPicPr>
          <p:nvPr/>
        </p:nvPicPr>
        <p:blipFill>
          <a:blip r:embed="rId3" cstate="print">
            <a:lum bright="6000" contrast="24000"/>
          </a:blip>
          <a:srcRect l="2855" t="92191" b="2713"/>
          <a:stretch>
            <a:fillRect/>
          </a:stretch>
        </p:blipFill>
        <p:spPr bwMode="auto">
          <a:xfrm>
            <a:off x="812960" y="5113497"/>
            <a:ext cx="7579518" cy="635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1" name="Line 6"/>
          <p:cNvSpPr>
            <a:spLocks noChangeShapeType="1"/>
          </p:cNvSpPr>
          <p:nvPr/>
        </p:nvSpPr>
        <p:spPr bwMode="auto">
          <a:xfrm>
            <a:off x="0" y="981552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lIns="91439" tIns="45719" rIns="91439" bIns="45719"/>
          <a:lstStyle/>
          <a:p>
            <a:endParaRPr lang="pl-PL"/>
          </a:p>
        </p:txBody>
      </p:sp>
      <p:pic>
        <p:nvPicPr>
          <p:cNvPr id="65542" name="Picture 6" descr="60162"/>
          <p:cNvPicPr>
            <a:picLocks noChangeAspect="1" noChangeArrowheads="1"/>
          </p:cNvPicPr>
          <p:nvPr/>
        </p:nvPicPr>
        <p:blipFill>
          <a:blip r:embed="rId3" cstate="print">
            <a:lum bright="6000" contrast="30000"/>
          </a:blip>
          <a:srcRect/>
          <a:stretch>
            <a:fillRect/>
          </a:stretch>
        </p:blipFill>
        <p:spPr bwMode="auto">
          <a:xfrm>
            <a:off x="878682" y="2974658"/>
            <a:ext cx="7253763" cy="2978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3" name="Picture 7" descr="41087"/>
          <p:cNvPicPr>
            <a:picLocks noChangeAspect="1" noChangeArrowheads="1"/>
          </p:cNvPicPr>
          <p:nvPr/>
        </p:nvPicPr>
        <p:blipFill>
          <a:blip r:embed="rId4" cstate="print">
            <a:lum bright="6000" contrast="18000"/>
          </a:blip>
          <a:srcRect l="3830" t="5086" b="77573"/>
          <a:stretch>
            <a:fillRect/>
          </a:stretch>
        </p:blipFill>
        <p:spPr bwMode="auto">
          <a:xfrm>
            <a:off x="942975" y="965835"/>
            <a:ext cx="7288054" cy="2153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5" name="Line 6"/>
          <p:cNvSpPr>
            <a:spLocks noChangeShapeType="1"/>
          </p:cNvSpPr>
          <p:nvPr/>
        </p:nvSpPr>
        <p:spPr bwMode="auto">
          <a:xfrm>
            <a:off x="0" y="981552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lIns="91439" tIns="45719" rIns="91439" bIns="45719"/>
          <a:lstStyle/>
          <a:p>
            <a:endParaRPr lang="pl-PL"/>
          </a:p>
        </p:txBody>
      </p:sp>
      <p:pic>
        <p:nvPicPr>
          <p:cNvPr id="66566" name="Picture 6" descr="64462"/>
          <p:cNvPicPr>
            <a:picLocks noChangeAspect="1" noChangeArrowheads="1"/>
          </p:cNvPicPr>
          <p:nvPr/>
        </p:nvPicPr>
        <p:blipFill>
          <a:blip r:embed="rId3" cstate="print">
            <a:lum bright="18000" contrast="24000"/>
          </a:blip>
          <a:srcRect/>
          <a:stretch>
            <a:fillRect/>
          </a:stretch>
        </p:blipFill>
        <p:spPr bwMode="auto">
          <a:xfrm>
            <a:off x="900113" y="3573304"/>
            <a:ext cx="7345204" cy="2376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7" name="Picture 7" descr="41087"/>
          <p:cNvPicPr>
            <a:picLocks noChangeAspect="1" noChangeArrowheads="1"/>
          </p:cNvPicPr>
          <p:nvPr/>
        </p:nvPicPr>
        <p:blipFill>
          <a:blip r:embed="rId4" cstate="print">
            <a:lum bright="6000" contrast="18000"/>
          </a:blip>
          <a:srcRect l="3830" t="5086" b="77573"/>
          <a:stretch>
            <a:fillRect/>
          </a:stretch>
        </p:blipFill>
        <p:spPr bwMode="auto">
          <a:xfrm>
            <a:off x="900113" y="1125855"/>
            <a:ext cx="7288054" cy="2151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8" name="Symbol zastępczy zawartości 7" descr="dla nauczyciel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4693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Ile to kosztuje? </a:t>
            </a:r>
            <a:br>
              <a:rPr lang="pl-PL" b="1" dirty="0" smtClean="0"/>
            </a:br>
            <a:endParaRPr lang="pl-PL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4693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26876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126876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126876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126876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270892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270892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270892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6012160" y="1484784"/>
            <a:ext cx="936104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l-PL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5 zł</a:t>
            </a:r>
            <a:endParaRPr kumimoji="0" lang="pl-PL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6012160" y="2780928"/>
            <a:ext cx="936104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pl-PL" sz="3200" b="1" dirty="0">
                <a:latin typeface="Calibri" pitchFamily="34" charset="0"/>
                <a:cs typeface="Arial" pitchFamily="34" charset="0"/>
              </a:rPr>
              <a:t>6</a:t>
            </a:r>
            <a:r>
              <a:rPr kumimoji="0" lang="pl-PL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zł</a:t>
            </a:r>
            <a:endParaRPr kumimoji="0" lang="pl-PL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4693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126876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126876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126876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270892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270892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6012160" y="1484784"/>
            <a:ext cx="936104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pl-PL" sz="3200" b="1" dirty="0">
                <a:latin typeface="Calibri" pitchFamily="34" charset="0"/>
                <a:cs typeface="Arial" pitchFamily="34" charset="0"/>
              </a:rPr>
              <a:t>4</a:t>
            </a:r>
            <a:r>
              <a:rPr kumimoji="0" lang="pl-PL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zł</a:t>
            </a:r>
            <a:endParaRPr kumimoji="0" lang="pl-PL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6012160" y="2780928"/>
            <a:ext cx="936104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pl-PL" sz="3200" b="1" dirty="0">
                <a:latin typeface="Calibri" pitchFamily="34" charset="0"/>
                <a:cs typeface="Arial" pitchFamily="34" charset="0"/>
              </a:rPr>
              <a:t>6</a:t>
            </a:r>
            <a:r>
              <a:rPr kumimoji="0" lang="pl-PL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zł</a:t>
            </a:r>
            <a:endParaRPr kumimoji="0" lang="pl-PL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270892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414908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414908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6012160" y="4221088"/>
            <a:ext cx="936104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pl-PL" sz="3200" b="1" dirty="0">
                <a:latin typeface="Calibri" pitchFamily="34" charset="0"/>
                <a:cs typeface="Arial" pitchFamily="34" charset="0"/>
              </a:rPr>
              <a:t>6</a:t>
            </a:r>
            <a:r>
              <a:rPr kumimoji="0" lang="pl-PL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zł</a:t>
            </a:r>
            <a:endParaRPr kumimoji="0" lang="pl-PL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Obraz 14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414908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4693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26876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126876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126876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126876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270892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270892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6012160" y="1484784"/>
            <a:ext cx="1584176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l-PL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7,50 zł</a:t>
            </a:r>
            <a:endParaRPr kumimoji="0" lang="pl-PL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6012160" y="2780928"/>
            <a:ext cx="936104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pl-PL" sz="3200" b="1" dirty="0">
                <a:latin typeface="Calibri" pitchFamily="34" charset="0"/>
                <a:cs typeface="Arial" pitchFamily="34" charset="0"/>
              </a:rPr>
              <a:t>6</a:t>
            </a:r>
            <a:r>
              <a:rPr kumimoji="0" lang="pl-PL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zł</a:t>
            </a:r>
            <a:endParaRPr kumimoji="0" lang="pl-PL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270892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414908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414908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6012160" y="4221088"/>
            <a:ext cx="936104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pl-PL" sz="3200" b="1" dirty="0">
                <a:latin typeface="Calibri" pitchFamily="34" charset="0"/>
                <a:cs typeface="Arial" pitchFamily="34" charset="0"/>
              </a:rPr>
              <a:t>6</a:t>
            </a:r>
            <a:r>
              <a:rPr kumimoji="0" lang="pl-PL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zł</a:t>
            </a:r>
            <a:endParaRPr kumimoji="0" lang="pl-PL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5122" name="Picture 2" descr="I:\_Zytko\ZDJĘCIA 13\20130514_0810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2050" name="Picture 2" descr="C:\Users\Margot\Documents\AKTUALIA 2014\IKONY\fot do prezentacji\2. Układanie zadań (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93"/>
            <a:ext cx="9144000" cy="6856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6146" name="Picture 2" descr="I:\_Zytko\ZDJĘCIA 13\20130514_0808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7170" name="Picture 2" descr="I:\_Zytko\ZDJĘCIA 13\20130514_0811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8194" name="Picture 2" descr="I:\_Zytko\ZDJĘCIA 13\20130514_081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140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9218" name="Picture 2" descr="I:\_Zytko\ZDJĘCIA 13\20130514_0820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4693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26876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126876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126876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270892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270892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6012160" y="1484784"/>
            <a:ext cx="1440160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pl-PL" sz="3200" b="1" dirty="0">
                <a:latin typeface="Calibri" pitchFamily="34" charset="0"/>
                <a:cs typeface="Arial" pitchFamily="34" charset="0"/>
              </a:rPr>
              <a:t>9</a:t>
            </a:r>
            <a:r>
              <a:rPr kumimoji="0" lang="pl-PL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,50 zł</a:t>
            </a:r>
            <a:endParaRPr kumimoji="0" lang="pl-PL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6012160" y="2780928"/>
            <a:ext cx="1440160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pl-PL" sz="3200" b="1" dirty="0" smtClean="0">
                <a:latin typeface="Calibri" pitchFamily="34" charset="0"/>
                <a:cs typeface="Arial" pitchFamily="34" charset="0"/>
              </a:rPr>
              <a:t>4,50</a:t>
            </a:r>
            <a:r>
              <a:rPr kumimoji="0" lang="pl-PL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zł</a:t>
            </a:r>
            <a:endParaRPr kumimoji="0" lang="pl-PL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414908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414908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414908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6012160" y="4221088"/>
            <a:ext cx="1584176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pl-PL" sz="3200" b="1" dirty="0" smtClean="0">
                <a:latin typeface="Calibri" pitchFamily="34" charset="0"/>
                <a:cs typeface="Arial" pitchFamily="34" charset="0"/>
              </a:rPr>
              <a:t>13,50</a:t>
            </a:r>
            <a:r>
              <a:rPr kumimoji="0" lang="pl-PL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zł</a:t>
            </a:r>
            <a:endParaRPr kumimoji="0" lang="pl-PL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Obraz 14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126876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270892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4149080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I:\_Zytko\ZDJĘCIA 13\20130514_08420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2050" name="Picture 2" descr="C:\Users\Margot\Documents\AKTUALIA 2014\IKONY\fot do prezentacji\2. Układanie zadań (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93"/>
            <a:ext cx="9144000" cy="6856213"/>
          </a:xfrm>
          <a:prstGeom prst="rect">
            <a:avLst/>
          </a:prstGeom>
          <a:noFill/>
        </p:spPr>
      </p:pic>
      <p:pic>
        <p:nvPicPr>
          <p:cNvPr id="1026" name="Picture 2" descr="I:\_Zytko\ZDJĘCIA 13\20130514_08085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I:\_Zytko\ZDJĘCIA 13\20130514_0811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I:\_Zytko\ZDJĘCIA 13\20130514_08202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512" y="0"/>
            <a:ext cx="9144000" cy="6858000"/>
          </a:xfrm>
          <a:prstGeom prst="rect">
            <a:avLst/>
          </a:prstGeom>
          <a:noFill/>
        </p:spPr>
      </p:pic>
      <p:pic>
        <p:nvPicPr>
          <p:cNvPr id="1029" name="Picture 5" descr="I:\_Zytko\ZDJĘCIA 13\20130514_08420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0" name="Picture 6" descr="I:\_Zytko\ZDJĘCIA 13\20130514_08423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5122" name="Picture 2" descr="C:\Users\Margot\Documents\AKTUALIA 2014\IKONY\fot do prezentacji\sp80-raport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8424936" cy="5904656"/>
          </a:xfrm>
          <a:prstGeom prst="rect">
            <a:avLst/>
          </a:prstGeom>
          <a:noFill/>
        </p:spPr>
      </p:pic>
      <p:pic>
        <p:nvPicPr>
          <p:cNvPr id="2050" name="Picture 2" descr="I:\_Zytko\ZDJĘCIA 13\20130514_0842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1" name="Picture 3" descr="I:\_Zytko\ZDJĘCIA 13\20130514_08423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2" name="Picture 4" descr="I:\_Zytko\ZDJĘCIA 13\20130514_08432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99392"/>
            <a:ext cx="9144000" cy="6858000"/>
          </a:xfrm>
          <a:prstGeom prst="rect">
            <a:avLst/>
          </a:prstGeom>
          <a:noFill/>
        </p:spPr>
      </p:pic>
      <p:pic>
        <p:nvPicPr>
          <p:cNvPr id="2053" name="Picture 5" descr="I:\_Zytko\ZDJĘCIA 13\20130514_08372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098" name="Picture 2" descr="I:\_Zytko\ZDJĘCIA 13\20130514_0843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1"/>
          <p:cNvSpPr txBox="1">
            <a:spLocks noChangeArrowheads="1"/>
          </p:cNvSpPr>
          <p:nvPr/>
        </p:nvSpPr>
        <p:spPr bwMode="auto">
          <a:xfrm>
            <a:off x="250825" y="1412875"/>
            <a:ext cx="8642350" cy="1108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algn="ctr" hangingPunct="1">
              <a:lnSpc>
                <a:spcPct val="100000"/>
              </a:lnSpc>
              <a:spcBef>
                <a:spcPts val="638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l-PL" altLang="pl-PL" sz="2400">
                <a:solidFill>
                  <a:srgbClr val="000000"/>
                </a:solidFill>
                <a:latin typeface="Calibri" pitchFamily="34" charset="0"/>
              </a:rPr>
              <a:t>dostępny jest także w wersji elektronicznej </a:t>
            </a:r>
          </a:p>
          <a:p>
            <a:pPr algn="ctr" hangingPunct="1">
              <a:lnSpc>
                <a:spcPct val="100000"/>
              </a:lnSpc>
              <a:spcBef>
                <a:spcPts val="638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l-PL" altLang="pl-PL" sz="2400">
                <a:solidFill>
                  <a:srgbClr val="000000"/>
                </a:solidFill>
                <a:latin typeface="Calibri" pitchFamily="34" charset="0"/>
              </a:rPr>
              <a:t>na stronie  </a:t>
            </a:r>
            <a:r>
              <a:rPr lang="pl-PL" altLang="pl-PL" sz="2400">
                <a:solidFill>
                  <a:srgbClr val="0070C0"/>
                </a:solidFill>
                <a:latin typeface="Calibri" pitchFamily="34" charset="0"/>
                <a:hlinkClick r:id="rId3"/>
              </a:rPr>
              <a:t>www.piktografia.pl</a:t>
            </a:r>
          </a:p>
          <a:p>
            <a:pPr hangingPunct="1">
              <a:lnSpc>
                <a:spcPct val="100000"/>
              </a:lnSpc>
              <a:spcBef>
                <a:spcPts val="638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pl-PL" altLang="pl-PL" sz="2000">
              <a:solidFill>
                <a:srgbClr val="000000"/>
              </a:solidFill>
              <a:latin typeface="Calibri" pitchFamily="34" charset="0"/>
            </a:endParaRPr>
          </a:p>
          <a:p>
            <a:pPr hangingPunct="1">
              <a:lnSpc>
                <a:spcPct val="100000"/>
              </a:lnSpc>
              <a:spcBef>
                <a:spcPts val="638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pl-PL" altLang="pl-PL" sz="2000">
              <a:solidFill>
                <a:srgbClr val="000000"/>
              </a:solidFill>
              <a:latin typeface="Calibri" pitchFamily="34" charset="0"/>
            </a:endParaRPr>
          </a:p>
          <a:p>
            <a:pPr hangingPunct="1">
              <a:lnSpc>
                <a:spcPct val="100000"/>
              </a:lnSpc>
              <a:spcBef>
                <a:spcPts val="638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pl-PL" altLang="pl-PL" sz="2000">
              <a:solidFill>
                <a:srgbClr val="000000"/>
              </a:solidFill>
              <a:latin typeface="Calibri" pitchFamily="34" charset="0"/>
            </a:endParaRPr>
          </a:p>
          <a:p>
            <a:pPr hangingPunct="1">
              <a:lnSpc>
                <a:spcPct val="100000"/>
              </a:lnSpc>
              <a:spcBef>
                <a:spcPts val="638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pl-PL" altLang="pl-PL" sz="20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>
          <a:xfrm>
            <a:off x="1403350" y="476250"/>
            <a:ext cx="7283450" cy="635000"/>
          </a:xfrm>
        </p:spPr>
        <p:txBody>
          <a:bodyPr/>
          <a:lstStyle/>
          <a:p>
            <a:pPr algn="ctr" eaLnBrk="1" hangingPunct="1">
              <a:lnSpc>
                <a:spcPct val="100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l-PL" altLang="pl-PL" sz="3200" b="1" smtClean="0">
                <a:latin typeface="Calibri" pitchFamily="34" charset="0"/>
              </a:rPr>
              <a:t>Pakiet edukacyjny </a:t>
            </a:r>
            <a:r>
              <a:rPr lang="pl-PL" altLang="pl-PL" sz="3200" b="1" i="1" smtClean="0">
                <a:latin typeface="Calibri" pitchFamily="34" charset="0"/>
              </a:rPr>
              <a:t>Gramy w piktogramy </a:t>
            </a:r>
          </a:p>
        </p:txBody>
      </p:sp>
      <p:sp>
        <p:nvSpPr>
          <p:cNvPr id="24580" name="Rectangle 3"/>
          <p:cNvSpPr>
            <a:spLocks noChangeArrowheads="1"/>
          </p:cNvSpPr>
          <p:nvPr/>
        </p:nvSpPr>
        <p:spPr bwMode="auto">
          <a:xfrm>
            <a:off x="107950" y="5842000"/>
            <a:ext cx="9036050" cy="395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>
            <a:spAutoFit/>
          </a:bodyPr>
          <a:lstStyle/>
          <a:p>
            <a:pPr algn="ctr" hangingPunct="1">
              <a:lnSpc>
                <a:spcPct val="100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l-PL" altLang="pl-PL" sz="2000">
                <a:solidFill>
                  <a:srgbClr val="000000"/>
                </a:solidFill>
                <a:latin typeface="Calibri" pitchFamily="34" charset="0"/>
              </a:rPr>
              <a:t>wraz z </a:t>
            </a:r>
            <a:r>
              <a:rPr lang="pl-PL" altLang="pl-PL" sz="2000" b="1">
                <a:solidFill>
                  <a:srgbClr val="000000"/>
                </a:solidFill>
                <a:latin typeface="Calibri" pitchFamily="34" charset="0"/>
              </a:rPr>
              <a:t>kursem e-learningowym </a:t>
            </a:r>
            <a:r>
              <a:rPr lang="pl-PL" altLang="pl-PL" sz="2000">
                <a:solidFill>
                  <a:srgbClr val="000000"/>
                </a:solidFill>
                <a:latin typeface="Calibri" pitchFamily="34" charset="0"/>
              </a:rPr>
              <a:t>przygotowującym do pracy z pakietem.</a:t>
            </a:r>
          </a:p>
        </p:txBody>
      </p:sp>
      <p:pic>
        <p:nvPicPr>
          <p:cNvPr id="24581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8938" y="2492375"/>
            <a:ext cx="3227387" cy="32035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1571</TotalTime>
  <Words>104</Words>
  <Application>Microsoft Office PowerPoint</Application>
  <PresentationFormat>Pokaz na ekranie (4:3)</PresentationFormat>
  <Paragraphs>44</Paragraphs>
  <Slides>32</Slides>
  <Notes>9</Notes>
  <HiddenSlides>3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32</vt:i4>
      </vt:variant>
    </vt:vector>
  </HeadingPairs>
  <TitlesOfParts>
    <vt:vector size="33" baseType="lpstr">
      <vt:lpstr>Motyw pakietu Office</vt:lpstr>
      <vt:lpstr>Slajd 1</vt:lpstr>
      <vt:lpstr>PRZYKŁADY ROZWIĄZAŃ UCZNIÓW KLASY III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Ile to kosztuje?  </vt:lpstr>
      <vt:lpstr>Slajd 19</vt:lpstr>
      <vt:lpstr>Slajd 20</vt:lpstr>
      <vt:lpstr>Slajd 21</vt:lpstr>
      <vt:lpstr>Slajd 22</vt:lpstr>
      <vt:lpstr>Slajd 23</vt:lpstr>
      <vt:lpstr>Slajd 24</vt:lpstr>
      <vt:lpstr>Slajd 25</vt:lpstr>
      <vt:lpstr>Slajd 26</vt:lpstr>
      <vt:lpstr>Slajd 27</vt:lpstr>
      <vt:lpstr>Slajd 28</vt:lpstr>
      <vt:lpstr>Slajd 29</vt:lpstr>
      <vt:lpstr>Slajd 30</vt:lpstr>
      <vt:lpstr>Slajd 31</vt:lpstr>
      <vt:lpstr>Pakiet edukacyjny Gramy w piktogramy 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Bartek Dudek</dc:creator>
  <cp:lastModifiedBy>Margot</cp:lastModifiedBy>
  <cp:revision>193</cp:revision>
  <dcterms:created xsi:type="dcterms:W3CDTF">2012-02-28T09:25:11Z</dcterms:created>
  <dcterms:modified xsi:type="dcterms:W3CDTF">2014-09-24T04:44:41Z</dcterms:modified>
</cp:coreProperties>
</file>