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sldIdLst>
    <p:sldId id="259" r:id="rId2"/>
    <p:sldId id="260" r:id="rId3"/>
    <p:sldId id="353" r:id="rId4"/>
    <p:sldId id="354" r:id="rId5"/>
    <p:sldId id="364" r:id="rId6"/>
    <p:sldId id="365" r:id="rId7"/>
    <p:sldId id="362" r:id="rId8"/>
    <p:sldId id="360" r:id="rId9"/>
    <p:sldId id="363" r:id="rId10"/>
    <p:sldId id="352" r:id="rId11"/>
  </p:sldIdLst>
  <p:sldSz cx="9144000" cy="6858000" type="screen4x3"/>
  <p:notesSz cx="6858000" cy="9144000"/>
  <p:embeddedFontLst>
    <p:embeddedFont>
      <p:font typeface="Bookman Old Style" pitchFamily="18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>
        <p:scale>
          <a:sx n="80" d="100"/>
          <a:sy n="80" d="100"/>
        </p:scale>
        <p:origin x="-1074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3D74F5-11BC-4359-BAF0-1E23BACB557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E9739035-7BD3-41C7-A868-68646991AD8E}">
      <dgm:prSet/>
      <dgm:spPr/>
      <dgm:t>
        <a:bodyPr/>
        <a:lstStyle/>
        <a:p>
          <a:pPr rtl="0"/>
          <a:r>
            <a:rPr lang="pl-PL" i="1" dirty="0" smtClean="0"/>
            <a:t>2x – 4 = 6  | + 4</a:t>
          </a:r>
          <a:endParaRPr lang="pl-PL" dirty="0"/>
        </a:p>
      </dgm:t>
    </dgm:pt>
    <dgm:pt modelId="{C06401BF-DFF7-4365-BB65-D1A64E51370F}" type="parTrans" cxnId="{BF0FDE1C-93FF-41CF-AC3C-8CE7C8F99703}">
      <dgm:prSet/>
      <dgm:spPr/>
      <dgm:t>
        <a:bodyPr/>
        <a:lstStyle/>
        <a:p>
          <a:endParaRPr lang="pl-PL"/>
        </a:p>
      </dgm:t>
    </dgm:pt>
    <dgm:pt modelId="{54EEADAA-4585-4D8F-BB2D-C24A2B34FC6D}" type="sibTrans" cxnId="{BF0FDE1C-93FF-41CF-AC3C-8CE7C8F99703}">
      <dgm:prSet/>
      <dgm:spPr/>
      <dgm:t>
        <a:bodyPr/>
        <a:lstStyle/>
        <a:p>
          <a:endParaRPr lang="pl-PL"/>
        </a:p>
      </dgm:t>
    </dgm:pt>
    <dgm:pt modelId="{CB03CD64-7069-461E-9E76-86017F5F102E}">
      <dgm:prSet/>
      <dgm:spPr/>
      <dgm:t>
        <a:bodyPr/>
        <a:lstStyle/>
        <a:p>
          <a:pPr rtl="0"/>
          <a:r>
            <a:rPr lang="pl-PL" i="1" dirty="0" smtClean="0"/>
            <a:t>2x – 4 + 4 = 6 + 4</a:t>
          </a:r>
          <a:endParaRPr lang="pl-PL" dirty="0"/>
        </a:p>
      </dgm:t>
    </dgm:pt>
    <dgm:pt modelId="{32BA1C7A-703E-43A4-9D5E-BEE9B19F7A68}" type="parTrans" cxnId="{3385CE48-BCF8-4871-B2AD-3755F866F55C}">
      <dgm:prSet/>
      <dgm:spPr/>
      <dgm:t>
        <a:bodyPr/>
        <a:lstStyle/>
        <a:p>
          <a:endParaRPr lang="pl-PL"/>
        </a:p>
      </dgm:t>
    </dgm:pt>
    <dgm:pt modelId="{BDCFBBDD-9110-48FA-A94D-C3574F95EBCA}" type="sibTrans" cxnId="{3385CE48-BCF8-4871-B2AD-3755F866F55C}">
      <dgm:prSet/>
      <dgm:spPr/>
      <dgm:t>
        <a:bodyPr/>
        <a:lstStyle/>
        <a:p>
          <a:endParaRPr lang="pl-PL"/>
        </a:p>
      </dgm:t>
    </dgm:pt>
    <dgm:pt modelId="{9648663B-129B-4F67-8BE7-E2D6A70E2A66}">
      <dgm:prSet/>
      <dgm:spPr/>
      <dgm:t>
        <a:bodyPr/>
        <a:lstStyle/>
        <a:p>
          <a:pPr rtl="0"/>
          <a:r>
            <a:rPr lang="pl-PL" i="1" dirty="0" smtClean="0"/>
            <a:t>2x = 10  |:2</a:t>
          </a:r>
          <a:endParaRPr lang="pl-PL" dirty="0"/>
        </a:p>
      </dgm:t>
    </dgm:pt>
    <dgm:pt modelId="{0EA22D52-8012-441D-89E4-DFDD9B3D1E16}" type="parTrans" cxnId="{E7A0ED84-5EB9-42E6-A5FB-64179363BCB9}">
      <dgm:prSet/>
      <dgm:spPr/>
      <dgm:t>
        <a:bodyPr/>
        <a:lstStyle/>
        <a:p>
          <a:endParaRPr lang="pl-PL"/>
        </a:p>
      </dgm:t>
    </dgm:pt>
    <dgm:pt modelId="{21A402CF-CD32-4F62-864C-015C091F7CA5}" type="sibTrans" cxnId="{E7A0ED84-5EB9-42E6-A5FB-64179363BCB9}">
      <dgm:prSet/>
      <dgm:spPr/>
      <dgm:t>
        <a:bodyPr/>
        <a:lstStyle/>
        <a:p>
          <a:endParaRPr lang="pl-PL"/>
        </a:p>
      </dgm:t>
    </dgm:pt>
    <dgm:pt modelId="{2346D483-292F-48C0-8E69-9E306D6E256E}">
      <dgm:prSet/>
      <dgm:spPr/>
      <dgm:t>
        <a:bodyPr/>
        <a:lstStyle/>
        <a:p>
          <a:pPr rtl="0"/>
          <a:r>
            <a:rPr lang="pl-PL" i="1" dirty="0" smtClean="0"/>
            <a:t>X = 5</a:t>
          </a:r>
          <a:endParaRPr lang="pl-PL" i="1" dirty="0"/>
        </a:p>
      </dgm:t>
    </dgm:pt>
    <dgm:pt modelId="{3A04C79E-CAE6-41C4-9601-E6DC830811C5}" type="parTrans" cxnId="{A7FE9193-2F83-420F-B73F-591A56EF63B6}">
      <dgm:prSet/>
      <dgm:spPr/>
      <dgm:t>
        <a:bodyPr/>
        <a:lstStyle/>
        <a:p>
          <a:endParaRPr lang="pl-PL"/>
        </a:p>
      </dgm:t>
    </dgm:pt>
    <dgm:pt modelId="{96CA41CF-9DD2-416D-8A3A-C7E6FD97A3C1}" type="sibTrans" cxnId="{A7FE9193-2F83-420F-B73F-591A56EF63B6}">
      <dgm:prSet/>
      <dgm:spPr/>
      <dgm:t>
        <a:bodyPr/>
        <a:lstStyle/>
        <a:p>
          <a:endParaRPr lang="pl-PL"/>
        </a:p>
      </dgm:t>
    </dgm:pt>
    <dgm:pt modelId="{A7E51A86-57FD-4A3F-B876-99E9CB7A3933}" type="pres">
      <dgm:prSet presAssocID="{C83D74F5-11BC-4359-BAF0-1E23BACB557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B7341778-1F2E-49E1-BD15-EBD352D52654}" type="pres">
      <dgm:prSet presAssocID="{E9739035-7BD3-41C7-A868-68646991AD8E}" presName="linNode" presStyleCnt="0"/>
      <dgm:spPr/>
    </dgm:pt>
    <dgm:pt modelId="{7787647B-672F-4546-B40E-CBF81F436353}" type="pres">
      <dgm:prSet presAssocID="{E9739035-7BD3-41C7-A868-68646991AD8E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197562D-6589-4F68-8ECA-2D9C38D9FEA7}" type="pres">
      <dgm:prSet presAssocID="{54EEADAA-4585-4D8F-BB2D-C24A2B34FC6D}" presName="sp" presStyleCnt="0"/>
      <dgm:spPr/>
    </dgm:pt>
    <dgm:pt modelId="{07926BF8-8631-4F0B-88C7-DEC6B39220BD}" type="pres">
      <dgm:prSet presAssocID="{CB03CD64-7069-461E-9E76-86017F5F102E}" presName="linNode" presStyleCnt="0"/>
      <dgm:spPr/>
    </dgm:pt>
    <dgm:pt modelId="{7F40F64F-7FC4-43B6-939A-18E854418544}" type="pres">
      <dgm:prSet presAssocID="{CB03CD64-7069-461E-9E76-86017F5F102E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6E1A867-703D-41D0-BFEC-3E9A3B8115BD}" type="pres">
      <dgm:prSet presAssocID="{BDCFBBDD-9110-48FA-A94D-C3574F95EBCA}" presName="sp" presStyleCnt="0"/>
      <dgm:spPr/>
    </dgm:pt>
    <dgm:pt modelId="{6253B4B0-4D4B-45DF-89DE-3544236089A2}" type="pres">
      <dgm:prSet presAssocID="{9648663B-129B-4F67-8BE7-E2D6A70E2A66}" presName="linNode" presStyleCnt="0"/>
      <dgm:spPr/>
    </dgm:pt>
    <dgm:pt modelId="{EDC3A94F-AF53-4D28-8367-7FED07ECF090}" type="pres">
      <dgm:prSet presAssocID="{9648663B-129B-4F67-8BE7-E2D6A70E2A66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53BABEE-C535-4EFE-A1E3-D9A40E029074}" type="pres">
      <dgm:prSet presAssocID="{21A402CF-CD32-4F62-864C-015C091F7CA5}" presName="sp" presStyleCnt="0"/>
      <dgm:spPr/>
    </dgm:pt>
    <dgm:pt modelId="{48C8BAA0-6A50-4E5F-B9B8-D9C1E5EA45DA}" type="pres">
      <dgm:prSet presAssocID="{2346D483-292F-48C0-8E69-9E306D6E256E}" presName="linNode" presStyleCnt="0"/>
      <dgm:spPr/>
    </dgm:pt>
    <dgm:pt modelId="{6899FCA3-ED90-422D-ABF6-770570A5C3C8}" type="pres">
      <dgm:prSet presAssocID="{2346D483-292F-48C0-8E69-9E306D6E256E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FFDCCA3-E2F6-4FB3-A85C-8C44A3A76971}" type="presOf" srcId="{CB03CD64-7069-461E-9E76-86017F5F102E}" destId="{7F40F64F-7FC4-43B6-939A-18E854418544}" srcOrd="0" destOrd="0" presId="urn:microsoft.com/office/officeart/2005/8/layout/vList5"/>
    <dgm:cxn modelId="{BF0FDE1C-93FF-41CF-AC3C-8CE7C8F99703}" srcId="{C83D74F5-11BC-4359-BAF0-1E23BACB5573}" destId="{E9739035-7BD3-41C7-A868-68646991AD8E}" srcOrd="0" destOrd="0" parTransId="{C06401BF-DFF7-4365-BB65-D1A64E51370F}" sibTransId="{54EEADAA-4585-4D8F-BB2D-C24A2B34FC6D}"/>
    <dgm:cxn modelId="{7ED4DC88-7883-4196-89EE-01C8121E5660}" type="presOf" srcId="{9648663B-129B-4F67-8BE7-E2D6A70E2A66}" destId="{EDC3A94F-AF53-4D28-8367-7FED07ECF090}" srcOrd="0" destOrd="0" presId="urn:microsoft.com/office/officeart/2005/8/layout/vList5"/>
    <dgm:cxn modelId="{A7FE9193-2F83-420F-B73F-591A56EF63B6}" srcId="{C83D74F5-11BC-4359-BAF0-1E23BACB5573}" destId="{2346D483-292F-48C0-8E69-9E306D6E256E}" srcOrd="3" destOrd="0" parTransId="{3A04C79E-CAE6-41C4-9601-E6DC830811C5}" sibTransId="{96CA41CF-9DD2-416D-8A3A-C7E6FD97A3C1}"/>
    <dgm:cxn modelId="{DF7A7CE5-9E11-4B63-9889-A6D8EDAFB981}" type="presOf" srcId="{E9739035-7BD3-41C7-A868-68646991AD8E}" destId="{7787647B-672F-4546-B40E-CBF81F436353}" srcOrd="0" destOrd="0" presId="urn:microsoft.com/office/officeart/2005/8/layout/vList5"/>
    <dgm:cxn modelId="{1F5CD6FA-F9BA-49F7-B563-68E92BC9D6D6}" type="presOf" srcId="{2346D483-292F-48C0-8E69-9E306D6E256E}" destId="{6899FCA3-ED90-422D-ABF6-770570A5C3C8}" srcOrd="0" destOrd="0" presId="urn:microsoft.com/office/officeart/2005/8/layout/vList5"/>
    <dgm:cxn modelId="{22DFC7CD-D05A-49BA-8EEB-43386C3994AB}" type="presOf" srcId="{C83D74F5-11BC-4359-BAF0-1E23BACB5573}" destId="{A7E51A86-57FD-4A3F-B876-99E9CB7A3933}" srcOrd="0" destOrd="0" presId="urn:microsoft.com/office/officeart/2005/8/layout/vList5"/>
    <dgm:cxn modelId="{E7A0ED84-5EB9-42E6-A5FB-64179363BCB9}" srcId="{C83D74F5-11BC-4359-BAF0-1E23BACB5573}" destId="{9648663B-129B-4F67-8BE7-E2D6A70E2A66}" srcOrd="2" destOrd="0" parTransId="{0EA22D52-8012-441D-89E4-DFDD9B3D1E16}" sibTransId="{21A402CF-CD32-4F62-864C-015C091F7CA5}"/>
    <dgm:cxn modelId="{3385CE48-BCF8-4871-B2AD-3755F866F55C}" srcId="{C83D74F5-11BC-4359-BAF0-1E23BACB5573}" destId="{CB03CD64-7069-461E-9E76-86017F5F102E}" srcOrd="1" destOrd="0" parTransId="{32BA1C7A-703E-43A4-9D5E-BEE9B19F7A68}" sibTransId="{BDCFBBDD-9110-48FA-A94D-C3574F95EBCA}"/>
    <dgm:cxn modelId="{C5DE025A-6D60-4A35-AF50-FAB3EF4AB0A1}" type="presParOf" srcId="{A7E51A86-57FD-4A3F-B876-99E9CB7A3933}" destId="{B7341778-1F2E-49E1-BD15-EBD352D52654}" srcOrd="0" destOrd="0" presId="urn:microsoft.com/office/officeart/2005/8/layout/vList5"/>
    <dgm:cxn modelId="{F97CCF39-2420-4764-9598-F30869E860AB}" type="presParOf" srcId="{B7341778-1F2E-49E1-BD15-EBD352D52654}" destId="{7787647B-672F-4546-B40E-CBF81F436353}" srcOrd="0" destOrd="0" presId="urn:microsoft.com/office/officeart/2005/8/layout/vList5"/>
    <dgm:cxn modelId="{7877B235-393D-4742-953E-EF50B65761B7}" type="presParOf" srcId="{A7E51A86-57FD-4A3F-B876-99E9CB7A3933}" destId="{F197562D-6589-4F68-8ECA-2D9C38D9FEA7}" srcOrd="1" destOrd="0" presId="urn:microsoft.com/office/officeart/2005/8/layout/vList5"/>
    <dgm:cxn modelId="{403BA21E-6FA0-4F9C-9913-F583D0BB77AA}" type="presParOf" srcId="{A7E51A86-57FD-4A3F-B876-99E9CB7A3933}" destId="{07926BF8-8631-4F0B-88C7-DEC6B39220BD}" srcOrd="2" destOrd="0" presId="urn:microsoft.com/office/officeart/2005/8/layout/vList5"/>
    <dgm:cxn modelId="{2FBCD66A-C43A-40E4-83B8-E9EC33AA2CBE}" type="presParOf" srcId="{07926BF8-8631-4F0B-88C7-DEC6B39220BD}" destId="{7F40F64F-7FC4-43B6-939A-18E854418544}" srcOrd="0" destOrd="0" presId="urn:microsoft.com/office/officeart/2005/8/layout/vList5"/>
    <dgm:cxn modelId="{DEA0DE2D-D429-4B06-8C6D-E5712AC25B10}" type="presParOf" srcId="{A7E51A86-57FD-4A3F-B876-99E9CB7A3933}" destId="{06E1A867-703D-41D0-BFEC-3E9A3B8115BD}" srcOrd="3" destOrd="0" presId="urn:microsoft.com/office/officeart/2005/8/layout/vList5"/>
    <dgm:cxn modelId="{B603F2E6-CB68-46FC-BC19-EEE156FEBD54}" type="presParOf" srcId="{A7E51A86-57FD-4A3F-B876-99E9CB7A3933}" destId="{6253B4B0-4D4B-45DF-89DE-3544236089A2}" srcOrd="4" destOrd="0" presId="urn:microsoft.com/office/officeart/2005/8/layout/vList5"/>
    <dgm:cxn modelId="{83C3442D-E9B9-47F2-BD3B-3992E0657128}" type="presParOf" srcId="{6253B4B0-4D4B-45DF-89DE-3544236089A2}" destId="{EDC3A94F-AF53-4D28-8367-7FED07ECF090}" srcOrd="0" destOrd="0" presId="urn:microsoft.com/office/officeart/2005/8/layout/vList5"/>
    <dgm:cxn modelId="{36598010-6548-4A76-9C56-4C1307B84DAB}" type="presParOf" srcId="{A7E51A86-57FD-4A3F-B876-99E9CB7A3933}" destId="{853BABEE-C535-4EFE-A1E3-D9A40E029074}" srcOrd="5" destOrd="0" presId="urn:microsoft.com/office/officeart/2005/8/layout/vList5"/>
    <dgm:cxn modelId="{5225A63B-C0FD-45C9-867A-598505D4A968}" type="presParOf" srcId="{A7E51A86-57FD-4A3F-B876-99E9CB7A3933}" destId="{48C8BAA0-6A50-4E5F-B9B8-D9C1E5EA45DA}" srcOrd="6" destOrd="0" presId="urn:microsoft.com/office/officeart/2005/8/layout/vList5"/>
    <dgm:cxn modelId="{08F5199C-D303-4F66-A416-9A746EA99DEA}" type="presParOf" srcId="{48C8BAA0-6A50-4E5F-B9B8-D9C1E5EA45DA}" destId="{6899FCA3-ED90-422D-ABF6-770570A5C3C8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87647B-672F-4546-B40E-CBF81F436353}">
      <dsp:nvSpPr>
        <dsp:cNvPr id="0" name=""/>
        <dsp:cNvSpPr/>
      </dsp:nvSpPr>
      <dsp:spPr>
        <a:xfrm>
          <a:off x="1808678" y="1009"/>
          <a:ext cx="2034763" cy="485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i="1" kern="1200" dirty="0" smtClean="0"/>
            <a:t>2x – 4 = 6  | + 4</a:t>
          </a:r>
          <a:endParaRPr lang="pl-PL" sz="1800" kern="1200" dirty="0"/>
        </a:p>
      </dsp:txBody>
      <dsp:txXfrm>
        <a:off x="1832371" y="24702"/>
        <a:ext cx="1987377" cy="437964"/>
      </dsp:txXfrm>
    </dsp:sp>
    <dsp:sp modelId="{7F40F64F-7FC4-43B6-939A-18E854418544}">
      <dsp:nvSpPr>
        <dsp:cNvPr id="0" name=""/>
        <dsp:cNvSpPr/>
      </dsp:nvSpPr>
      <dsp:spPr>
        <a:xfrm>
          <a:off x="1808678" y="510627"/>
          <a:ext cx="2034763" cy="485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i="1" kern="1200" dirty="0" smtClean="0"/>
            <a:t>2x – 4 + 4 = 6 + 4</a:t>
          </a:r>
          <a:endParaRPr lang="pl-PL" sz="1800" kern="1200" dirty="0"/>
        </a:p>
      </dsp:txBody>
      <dsp:txXfrm>
        <a:off x="1832371" y="534320"/>
        <a:ext cx="1987377" cy="437964"/>
      </dsp:txXfrm>
    </dsp:sp>
    <dsp:sp modelId="{EDC3A94F-AF53-4D28-8367-7FED07ECF090}">
      <dsp:nvSpPr>
        <dsp:cNvPr id="0" name=""/>
        <dsp:cNvSpPr/>
      </dsp:nvSpPr>
      <dsp:spPr>
        <a:xfrm>
          <a:off x="1808678" y="1020245"/>
          <a:ext cx="2034763" cy="485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i="1" kern="1200" dirty="0" smtClean="0"/>
            <a:t>2x = 10  |:2</a:t>
          </a:r>
          <a:endParaRPr lang="pl-PL" sz="1800" kern="1200" dirty="0"/>
        </a:p>
      </dsp:txBody>
      <dsp:txXfrm>
        <a:off x="1832371" y="1043938"/>
        <a:ext cx="1987377" cy="437964"/>
      </dsp:txXfrm>
    </dsp:sp>
    <dsp:sp modelId="{6899FCA3-ED90-422D-ABF6-770570A5C3C8}">
      <dsp:nvSpPr>
        <dsp:cNvPr id="0" name=""/>
        <dsp:cNvSpPr/>
      </dsp:nvSpPr>
      <dsp:spPr>
        <a:xfrm>
          <a:off x="1808678" y="1529864"/>
          <a:ext cx="2034763" cy="485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i="1" kern="1200" dirty="0" smtClean="0"/>
            <a:t>X = 5</a:t>
          </a:r>
          <a:endParaRPr lang="pl-PL" sz="1800" i="1" kern="1200" dirty="0"/>
        </a:p>
      </dsp:txBody>
      <dsp:txXfrm>
        <a:off x="1832371" y="1553557"/>
        <a:ext cx="1987377" cy="437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79187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2014-04-08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1" y="188913"/>
            <a:ext cx="7812360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</a:t>
            </a:r>
            <a: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Równanie liniowe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1008111"/>
          </a:xfrm>
        </p:spPr>
        <p:txBody>
          <a:bodyPr/>
          <a:lstStyle/>
          <a:p>
            <a:pPr algn="ctr">
              <a:buNone/>
            </a:pPr>
            <a:r>
              <a:rPr lang="pl-PL" sz="2800" b="1" dirty="0" smtClean="0"/>
              <a:t>Równanie liniowe</a:t>
            </a:r>
            <a:endParaRPr lang="pl-PL" sz="2800" dirty="0" smtClean="0"/>
          </a:p>
          <a:p>
            <a:pPr algn="ctr">
              <a:buNone/>
            </a:pPr>
            <a:r>
              <a:rPr lang="pl-PL" sz="2800" dirty="0" err="1"/>
              <a:t>a</a:t>
            </a:r>
            <a:r>
              <a:rPr lang="pl-PL" sz="2800" dirty="0" err="1" smtClean="0"/>
              <a:t>x</a:t>
            </a:r>
            <a:r>
              <a:rPr lang="pl-PL" sz="2800" dirty="0" smtClean="0"/>
              <a:t> + b =c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1988840"/>
            <a:ext cx="864096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/>
              <a:t>Twierdzenia dotyczące rozwiązywania równań liniowych:</a:t>
            </a:r>
          </a:p>
          <a:p>
            <a:pPr lvl="1">
              <a:buFont typeface="Arial" pitchFamily="34" charset="0"/>
              <a:buChar char="•"/>
            </a:pPr>
            <a:endParaRPr lang="pl-PL" sz="2000" dirty="0" smtClean="0"/>
          </a:p>
          <a:p>
            <a:pPr lvl="1">
              <a:buFont typeface="Arial" pitchFamily="34" charset="0"/>
              <a:buChar char="•"/>
            </a:pPr>
            <a:r>
              <a:rPr lang="pl-PL" sz="2400" dirty="0" smtClean="0"/>
              <a:t>Do obu stron równania można dodać (odjąć) taką samą liczbę – równanie nie ulegnie zmianie (tzn. otrzymamy równania równoważne </a:t>
            </a:r>
            <a:r>
              <a:rPr lang="pl-PL" sz="2400" dirty="0"/>
              <a:t>– </a:t>
            </a:r>
            <a:r>
              <a:rPr lang="pl-PL" sz="2400" dirty="0" smtClean="0"/>
              <a:t>mające identyczne rozwiązania)</a:t>
            </a:r>
          </a:p>
          <a:p>
            <a:pPr lvl="1"/>
            <a:endParaRPr lang="pl-PL" sz="2400" dirty="0" smtClean="0"/>
          </a:p>
          <a:p>
            <a:pPr lvl="1">
              <a:buFont typeface="Arial" pitchFamily="34" charset="0"/>
              <a:buChar char="•"/>
            </a:pPr>
            <a:r>
              <a:rPr lang="pl-PL" sz="2400" dirty="0" smtClean="0"/>
              <a:t>Obie strony możemy pomnożyć lub podzielić przez tę samą liczbę różną od zera</a:t>
            </a:r>
            <a:endParaRPr lang="pl-PL" sz="2400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6143229"/>
              </p:ext>
            </p:extLst>
          </p:nvPr>
        </p:nvGraphicFramePr>
        <p:xfrm>
          <a:off x="3203848" y="4841776"/>
          <a:ext cx="5652120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23528" y="1052736"/>
            <a:ext cx="8568952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800" i="1" dirty="0" smtClean="0"/>
              <a:t>	</a:t>
            </a:r>
            <a:r>
              <a:rPr lang="pl-PL" sz="2400" dirty="0" smtClean="0"/>
              <a:t>Doprowadzając dowolne równanie liniowe do najprostszej postaci, otrzymamy:</a:t>
            </a:r>
          </a:p>
          <a:p>
            <a:pPr lvl="0">
              <a:buNone/>
            </a:pPr>
            <a:r>
              <a:rPr lang="pl-PL" sz="2400" i="1" dirty="0" smtClean="0"/>
              <a:t>	</a:t>
            </a:r>
            <a:r>
              <a:rPr lang="pl-PL" sz="2400" dirty="0" err="1" smtClean="0"/>
              <a:t>ax</a:t>
            </a:r>
            <a:r>
              <a:rPr lang="pl-PL" sz="2400" dirty="0" smtClean="0"/>
              <a:t> = b =&gt; x = b/a; (dla równania </a:t>
            </a:r>
            <a:r>
              <a:rPr lang="pl-PL" sz="2400" dirty="0" err="1" smtClean="0"/>
              <a:t>ax</a:t>
            </a:r>
            <a:r>
              <a:rPr lang="pl-PL" sz="2400" dirty="0" smtClean="0"/>
              <a:t> + b = c =&gt; x = (</a:t>
            </a:r>
            <a:r>
              <a:rPr lang="pl-PL" sz="2400" dirty="0"/>
              <a:t>c </a:t>
            </a:r>
            <a:r>
              <a:rPr lang="pl-PL" sz="2400" dirty="0" smtClean="0"/>
              <a:t>– b)/a)</a:t>
            </a: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683568" y="2626317"/>
            <a:ext cx="8064896" cy="3672409"/>
          </a:xfrm>
        </p:spPr>
        <p:txBody>
          <a:bodyPr/>
          <a:lstStyle/>
          <a:p>
            <a:pPr>
              <a:buNone/>
            </a:pPr>
            <a:r>
              <a:rPr lang="pl-PL" sz="2400" dirty="0" smtClean="0"/>
              <a:t>Typy równań</a:t>
            </a:r>
          </a:p>
          <a:p>
            <a:pPr marL="0" indent="0">
              <a:buNone/>
            </a:pPr>
            <a:r>
              <a:rPr lang="pl-PL" sz="1800" b="1" dirty="0" smtClean="0"/>
              <a:t>-równanie oznaczone</a:t>
            </a:r>
            <a:r>
              <a:rPr lang="pl-PL" sz="1800" dirty="0" smtClean="0"/>
              <a:t> </a:t>
            </a:r>
            <a:r>
              <a:rPr lang="pl-PL" sz="1800" b="1" dirty="0"/>
              <a:t>– </a:t>
            </a:r>
            <a:r>
              <a:rPr lang="pl-PL" sz="1800" dirty="0" smtClean="0"/>
              <a:t>równanie ma dokładnie jedno rozwiązanie, wystarczy że a ≠ 0;</a:t>
            </a:r>
            <a:br>
              <a:rPr lang="pl-PL" sz="1800" dirty="0" smtClean="0"/>
            </a:br>
            <a:r>
              <a:rPr lang="pl-PL" sz="1800" dirty="0" smtClean="0"/>
              <a:t>-</a:t>
            </a:r>
            <a:r>
              <a:rPr lang="pl-PL" sz="1800" b="1" dirty="0" smtClean="0"/>
              <a:t>równanie tożsamościowe</a:t>
            </a:r>
            <a:r>
              <a:rPr lang="pl-PL" sz="1800" dirty="0" smtClean="0"/>
              <a:t>( nieoznaczone) </a:t>
            </a:r>
            <a:r>
              <a:rPr lang="pl-PL" sz="1800" b="1" dirty="0"/>
              <a:t>– </a:t>
            </a:r>
            <a:r>
              <a:rPr lang="pl-PL" sz="1800" dirty="0" smtClean="0"/>
              <a:t>ma nieskończenie wiele rozwiązań, a = 0 i b = 0</a:t>
            </a:r>
          </a:p>
          <a:p>
            <a:pPr marL="0" indent="0">
              <a:buNone/>
            </a:pPr>
            <a:r>
              <a:rPr lang="pl-PL" sz="1800" dirty="0" smtClean="0"/>
              <a:t>	czyli otrzymamy wtedy dla każdego x </a:t>
            </a:r>
            <a:r>
              <a:rPr lang="pl-PL" sz="1800" dirty="0" smtClean="0">
                <a:sym typeface="Symbol"/>
              </a:rPr>
              <a:t></a:t>
            </a:r>
            <a:r>
              <a:rPr lang="pl-PL" sz="1800" dirty="0" smtClean="0"/>
              <a:t> R (zdanie zawsze 	prawdziwe) 0x = 0 </a:t>
            </a:r>
          </a:p>
          <a:p>
            <a:pPr marL="0" indent="0">
              <a:buNone/>
            </a:pPr>
            <a:r>
              <a:rPr lang="pl-PL" sz="1800" b="1" dirty="0" smtClean="0"/>
              <a:t>-równanie sprzeczne </a:t>
            </a:r>
            <a:r>
              <a:rPr lang="pl-PL" sz="1800" b="1" dirty="0"/>
              <a:t>– </a:t>
            </a:r>
            <a:r>
              <a:rPr lang="pl-PL" sz="1800" dirty="0" smtClean="0"/>
              <a:t>nie ma rozwiązań, gdy b ≠ 0 i a = 0;</a:t>
            </a:r>
          </a:p>
          <a:p>
            <a:pPr marL="0" indent="0">
              <a:buNone/>
            </a:pPr>
            <a:r>
              <a:rPr lang="pl-PL" sz="1800" dirty="0"/>
              <a:t>	</a:t>
            </a:r>
            <a:r>
              <a:rPr lang="pl-PL" sz="1800" dirty="0" smtClean="0"/>
              <a:t>Rozwiązując otrzymamy (zdanie zawsze fałszywe) 0x = b  	</a:t>
            </a:r>
            <a:br>
              <a:rPr lang="pl-PL" sz="1800" dirty="0" smtClean="0"/>
            </a:br>
            <a:r>
              <a:rPr lang="pl-PL" sz="1800" dirty="0" smtClean="0"/>
              <a:t>	(np. 0 = 4); czyli rozwiązanie tego równania: x </a:t>
            </a:r>
            <a:r>
              <a:rPr lang="pl-PL" sz="1800" dirty="0" smtClean="0">
                <a:sym typeface="Symbol"/>
              </a:rPr>
              <a:t> </a:t>
            </a:r>
            <a:r>
              <a:rPr lang="pl-PL" sz="1800" dirty="0" smtClean="0"/>
              <a:t> (czytamy x 	należy do zbioru pustego), można też zapisać słownie: „Brak 	rozwiązań”. </a:t>
            </a: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endParaRPr lang="pl-PL" sz="1800" i="1" dirty="0" smtClean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</a:t>
            </a:r>
            <a:r>
              <a:rPr lang="pl-PL" sz="2800" b="1" dirty="0" smtClean="0"/>
              <a:t> </a:t>
            </a:r>
            <a:r>
              <a:rPr lang="pl-PL" sz="2800" b="1" dirty="0">
                <a:solidFill>
                  <a:schemeClr val="bg1"/>
                </a:solidFill>
              </a:rPr>
              <a:t>–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 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23528" y="692696"/>
            <a:ext cx="777686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800" b="1" dirty="0" err="1"/>
              <a:t>a</a:t>
            </a:r>
            <a:r>
              <a:rPr lang="pl-PL" sz="2800" b="1" dirty="0" err="1" smtClean="0"/>
              <a:t>x</a:t>
            </a:r>
            <a:r>
              <a:rPr lang="pl-PL" sz="2800" b="1" dirty="0" smtClean="0"/>
              <a:t> + b = c</a:t>
            </a:r>
          </a:p>
          <a:p>
            <a:pPr>
              <a:buNone/>
            </a:pPr>
            <a:r>
              <a:rPr lang="pl-PL" sz="2800" dirty="0" smtClean="0"/>
              <a:t>	</a:t>
            </a:r>
            <a:r>
              <a:rPr lang="pl-PL" sz="2400" dirty="0" smtClean="0"/>
              <a:t>lewą stronę równania przedstawimy jako funkcję liniową y = </a:t>
            </a:r>
            <a:r>
              <a:rPr lang="pl-PL" sz="2400" dirty="0" err="1" smtClean="0"/>
              <a:t>ax</a:t>
            </a:r>
            <a:r>
              <a:rPr lang="pl-PL" sz="2400" dirty="0" smtClean="0"/>
              <a:t> + b</a:t>
            </a:r>
          </a:p>
          <a:p>
            <a:pPr>
              <a:buNone/>
            </a:pPr>
            <a:r>
              <a:rPr lang="pl-PL" sz="2400" dirty="0" smtClean="0"/>
              <a:t>	prawą stronę równania również przedstawimy jako funkcję liniową – stałą y = c</a:t>
            </a:r>
            <a:endParaRPr lang="pl-PL" sz="2800" dirty="0" smtClean="0"/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539552" y="3498112"/>
            <a:ext cx="8013576" cy="2955224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obliczając wartości x i y w zadanym przedziale musimy:</a:t>
            </a:r>
          </a:p>
          <a:p>
            <a:pPr>
              <a:buNone/>
            </a:pPr>
            <a:r>
              <a:rPr lang="pl-PL" sz="2000" dirty="0" smtClean="0"/>
              <a:t>	- podać początek przedziału; </a:t>
            </a:r>
          </a:p>
          <a:p>
            <a:pPr>
              <a:buNone/>
            </a:pPr>
            <a:r>
              <a:rPr lang="pl-PL" sz="2000" dirty="0" smtClean="0"/>
              <a:t>	- „skok” </a:t>
            </a:r>
            <a:r>
              <a:rPr lang="pl-PL" sz="2000" dirty="0"/>
              <a:t>–</a:t>
            </a:r>
            <a:r>
              <a:rPr lang="pl-PL" sz="2000" b="1" dirty="0"/>
              <a:t> </a:t>
            </a:r>
            <a:r>
              <a:rPr lang="pl-PL" sz="2000" dirty="0" smtClean="0"/>
              <a:t> czyli co ile będziemy obliczać wartość  (ustalmy, że potrzebujemy 100 wyników); </a:t>
            </a:r>
          </a:p>
          <a:p>
            <a:pPr>
              <a:buNone/>
            </a:pPr>
            <a:r>
              <a:rPr lang="pl-PL" sz="2000" dirty="0" smtClean="0"/>
              <a:t>	- a, b, c – traktować będziemy jako parametry (odwołując się </a:t>
            </a:r>
            <a:br>
              <a:rPr lang="pl-PL" sz="2000" dirty="0" smtClean="0"/>
            </a:br>
            <a:r>
              <a:rPr lang="pl-PL" sz="2000" dirty="0" smtClean="0"/>
              <a:t>w arkuszu kalkulacyjnym do nich po adresach bezwzględnych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</a:t>
            </a:r>
            <a:r>
              <a:rPr lang="pl-PL" sz="2800" b="1" dirty="0">
                <a:solidFill>
                  <a:schemeClr val="bg1"/>
                </a:solidFill>
              </a:rPr>
              <a:t>–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rozwiązanie w arkuszu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179512" y="1052736"/>
            <a:ext cx="8964488" cy="5616624"/>
          </a:xfrm>
        </p:spPr>
        <p:txBody>
          <a:bodyPr/>
          <a:lstStyle/>
          <a:p>
            <a:pPr lvl="0"/>
            <a:r>
              <a:rPr lang="pl-PL" sz="1800" dirty="0" smtClean="0"/>
              <a:t>W komórce A1 wpisujemy x;</a:t>
            </a:r>
          </a:p>
          <a:p>
            <a:pPr lvl="0"/>
            <a:r>
              <a:rPr lang="pl-PL" sz="1800" dirty="0" smtClean="0"/>
              <a:t>W komórce A2 wpisujemy y = </a:t>
            </a:r>
            <a:r>
              <a:rPr lang="pl-PL" sz="1800" dirty="0" err="1" smtClean="0"/>
              <a:t>ax</a:t>
            </a:r>
            <a:r>
              <a:rPr lang="pl-PL" sz="1800" dirty="0" smtClean="0"/>
              <a:t> + b;</a:t>
            </a:r>
          </a:p>
          <a:p>
            <a:pPr lvl="0"/>
            <a:r>
              <a:rPr lang="pl-PL" sz="1800" dirty="0" smtClean="0"/>
              <a:t>W komórce A3 wpisujemy y = c;</a:t>
            </a:r>
          </a:p>
          <a:p>
            <a:pPr lvl="0"/>
            <a:r>
              <a:rPr lang="pl-PL" sz="1800" dirty="0" smtClean="0"/>
              <a:t>Odpowiednio w komórki F1,G1,H1 wpisujemy wartości a, b, c (np. -1; 6; 4)</a:t>
            </a:r>
          </a:p>
          <a:p>
            <a:pPr lvl="0"/>
            <a:r>
              <a:rPr lang="pl-PL" sz="1800" dirty="0" smtClean="0"/>
              <a:t>A w komórki F2,G2,H2 wpisujemy oznaczenia a, b, c</a:t>
            </a:r>
          </a:p>
          <a:p>
            <a:r>
              <a:rPr lang="pl-PL" sz="1800" dirty="0" smtClean="0"/>
              <a:t>W komórce A2 wpisujemy </a:t>
            </a:r>
            <a:r>
              <a:rPr lang="pl-PL" sz="1800" i="1" dirty="0" smtClean="0"/>
              <a:t>–</a:t>
            </a:r>
            <a:r>
              <a:rPr lang="pl-PL" sz="1800" dirty="0" smtClean="0"/>
              <a:t>20 (początek zakresu dla x)</a:t>
            </a:r>
          </a:p>
          <a:p>
            <a:r>
              <a:rPr lang="pl-PL" sz="1800" dirty="0" smtClean="0"/>
              <a:t>W komórce A3 wpisujemy </a:t>
            </a:r>
            <a:r>
              <a:rPr lang="pl-PL" sz="1800" i="1" dirty="0" smtClean="0"/>
              <a:t>–</a:t>
            </a:r>
            <a:r>
              <a:rPr lang="pl-PL" sz="1800" dirty="0" smtClean="0"/>
              <a:t>19 (podając „skok” obliczeń w naszym przypadku 1)</a:t>
            </a:r>
          </a:p>
          <a:p>
            <a:pPr lvl="0"/>
            <a:r>
              <a:rPr lang="pl-PL" sz="1800" dirty="0" smtClean="0"/>
              <a:t>Zaznaczamy w blok komórkę A2 i A3 i wypełniamy serią aż do wartości 20, czyli do komórki o adresie A42</a:t>
            </a:r>
          </a:p>
          <a:p>
            <a:pPr lvl="0"/>
            <a:r>
              <a:rPr lang="pl-PL" sz="1800" dirty="0" smtClean="0"/>
              <a:t>W komórkę B2 wstawimy (wartość naszej funkcji liniowej), czyli wpisujemy formułę =$F$1*A2+$G$1 gdzie $F$1 jest odwołaniem bezwzględnym do wartości parametru a; natomiast $G$1 jest odwołaniem bezwzględnym do wartości parametru b; odwołanie względne A2 jest do wartości x</a:t>
            </a:r>
          </a:p>
          <a:p>
            <a:pPr lvl="0"/>
            <a:r>
              <a:rPr lang="pl-PL" sz="1800" dirty="0" smtClean="0"/>
              <a:t>W komórce C2 wpisujemy odwołanie bezwzględne do wartości c, czyli =$H$1</a:t>
            </a:r>
          </a:p>
          <a:p>
            <a:pPr lvl="0"/>
            <a:r>
              <a:rPr lang="pl-PL" sz="1800" dirty="0" smtClean="0"/>
              <a:t>Następnie bierzemy w blok komórki B2 i C2 i kopiujemy aż do wiersza 42</a:t>
            </a:r>
          </a:p>
          <a:p>
            <a:pPr lvl="0"/>
            <a:r>
              <a:rPr lang="pl-PL" sz="1800" dirty="0" smtClean="0"/>
              <a:t>Aby narysować wykres, bierzemy w blok 3 kolumny od A2 do C42</a:t>
            </a:r>
          </a:p>
          <a:p>
            <a:pPr lvl="0"/>
            <a:r>
              <a:rPr lang="pl-PL" sz="1800" dirty="0" smtClean="0"/>
              <a:t>Następnie z zakładki </a:t>
            </a:r>
            <a:r>
              <a:rPr lang="pl-PL" sz="1800" i="1" dirty="0" smtClean="0"/>
              <a:t>Wstawianie </a:t>
            </a:r>
            <a:r>
              <a:rPr lang="pl-PL" sz="1800" dirty="0" smtClean="0"/>
              <a:t>wybieramy wykres koniecznie punktowy</a:t>
            </a:r>
            <a:endParaRPr lang="pl-PL" sz="1600" dirty="0"/>
          </a:p>
        </p:txBody>
      </p:sp>
      <p:sp>
        <p:nvSpPr>
          <p:cNvPr id="8" name="Symbol zastępczy zawartości 5"/>
          <p:cNvSpPr txBox="1">
            <a:spLocks/>
          </p:cNvSpPr>
          <p:nvPr/>
        </p:nvSpPr>
        <p:spPr bwMode="auto">
          <a:xfrm>
            <a:off x="323528" y="692696"/>
            <a:ext cx="801357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Zakres czynności:</a:t>
            </a:r>
            <a:endParaRPr kumimoji="0" lang="pl-P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</a:t>
            </a:r>
            <a:r>
              <a:rPr lang="pl-PL" sz="2800" b="1" dirty="0">
                <a:solidFill>
                  <a:schemeClr val="bg1"/>
                </a:solidFill>
              </a:rPr>
              <a:t>–</a:t>
            </a:r>
            <a:r>
              <a:rPr lang="pl-PL" sz="2800" b="1" dirty="0"/>
              <a:t>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przykładowy arkusz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764704"/>
            <a:ext cx="8280920" cy="5918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</a:t>
            </a:r>
            <a:r>
              <a:rPr lang="pl-PL" sz="2800" b="1" dirty="0">
                <a:solidFill>
                  <a:schemeClr val="bg1"/>
                </a:solidFill>
              </a:rPr>
              <a:t>–</a:t>
            </a:r>
            <a:r>
              <a:rPr lang="pl-PL" sz="2800" b="1" dirty="0"/>
              <a:t>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zadania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251520" y="1019172"/>
            <a:ext cx="8568952" cy="554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000" b="1" dirty="0" smtClean="0"/>
              <a:t>Zadania dla 2-osobowych zespołów uczniowskich przy komputerze</a:t>
            </a:r>
          </a:p>
          <a:p>
            <a:pPr>
              <a:buNone/>
            </a:pPr>
            <a:r>
              <a:rPr lang="pl-PL" sz="2000" dirty="0" smtClean="0"/>
              <a:t> </a:t>
            </a:r>
          </a:p>
          <a:p>
            <a:r>
              <a:rPr lang="pl-PL" sz="2000" dirty="0" smtClean="0"/>
              <a:t>Rozwiąż graficznie równania: kopiując całe gotowe wcześniej przygotowane arkusze</a:t>
            </a:r>
          </a:p>
          <a:p>
            <a:pPr>
              <a:buNone/>
            </a:pPr>
            <a:endParaRPr lang="pl-PL" sz="2000" dirty="0" smtClean="0"/>
          </a:p>
          <a:p>
            <a:pPr lvl="0">
              <a:buFont typeface="+mj-lt"/>
              <a:buAutoNum type="alphaLcParenR"/>
            </a:pPr>
            <a:r>
              <a:rPr lang="pl-PL" sz="2000" dirty="0" smtClean="0"/>
              <a:t>–2x + 4 = 6 	(czyli dla a = -2; b = 4; c = 6)</a:t>
            </a:r>
          </a:p>
          <a:p>
            <a:pPr>
              <a:buFont typeface="+mj-lt"/>
              <a:buAutoNum type="alphaLcParenR"/>
            </a:pPr>
            <a:r>
              <a:rPr lang="pl-PL" sz="2000" dirty="0" smtClean="0"/>
              <a:t> 3x  </a:t>
            </a:r>
            <a:r>
              <a:rPr lang="pl-PL" sz="2000" i="1" dirty="0" smtClean="0"/>
              <a:t>–</a:t>
            </a:r>
            <a:r>
              <a:rPr lang="pl-PL" sz="2000" dirty="0" smtClean="0"/>
              <a:t>7= </a:t>
            </a:r>
            <a:r>
              <a:rPr lang="pl-PL" sz="2000" i="1" dirty="0" smtClean="0"/>
              <a:t>–</a:t>
            </a:r>
            <a:r>
              <a:rPr lang="pl-PL" sz="2000" dirty="0" smtClean="0"/>
              <a:t>10	(czyli dla a = 3; b = </a:t>
            </a:r>
            <a:r>
              <a:rPr lang="pl-PL" sz="2000" i="1" dirty="0" smtClean="0"/>
              <a:t>–</a:t>
            </a:r>
            <a:r>
              <a:rPr lang="pl-PL" sz="2000" dirty="0" smtClean="0"/>
              <a:t>7; c = </a:t>
            </a:r>
            <a:r>
              <a:rPr lang="pl-PL" sz="2000" i="1" dirty="0" smtClean="0"/>
              <a:t>–</a:t>
            </a:r>
            <a:r>
              <a:rPr lang="pl-PL" sz="2000" dirty="0" smtClean="0"/>
              <a:t>10)</a:t>
            </a:r>
          </a:p>
          <a:p>
            <a:pPr>
              <a:buFont typeface="+mj-lt"/>
              <a:buAutoNum type="alphaLcParenR"/>
            </a:pPr>
            <a:r>
              <a:rPr lang="pl-PL" sz="2000" dirty="0" smtClean="0"/>
              <a:t> x</a:t>
            </a:r>
            <a:r>
              <a:rPr lang="pl-PL" sz="2000" i="1" dirty="0" smtClean="0"/>
              <a:t>–</a:t>
            </a:r>
            <a:r>
              <a:rPr lang="pl-PL" sz="2000" dirty="0" smtClean="0"/>
              <a:t>5= </a:t>
            </a:r>
            <a:r>
              <a:rPr lang="pl-PL" sz="2000" i="1" dirty="0" smtClean="0"/>
              <a:t>–</a:t>
            </a:r>
            <a:r>
              <a:rPr lang="pl-PL" sz="2000" dirty="0" smtClean="0"/>
              <a:t>8	(czyli dla a = 1; b = </a:t>
            </a:r>
            <a:r>
              <a:rPr lang="pl-PL" sz="2000" i="1" dirty="0" smtClean="0"/>
              <a:t>–</a:t>
            </a:r>
            <a:r>
              <a:rPr lang="pl-PL" sz="2000" dirty="0" smtClean="0"/>
              <a:t>5; c = </a:t>
            </a:r>
            <a:r>
              <a:rPr lang="pl-PL" sz="2000" i="1" dirty="0" smtClean="0"/>
              <a:t>–</a:t>
            </a:r>
            <a:r>
              <a:rPr lang="pl-PL" sz="2000" dirty="0" smtClean="0"/>
              <a:t>8)</a:t>
            </a:r>
          </a:p>
          <a:p>
            <a:pPr lvl="0">
              <a:buFont typeface="+mj-lt"/>
              <a:buAutoNum type="alphaLcParenR"/>
            </a:pPr>
            <a:r>
              <a:rPr lang="pl-PL" sz="2000" dirty="0" smtClean="0"/>
              <a:t> 5x – 3 = 7	(czyli dla a = 5; b = </a:t>
            </a:r>
            <a:r>
              <a:rPr lang="pl-PL" sz="2000" i="1" dirty="0" smtClean="0"/>
              <a:t>–</a:t>
            </a:r>
            <a:r>
              <a:rPr lang="pl-PL" sz="2000" dirty="0" smtClean="0"/>
              <a:t>3; c = 7)</a:t>
            </a:r>
          </a:p>
          <a:p>
            <a:pPr>
              <a:buFont typeface="+mj-lt"/>
              <a:buAutoNum type="alphaLcParenR"/>
            </a:pPr>
            <a:r>
              <a:rPr lang="pl-PL" sz="2000" dirty="0" smtClean="0"/>
              <a:t> 0x + 9 = 11	(czyli dla a = 0; b = 9; c = 11)</a:t>
            </a:r>
          </a:p>
          <a:p>
            <a:pPr>
              <a:buNone/>
            </a:pP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5940152" y="4797152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</a:t>
            </a:r>
            <a:r>
              <a:rPr lang="pl-PL" sz="2800" b="1" dirty="0" smtClean="0">
                <a:solidFill>
                  <a:schemeClr val="bg1"/>
                </a:solidFill>
              </a:rPr>
              <a:t>–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podsumowanie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F929E0-7C62-437E-9100-370760F5785C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4104455"/>
          </a:xfrm>
        </p:spPr>
        <p:txBody>
          <a:bodyPr/>
          <a:lstStyle/>
          <a:p>
            <a:endParaRPr lang="pl-PL" sz="2800" dirty="0" smtClean="0"/>
          </a:p>
          <a:p>
            <a:pPr>
              <a:buNone/>
            </a:pPr>
            <a:endParaRPr lang="pl-PL" sz="2800" i="1" dirty="0"/>
          </a:p>
        </p:txBody>
      </p:sp>
      <p:sp>
        <p:nvSpPr>
          <p:cNvPr id="8" name="Prostokąt 7"/>
          <p:cNvSpPr/>
          <p:nvPr/>
        </p:nvSpPr>
        <p:spPr>
          <a:xfrm>
            <a:off x="251520" y="1090591"/>
            <a:ext cx="860444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>
                <a:latin typeface="+mn-lt"/>
              </a:rPr>
              <a:t>Wnioski:</a:t>
            </a:r>
          </a:p>
          <a:p>
            <a:pPr>
              <a:lnSpc>
                <a:spcPct val="150000"/>
              </a:lnSpc>
            </a:pPr>
            <a:r>
              <a:rPr lang="pl-PL" sz="2000" dirty="0" smtClean="0"/>
              <a:t>Rozwiązania  graficzne są „słabsze” od rozwiązań algebraicznych </a:t>
            </a:r>
          </a:p>
          <a:p>
            <a:pPr lvl="0">
              <a:lnSpc>
                <a:spcPct val="150000"/>
              </a:lnSpc>
            </a:pPr>
            <a:r>
              <a:rPr lang="pl-PL" sz="2000" dirty="0"/>
              <a:t>– </a:t>
            </a:r>
            <a:r>
              <a:rPr lang="pl-PL" sz="2000" dirty="0" smtClean="0"/>
              <a:t>gorzej nam odczytać rozwiązania – problem skali (podziałki na osi) </a:t>
            </a:r>
          </a:p>
          <a:p>
            <a:pPr lvl="0"/>
            <a:endParaRPr lang="pl-PL" sz="2000" dirty="0" smtClean="0"/>
          </a:p>
          <a:p>
            <a:r>
              <a:rPr lang="pl-PL" sz="2000" b="1" dirty="0">
                <a:latin typeface="+mn-lt"/>
              </a:rPr>
              <a:t>Dyskusja rozwiązań </a:t>
            </a:r>
            <a:r>
              <a:rPr lang="pl-PL" sz="2000" b="1" dirty="0" err="1">
                <a:latin typeface="+mn-lt"/>
              </a:rPr>
              <a:t>ax</a:t>
            </a:r>
            <a:r>
              <a:rPr lang="pl-PL" sz="2000" b="1" dirty="0">
                <a:latin typeface="+mn-lt"/>
              </a:rPr>
              <a:t> = b w zależności od parametrów:</a:t>
            </a:r>
          </a:p>
          <a:p>
            <a:endParaRPr lang="pl-PL" sz="2200" dirty="0" smtClean="0"/>
          </a:p>
          <a:p>
            <a:pPr lvl="0">
              <a:buFont typeface="Arial" pitchFamily="34" charset="0"/>
              <a:buChar char="•"/>
            </a:pPr>
            <a:r>
              <a:rPr lang="pl-PL" sz="2200" dirty="0" smtClean="0"/>
              <a:t>Jeżeli parametr a ≠ 0 – istnieją zawsze rozwiązania x = b/a</a:t>
            </a:r>
          </a:p>
          <a:p>
            <a:pPr lvl="0"/>
            <a:endParaRPr lang="pl-PL" sz="2200" dirty="0" smtClean="0"/>
          </a:p>
          <a:p>
            <a:pPr lvl="0">
              <a:buFont typeface="Arial" pitchFamily="34" charset="0"/>
              <a:buChar char="•"/>
            </a:pPr>
            <a:r>
              <a:rPr lang="pl-PL" sz="2200" dirty="0" smtClean="0"/>
              <a:t>Jeżeli parametr a = 0 i b = 0 nieskończenie wiele rozwiązań 0x = 0</a:t>
            </a:r>
          </a:p>
          <a:p>
            <a:pPr lvl="0">
              <a:buFont typeface="Arial" pitchFamily="34" charset="0"/>
              <a:buChar char="•"/>
            </a:pPr>
            <a:endParaRPr lang="pl-PL" sz="2200" dirty="0" smtClean="0"/>
          </a:p>
          <a:p>
            <a:pPr lvl="0">
              <a:buFont typeface="Arial" pitchFamily="34" charset="0"/>
              <a:buChar char="•"/>
            </a:pPr>
            <a:r>
              <a:rPr lang="pl-PL" sz="2200" dirty="0" smtClean="0"/>
              <a:t>Jeżeli parametr a = 0 i b ≠ 0 brak rozwiązań 0x = b </a:t>
            </a:r>
          </a:p>
          <a:p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1411</TotalTime>
  <Words>447</Words>
  <Application>Microsoft Office PowerPoint</Application>
  <PresentationFormat>Pokaz na ekranie (4:3)</PresentationFormat>
  <Paragraphs>84</Paragraphs>
  <Slides>10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6" baseType="lpstr">
      <vt:lpstr>Arial</vt:lpstr>
      <vt:lpstr>Symbol</vt:lpstr>
      <vt:lpstr>Bookman Old Style</vt:lpstr>
      <vt:lpstr>Calibri</vt:lpstr>
      <vt:lpstr>Courier New</vt:lpstr>
      <vt:lpstr>Motyw pakietu Office</vt:lpstr>
      <vt:lpstr>Treści multimedialne - kodowanie, przetwarzanie, prezentacja  Odtwarzanie treści multimedialnych</vt:lpstr>
      <vt:lpstr>    Równania liniowe   Iwona i Ireneusz Bujnowscy      </vt:lpstr>
      <vt:lpstr>Równanie liniowe</vt:lpstr>
      <vt:lpstr>Równania liniowe</vt:lpstr>
      <vt:lpstr>Równania liniowe – rozwiązanie „graficzne”</vt:lpstr>
      <vt:lpstr>Równania liniowe – rozwiązanie w arkuszu</vt:lpstr>
      <vt:lpstr>Równania liniowe – przykładowy arkusz</vt:lpstr>
      <vt:lpstr>Równania liniowe – zadania</vt:lpstr>
      <vt:lpstr>Równania liniowe – podsumowanie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119</cp:revision>
  <dcterms:created xsi:type="dcterms:W3CDTF">2009-06-29T13:15:16Z</dcterms:created>
  <dcterms:modified xsi:type="dcterms:W3CDTF">2014-04-08T08:31:54Z</dcterms:modified>
</cp:coreProperties>
</file>