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12"/>
  </p:notesMasterIdLst>
  <p:sldIdLst>
    <p:sldId id="259" r:id="rId2"/>
    <p:sldId id="260" r:id="rId3"/>
    <p:sldId id="353" r:id="rId4"/>
    <p:sldId id="354" r:id="rId5"/>
    <p:sldId id="364" r:id="rId6"/>
    <p:sldId id="366" r:id="rId7"/>
    <p:sldId id="367" r:id="rId8"/>
    <p:sldId id="365" r:id="rId9"/>
    <p:sldId id="363" r:id="rId10"/>
    <p:sldId id="352" r:id="rId11"/>
  </p:sldIdLst>
  <p:sldSz cx="9144000" cy="6858000" type="screen4x3"/>
  <p:notesSz cx="6858000" cy="9144000"/>
  <p:embeddedFontLst>
    <p:embeddedFont>
      <p:font typeface="Bookman Old Style" pitchFamily="18" charset="0"/>
      <p:regular r:id="rId13"/>
      <p:bold r:id="rId14"/>
      <p:italic r:id="rId15"/>
      <p:boldItalic r:id="rId16"/>
    </p:embeddedFont>
    <p:embeddedFont>
      <p:font typeface="Calibri" pitchFamily="34" charset="0"/>
      <p:regular r:id="rId17"/>
      <p:bold r:id="rId18"/>
      <p:italic r:id="rId19"/>
      <p:boldItalic r:id="rId20"/>
    </p:embeddedFont>
  </p:embeddedFontLst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5741" autoAdjust="0"/>
    <p:restoredTop sz="69043" autoAdjust="0"/>
  </p:normalViewPr>
  <p:slideViewPr>
    <p:cSldViewPr>
      <p:cViewPr>
        <p:scale>
          <a:sx n="90" d="100"/>
          <a:sy n="90" d="100"/>
        </p:scale>
        <p:origin x="-804" y="-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97" d="100"/>
          <a:sy n="97" d="100"/>
        </p:scale>
        <p:origin x="-184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D5116E03-3495-47B8-9E8D-301B6327CA22}" type="datetimeFigureOut">
              <a:rPr lang="pl-PL"/>
              <a:pPr>
                <a:defRPr/>
              </a:pPr>
              <a:t>2014-04-07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071563" y="642938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l-PL" noProof="0" smtClean="0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noProof="0" dirty="0" smtClean="0"/>
              <a:t>Kliknij, aby edytować style wzorca tekstu</a:t>
            </a:r>
          </a:p>
          <a:p>
            <a:pPr lvl="1"/>
            <a:r>
              <a:rPr lang="pl-PL" noProof="0" dirty="0" smtClean="0"/>
              <a:t>Drugi poziom</a:t>
            </a:r>
          </a:p>
          <a:p>
            <a:pPr lvl="2"/>
            <a:r>
              <a:rPr lang="pl-PL" noProof="0" dirty="0" smtClean="0"/>
              <a:t>Trzeci poziom</a:t>
            </a:r>
          </a:p>
          <a:p>
            <a:pPr lvl="3"/>
            <a:r>
              <a:rPr lang="pl-PL" noProof="0" dirty="0" smtClean="0"/>
              <a:t>Czwarty poziom</a:t>
            </a:r>
          </a:p>
          <a:p>
            <a:pPr lvl="4"/>
            <a:r>
              <a:rPr lang="pl-PL" noProof="0" dirty="0" smtClean="0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71FE6687-B335-49C6-9C75-8AF7B3E725F5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0321963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A7FF3D-9BA1-4DBC-A297-255E9698D5C9}" type="datetime1">
              <a:rPr lang="pl-PL"/>
              <a:pPr>
                <a:defRPr/>
              </a:pPr>
              <a:t>2014-04-07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9CFCEA-9246-4AC6-90E5-D66D9AC36732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0FC85A-09EF-4C2C-BA5F-985EEEDC2326}" type="datetime1">
              <a:rPr lang="pl-PL"/>
              <a:pPr>
                <a:defRPr/>
              </a:pPr>
              <a:t>2014-04-07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38B06D-DFA0-406F-9FC0-BEAB20AFEF37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47D91A-87CF-4D60-8932-4F9B71787690}" type="datetime1">
              <a:rPr lang="pl-PL"/>
              <a:pPr>
                <a:defRPr/>
              </a:pPr>
              <a:t>2014-04-07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827351-BEFF-43DD-A4A3-47D4BCD538A4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5B636D-08BB-49E3-9A65-E7E789A02E4A}" type="datetime1">
              <a:rPr lang="pl-PL"/>
              <a:pPr>
                <a:defRPr/>
              </a:pPr>
              <a:t>2014-04-07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25F155-B78B-47E6-8E94-6D65AA45F56E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A6BB4A-D710-4FE1-9F82-7DACB8DB6FC8}" type="datetime1">
              <a:rPr lang="pl-PL"/>
              <a:pPr>
                <a:defRPr/>
              </a:pPr>
              <a:t>2014-04-07</a:t>
            </a:fld>
            <a:endParaRPr lang="pl-PL"/>
          </a:p>
        </p:txBody>
      </p:sp>
      <p:sp>
        <p:nvSpPr>
          <p:cNvPr id="8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9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63F49D-61DF-42B7-9D67-D400DB98B8F8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DA52C5-157A-4F73-B495-8F7F118224F3}" type="datetime1">
              <a:rPr lang="pl-PL"/>
              <a:pPr>
                <a:defRPr/>
              </a:pPr>
              <a:t>2014-04-07</a:t>
            </a:fld>
            <a:endParaRPr lang="pl-PL"/>
          </a:p>
        </p:txBody>
      </p:sp>
      <p:sp>
        <p:nvSpPr>
          <p:cNvPr id="4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5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35B2C7-E900-4EC9-BC0B-F00A2846BDB9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B8E939-A1C3-4BC0-B7A8-4D1726986C81}" type="datetime1">
              <a:rPr lang="pl-PL"/>
              <a:pPr>
                <a:defRPr/>
              </a:pPr>
              <a:t>2014-04-07</a:t>
            </a:fld>
            <a:endParaRPr lang="pl-PL"/>
          </a:p>
        </p:txBody>
      </p:sp>
      <p:sp>
        <p:nvSpPr>
          <p:cNvPr id="3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4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8D76BF-1A03-438B-967E-40A964C77F8F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F07119-6435-4014-BAF7-286727EBF318}" type="datetime1">
              <a:rPr lang="pl-PL"/>
              <a:pPr>
                <a:defRPr/>
              </a:pPr>
              <a:t>2014-04-07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454E3C-D345-4F90-A0D4-3625DFB3BF6A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 smtClean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56A166-063E-40C7-BAD3-25E905B57A7B}" type="datetime1">
              <a:rPr lang="pl-PL"/>
              <a:pPr>
                <a:defRPr/>
              </a:pPr>
              <a:t>2014-04-07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F8414C-9297-4BB3-BC6E-CFF1A569C1C4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1A3CFA-9432-4318-BF35-172875B05882}" type="datetime1">
              <a:rPr lang="pl-PL"/>
              <a:pPr>
                <a:defRPr/>
              </a:pPr>
              <a:t>2014-04-07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A50644-EF27-4FA3-80E6-D1C42A93E556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64C7A5-D2C3-460A-B790-903E17DCA86B}" type="datetime1">
              <a:rPr lang="pl-PL"/>
              <a:pPr>
                <a:defRPr/>
              </a:pPr>
              <a:t>2014-04-07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DD25C7-AABE-4465-9466-1CEA2B7B82BD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</a:t>
            </a:r>
          </a:p>
        </p:txBody>
      </p:sp>
      <p:sp>
        <p:nvSpPr>
          <p:cNvPr id="1027" name="Symbol zastępczy tekstu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style wzorca tekstu</a:t>
            </a:r>
          </a:p>
          <a:p>
            <a:pPr lvl="1"/>
            <a:r>
              <a:rPr lang="pl-PL" altLang="pl-PL" smtClean="0"/>
              <a:t>Drugi poziom</a:t>
            </a:r>
          </a:p>
          <a:p>
            <a:pPr lvl="2"/>
            <a:r>
              <a:rPr lang="pl-PL" altLang="pl-PL" smtClean="0"/>
              <a:t>Trzeci poziom</a:t>
            </a:r>
          </a:p>
          <a:p>
            <a:pPr lvl="3"/>
            <a:r>
              <a:rPr lang="pl-PL" altLang="pl-PL" smtClean="0"/>
              <a:t>Czwarty poziom</a:t>
            </a:r>
          </a:p>
          <a:p>
            <a:pPr lvl="4"/>
            <a:r>
              <a:rPr lang="pl-PL" altLang="pl-PL" smtClean="0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C46B450-0CC0-49B0-A042-52E78432F049}" type="datetime1">
              <a:rPr lang="pl-PL"/>
              <a:pPr>
                <a:defRPr/>
              </a:pPr>
              <a:t>2014-04-07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CF09A9E-7C94-4E3E-96BF-394AF4C70A16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ytuł 1"/>
          <p:cNvSpPr>
            <a:spLocks noGrp="1"/>
          </p:cNvSpPr>
          <p:nvPr>
            <p:ph type="ctrTitle"/>
          </p:nvPr>
        </p:nvSpPr>
        <p:spPr>
          <a:xfrm>
            <a:off x="685800" y="1071563"/>
            <a:ext cx="7772400" cy="2528887"/>
          </a:xfrm>
        </p:spPr>
        <p:txBody>
          <a:bodyPr/>
          <a:lstStyle/>
          <a:p>
            <a:pPr eaLnBrk="1" hangingPunct="1"/>
            <a:r>
              <a:rPr lang="pl-PL" altLang="pl-PL" sz="3600" b="1" smtClean="0"/>
              <a:t>Treści multimedialne - kodowanie, przetwarzanie, prezentacja</a:t>
            </a:r>
            <a:r>
              <a:rPr lang="pl-PL" altLang="pl-PL" sz="3600" smtClean="0"/>
              <a:t/>
            </a:r>
            <a:br>
              <a:rPr lang="pl-PL" altLang="pl-PL" sz="3600" smtClean="0"/>
            </a:br>
            <a:r>
              <a:rPr lang="pl-PL" altLang="pl-PL" sz="1600" smtClean="0"/>
              <a:t/>
            </a:r>
            <a:br>
              <a:rPr lang="pl-PL" altLang="pl-PL" sz="1600" smtClean="0"/>
            </a:br>
            <a:r>
              <a:rPr lang="pl-PL" altLang="pl-PL" sz="3600" smtClean="0"/>
              <a:t>Odtwarzanie treści multimedialnych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l-PL" dirty="0" smtClean="0"/>
              <a:t>Andrzej Majkowski</a:t>
            </a:r>
          </a:p>
        </p:txBody>
      </p:sp>
      <p:sp>
        <p:nvSpPr>
          <p:cNvPr id="2052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F0F5A4C-9F1B-485A-9908-76E293B42B25}" type="slidenum">
              <a:rPr lang="pl-PL" sz="2400" smtClean="0">
                <a:solidFill>
                  <a:schemeClr val="bg1"/>
                </a:solidFill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pl-PL" sz="240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2053" name="Symbol zastępczy stopki 4"/>
          <p:cNvSpPr>
            <a:spLocks noGrp="1"/>
          </p:cNvSpPr>
          <p:nvPr>
            <p:ph type="ftr" sz="quarter" idx="1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l-PL" sz="2800" smtClean="0">
                <a:solidFill>
                  <a:schemeClr val="bg1"/>
                </a:solidFill>
                <a:cs typeface="Arial" charset="0"/>
              </a:rPr>
              <a:t>informatyka +</a:t>
            </a:r>
          </a:p>
        </p:txBody>
      </p:sp>
      <p:pic>
        <p:nvPicPr>
          <p:cNvPr id="2054" name="Obraz 5" descr="OKLADKA_tresci_multimedialne_kodowanie_przetwarzanie_prezentac kopi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22B7C71-1BEE-40D2-959A-6C75B0AD325D}" type="slidenum">
              <a:rPr lang="pl-PL" sz="2400" smtClean="0">
                <a:solidFill>
                  <a:schemeClr val="bg1"/>
                </a:solidFill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pl-PL" sz="240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3075" name="Tytuł 5"/>
          <p:cNvSpPr>
            <a:spLocks noGrp="1"/>
          </p:cNvSpPr>
          <p:nvPr>
            <p:ph type="title"/>
          </p:nvPr>
        </p:nvSpPr>
        <p:spPr>
          <a:xfrm>
            <a:off x="1" y="188913"/>
            <a:ext cx="7956376" cy="4752975"/>
          </a:xfrm>
        </p:spPr>
        <p:txBody>
          <a:bodyPr anchor="t"/>
          <a:lstStyle/>
          <a:p>
            <a:r>
              <a:rPr lang="pl-PL" altLang="pl-PL" sz="8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sz="8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alt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sz="28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altLang="pl-PL" sz="4000" b="1" dirty="0" smtClean="0">
                <a:solidFill>
                  <a:schemeClr val="bg1"/>
                </a:solidFill>
                <a:latin typeface="Bookman Old Style" pitchFamily="18" charset="0"/>
              </a:rPr>
              <a:t>Równania liniowe </a:t>
            </a:r>
            <a:br>
              <a:rPr lang="pl-PL" altLang="pl-PL" sz="40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altLang="pl-PL" sz="4000" b="1" dirty="0" smtClean="0">
                <a:solidFill>
                  <a:schemeClr val="bg1"/>
                </a:solidFill>
                <a:latin typeface="Bookman Old Style" pitchFamily="18" charset="0"/>
              </a:rPr>
              <a:t>z wartością bezwzględną</a:t>
            </a:r>
            <a:r>
              <a:rPr lang="pl-PL" altLang="pl-PL" sz="36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sz="36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altLang="pl-PL" sz="36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sz="36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altLang="pl-PL" sz="2400" b="1" dirty="0" smtClean="0">
                <a:solidFill>
                  <a:schemeClr val="bg1"/>
                </a:solidFill>
                <a:latin typeface="Bookman Old Style" pitchFamily="18" charset="0"/>
              </a:rPr>
              <a:t>Iwona i Ireneusz Bujnowscy</a:t>
            </a:r>
            <a:r>
              <a:rPr lang="pl-PL" altLang="pl-PL" sz="36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sz="36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altLang="pl-PL" sz="12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sz="12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endParaRPr lang="pl-PL" altLang="pl-PL" sz="3200" b="1" dirty="0" smtClean="0">
              <a:solidFill>
                <a:schemeClr val="bg1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alt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Równanie liniowe z wartością bezwzględną</a:t>
            </a:r>
          </a:p>
        </p:txBody>
      </p:sp>
      <p:sp>
        <p:nvSpPr>
          <p:cNvPr id="4099" name="Symbol zastępczy zawartości 6"/>
          <p:cNvSpPr>
            <a:spLocks noGrp="1"/>
          </p:cNvSpPr>
          <p:nvPr>
            <p:ph idx="1"/>
          </p:nvPr>
        </p:nvSpPr>
        <p:spPr>
          <a:xfrm>
            <a:off x="0" y="836712"/>
            <a:ext cx="9144000" cy="1008111"/>
          </a:xfrm>
        </p:spPr>
        <p:txBody>
          <a:bodyPr/>
          <a:lstStyle/>
          <a:p>
            <a:pPr algn="ctr">
              <a:buNone/>
            </a:pPr>
            <a:r>
              <a:rPr lang="pl-PL" sz="2800" b="1" dirty="0" smtClean="0"/>
              <a:t>Definicja wartości bezwzględnej liczby</a:t>
            </a:r>
            <a:endParaRPr lang="pl-PL" sz="2800" dirty="0" smtClean="0"/>
          </a:p>
          <a:p>
            <a:pPr lvl="0" algn="ctr">
              <a:buNone/>
            </a:pPr>
            <a:r>
              <a:rPr lang="pl-PL" sz="2800" dirty="0" smtClean="0"/>
              <a:t>|x| = x jeżeli x &gt; = 0 lub |x| = </a:t>
            </a:r>
            <a:r>
              <a:rPr lang="pl-PL" sz="2800" i="1" dirty="0" smtClean="0"/>
              <a:t>–</a:t>
            </a:r>
            <a:r>
              <a:rPr lang="pl-PL" sz="2800" dirty="0" smtClean="0"/>
              <a:t>x jeżeli x &lt; 0;</a:t>
            </a:r>
          </a:p>
          <a:p>
            <a:pPr marL="514350" indent="-514350" algn="just">
              <a:spcBef>
                <a:spcPts val="1800"/>
              </a:spcBef>
              <a:buFont typeface="Arial" charset="0"/>
              <a:buNone/>
            </a:pPr>
            <a:endParaRPr lang="pl-PL" altLang="pl-PL" sz="2800" dirty="0" smtClean="0">
              <a:latin typeface="Bookman Old Style" pitchFamily="18" charset="0"/>
            </a:endParaRPr>
          </a:p>
          <a:p>
            <a:pPr marL="514350" indent="-514350" algn="just">
              <a:spcBef>
                <a:spcPts val="1800"/>
              </a:spcBef>
              <a:buFont typeface="Arial" charset="0"/>
              <a:buNone/>
            </a:pPr>
            <a:endParaRPr lang="pl-PL" altLang="pl-PL" sz="2800" dirty="0" smtClean="0">
              <a:latin typeface="Bookman Old Style" pitchFamily="18" charset="0"/>
            </a:endParaRPr>
          </a:p>
        </p:txBody>
      </p:sp>
      <p:sp>
        <p:nvSpPr>
          <p:cNvPr id="6" name="Symbol zastępczy zawartości 6"/>
          <p:cNvSpPr txBox="1">
            <a:spLocks/>
          </p:cNvSpPr>
          <p:nvPr/>
        </p:nvSpPr>
        <p:spPr bwMode="auto">
          <a:xfrm>
            <a:off x="251520" y="3905672"/>
            <a:ext cx="5832648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514350" marR="0" lvl="0" indent="-514350" algn="just" defTabSz="914400" rtl="0" eaLnBrk="0" fontAlgn="base" latinLnBrk="0" hangingPunct="0">
              <a:lnSpc>
                <a:spcPct val="100000"/>
              </a:lnSpc>
              <a:spcBef>
                <a:spcPts val="18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pl-PL" altLang="pl-PL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  <a:p>
            <a:pPr marL="514350" marR="0" lvl="0" indent="-514350" algn="just" defTabSz="914400" rtl="0" eaLnBrk="0" fontAlgn="base" latinLnBrk="0" hangingPunct="0">
              <a:lnSpc>
                <a:spcPct val="100000"/>
              </a:lnSpc>
              <a:spcBef>
                <a:spcPts val="18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pl-PL" altLang="pl-PL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1259632" y="2060848"/>
            <a:ext cx="6840760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pl-PL" sz="2400" b="1" dirty="0" smtClean="0"/>
              <a:t>Wybrane własności wartości bezwzględnej:</a:t>
            </a:r>
          </a:p>
          <a:p>
            <a:pPr lvl="1">
              <a:buFont typeface="Arial" pitchFamily="34" charset="0"/>
              <a:buChar char="•"/>
            </a:pPr>
            <a:r>
              <a:rPr lang="pl-PL" dirty="0" smtClean="0"/>
              <a:t> Jeżeli |x</a:t>
            </a:r>
            <a:r>
              <a:rPr lang="pl-PL" dirty="0" smtClean="0"/>
              <a:t>| = a  </a:t>
            </a:r>
            <a:r>
              <a:rPr lang="pl-PL" dirty="0" smtClean="0"/>
              <a:t>i </a:t>
            </a:r>
            <a:r>
              <a:rPr lang="pl-PL" dirty="0" smtClean="0"/>
              <a:t>a &gt; </a:t>
            </a:r>
            <a:r>
              <a:rPr lang="pl-PL" dirty="0" smtClean="0"/>
              <a:t>0 </a:t>
            </a:r>
            <a:r>
              <a:rPr lang="pl-PL" dirty="0" smtClean="0">
                <a:sym typeface="Symbol"/>
              </a:rPr>
              <a:t></a:t>
            </a:r>
            <a:r>
              <a:rPr lang="pl-PL" dirty="0" smtClean="0"/>
              <a:t> </a:t>
            </a:r>
            <a:r>
              <a:rPr lang="pl-PL" dirty="0" smtClean="0"/>
              <a:t>x = a </a:t>
            </a:r>
            <a:r>
              <a:rPr lang="pl-PL" dirty="0" smtClean="0"/>
              <a:t>lub </a:t>
            </a:r>
            <a:r>
              <a:rPr lang="pl-PL" dirty="0" smtClean="0"/>
              <a:t>x = </a:t>
            </a:r>
            <a:r>
              <a:rPr lang="pl-PL" i="1" dirty="0" smtClean="0"/>
              <a:t>–</a:t>
            </a:r>
            <a:r>
              <a:rPr lang="pl-PL" dirty="0" smtClean="0"/>
              <a:t>a</a:t>
            </a:r>
            <a:endParaRPr lang="pl-PL" sz="2000" dirty="0" smtClean="0"/>
          </a:p>
          <a:p>
            <a:pPr lvl="1">
              <a:buFont typeface="Arial" pitchFamily="34" charset="0"/>
              <a:buChar char="•"/>
            </a:pPr>
            <a:r>
              <a:rPr lang="pl-PL" dirty="0" smtClean="0"/>
              <a:t> Jeżeli |x</a:t>
            </a:r>
            <a:r>
              <a:rPr lang="pl-PL" dirty="0" smtClean="0"/>
              <a:t>| = a  </a:t>
            </a:r>
            <a:r>
              <a:rPr lang="pl-PL" dirty="0" smtClean="0"/>
              <a:t>i </a:t>
            </a:r>
            <a:r>
              <a:rPr lang="pl-PL" dirty="0" smtClean="0"/>
              <a:t>a = 0  </a:t>
            </a:r>
            <a:r>
              <a:rPr lang="pl-PL" dirty="0" smtClean="0">
                <a:sym typeface="Symbol"/>
              </a:rPr>
              <a:t></a:t>
            </a:r>
            <a:r>
              <a:rPr lang="pl-PL" dirty="0" smtClean="0"/>
              <a:t> </a:t>
            </a:r>
            <a:r>
              <a:rPr lang="pl-PL" dirty="0" smtClean="0"/>
              <a:t>x = a</a:t>
            </a:r>
            <a:endParaRPr lang="pl-PL" sz="2000" dirty="0" smtClean="0"/>
          </a:p>
          <a:p>
            <a:pPr lvl="1">
              <a:buFont typeface="Arial" pitchFamily="34" charset="0"/>
              <a:buChar char="•"/>
            </a:pPr>
            <a:r>
              <a:rPr lang="pl-PL" dirty="0" smtClean="0"/>
              <a:t> Natomiast |x</a:t>
            </a:r>
            <a:r>
              <a:rPr lang="pl-PL" dirty="0" smtClean="0"/>
              <a:t>| = a  </a:t>
            </a:r>
            <a:r>
              <a:rPr lang="pl-PL" dirty="0" smtClean="0"/>
              <a:t>i </a:t>
            </a:r>
            <a:r>
              <a:rPr lang="pl-PL" dirty="0" smtClean="0"/>
              <a:t>a &lt; 0 – brak </a:t>
            </a:r>
            <a:r>
              <a:rPr lang="pl-PL" dirty="0" smtClean="0"/>
              <a:t>rozwiązań</a:t>
            </a:r>
            <a:endParaRPr lang="pl-PL" sz="2000" dirty="0" smtClean="0"/>
          </a:p>
          <a:p>
            <a:pPr lvl="1"/>
            <a:endParaRPr lang="pl-PL" sz="2000" dirty="0" smtClean="0"/>
          </a:p>
        </p:txBody>
      </p:sp>
      <p:sp>
        <p:nvSpPr>
          <p:cNvPr id="8" name="Prostokąt 7"/>
          <p:cNvSpPr/>
          <p:nvPr/>
        </p:nvSpPr>
        <p:spPr>
          <a:xfrm>
            <a:off x="539552" y="3645023"/>
            <a:ext cx="8208912" cy="2616101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 wrap="square">
            <a:spAutoFit/>
          </a:bodyPr>
          <a:lstStyle/>
          <a:p>
            <a:pPr lvl="1"/>
            <a:r>
              <a:rPr lang="pl-PL" sz="2400" dirty="0" smtClean="0"/>
              <a:t>Mamy do rozwiązania równanie: |</a:t>
            </a:r>
            <a:r>
              <a:rPr lang="pl-PL" sz="2400" dirty="0" err="1" smtClean="0"/>
              <a:t>ax</a:t>
            </a:r>
            <a:r>
              <a:rPr lang="pl-PL" sz="2400" dirty="0" smtClean="0"/>
              <a:t> + b| + c = d </a:t>
            </a:r>
            <a:endParaRPr lang="pl-PL" sz="2400" dirty="0" smtClean="0"/>
          </a:p>
          <a:p>
            <a:pPr lvl="1"/>
            <a:r>
              <a:rPr lang="pl-PL" sz="2400" dirty="0" smtClean="0"/>
              <a:t>Sprowadzamy je do postaci |</a:t>
            </a:r>
            <a:r>
              <a:rPr lang="pl-PL" sz="2400" dirty="0" err="1" smtClean="0"/>
              <a:t>ax</a:t>
            </a:r>
            <a:r>
              <a:rPr lang="pl-PL" sz="2400" dirty="0" smtClean="0"/>
              <a:t> + b| = d </a:t>
            </a:r>
            <a:r>
              <a:rPr lang="pl-PL" sz="2400" i="1" dirty="0" smtClean="0"/>
              <a:t>–</a:t>
            </a:r>
            <a:r>
              <a:rPr lang="pl-PL" sz="2400" dirty="0" smtClean="0"/>
              <a:t> c</a:t>
            </a:r>
            <a:endParaRPr lang="pl-PL" sz="2400" dirty="0" smtClean="0"/>
          </a:p>
          <a:p>
            <a:pPr lvl="1"/>
            <a:r>
              <a:rPr lang="pl-PL" sz="2400" dirty="0" smtClean="0"/>
              <a:t>Z powyższych własności modułu możemy zapisać:</a:t>
            </a:r>
          </a:p>
          <a:p>
            <a:pPr lvl="1"/>
            <a:r>
              <a:rPr lang="pl-PL" sz="2400" dirty="0" smtClean="0"/>
              <a:t>jeżeli d </a:t>
            </a:r>
            <a:r>
              <a:rPr lang="pl-PL" sz="2400" i="1" dirty="0" smtClean="0"/>
              <a:t>– </a:t>
            </a:r>
            <a:r>
              <a:rPr lang="pl-PL" sz="2400" dirty="0" smtClean="0"/>
              <a:t>c &gt; 0 </a:t>
            </a:r>
            <a:r>
              <a:rPr lang="pl-PL" sz="2400" dirty="0" smtClean="0"/>
              <a:t>to </a:t>
            </a:r>
            <a:r>
              <a:rPr lang="pl-PL" sz="2400" dirty="0" smtClean="0"/>
              <a:t>x = (d </a:t>
            </a:r>
            <a:r>
              <a:rPr lang="pl-PL" sz="2400" i="1" dirty="0" smtClean="0"/>
              <a:t>– </a:t>
            </a:r>
            <a:r>
              <a:rPr lang="pl-PL" sz="2400" dirty="0" smtClean="0"/>
              <a:t>c </a:t>
            </a:r>
            <a:r>
              <a:rPr lang="pl-PL" sz="2400" i="1" dirty="0" smtClean="0"/>
              <a:t>– </a:t>
            </a:r>
            <a:r>
              <a:rPr lang="pl-PL" sz="2400" dirty="0" smtClean="0"/>
              <a:t>b</a:t>
            </a:r>
            <a:r>
              <a:rPr lang="pl-PL" sz="2400" dirty="0" smtClean="0"/>
              <a:t>)/a lub </a:t>
            </a:r>
            <a:r>
              <a:rPr lang="pl-PL" sz="2400" dirty="0" smtClean="0"/>
              <a:t>x = (</a:t>
            </a:r>
            <a:r>
              <a:rPr lang="pl-PL" sz="2400" i="1" dirty="0" smtClean="0"/>
              <a:t>–</a:t>
            </a:r>
            <a:r>
              <a:rPr lang="pl-PL" sz="2400" dirty="0" smtClean="0"/>
              <a:t>d + c </a:t>
            </a:r>
            <a:r>
              <a:rPr lang="pl-PL" sz="2400" i="1" dirty="0" smtClean="0"/>
              <a:t>– </a:t>
            </a:r>
            <a:r>
              <a:rPr lang="pl-PL" sz="2400" dirty="0" smtClean="0"/>
              <a:t>b</a:t>
            </a:r>
            <a:r>
              <a:rPr lang="pl-PL" sz="2400" dirty="0" smtClean="0"/>
              <a:t>)/a</a:t>
            </a:r>
          </a:p>
          <a:p>
            <a:pPr lvl="1"/>
            <a:r>
              <a:rPr lang="pl-PL" sz="2400" dirty="0" smtClean="0"/>
              <a:t>	jeżeli </a:t>
            </a:r>
            <a:r>
              <a:rPr lang="pl-PL" sz="2400" dirty="0" smtClean="0"/>
              <a:t>d </a:t>
            </a:r>
            <a:r>
              <a:rPr lang="pl-PL" sz="2400" i="1" dirty="0" smtClean="0"/>
              <a:t>– </a:t>
            </a:r>
            <a:r>
              <a:rPr lang="pl-PL" sz="2400" dirty="0" smtClean="0"/>
              <a:t>c = 0 </a:t>
            </a:r>
            <a:r>
              <a:rPr lang="pl-PL" sz="2400" dirty="0" smtClean="0"/>
              <a:t>to </a:t>
            </a:r>
            <a:r>
              <a:rPr lang="pl-PL" sz="2400" dirty="0" smtClean="0"/>
              <a:t>x = </a:t>
            </a:r>
            <a:r>
              <a:rPr lang="pl-PL" sz="2400" i="1" dirty="0" smtClean="0"/>
              <a:t>–</a:t>
            </a:r>
            <a:r>
              <a:rPr lang="pl-PL" sz="2400" dirty="0" smtClean="0"/>
              <a:t> b/a</a:t>
            </a:r>
            <a:endParaRPr lang="pl-PL" sz="2400" dirty="0" smtClean="0"/>
          </a:p>
          <a:p>
            <a:pPr lvl="1"/>
            <a:r>
              <a:rPr lang="pl-PL" sz="2400" dirty="0" smtClean="0"/>
              <a:t>	jeżeli </a:t>
            </a:r>
            <a:r>
              <a:rPr lang="pl-PL" sz="2400" dirty="0" smtClean="0"/>
              <a:t>d </a:t>
            </a:r>
            <a:r>
              <a:rPr lang="pl-PL" sz="2400" i="1" dirty="0" smtClean="0"/>
              <a:t>– </a:t>
            </a:r>
            <a:r>
              <a:rPr lang="pl-PL" sz="2400" dirty="0" smtClean="0"/>
              <a:t>c &lt; 0 </a:t>
            </a:r>
            <a:r>
              <a:rPr lang="pl-PL" sz="2400" dirty="0" smtClean="0"/>
              <a:t>to brak rozwiązań</a:t>
            </a:r>
          </a:p>
          <a:p>
            <a:pPr lvl="1"/>
            <a:endParaRPr lang="pl-PL" sz="2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altLang="pl-PL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Równania liniowe z wartością bezwzględną</a:t>
            </a:r>
          </a:p>
        </p:txBody>
      </p:sp>
      <p:sp>
        <p:nvSpPr>
          <p:cNvPr id="3077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923CCA7-EB42-47BF-B73D-B1BAD9C50D67}" type="slidenum">
              <a:rPr lang="pl-PL" sz="2400" smtClean="0">
                <a:solidFill>
                  <a:schemeClr val="bg1"/>
                </a:solidFill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pl-PL" sz="2400" dirty="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7" name="Symbol zastępczy zawartości 2"/>
          <p:cNvSpPr txBox="1">
            <a:spLocks/>
          </p:cNvSpPr>
          <p:nvPr/>
        </p:nvSpPr>
        <p:spPr bwMode="auto">
          <a:xfrm>
            <a:off x="323528" y="692696"/>
            <a:ext cx="8568952" cy="23769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 eaLnBrk="1" hangingPunct="1">
              <a:buFont typeface="Arial" charset="0"/>
              <a:buNone/>
              <a:defRPr/>
            </a:pPr>
            <a:endParaRPr lang="pl-PL" altLang="pl-PL" sz="2400" dirty="0" smtClean="0">
              <a:solidFill>
                <a:schemeClr val="tx2">
                  <a:lumMod val="50000"/>
                </a:schemeClr>
              </a:solidFill>
            </a:endParaRPr>
          </a:p>
          <a:p>
            <a:pPr lvl="0">
              <a:buNone/>
            </a:pPr>
            <a:r>
              <a:rPr lang="pl-PL" sz="2800" dirty="0" smtClean="0"/>
              <a:t>Równanie liniowe z modułem w arkuszu kalkulacyjnym |</a:t>
            </a:r>
            <a:r>
              <a:rPr lang="pl-PL" sz="2800" dirty="0" err="1" smtClean="0"/>
              <a:t>ax</a:t>
            </a:r>
            <a:r>
              <a:rPr lang="pl-PL" sz="2800" dirty="0" smtClean="0"/>
              <a:t> + b| = d </a:t>
            </a:r>
            <a:r>
              <a:rPr lang="pl-PL" sz="2800" dirty="0" smtClean="0"/>
              <a:t>– </a:t>
            </a:r>
            <a:r>
              <a:rPr lang="pl-PL" sz="2800" dirty="0" smtClean="0"/>
              <a:t>c</a:t>
            </a:r>
            <a:endParaRPr lang="pl-PL" sz="2800" dirty="0" smtClean="0"/>
          </a:p>
          <a:p>
            <a:pPr marL="514350" indent="-514350" eaLnBrk="1" hangingPunct="1">
              <a:buFont typeface="Arial" charset="0"/>
              <a:buNone/>
              <a:defRPr/>
            </a:pPr>
            <a:r>
              <a:rPr lang="pl-PL" altLang="pl-PL" sz="2800" dirty="0" smtClean="0">
                <a:solidFill>
                  <a:srgbClr val="FF0000"/>
                </a:solidFill>
                <a:latin typeface="Bookman Old Style" pitchFamily="18" charset="0"/>
              </a:rPr>
              <a:t> </a:t>
            </a:r>
            <a:endParaRPr lang="pl-PL" altLang="pl-PL" dirty="0" smtClean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2" name="Symbol zastępczy zawartości 11"/>
          <p:cNvSpPr>
            <a:spLocks noGrp="1"/>
          </p:cNvSpPr>
          <p:nvPr>
            <p:ph idx="1"/>
          </p:nvPr>
        </p:nvSpPr>
        <p:spPr>
          <a:xfrm>
            <a:off x="338266" y="2276872"/>
            <a:ext cx="8338189" cy="4176464"/>
          </a:xfrm>
        </p:spPr>
        <p:txBody>
          <a:bodyPr/>
          <a:lstStyle/>
          <a:p>
            <a:r>
              <a:rPr lang="pl-PL" sz="2000" dirty="0" smtClean="0"/>
              <a:t>Jeżeli  w arkuszu kalkulacyjnym przyjmiemy nazwy dla komórek </a:t>
            </a:r>
            <a:r>
              <a:rPr lang="pl-PL" sz="2000" b="1" dirty="0" smtClean="0"/>
              <a:t>(zakładka Formuły-&gt; definiuj nazwę)</a:t>
            </a:r>
            <a:r>
              <a:rPr lang="pl-PL" sz="2000" dirty="0" smtClean="0"/>
              <a:t>,</a:t>
            </a:r>
            <a:r>
              <a:rPr lang="pl-PL" sz="2000" b="1" dirty="0" smtClean="0"/>
              <a:t> </a:t>
            </a:r>
            <a:r>
              <a:rPr lang="pl-PL" sz="2000" dirty="0" smtClean="0"/>
              <a:t>w których znajdują się wartości parametrów a</a:t>
            </a:r>
            <a:r>
              <a:rPr lang="pl-PL" sz="2000" dirty="0" smtClean="0"/>
              <a:t>, b, c, d </a:t>
            </a:r>
            <a:r>
              <a:rPr lang="pl-PL" sz="2000" dirty="0" smtClean="0"/>
              <a:t>odpowiednio aa</a:t>
            </a:r>
            <a:r>
              <a:rPr lang="pl-PL" sz="2000" dirty="0" smtClean="0"/>
              <a:t>, </a:t>
            </a:r>
            <a:r>
              <a:rPr lang="pl-PL" sz="2000" dirty="0" err="1" smtClean="0"/>
              <a:t>bb</a:t>
            </a:r>
            <a:r>
              <a:rPr lang="pl-PL" sz="2000" dirty="0" smtClean="0"/>
              <a:t>, cc, </a:t>
            </a:r>
            <a:r>
              <a:rPr lang="pl-PL" sz="2000" dirty="0" err="1" smtClean="0"/>
              <a:t>dd</a:t>
            </a:r>
            <a:r>
              <a:rPr lang="pl-PL" sz="2000" dirty="0" smtClean="0"/>
              <a:t> </a:t>
            </a:r>
            <a:r>
              <a:rPr lang="pl-PL" sz="2000" dirty="0" smtClean="0"/>
              <a:t>– to rozwiązanie algebraiczne powyższego równania z modułem </a:t>
            </a:r>
            <a:r>
              <a:rPr lang="pl-PL" sz="2000" dirty="0" smtClean="0"/>
              <a:t/>
            </a:r>
            <a:br>
              <a:rPr lang="pl-PL" sz="2000" dirty="0" smtClean="0"/>
            </a:br>
            <a:r>
              <a:rPr lang="pl-PL" sz="2000" dirty="0" smtClean="0"/>
              <a:t>w  </a:t>
            </a:r>
            <a:r>
              <a:rPr lang="pl-PL" sz="2000" dirty="0"/>
              <a:t>arkuszu </a:t>
            </a:r>
            <a:r>
              <a:rPr lang="pl-PL" sz="2000" dirty="0" smtClean="0"/>
              <a:t>kalkulacyjnym wygląda następująco:</a:t>
            </a:r>
          </a:p>
          <a:p>
            <a:pPr>
              <a:buNone/>
            </a:pPr>
            <a:r>
              <a:rPr lang="pl-PL" sz="2000" b="1" dirty="0" smtClean="0"/>
              <a:t> </a:t>
            </a:r>
            <a:endParaRPr lang="pl-PL" sz="2000" dirty="0" smtClean="0"/>
          </a:p>
          <a:p>
            <a:r>
              <a:rPr lang="pl-PL" sz="2000" dirty="0" smtClean="0"/>
              <a:t>x1=</a:t>
            </a:r>
          </a:p>
          <a:p>
            <a:pPr>
              <a:buNone/>
            </a:pPr>
            <a:r>
              <a:rPr lang="pl-PL" sz="2000" dirty="0" smtClean="0"/>
              <a:t>	=JEŻELI((</a:t>
            </a:r>
            <a:r>
              <a:rPr lang="pl-PL" sz="2000" dirty="0" err="1" smtClean="0"/>
              <a:t>dd-cc</a:t>
            </a:r>
            <a:r>
              <a:rPr lang="pl-PL" sz="2000" dirty="0" smtClean="0"/>
              <a:t>)&gt;=0;(</a:t>
            </a:r>
            <a:r>
              <a:rPr lang="pl-PL" sz="2000" dirty="0" err="1" smtClean="0"/>
              <a:t>dd-cc-bb</a:t>
            </a:r>
            <a:r>
              <a:rPr lang="pl-PL" sz="2000" dirty="0" smtClean="0"/>
              <a:t>)/</a:t>
            </a:r>
            <a:r>
              <a:rPr lang="pl-PL" sz="2000" dirty="0" err="1" smtClean="0"/>
              <a:t>aa;"brak</a:t>
            </a:r>
            <a:r>
              <a:rPr lang="pl-PL" sz="2000" dirty="0" smtClean="0"/>
              <a:t>")</a:t>
            </a:r>
          </a:p>
          <a:p>
            <a:r>
              <a:rPr lang="pl-PL" sz="2000" dirty="0" smtClean="0"/>
              <a:t>x2=</a:t>
            </a:r>
          </a:p>
          <a:p>
            <a:pPr>
              <a:buNone/>
            </a:pPr>
            <a:r>
              <a:rPr lang="pl-PL" sz="2000" dirty="0" smtClean="0"/>
              <a:t> 	=JEŻELI((</a:t>
            </a:r>
            <a:r>
              <a:rPr lang="pl-PL" sz="2000" dirty="0" err="1" smtClean="0"/>
              <a:t>dd-cc</a:t>
            </a:r>
            <a:r>
              <a:rPr lang="pl-PL" sz="2000" dirty="0" smtClean="0"/>
              <a:t>)&gt;=0;(-</a:t>
            </a:r>
            <a:r>
              <a:rPr lang="pl-PL" sz="2000" dirty="0" err="1" smtClean="0"/>
              <a:t>dd+cc-bb</a:t>
            </a:r>
            <a:r>
              <a:rPr lang="pl-PL" sz="2000" dirty="0" smtClean="0"/>
              <a:t>)/</a:t>
            </a:r>
            <a:r>
              <a:rPr lang="pl-PL" sz="2000" dirty="0" err="1" smtClean="0"/>
              <a:t>aa;"brak</a:t>
            </a:r>
            <a:r>
              <a:rPr lang="pl-PL" sz="2000" dirty="0" smtClean="0"/>
              <a:t>")</a:t>
            </a:r>
          </a:p>
          <a:p>
            <a:pPr>
              <a:buNone/>
            </a:pPr>
            <a:r>
              <a:rPr lang="pl-PL" sz="1800" i="1" dirty="0" smtClean="0">
                <a:latin typeface="Courier New" pitchFamily="49" charset="0"/>
                <a:cs typeface="Courier New" pitchFamily="49" charset="0"/>
              </a:rPr>
              <a:t/>
            </a:r>
            <a:br>
              <a:rPr lang="pl-PL" sz="1800" i="1" dirty="0" smtClean="0">
                <a:latin typeface="Courier New" pitchFamily="49" charset="0"/>
                <a:cs typeface="Courier New" pitchFamily="49" charset="0"/>
              </a:rPr>
            </a:br>
            <a:endParaRPr lang="pl-PL" sz="1800" i="1" dirty="0" smtClean="0">
              <a:latin typeface="Courier New" pitchFamily="49" charset="0"/>
              <a:cs typeface="Courier New" pitchFamily="49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ytuł 5"/>
          <p:cNvSpPr>
            <a:spLocks noGrp="1"/>
          </p:cNvSpPr>
          <p:nvPr>
            <p:ph type="title"/>
          </p:nvPr>
        </p:nvSpPr>
        <p:spPr>
          <a:xfrm>
            <a:off x="0" y="116632"/>
            <a:ext cx="9144000" cy="576064"/>
          </a:xfrm>
        </p:spPr>
        <p:txBody>
          <a:bodyPr/>
          <a:lstStyle/>
          <a:p>
            <a:pPr algn="l"/>
            <a:r>
              <a:rPr lang="pl-PL" altLang="pl-PL" sz="2400" b="1" dirty="0" smtClean="0">
                <a:solidFill>
                  <a:schemeClr val="bg1"/>
                </a:solidFill>
                <a:latin typeface="Bookman Old Style" pitchFamily="18" charset="0"/>
              </a:rPr>
              <a:t>Równania liniowe z modułem </a:t>
            </a:r>
            <a:r>
              <a:rPr lang="pl-PL" sz="2400" b="1" dirty="0" smtClean="0">
                <a:solidFill>
                  <a:schemeClr val="bg1"/>
                </a:solidFill>
              </a:rPr>
              <a:t>–</a:t>
            </a:r>
            <a:r>
              <a:rPr lang="pl-PL" altLang="pl-PL" sz="2400" b="1" dirty="0" smtClean="0">
                <a:solidFill>
                  <a:schemeClr val="bg1"/>
                </a:solidFill>
                <a:latin typeface="Bookman Old Style" pitchFamily="18" charset="0"/>
              </a:rPr>
              <a:t> rozwiązanie „graficzne”</a:t>
            </a:r>
          </a:p>
        </p:txBody>
      </p:sp>
      <p:sp>
        <p:nvSpPr>
          <p:cNvPr id="3077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923CCA7-EB42-47BF-B73D-B1BAD9C50D67}" type="slidenum">
              <a:rPr lang="pl-PL" sz="2400" smtClean="0">
                <a:solidFill>
                  <a:schemeClr val="bg1"/>
                </a:solidFill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pl-PL" sz="2400" dirty="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7" name="Symbol zastępczy zawartości 2"/>
          <p:cNvSpPr txBox="1">
            <a:spLocks/>
          </p:cNvSpPr>
          <p:nvPr/>
        </p:nvSpPr>
        <p:spPr bwMode="auto">
          <a:xfrm>
            <a:off x="323528" y="692696"/>
            <a:ext cx="7776864" cy="27363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</a:pPr>
            <a:r>
              <a:rPr lang="pl-PL" sz="2800" b="1" dirty="0" smtClean="0"/>
              <a:t>|</a:t>
            </a:r>
            <a:r>
              <a:rPr lang="pl-PL" sz="2800" b="1" dirty="0" err="1" smtClean="0"/>
              <a:t>ax</a:t>
            </a:r>
            <a:r>
              <a:rPr lang="pl-PL" sz="2800" b="1" dirty="0" smtClean="0"/>
              <a:t> + b| + c = d</a:t>
            </a:r>
            <a:endParaRPr lang="pl-PL" sz="2800" b="1" dirty="0" smtClean="0"/>
          </a:p>
          <a:p>
            <a:pPr>
              <a:buNone/>
            </a:pPr>
            <a:r>
              <a:rPr lang="pl-PL" sz="2800" dirty="0" smtClean="0"/>
              <a:t>	lewą stronę równania przedstawimy jako funkcję liniową </a:t>
            </a:r>
            <a:r>
              <a:rPr lang="pl-PL" sz="2800" dirty="0" smtClean="0"/>
              <a:t>y = |</a:t>
            </a:r>
            <a:r>
              <a:rPr lang="pl-PL" sz="2800" dirty="0" err="1" smtClean="0"/>
              <a:t>ax</a:t>
            </a:r>
            <a:r>
              <a:rPr lang="pl-PL" sz="2800" dirty="0" smtClean="0"/>
              <a:t> + b| + c</a:t>
            </a:r>
            <a:endParaRPr lang="pl-PL" sz="2800" dirty="0" smtClean="0"/>
          </a:p>
          <a:p>
            <a:pPr>
              <a:buNone/>
            </a:pPr>
            <a:r>
              <a:rPr lang="pl-PL" sz="2800" dirty="0" smtClean="0"/>
              <a:t>	prawa stronę równania również przedstawimy jako funkcję liniową – stałą </a:t>
            </a:r>
            <a:r>
              <a:rPr lang="pl-PL" sz="2800" dirty="0" smtClean="0"/>
              <a:t>y = d</a:t>
            </a:r>
            <a:r>
              <a:rPr lang="pl-PL" sz="2800" i="1" dirty="0" smtClean="0"/>
              <a:t>;</a:t>
            </a:r>
            <a:endParaRPr lang="pl-PL" sz="2800" dirty="0" smtClean="0"/>
          </a:p>
          <a:p>
            <a:pPr marL="514350" indent="-514350" eaLnBrk="1" hangingPunct="1">
              <a:buFont typeface="Arial" charset="0"/>
              <a:buNone/>
              <a:defRPr/>
            </a:pPr>
            <a:r>
              <a:rPr lang="pl-PL" altLang="pl-PL" sz="2800" dirty="0" smtClean="0">
                <a:solidFill>
                  <a:srgbClr val="FF0000"/>
                </a:solidFill>
                <a:latin typeface="Bookman Old Style" pitchFamily="18" charset="0"/>
              </a:rPr>
              <a:t> </a:t>
            </a:r>
            <a:endParaRPr lang="pl-PL" altLang="pl-PL" dirty="0" smtClean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6" name="Symbol zastępczy zawartości 5"/>
          <p:cNvSpPr>
            <a:spLocks noGrp="1"/>
          </p:cNvSpPr>
          <p:nvPr>
            <p:ph idx="1"/>
          </p:nvPr>
        </p:nvSpPr>
        <p:spPr>
          <a:xfrm>
            <a:off x="467544" y="3424637"/>
            <a:ext cx="8013576" cy="2952328"/>
          </a:xfrm>
        </p:spPr>
        <p:txBody>
          <a:bodyPr/>
          <a:lstStyle/>
          <a:p>
            <a:pPr>
              <a:buNone/>
            </a:pPr>
            <a:r>
              <a:rPr lang="pl-PL" sz="2000" dirty="0" smtClean="0"/>
              <a:t>obliczając wartości x i y w zadanym przedziale 	</a:t>
            </a:r>
          </a:p>
          <a:p>
            <a:pPr>
              <a:buNone/>
            </a:pPr>
            <a:r>
              <a:rPr lang="pl-PL" sz="2000" dirty="0" smtClean="0"/>
              <a:t>	musimy:</a:t>
            </a:r>
          </a:p>
          <a:p>
            <a:pPr>
              <a:buNone/>
            </a:pPr>
            <a:r>
              <a:rPr lang="pl-PL" sz="2000" dirty="0" smtClean="0"/>
              <a:t>	- podać początek przedziału; </a:t>
            </a:r>
          </a:p>
          <a:p>
            <a:pPr>
              <a:buNone/>
            </a:pPr>
            <a:r>
              <a:rPr lang="pl-PL" sz="2000" dirty="0" smtClean="0"/>
              <a:t>	-  „skok” –</a:t>
            </a:r>
            <a:r>
              <a:rPr lang="pl-PL" sz="2000" dirty="0"/>
              <a:t> </a:t>
            </a:r>
            <a:r>
              <a:rPr lang="pl-PL" sz="2000" dirty="0" smtClean="0"/>
              <a:t>czyli co ile będziemy obliczać wartość  (ustalmy, że potrzebujemy 100 wyników); </a:t>
            </a:r>
          </a:p>
          <a:p>
            <a:pPr>
              <a:buNone/>
            </a:pPr>
            <a:r>
              <a:rPr lang="pl-PL" sz="2000" dirty="0" smtClean="0"/>
              <a:t>	- a</a:t>
            </a:r>
            <a:r>
              <a:rPr lang="pl-PL" sz="2000" dirty="0" smtClean="0"/>
              <a:t>, b, c, d </a:t>
            </a:r>
            <a:r>
              <a:rPr lang="pl-PL" sz="2000" dirty="0" smtClean="0"/>
              <a:t>– traktować będziemy jako parametry (odwołując się </a:t>
            </a:r>
            <a:br>
              <a:rPr lang="pl-PL" sz="2000" dirty="0" smtClean="0"/>
            </a:br>
            <a:r>
              <a:rPr lang="pl-PL" sz="2000" dirty="0" smtClean="0"/>
              <a:t>w arkuszu kalkulacyjnym do nich po adresach bezwzględnych)</a:t>
            </a:r>
            <a:endParaRPr lang="pl-PL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ytuł 5"/>
          <p:cNvSpPr>
            <a:spLocks noGrp="1"/>
          </p:cNvSpPr>
          <p:nvPr>
            <p:ph type="title"/>
          </p:nvPr>
        </p:nvSpPr>
        <p:spPr>
          <a:xfrm>
            <a:off x="107504" y="130175"/>
            <a:ext cx="9036496" cy="564102"/>
          </a:xfrm>
        </p:spPr>
        <p:txBody>
          <a:bodyPr/>
          <a:lstStyle/>
          <a:p>
            <a:pPr algn="l"/>
            <a:r>
              <a:rPr lang="pl-PL" altLang="pl-PL" sz="2400" b="1" dirty="0" smtClean="0">
                <a:solidFill>
                  <a:schemeClr val="bg1"/>
                </a:solidFill>
                <a:latin typeface="Bookman Old Style" pitchFamily="18" charset="0"/>
              </a:rPr>
              <a:t>Równania liniowe z modułem </a:t>
            </a:r>
            <a:r>
              <a:rPr lang="pl-PL" sz="2400" b="1" dirty="0" smtClean="0">
                <a:solidFill>
                  <a:schemeClr val="bg1"/>
                </a:solidFill>
              </a:rPr>
              <a:t>–</a:t>
            </a:r>
            <a:r>
              <a:rPr lang="pl-PL" altLang="pl-PL" sz="2400" b="1" dirty="0" smtClean="0">
                <a:solidFill>
                  <a:schemeClr val="bg1"/>
                </a:solidFill>
                <a:latin typeface="Bookman Old Style" pitchFamily="18" charset="0"/>
              </a:rPr>
              <a:t> rozwiązanie „graficzne”</a:t>
            </a:r>
          </a:p>
        </p:txBody>
      </p:sp>
      <p:sp>
        <p:nvSpPr>
          <p:cNvPr id="3077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923CCA7-EB42-47BF-B73D-B1BAD9C50D67}" type="slidenum">
              <a:rPr lang="pl-PL" sz="2400" smtClean="0">
                <a:solidFill>
                  <a:schemeClr val="bg1"/>
                </a:solidFill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pl-PL" sz="2400" dirty="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7" name="Symbol zastępczy zawartości 2"/>
          <p:cNvSpPr txBox="1">
            <a:spLocks/>
          </p:cNvSpPr>
          <p:nvPr/>
        </p:nvSpPr>
        <p:spPr bwMode="auto">
          <a:xfrm>
            <a:off x="675067" y="694276"/>
            <a:ext cx="7776864" cy="2880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2400" dirty="0" smtClean="0"/>
              <a:t>Jeśli karta </a:t>
            </a:r>
            <a:r>
              <a:rPr lang="pl-PL" sz="2400" b="1" dirty="0" smtClean="0"/>
              <a:t>Deweloper</a:t>
            </a:r>
            <a:r>
              <a:rPr lang="pl-PL" sz="2400" dirty="0" smtClean="0"/>
              <a:t> nie jest dostępna, </a:t>
            </a:r>
            <a:endParaRPr lang="pl-PL" sz="1000" dirty="0" smtClean="0"/>
          </a:p>
          <a:p>
            <a:endParaRPr lang="pl-PL" sz="1200" dirty="0" smtClean="0"/>
          </a:p>
          <a:p>
            <a:pPr>
              <a:buNone/>
            </a:pPr>
            <a:r>
              <a:rPr lang="pl-PL" sz="2000" dirty="0" smtClean="0"/>
              <a:t>	</a:t>
            </a:r>
            <a:r>
              <a:rPr lang="pl-PL" sz="2200" dirty="0" smtClean="0"/>
              <a:t>kliknij </a:t>
            </a:r>
            <a:r>
              <a:rPr lang="pl-PL" sz="2200" b="1" dirty="0" smtClean="0"/>
              <a:t>przycisk            pakietu Microsoft Office</a:t>
            </a:r>
            <a:r>
              <a:rPr lang="pl-PL" sz="2200" dirty="0" smtClean="0"/>
              <a:t>, </a:t>
            </a:r>
            <a:br>
              <a:rPr lang="pl-PL" sz="2200" dirty="0" smtClean="0"/>
            </a:br>
            <a:r>
              <a:rPr lang="pl-PL" sz="2200" dirty="0" smtClean="0"/>
              <a:t>a następnie kliknij </a:t>
            </a:r>
            <a:r>
              <a:rPr lang="pl-PL" sz="2200" b="1" dirty="0" smtClean="0"/>
              <a:t>Opcje </a:t>
            </a:r>
            <a:r>
              <a:rPr lang="pl-PL" sz="2200" b="1" dirty="0" smtClean="0"/>
              <a:t>programu Excel</a:t>
            </a:r>
            <a:r>
              <a:rPr lang="pl-PL" sz="2200" dirty="0" smtClean="0"/>
              <a:t>.</a:t>
            </a:r>
          </a:p>
          <a:p>
            <a:pPr>
              <a:buNone/>
            </a:pPr>
            <a:r>
              <a:rPr lang="pl-PL" sz="2200" dirty="0" smtClean="0"/>
              <a:t>	W kategorii </a:t>
            </a:r>
            <a:r>
              <a:rPr lang="pl-PL" sz="2200" b="1" dirty="0" smtClean="0"/>
              <a:t>Popularne</a:t>
            </a:r>
            <a:r>
              <a:rPr lang="pl-PL" sz="2200" dirty="0" smtClean="0"/>
              <a:t> w obszarze </a:t>
            </a:r>
            <a:r>
              <a:rPr lang="pl-PL" sz="2200" b="1" dirty="0" smtClean="0"/>
              <a:t>Najczęściej używane opcje w pracy z programem Excel</a:t>
            </a:r>
            <a:r>
              <a:rPr lang="pl-PL" sz="2200" dirty="0" smtClean="0"/>
              <a:t> zaznacz pole wyboru </a:t>
            </a:r>
            <a:r>
              <a:rPr lang="pl-PL" sz="2200" b="1" dirty="0" smtClean="0"/>
              <a:t>Pokaż kartę Deweloper na Wstążce</a:t>
            </a:r>
            <a:r>
              <a:rPr lang="pl-PL" sz="2200" dirty="0" smtClean="0"/>
              <a:t>, a następnie kliknij przycisk </a:t>
            </a:r>
            <a:r>
              <a:rPr lang="pl-PL" sz="2200" b="1" dirty="0" smtClean="0"/>
              <a:t>OK</a:t>
            </a:r>
            <a:r>
              <a:rPr lang="pl-PL" sz="2200" dirty="0" smtClean="0"/>
              <a:t>.</a:t>
            </a:r>
          </a:p>
          <a:p>
            <a:pPr marL="514350" indent="-514350" eaLnBrk="1" hangingPunct="1">
              <a:buFont typeface="Arial" charset="0"/>
              <a:buNone/>
              <a:defRPr/>
            </a:pPr>
            <a:r>
              <a:rPr lang="pl-PL" altLang="pl-PL" sz="2800" dirty="0" smtClean="0">
                <a:solidFill>
                  <a:srgbClr val="FF0000"/>
                </a:solidFill>
                <a:latin typeface="Bookman Old Style" pitchFamily="18" charset="0"/>
              </a:rPr>
              <a:t> </a:t>
            </a:r>
            <a:endParaRPr lang="pl-PL" altLang="pl-PL" dirty="0" smtClean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9" name="Symbol zastępczy zawartości 8" descr="znak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3178696" y="1268760"/>
            <a:ext cx="457200" cy="428625"/>
          </a:xfrm>
        </p:spPr>
      </p:pic>
      <p:pic>
        <p:nvPicPr>
          <p:cNvPr id="2457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3717032"/>
            <a:ext cx="7848872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Elipsa 9"/>
          <p:cNvSpPr/>
          <p:nvPr/>
        </p:nvSpPr>
        <p:spPr>
          <a:xfrm>
            <a:off x="2411760" y="5085184"/>
            <a:ext cx="2448272" cy="36004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ytuł 5"/>
          <p:cNvSpPr>
            <a:spLocks noGrp="1"/>
          </p:cNvSpPr>
          <p:nvPr>
            <p:ph type="title"/>
          </p:nvPr>
        </p:nvSpPr>
        <p:spPr>
          <a:xfrm>
            <a:off x="107504" y="130175"/>
            <a:ext cx="9036496" cy="562522"/>
          </a:xfrm>
        </p:spPr>
        <p:txBody>
          <a:bodyPr/>
          <a:lstStyle/>
          <a:p>
            <a:pPr algn="l"/>
            <a:r>
              <a:rPr lang="pl-PL" altLang="pl-PL" sz="2400" b="1" dirty="0" smtClean="0">
                <a:solidFill>
                  <a:schemeClr val="bg1"/>
                </a:solidFill>
                <a:latin typeface="Bookman Old Style" pitchFamily="18" charset="0"/>
              </a:rPr>
              <a:t>Równania liniowe z modułem </a:t>
            </a:r>
            <a:r>
              <a:rPr lang="pl-PL" sz="2400" b="1" dirty="0" smtClean="0">
                <a:solidFill>
                  <a:schemeClr val="bg1"/>
                </a:solidFill>
              </a:rPr>
              <a:t>–</a:t>
            </a:r>
            <a:r>
              <a:rPr lang="pl-PL" altLang="pl-PL" sz="2400" b="1" dirty="0" smtClean="0">
                <a:solidFill>
                  <a:schemeClr val="bg1"/>
                </a:solidFill>
                <a:latin typeface="Bookman Old Style" pitchFamily="18" charset="0"/>
              </a:rPr>
              <a:t> rozwiązanie „graficzne”</a:t>
            </a:r>
          </a:p>
        </p:txBody>
      </p:sp>
      <p:sp>
        <p:nvSpPr>
          <p:cNvPr id="3077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923CCA7-EB42-47BF-B73D-B1BAD9C50D67}" type="slidenum">
              <a:rPr lang="pl-PL" sz="2400" smtClean="0">
                <a:solidFill>
                  <a:schemeClr val="bg1"/>
                </a:solidFill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pl-PL" sz="2400" dirty="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7" name="Symbol zastępczy zawartości 2"/>
          <p:cNvSpPr txBox="1">
            <a:spLocks/>
          </p:cNvSpPr>
          <p:nvPr/>
        </p:nvSpPr>
        <p:spPr bwMode="auto">
          <a:xfrm>
            <a:off x="395536" y="836712"/>
            <a:ext cx="8280920" cy="2376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1800" dirty="0" smtClean="0"/>
              <a:t>Na karcie </a:t>
            </a:r>
            <a:r>
              <a:rPr lang="pl-PL" sz="1800" b="1" dirty="0" smtClean="0"/>
              <a:t>Deweloper</a:t>
            </a:r>
            <a:r>
              <a:rPr lang="pl-PL" sz="1800" dirty="0" smtClean="0"/>
              <a:t> w grupie </a:t>
            </a:r>
            <a:r>
              <a:rPr lang="pl-PL" sz="1800" b="1" dirty="0" smtClean="0"/>
              <a:t>Formanty</a:t>
            </a:r>
            <a:r>
              <a:rPr lang="pl-PL" sz="1800" dirty="0" smtClean="0"/>
              <a:t> kliknij przycisk </a:t>
            </a:r>
            <a:r>
              <a:rPr lang="pl-PL" sz="1800" b="1" dirty="0" smtClean="0"/>
              <a:t>Wstaw</a:t>
            </a:r>
            <a:r>
              <a:rPr lang="pl-PL" sz="1800" dirty="0" smtClean="0"/>
              <a:t>, </a:t>
            </a:r>
            <a:br>
              <a:rPr lang="pl-PL" sz="1800" dirty="0" smtClean="0"/>
            </a:br>
            <a:r>
              <a:rPr lang="pl-PL" sz="1800" dirty="0" smtClean="0"/>
              <a:t>a następnie w obszarze </a:t>
            </a:r>
            <a:r>
              <a:rPr lang="pl-PL" sz="1800" b="1" dirty="0" smtClean="0"/>
              <a:t>Formanty ActiveX</a:t>
            </a:r>
            <a:r>
              <a:rPr lang="pl-PL" sz="1800" dirty="0" smtClean="0"/>
              <a:t> kliknij przycisk </a:t>
            </a:r>
            <a:r>
              <a:rPr lang="pl-PL" sz="1800" b="1" dirty="0" smtClean="0"/>
              <a:t>Więcej </a:t>
            </a:r>
            <a:r>
              <a:rPr lang="pl-PL" sz="1800" b="1" dirty="0" err="1" smtClean="0"/>
              <a:t>formantówExcel</a:t>
            </a:r>
            <a:r>
              <a:rPr lang="pl-PL" sz="1800" b="1" dirty="0" smtClean="0"/>
              <a:t>, wybierz pokrętło</a:t>
            </a:r>
            <a:r>
              <a:rPr lang="pl-PL" sz="1800" dirty="0" smtClean="0"/>
              <a:t>.</a:t>
            </a:r>
          </a:p>
          <a:p>
            <a:r>
              <a:rPr lang="pl-PL" sz="1800" dirty="0" smtClean="0"/>
              <a:t>Narysuj na arkuszu pokrętło i lewym przyciskiem myszy wybierz opcję </a:t>
            </a:r>
            <a:r>
              <a:rPr lang="pl-PL" sz="1400" dirty="0" smtClean="0"/>
              <a:t>Formatuj formant</a:t>
            </a:r>
          </a:p>
          <a:p>
            <a:pPr lvl="1"/>
            <a:r>
              <a:rPr lang="pl-PL" sz="1400" dirty="0" smtClean="0"/>
              <a:t>Następnie ustaw łącze</a:t>
            </a:r>
          </a:p>
          <a:p>
            <a:pPr lvl="2"/>
            <a:r>
              <a:rPr lang="pl-PL" sz="1000" dirty="0" smtClean="0"/>
              <a:t> (adres bezwzględny ; wartości min, max, przyrost)</a:t>
            </a:r>
          </a:p>
          <a:p>
            <a:endParaRPr lang="pl-PL" sz="1800" dirty="0" smtClean="0"/>
          </a:p>
          <a:p>
            <a:pPr>
              <a:buNone/>
            </a:pPr>
            <a:r>
              <a:rPr lang="pl-PL" sz="2000" dirty="0" smtClean="0"/>
              <a:t>	</a:t>
            </a:r>
          </a:p>
          <a:p>
            <a:pPr marL="514350" indent="-514350" eaLnBrk="1" hangingPunct="1">
              <a:buFont typeface="Arial" charset="0"/>
              <a:buNone/>
              <a:defRPr/>
            </a:pPr>
            <a:r>
              <a:rPr lang="pl-PL" altLang="pl-PL" sz="2800" dirty="0" smtClean="0">
                <a:solidFill>
                  <a:srgbClr val="FF0000"/>
                </a:solidFill>
                <a:latin typeface="Bookman Old Style" pitchFamily="18" charset="0"/>
              </a:rPr>
              <a:t> </a:t>
            </a:r>
            <a:endParaRPr lang="pl-PL" altLang="pl-PL" dirty="0" smtClean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21" name="Symbol zastępczy zawartości 20" descr="pokretla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251520" y="3356992"/>
            <a:ext cx="6182816" cy="2910271"/>
          </a:xfrm>
        </p:spPr>
      </p:pic>
      <p:sp>
        <p:nvSpPr>
          <p:cNvPr id="10" name="Elipsa 9"/>
          <p:cNvSpPr/>
          <p:nvPr/>
        </p:nvSpPr>
        <p:spPr>
          <a:xfrm>
            <a:off x="2987824" y="5373216"/>
            <a:ext cx="576064" cy="36004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25604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2458" y="2636912"/>
            <a:ext cx="4381500" cy="402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ytuł 5"/>
          <p:cNvSpPr>
            <a:spLocks noGrp="1"/>
          </p:cNvSpPr>
          <p:nvPr>
            <p:ph type="title"/>
          </p:nvPr>
        </p:nvSpPr>
        <p:spPr>
          <a:xfrm>
            <a:off x="0" y="130175"/>
            <a:ext cx="8964613" cy="490538"/>
          </a:xfrm>
        </p:spPr>
        <p:txBody>
          <a:bodyPr/>
          <a:lstStyle/>
          <a:p>
            <a:pPr algn="l"/>
            <a:r>
              <a:rPr lang="pl-PL" altLang="pl-PL" sz="2400" b="1" dirty="0" smtClean="0">
                <a:solidFill>
                  <a:schemeClr val="bg1"/>
                </a:solidFill>
                <a:latin typeface="Bookman Old Style" pitchFamily="18" charset="0"/>
              </a:rPr>
              <a:t>Równania liniowe z modułem </a:t>
            </a:r>
            <a:r>
              <a:rPr lang="pl-PL" sz="2400" b="1" dirty="0" smtClean="0">
                <a:solidFill>
                  <a:schemeClr val="bg1"/>
                </a:solidFill>
              </a:rPr>
              <a:t>–</a:t>
            </a:r>
            <a:r>
              <a:rPr lang="pl-PL" altLang="pl-PL" sz="2400" b="1" dirty="0" smtClean="0">
                <a:solidFill>
                  <a:schemeClr val="bg1"/>
                </a:solidFill>
                <a:latin typeface="Bookman Old Style" pitchFamily="18" charset="0"/>
              </a:rPr>
              <a:t> rozwiązanie w arkuszu</a:t>
            </a:r>
          </a:p>
        </p:txBody>
      </p:sp>
      <p:sp>
        <p:nvSpPr>
          <p:cNvPr id="3077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923CCA7-EB42-47BF-B73D-B1BAD9C50D67}" type="slidenum">
              <a:rPr lang="pl-PL" sz="2400" smtClean="0">
                <a:solidFill>
                  <a:schemeClr val="bg1"/>
                </a:solidFill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pl-PL" sz="2400" dirty="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8" name="Symbol zastępczy zawartości 5"/>
          <p:cNvSpPr txBox="1">
            <a:spLocks/>
          </p:cNvSpPr>
          <p:nvPr/>
        </p:nvSpPr>
        <p:spPr bwMode="auto">
          <a:xfrm>
            <a:off x="0" y="692696"/>
            <a:ext cx="9144000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lvl="0" indent="-342900" eaLnBrk="0" hangingPunct="0">
              <a:spcBef>
                <a:spcPct val="20000"/>
              </a:spcBef>
              <a:defRPr/>
            </a:pPr>
            <a:r>
              <a:rPr lang="pl-PL" sz="2000" dirty="0"/>
              <a:t>W</a:t>
            </a:r>
            <a:r>
              <a:rPr lang="pl-PL" sz="2000" dirty="0" smtClean="0"/>
              <a:t>spółczynniki </a:t>
            </a:r>
            <a:r>
              <a:rPr lang="pl-PL" sz="2000" dirty="0" smtClean="0"/>
              <a:t>a</a:t>
            </a:r>
            <a:r>
              <a:rPr lang="pl-PL" sz="2000" dirty="0" smtClean="0"/>
              <a:t>, b, c, d </a:t>
            </a:r>
            <a:r>
              <a:rPr lang="pl-PL" sz="2000" dirty="0" smtClean="0"/>
              <a:t>zmieniamy przyciskami </a:t>
            </a:r>
            <a:r>
              <a:rPr lang="pl-PL" sz="2000" dirty="0" smtClean="0"/>
              <a:t>pokrętła, </a:t>
            </a:r>
            <a:endParaRPr lang="pl-PL" sz="2000" dirty="0" smtClean="0"/>
          </a:p>
          <a:p>
            <a:pPr marL="342900" lvl="0" indent="-342900" eaLnBrk="0" hangingPunct="0">
              <a:spcBef>
                <a:spcPct val="20000"/>
              </a:spcBef>
              <a:defRPr/>
            </a:pPr>
            <a:r>
              <a:rPr lang="pl-PL" sz="2000" dirty="0" smtClean="0"/>
              <a:t>możemy również zmieniać pola żółte:</a:t>
            </a:r>
            <a:r>
              <a:rPr lang="pl-PL" sz="2000" b="1" dirty="0" smtClean="0"/>
              <a:t> wartość początkowa </a:t>
            </a:r>
            <a:r>
              <a:rPr lang="pl-PL" sz="2000" dirty="0" smtClean="0"/>
              <a:t>oraz</a:t>
            </a:r>
            <a:r>
              <a:rPr lang="pl-PL" sz="2000" b="1" dirty="0" smtClean="0"/>
              <a:t> skok</a:t>
            </a:r>
            <a:r>
              <a:rPr kumimoji="0" lang="pl-PL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</a:t>
            </a:r>
            <a:endParaRPr kumimoji="0" lang="pl-PL" sz="2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5121" name="Picture 1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1635821"/>
            <a:ext cx="8424936" cy="52221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964612" cy="490538"/>
          </a:xfrm>
        </p:spPr>
        <p:txBody>
          <a:bodyPr/>
          <a:lstStyle/>
          <a:p>
            <a:pPr algn="l"/>
            <a:r>
              <a:rPr lang="pl-PL" alt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Równania liniowe </a:t>
            </a:r>
            <a:r>
              <a:rPr lang="pl-PL" sz="2800" b="1" dirty="0" smtClean="0">
                <a:solidFill>
                  <a:schemeClr val="bg1"/>
                </a:solidFill>
              </a:rPr>
              <a:t>–</a:t>
            </a:r>
            <a:r>
              <a:rPr lang="pl-PL" alt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 podsumowanie</a:t>
            </a:r>
          </a:p>
        </p:txBody>
      </p:sp>
      <p:sp>
        <p:nvSpPr>
          <p:cNvPr id="3077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DF929E0-7C62-437E-9100-370760F5785C}" type="slidenum">
              <a:rPr lang="pl-PL" sz="2400" smtClean="0">
                <a:solidFill>
                  <a:schemeClr val="bg1"/>
                </a:solidFill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pl-PL" sz="2400" dirty="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9" name="Symbol zastępczy zawartości 8"/>
          <p:cNvSpPr>
            <a:spLocks noGrp="1"/>
          </p:cNvSpPr>
          <p:nvPr>
            <p:ph idx="1"/>
          </p:nvPr>
        </p:nvSpPr>
        <p:spPr>
          <a:xfrm>
            <a:off x="251520" y="1052736"/>
            <a:ext cx="8640960" cy="4104455"/>
          </a:xfrm>
        </p:spPr>
        <p:txBody>
          <a:bodyPr/>
          <a:lstStyle/>
          <a:p>
            <a:endParaRPr lang="pl-PL" sz="2800" dirty="0" smtClean="0"/>
          </a:p>
          <a:p>
            <a:pPr>
              <a:buNone/>
            </a:pPr>
            <a:endParaRPr lang="pl-PL" sz="2800" i="1" dirty="0"/>
          </a:p>
        </p:txBody>
      </p:sp>
      <p:sp>
        <p:nvSpPr>
          <p:cNvPr id="8" name="Prostokąt 7"/>
          <p:cNvSpPr/>
          <p:nvPr/>
        </p:nvSpPr>
        <p:spPr>
          <a:xfrm>
            <a:off x="323465" y="764704"/>
            <a:ext cx="8136967" cy="66787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l-PL" sz="2400" b="1" dirty="0" smtClean="0"/>
          </a:p>
          <a:p>
            <a:r>
              <a:rPr lang="pl-PL" sz="2000" b="1" dirty="0" smtClean="0"/>
              <a:t>Wnioski:</a:t>
            </a:r>
            <a:endParaRPr lang="pl-PL" dirty="0" smtClean="0"/>
          </a:p>
          <a:p>
            <a:r>
              <a:rPr lang="pl-PL" sz="2000" dirty="0" smtClean="0"/>
              <a:t>Rozwiązania  </a:t>
            </a:r>
            <a:r>
              <a:rPr lang="pl-PL" sz="2000" dirty="0" smtClean="0"/>
              <a:t>graficzne są „słabsze” od rozwiązań algebraicznych </a:t>
            </a:r>
          </a:p>
          <a:p>
            <a:pPr lvl="0"/>
            <a:r>
              <a:rPr lang="pl-PL" sz="2000" dirty="0" smtClean="0"/>
              <a:t>– gorzej nam odczytać rozwiązania – problem skali (podziałki na osi)</a:t>
            </a:r>
          </a:p>
          <a:p>
            <a:pPr lvl="0"/>
            <a:r>
              <a:rPr lang="pl-PL" sz="2000" dirty="0" smtClean="0"/>
              <a:t>Gdy w zadaniu mamy podać tylko ilość rozwiązań równania metoda graficzna jest najszybsza. </a:t>
            </a:r>
          </a:p>
          <a:p>
            <a:pPr lvl="0"/>
            <a:endParaRPr lang="pl-PL" dirty="0" smtClean="0"/>
          </a:p>
          <a:p>
            <a:r>
              <a:rPr lang="pl-PL" sz="2000" b="1" dirty="0" smtClean="0"/>
              <a:t>Dyskusja rozwiązań w zależności od parametrów:</a:t>
            </a:r>
          </a:p>
          <a:p>
            <a:endParaRPr lang="pl-PL" sz="2800" dirty="0" smtClean="0"/>
          </a:p>
          <a:p>
            <a:r>
              <a:rPr lang="pl-PL" sz="2400" dirty="0" smtClean="0"/>
              <a:t>Ile było rozwiązań, gdy :	</a:t>
            </a:r>
          </a:p>
          <a:p>
            <a:r>
              <a:rPr lang="pl-PL" sz="2400" dirty="0"/>
              <a:t>a</a:t>
            </a:r>
            <a:r>
              <a:rPr lang="pl-PL" sz="2400" dirty="0" smtClean="0"/>
              <a:t> = 0</a:t>
            </a:r>
            <a:r>
              <a:rPr lang="pl-PL" sz="2400" dirty="0" smtClean="0"/>
              <a:t>; </a:t>
            </a:r>
            <a:r>
              <a:rPr lang="pl-PL" sz="2400" dirty="0" smtClean="0"/>
              <a:t>b ≠ 0</a:t>
            </a:r>
            <a:r>
              <a:rPr lang="pl-PL" sz="2400" dirty="0" smtClean="0"/>
              <a:t>; </a:t>
            </a:r>
            <a:r>
              <a:rPr lang="pl-PL" sz="2400" dirty="0" smtClean="0"/>
              <a:t>d – c = b</a:t>
            </a:r>
            <a:r>
              <a:rPr lang="pl-PL" sz="2400" dirty="0" smtClean="0"/>
              <a:t>;</a:t>
            </a:r>
          </a:p>
          <a:p>
            <a:r>
              <a:rPr lang="pl-PL" sz="2400" dirty="0"/>
              <a:t>a</a:t>
            </a:r>
            <a:r>
              <a:rPr lang="pl-PL" sz="2400" dirty="0" smtClean="0"/>
              <a:t> = 0</a:t>
            </a:r>
            <a:r>
              <a:rPr lang="pl-PL" sz="2400" dirty="0" smtClean="0"/>
              <a:t>; </a:t>
            </a:r>
            <a:r>
              <a:rPr lang="pl-PL" sz="2400" dirty="0" smtClean="0"/>
              <a:t>b = 0</a:t>
            </a:r>
            <a:r>
              <a:rPr lang="pl-PL" sz="2400" dirty="0" smtClean="0"/>
              <a:t>; </a:t>
            </a:r>
            <a:r>
              <a:rPr lang="pl-PL" sz="2400" dirty="0" smtClean="0"/>
              <a:t>d – c = b</a:t>
            </a:r>
            <a:r>
              <a:rPr lang="pl-PL" sz="2400" dirty="0" smtClean="0"/>
              <a:t>;</a:t>
            </a:r>
          </a:p>
          <a:p>
            <a:r>
              <a:rPr lang="pl-PL" sz="2400" dirty="0"/>
              <a:t>a</a:t>
            </a:r>
            <a:r>
              <a:rPr lang="pl-PL" sz="2400" dirty="0" smtClean="0"/>
              <a:t> ≠ 0;b </a:t>
            </a:r>
            <a:r>
              <a:rPr lang="pl-PL" sz="2400" dirty="0" smtClean="0">
                <a:sym typeface="Symbol"/>
              </a:rPr>
              <a:t> </a:t>
            </a:r>
            <a:r>
              <a:rPr lang="pl-PL" sz="2400" dirty="0" smtClean="0"/>
              <a:t>R</a:t>
            </a:r>
            <a:r>
              <a:rPr lang="pl-PL" sz="2400" dirty="0" smtClean="0"/>
              <a:t>; </a:t>
            </a:r>
            <a:r>
              <a:rPr lang="pl-PL" sz="2400" dirty="0" smtClean="0"/>
              <a:t>d = c</a:t>
            </a:r>
            <a:r>
              <a:rPr lang="pl-PL" sz="2400" dirty="0" smtClean="0"/>
              <a:t>;</a:t>
            </a:r>
          </a:p>
          <a:p>
            <a:r>
              <a:rPr lang="pl-PL" sz="2400" dirty="0"/>
              <a:t>a</a:t>
            </a:r>
            <a:r>
              <a:rPr lang="pl-PL" sz="2400" dirty="0" smtClean="0"/>
              <a:t> ≠ 0;b </a:t>
            </a:r>
            <a:r>
              <a:rPr lang="pl-PL" sz="2400" dirty="0" smtClean="0">
                <a:sym typeface="Symbol"/>
              </a:rPr>
              <a:t> </a:t>
            </a:r>
            <a:r>
              <a:rPr lang="pl-PL" sz="2400" dirty="0" smtClean="0"/>
              <a:t>R</a:t>
            </a:r>
            <a:r>
              <a:rPr lang="pl-PL" sz="2400" dirty="0" smtClean="0"/>
              <a:t>; </a:t>
            </a:r>
            <a:r>
              <a:rPr lang="pl-PL" sz="2400" dirty="0" smtClean="0"/>
              <a:t>d – c &lt; 0</a:t>
            </a:r>
            <a:r>
              <a:rPr lang="pl-PL" sz="2400" dirty="0" smtClean="0"/>
              <a:t>;</a:t>
            </a:r>
          </a:p>
          <a:p>
            <a:endParaRPr lang="pl-PL" dirty="0" smtClean="0">
              <a:latin typeface="Courier New" pitchFamily="49" charset="0"/>
              <a:cs typeface="Courier New" pitchFamily="49" charset="0"/>
            </a:endParaRPr>
          </a:p>
          <a:p>
            <a:pPr>
              <a:buNone/>
            </a:pPr>
            <a:endParaRPr lang="pl-PL" dirty="0" smtClean="0">
              <a:latin typeface="Courier New" pitchFamily="49" charset="0"/>
              <a:cs typeface="Courier New" pitchFamily="49" charset="0"/>
            </a:endParaRPr>
          </a:p>
          <a:p>
            <a:pPr>
              <a:buNone/>
            </a:pPr>
            <a:endParaRPr lang="pl-PL" dirty="0" smtClean="0">
              <a:latin typeface="Courier New" pitchFamily="49" charset="0"/>
              <a:cs typeface="Courier New" pitchFamily="49" charset="0"/>
            </a:endParaRPr>
          </a:p>
          <a:p>
            <a:pPr>
              <a:buNone/>
            </a:pPr>
            <a:endParaRPr lang="pl-PL" dirty="0" smtClean="0">
              <a:latin typeface="Courier New" pitchFamily="49" charset="0"/>
              <a:cs typeface="Courier New" pitchFamily="49" charset="0"/>
            </a:endParaRPr>
          </a:p>
          <a:p>
            <a:pPr>
              <a:buNone/>
            </a:pPr>
            <a:endParaRPr lang="pl-PL" dirty="0" smtClean="0">
              <a:latin typeface="Courier New" pitchFamily="49" charset="0"/>
              <a:cs typeface="Courier New" pitchFamily="49" charset="0"/>
            </a:endParaRPr>
          </a:p>
          <a:p>
            <a:pPr>
              <a:buNone/>
            </a:pP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— klasyczny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— klasyczny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1355</TotalTime>
  <Words>380</Words>
  <Application>Microsoft Office PowerPoint</Application>
  <PresentationFormat>Pokaz na ekranie (4:3)</PresentationFormat>
  <Paragraphs>81</Paragraphs>
  <Slides>10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10</vt:i4>
      </vt:variant>
    </vt:vector>
  </HeadingPairs>
  <TitlesOfParts>
    <vt:vector size="16" baseType="lpstr">
      <vt:lpstr>Arial</vt:lpstr>
      <vt:lpstr>Symbol</vt:lpstr>
      <vt:lpstr>Bookman Old Style</vt:lpstr>
      <vt:lpstr>Calibri</vt:lpstr>
      <vt:lpstr>Courier New</vt:lpstr>
      <vt:lpstr>Motyw pakietu Office</vt:lpstr>
      <vt:lpstr>Treści multimedialne - kodowanie, przetwarzanie, prezentacja  Odtwarzanie treści multimedialnych</vt:lpstr>
      <vt:lpstr>    Równania liniowe  z wartością bezwzględną  Iwona i Ireneusz Bujnowscy      </vt:lpstr>
      <vt:lpstr>Równanie liniowe z wartością bezwzględną</vt:lpstr>
      <vt:lpstr>Równania liniowe z wartością bezwzględną</vt:lpstr>
      <vt:lpstr>Równania liniowe z modułem – rozwiązanie „graficzne”</vt:lpstr>
      <vt:lpstr>Równania liniowe z modułem – rozwiązanie „graficzne”</vt:lpstr>
      <vt:lpstr>Równania liniowe z modułem – rozwiązanie „graficzne”</vt:lpstr>
      <vt:lpstr>Równania liniowe z modułem – rozwiązanie w arkuszu</vt:lpstr>
      <vt:lpstr>Równania liniowe – podsumowanie</vt:lpstr>
      <vt:lpstr>Prezentacja programu PowerPoint</vt:lpstr>
    </vt:vector>
  </TitlesOfParts>
  <Company>WWSI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Daniel</dc:creator>
  <cp:lastModifiedBy>Magda Kopacz</cp:lastModifiedBy>
  <cp:revision>131</cp:revision>
  <dcterms:created xsi:type="dcterms:W3CDTF">2009-06-29T13:15:16Z</dcterms:created>
  <dcterms:modified xsi:type="dcterms:W3CDTF">2014-04-07T12:17:37Z</dcterms:modified>
</cp:coreProperties>
</file>