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3"/>
  </p:notesMasterIdLst>
  <p:sldIdLst>
    <p:sldId id="259" r:id="rId2"/>
    <p:sldId id="260" r:id="rId3"/>
    <p:sldId id="353" r:id="rId4"/>
    <p:sldId id="354" r:id="rId5"/>
    <p:sldId id="364" r:id="rId6"/>
    <p:sldId id="366" r:id="rId7"/>
    <p:sldId id="368" r:id="rId8"/>
    <p:sldId id="367" r:id="rId9"/>
    <p:sldId id="365" r:id="rId10"/>
    <p:sldId id="363" r:id="rId11"/>
    <p:sldId id="352" r:id="rId12"/>
  </p:sldIdLst>
  <p:sldSz cx="9144000" cy="6858000" type="screen4x3"/>
  <p:notesSz cx="6858000" cy="9144000"/>
  <p:embeddedFontLst>
    <p:embeddedFont>
      <p:font typeface="Bookman Old Style" pitchFamily="18" charset="0"/>
      <p:regular r:id="rId14"/>
      <p:bold r:id="rId15"/>
      <p:italic r:id="rId16"/>
      <p:boldItalic r:id="rId17"/>
    </p:embeddedFont>
    <p:embeddedFont>
      <p:font typeface="Calibri" pitchFamily="34" charset="0"/>
      <p:regular r:id="rId18"/>
      <p:bold r:id="rId19"/>
      <p:italic r:id="rId20"/>
      <p:boldItalic r:id="rId21"/>
    </p:embeddedFont>
  </p:embeddedFontLst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741" autoAdjust="0"/>
    <p:restoredTop sz="69043" autoAdjust="0"/>
  </p:normalViewPr>
  <p:slideViewPr>
    <p:cSldViewPr>
      <p:cViewPr>
        <p:scale>
          <a:sx n="90" d="100"/>
          <a:sy n="90" d="100"/>
        </p:scale>
        <p:origin x="-804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5116E03-3495-47B8-9E8D-301B6327CA22}" type="datetimeFigureOut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1FE6687-B335-49C6-9C75-8AF7B3E725F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870813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7FF3D-9BA1-4DBC-A297-255E9698D5C9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CFCEA-9246-4AC6-90E5-D66D9AC3673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FC85A-09EF-4C2C-BA5F-985EEEDC2326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8B06D-DFA0-406F-9FC0-BEAB20AFEF3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7D91A-87CF-4D60-8932-4F9B71787690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27351-BEFF-43DD-A4A3-47D4BCD538A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B636D-08BB-49E3-9A65-E7E789A02E4A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5F155-B78B-47E6-8E94-6D65AA45F56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6BB4A-D710-4FE1-9F82-7DACB8DB6FC8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3F49D-61DF-42B7-9D67-D400DB98B8F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A52C5-157A-4F73-B495-8F7F118224F3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5B2C7-E900-4EC9-BC0B-F00A2846BDB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8E939-A1C3-4BC0-B7A8-4D1726986C81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D76BF-1A03-438B-967E-40A964C77F8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07119-6435-4014-BAF7-286727EBF318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54E3C-D345-4F90-A0D4-3625DFB3BF6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6A166-063E-40C7-BAD3-25E905B57A7B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8414C-9297-4BB3-BC6E-CFF1A569C1C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A3CFA-9432-4318-BF35-172875B05882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50644-EF27-4FA3-80E6-D1C42A93E55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4C7A5-D2C3-460A-B790-903E17DCA86B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D25C7-AABE-4465-9466-1CEA2B7B82B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C46B450-0CC0-49B0-A042-52E78432F049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CF09A9E-7C94-4E3E-96BF-394AF4C70A1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/>
          <a:lstStyle/>
          <a:p>
            <a:pPr eaLnBrk="1" hangingPunct="1"/>
            <a:r>
              <a:rPr lang="pl-PL" altLang="pl-PL" sz="3600" b="1" smtClean="0"/>
              <a:t>Treści multimedialne - kodowanie, przetwarzanie, prezentacja</a:t>
            </a:r>
            <a:r>
              <a:rPr lang="pl-PL" altLang="pl-PL" sz="3600" smtClean="0"/>
              <a:t/>
            </a:r>
            <a:br>
              <a:rPr lang="pl-PL" altLang="pl-PL" sz="3600" smtClean="0"/>
            </a:br>
            <a:r>
              <a:rPr lang="pl-PL" altLang="pl-PL" sz="1600" smtClean="0"/>
              <a:t/>
            </a:r>
            <a:br>
              <a:rPr lang="pl-PL" altLang="pl-PL" sz="1600" smtClean="0"/>
            </a:br>
            <a:r>
              <a:rPr lang="pl-PL" altLang="pl-PL" sz="360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205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0F5A4C-9F1B-485A-9908-76E293B42B25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pic>
        <p:nvPicPr>
          <p:cNvPr id="2054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2B7C71-1BEE-40D2-959A-6C75B0AD325D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5" name="Tytuł 5"/>
          <p:cNvSpPr>
            <a:spLocks noGrp="1"/>
          </p:cNvSpPr>
          <p:nvPr>
            <p:ph type="title"/>
          </p:nvPr>
        </p:nvSpPr>
        <p:spPr>
          <a:xfrm>
            <a:off x="0" y="188913"/>
            <a:ext cx="8101013" cy="4752975"/>
          </a:xfrm>
        </p:spPr>
        <p:txBody>
          <a:bodyPr anchor="t"/>
          <a:lstStyle/>
          <a:p>
            <a:r>
              <a:rPr lang="pl-PL" altLang="pl-PL" sz="1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1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54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54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54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54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b="1" dirty="0" smtClean="0">
                <a:solidFill>
                  <a:schemeClr val="bg1"/>
                </a:solidFill>
                <a:latin typeface="Bookman Old Style" pitchFamily="18" charset="0"/>
              </a:rPr>
              <a:t>Równania kwadratowe</a:t>
            </a:r>
            <a:r>
              <a:rPr lang="pl-PL" altLang="pl-PL" sz="54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54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48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48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Iwona i Ireneusz Bujnowscy</a:t>
            </a:r>
            <a: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14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14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54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54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54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54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54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54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54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54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endParaRPr lang="pl-PL" altLang="pl-PL" sz="5400" b="1" dirty="0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Równanie kwadratowe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1296143"/>
          </a:xfrm>
        </p:spPr>
        <p:txBody>
          <a:bodyPr/>
          <a:lstStyle/>
          <a:p>
            <a:pPr algn="ctr">
              <a:buNone/>
            </a:pPr>
            <a:r>
              <a:rPr lang="pl-PL" sz="2800" b="1" dirty="0" smtClean="0"/>
              <a:t>Postać ogólna równania kwadratowego </a:t>
            </a:r>
          </a:p>
          <a:p>
            <a:pPr algn="ctr">
              <a:buNone/>
            </a:pPr>
            <a:r>
              <a:rPr lang="pl-PL" sz="2800" b="1" dirty="0"/>
              <a:t>a</a:t>
            </a:r>
            <a:r>
              <a:rPr lang="pl-PL" sz="2800" b="1" dirty="0" smtClean="0"/>
              <a:t>x</a:t>
            </a:r>
            <a:r>
              <a:rPr lang="pl-PL" sz="2800" b="1" baseline="30000" dirty="0" smtClean="0"/>
              <a:t>2 </a:t>
            </a:r>
            <a:r>
              <a:rPr lang="pl-PL" sz="2800" b="1" dirty="0" smtClean="0"/>
              <a:t>+ </a:t>
            </a:r>
            <a:r>
              <a:rPr lang="pl-PL" sz="2800" b="1" dirty="0" err="1" smtClean="0"/>
              <a:t>bx</a:t>
            </a:r>
            <a:r>
              <a:rPr lang="pl-PL" sz="2800" b="1" dirty="0" smtClean="0"/>
              <a:t> + c = 0, jeżeli a ≠ 0;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</p:txBody>
      </p:sp>
      <p:sp>
        <p:nvSpPr>
          <p:cNvPr id="6" name="Symbol zastępczy zawartości 6"/>
          <p:cNvSpPr txBox="1">
            <a:spLocks/>
          </p:cNvSpPr>
          <p:nvPr/>
        </p:nvSpPr>
        <p:spPr bwMode="auto">
          <a:xfrm>
            <a:off x="251520" y="3905672"/>
            <a:ext cx="5832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251520" y="2204864"/>
            <a:ext cx="8640960" cy="415498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pPr lvl="1"/>
            <a:r>
              <a:rPr lang="pl-PL" sz="2400" dirty="0" smtClean="0"/>
              <a:t>Mamy do rozwiązania ax</a:t>
            </a:r>
            <a:r>
              <a:rPr lang="pl-PL" sz="2400" baseline="30000" dirty="0" smtClean="0"/>
              <a:t>2 </a:t>
            </a:r>
            <a:r>
              <a:rPr lang="pl-PL" sz="2400" dirty="0" smtClean="0"/>
              <a:t>+ </a:t>
            </a:r>
            <a:r>
              <a:rPr lang="pl-PL" sz="2400" dirty="0" err="1" smtClean="0"/>
              <a:t>bx</a:t>
            </a:r>
            <a:r>
              <a:rPr lang="pl-PL" sz="2400" dirty="0" smtClean="0"/>
              <a:t> + c = 0 a ≠ 0;</a:t>
            </a:r>
          </a:p>
          <a:p>
            <a:pPr lvl="1"/>
            <a:endParaRPr lang="pl-PL" sz="2400" dirty="0" smtClean="0"/>
          </a:p>
          <a:p>
            <a:pPr lvl="1"/>
            <a:r>
              <a:rPr lang="pl-PL" sz="2400" dirty="0" smtClean="0"/>
              <a:t>Obliczymy wyróżnik trójmianu kwadratowego zwanego potocznie deltą </a:t>
            </a:r>
          </a:p>
          <a:p>
            <a:pPr lvl="1"/>
            <a:r>
              <a:rPr lang="pl-PL" sz="2400" dirty="0"/>
              <a:t>d</a:t>
            </a:r>
            <a:r>
              <a:rPr lang="pl-PL" sz="2400" dirty="0" smtClean="0"/>
              <a:t>elta = b</a:t>
            </a:r>
            <a:r>
              <a:rPr lang="pl-PL" sz="2400" baseline="30000" dirty="0" smtClean="0"/>
              <a:t>2 </a:t>
            </a:r>
            <a:r>
              <a:rPr lang="pl-PL" sz="2400" b="1" dirty="0"/>
              <a:t>– </a:t>
            </a:r>
            <a:r>
              <a:rPr lang="pl-PL" sz="2400" dirty="0" smtClean="0"/>
              <a:t>4ac</a:t>
            </a:r>
          </a:p>
          <a:p>
            <a:pPr lvl="1"/>
            <a:r>
              <a:rPr lang="pl-PL" sz="2400" dirty="0" smtClean="0"/>
              <a:t>możemy zapisać:</a:t>
            </a:r>
          </a:p>
          <a:p>
            <a:pPr lvl="1"/>
            <a:r>
              <a:rPr lang="pl-PL" sz="2400" dirty="0" smtClean="0"/>
              <a:t>	jeżeli delta &gt; 0 to</a:t>
            </a:r>
          </a:p>
          <a:p>
            <a:pPr lvl="1"/>
            <a:r>
              <a:rPr lang="pl-PL" sz="2400" dirty="0" smtClean="0"/>
              <a:t> x</a:t>
            </a:r>
            <a:r>
              <a:rPr lang="pl-PL" sz="2400" baseline="-25000" dirty="0" smtClean="0"/>
              <a:t>1 </a:t>
            </a:r>
            <a:r>
              <a:rPr lang="pl-PL" sz="2400" dirty="0" smtClean="0"/>
              <a:t>= (</a:t>
            </a:r>
            <a:r>
              <a:rPr lang="pl-PL" sz="2400" b="1" dirty="0" smtClean="0"/>
              <a:t>–</a:t>
            </a:r>
            <a:r>
              <a:rPr lang="pl-PL" sz="2400" dirty="0" smtClean="0"/>
              <a:t>b</a:t>
            </a:r>
            <a:r>
              <a:rPr lang="pl-PL" sz="2400" b="1" dirty="0">
                <a:solidFill>
                  <a:schemeClr val="bg1"/>
                </a:solidFill>
              </a:rPr>
              <a:t> </a:t>
            </a:r>
            <a:r>
              <a:rPr lang="pl-PL" sz="2400" b="1" dirty="0" smtClean="0"/>
              <a:t>– </a:t>
            </a:r>
            <a:r>
              <a:rPr lang="pl-PL" sz="2400" dirty="0" smtClean="0"/>
              <a:t>pierwiastek(delty))/2a</a:t>
            </a:r>
          </a:p>
          <a:p>
            <a:pPr lvl="1"/>
            <a:r>
              <a:rPr lang="pl-PL" sz="2400" dirty="0" smtClean="0"/>
              <a:t> x</a:t>
            </a:r>
            <a:r>
              <a:rPr lang="pl-PL" sz="2400" baseline="-25000" dirty="0" smtClean="0"/>
              <a:t>2 </a:t>
            </a:r>
            <a:r>
              <a:rPr lang="pl-PL" sz="2400" dirty="0" smtClean="0"/>
              <a:t>= (</a:t>
            </a:r>
            <a:r>
              <a:rPr lang="pl-PL" sz="2400" b="1" dirty="0" smtClean="0"/>
              <a:t>–</a:t>
            </a:r>
            <a:r>
              <a:rPr lang="pl-PL" sz="2400" dirty="0" smtClean="0"/>
              <a:t>b + pierwiastek(delty))/2a</a:t>
            </a:r>
          </a:p>
          <a:p>
            <a:pPr lvl="1"/>
            <a:r>
              <a:rPr lang="pl-PL" sz="2400" dirty="0" smtClean="0"/>
              <a:t>	jeżeli delta = 0 to x</a:t>
            </a:r>
            <a:r>
              <a:rPr lang="pl-PL" sz="2400" baseline="-25000" dirty="0" smtClean="0"/>
              <a:t>1 </a:t>
            </a:r>
            <a:r>
              <a:rPr lang="pl-PL" sz="2400" dirty="0" smtClean="0"/>
              <a:t>= (</a:t>
            </a:r>
            <a:r>
              <a:rPr lang="pl-PL" sz="2400" b="1" dirty="0" smtClean="0"/>
              <a:t>–</a:t>
            </a:r>
            <a:r>
              <a:rPr lang="pl-PL" sz="2400" dirty="0" smtClean="0"/>
              <a:t>b)/2a</a:t>
            </a:r>
            <a:endParaRPr lang="pl-PL" sz="2400" b="1" dirty="0" smtClean="0"/>
          </a:p>
          <a:p>
            <a:pPr lvl="1"/>
            <a:r>
              <a:rPr lang="pl-PL" sz="2400" dirty="0" smtClean="0"/>
              <a:t>	jeżeli delta &lt; 0 to brak rozwiązań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Równania kwadratowe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 bwMode="auto">
          <a:xfrm>
            <a:off x="539552" y="836712"/>
            <a:ext cx="8604448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400" dirty="0" smtClean="0"/>
              <a:t>Równanie kwadratowe w arkuszu kalkulacyjnym </a:t>
            </a:r>
            <a:br>
              <a:rPr lang="pl-PL" sz="2400" dirty="0" smtClean="0"/>
            </a:br>
            <a:r>
              <a:rPr lang="pl-PL" sz="2400" dirty="0" smtClean="0"/>
              <a:t>ax</a:t>
            </a:r>
            <a:r>
              <a:rPr lang="pl-PL" sz="2400" baseline="30000" dirty="0" smtClean="0"/>
              <a:t>2 </a:t>
            </a:r>
            <a:r>
              <a:rPr lang="pl-PL" sz="2400" dirty="0" smtClean="0"/>
              <a:t>+ </a:t>
            </a:r>
            <a:r>
              <a:rPr lang="pl-PL" sz="2400" dirty="0" err="1" smtClean="0"/>
              <a:t>bx</a:t>
            </a:r>
            <a:r>
              <a:rPr lang="pl-PL" sz="2400" dirty="0" smtClean="0"/>
              <a:t> + c = d, jeżeli a ≠ 0</a:t>
            </a:r>
          </a:p>
          <a:p>
            <a:pPr marL="0" indent="0">
              <a:buNone/>
            </a:pPr>
            <a:r>
              <a:rPr lang="pl-PL" sz="2400" dirty="0" smtClean="0"/>
              <a:t>(sprowadzamy równanie do postaci ax</a:t>
            </a:r>
            <a:r>
              <a:rPr lang="pl-PL" sz="2400" baseline="30000" dirty="0" smtClean="0"/>
              <a:t>2 </a:t>
            </a:r>
            <a:r>
              <a:rPr lang="pl-PL" sz="2400" dirty="0" smtClean="0"/>
              <a:t>+ </a:t>
            </a:r>
            <a:r>
              <a:rPr lang="pl-PL" sz="2400" dirty="0" err="1" smtClean="0"/>
              <a:t>bx</a:t>
            </a:r>
            <a:r>
              <a:rPr lang="pl-PL" sz="2400" dirty="0" smtClean="0"/>
              <a:t> + (c – d) = 0)</a:t>
            </a:r>
          </a:p>
          <a:p>
            <a:pPr marL="514350" indent="-514350" eaLnBrk="1" hangingPunct="1">
              <a:buFont typeface="Arial" charset="0"/>
              <a:buNone/>
              <a:defRPr/>
            </a:pPr>
            <a:endParaRPr lang="pl-PL" altLang="pl-PL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514350" indent="-514350" eaLnBrk="1" hangingPunct="1">
              <a:buFont typeface="Arial" charset="0"/>
              <a:buNone/>
              <a:defRPr/>
            </a:pPr>
            <a:endParaRPr lang="pl-PL" altLang="pl-PL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323528" y="2348881"/>
            <a:ext cx="8280920" cy="2160240"/>
          </a:xfrm>
        </p:spPr>
        <p:txBody>
          <a:bodyPr/>
          <a:lstStyle/>
          <a:p>
            <a:pPr>
              <a:buNone/>
            </a:pPr>
            <a:r>
              <a:rPr lang="pl-PL" sz="2000" dirty="0" smtClean="0"/>
              <a:t>Jeżeli  w arkuszu kalkulacyjnym przyjmiemy nazwy dla komórek </a:t>
            </a:r>
            <a:r>
              <a:rPr lang="pl-PL" sz="2000" b="1" dirty="0" smtClean="0"/>
              <a:t>(zakładka Formuły-&gt; definiuj nazwę)</a:t>
            </a:r>
            <a:r>
              <a:rPr lang="pl-PL" sz="2000" dirty="0" smtClean="0"/>
              <a:t>, w których znajdują się wartości parametrów a, b, c, d odpowiednio aa, bb, cc, </a:t>
            </a:r>
            <a:r>
              <a:rPr lang="pl-PL" sz="2000" dirty="0" err="1" smtClean="0"/>
              <a:t>dd</a:t>
            </a:r>
            <a:r>
              <a:rPr lang="pl-PL" sz="2000" dirty="0"/>
              <a:t> </a:t>
            </a: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pl-PL" sz="2000" dirty="0"/>
              <a:t>[</a:t>
            </a:r>
            <a:r>
              <a:rPr lang="pl-PL" sz="2000" dirty="0" smtClean="0"/>
              <a:t>a wartość wyrażenia </a:t>
            </a:r>
            <a:r>
              <a:rPr lang="pl-PL" sz="2000" dirty="0" smtClean="0">
                <a:solidFill>
                  <a:srgbClr val="000000"/>
                </a:solidFill>
                <a:ea typeface="Times New Roman"/>
              </a:rPr>
              <a:t>= bb*bb</a:t>
            </a:r>
            <a:r>
              <a:rPr lang="pl-PL" sz="2000" dirty="0"/>
              <a:t> – </a:t>
            </a:r>
            <a:r>
              <a:rPr lang="pl-PL" sz="2000" dirty="0" smtClean="0">
                <a:solidFill>
                  <a:srgbClr val="000000"/>
                </a:solidFill>
                <a:ea typeface="Times New Roman"/>
              </a:rPr>
              <a:t>4*aa*(cc</a:t>
            </a:r>
            <a:r>
              <a:rPr lang="pl-PL" sz="2000" dirty="0" smtClean="0"/>
              <a:t> </a:t>
            </a:r>
            <a:r>
              <a:rPr lang="pl-PL" sz="2000" dirty="0"/>
              <a:t>– </a:t>
            </a:r>
            <a:r>
              <a:rPr lang="pl-PL" sz="2000" dirty="0" err="1" smtClean="0">
                <a:solidFill>
                  <a:srgbClr val="000000"/>
                </a:solidFill>
                <a:ea typeface="Times New Roman"/>
              </a:rPr>
              <a:t>dd</a:t>
            </a:r>
            <a:r>
              <a:rPr lang="pl-PL" sz="2000" dirty="0" smtClean="0">
                <a:solidFill>
                  <a:srgbClr val="000000"/>
                </a:solidFill>
                <a:ea typeface="Times New Roman"/>
              </a:rPr>
              <a:t>) jako delta]</a:t>
            </a:r>
            <a:endParaRPr lang="pl-PL" sz="2000" dirty="0" smtClean="0">
              <a:latin typeface="Times New Roman"/>
              <a:ea typeface="Times New Roman"/>
            </a:endParaRPr>
          </a:p>
          <a:p>
            <a:pPr>
              <a:buNone/>
            </a:pPr>
            <a:r>
              <a:rPr lang="pl-PL" sz="2000" dirty="0" smtClean="0"/>
              <a:t>  - rozwiązanie algebraiczne </a:t>
            </a:r>
            <a:r>
              <a:rPr lang="pl-PL" sz="2000" dirty="0"/>
              <a:t>powyższego równania kwadratowego </a:t>
            </a: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pl-PL" sz="2000" dirty="0" smtClean="0"/>
              <a:t>w  arkuszu kalkulacyjnym wygląda następująco:</a:t>
            </a:r>
          </a:p>
          <a:p>
            <a:pPr>
              <a:buNone/>
            </a:pPr>
            <a:endParaRPr lang="pl-PL" sz="1800" dirty="0" smtClean="0"/>
          </a:p>
          <a:p>
            <a:endParaRPr lang="pl-PL" sz="1800" dirty="0" smtClean="0"/>
          </a:p>
          <a:p>
            <a:pPr>
              <a:buNone/>
            </a:pPr>
            <a:r>
              <a:rPr lang="pl-PL" sz="1800" b="1" dirty="0" smtClean="0"/>
              <a:t> </a:t>
            </a:r>
            <a:r>
              <a:rPr lang="pl-PL" sz="1800" i="1" dirty="0" smtClean="0">
                <a:latin typeface="Courier New" pitchFamily="49" charset="0"/>
                <a:cs typeface="Courier New" pitchFamily="49" charset="0"/>
              </a:rPr>
              <a:t/>
            </a:r>
            <a:br>
              <a:rPr lang="pl-PL" sz="1800" i="1" dirty="0" smtClean="0">
                <a:latin typeface="Courier New" pitchFamily="49" charset="0"/>
                <a:cs typeface="Courier New" pitchFamily="49" charset="0"/>
              </a:rPr>
            </a:br>
            <a:endParaRPr lang="pl-PL" sz="1800" i="1" dirty="0" smtClean="0">
              <a:latin typeface="Courier New" pitchFamily="49" charset="0"/>
              <a:cs typeface="Courier New" pitchFamily="49" charset="0"/>
            </a:endParaRPr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7415051"/>
              </p:ext>
            </p:extLst>
          </p:nvPr>
        </p:nvGraphicFramePr>
        <p:xfrm>
          <a:off x="251520" y="4581128"/>
          <a:ext cx="8748464" cy="1700768"/>
        </p:xfrm>
        <a:graphic>
          <a:graphicData uri="http://schemas.openxmlformats.org/drawingml/2006/table">
            <a:tbl>
              <a:tblPr/>
              <a:tblGrid>
                <a:gridCol w="573321"/>
                <a:gridCol w="509620"/>
                <a:gridCol w="488385"/>
                <a:gridCol w="615790"/>
                <a:gridCol w="6561348"/>
              </a:tblGrid>
              <a:tr h="27442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solidFill>
                            <a:srgbClr val="FF0000"/>
                          </a:solidFill>
                        </a:rPr>
                        <a:t>–</a:t>
                      </a:r>
                      <a:r>
                        <a:rPr lang="pl-PL" sz="1800" dirty="0" smtClean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Arial"/>
                        </a:rPr>
                        <a:t>2</a:t>
                      </a:r>
                      <a:endParaRPr lang="pl-PL" sz="18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solidFill>
                            <a:srgbClr val="FF0000"/>
                          </a:solidFill>
                        </a:rPr>
                        <a:t>–</a:t>
                      </a:r>
                      <a:r>
                        <a:rPr lang="pl-PL" sz="1800" dirty="0" smtClean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Arial"/>
                        </a:rPr>
                        <a:t>2</a:t>
                      </a:r>
                      <a:endParaRPr lang="pl-PL" sz="18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Arial"/>
                        </a:rPr>
                        <a:t>4</a:t>
                      </a:r>
                      <a:endParaRPr lang="pl-PL" sz="18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Arial"/>
                        </a:rPr>
                        <a:t>2</a:t>
                      </a:r>
                      <a:endParaRPr lang="pl-PL" sz="18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sz="1800" dirty="0">
                        <a:latin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7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a</a:t>
                      </a:r>
                      <a:endParaRPr lang="pl-PL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b</a:t>
                      </a:r>
                      <a:endParaRPr lang="pl-PL" sz="18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c</a:t>
                      </a:r>
                      <a:endParaRPr lang="pl-PL" sz="18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d</a:t>
                      </a:r>
                      <a:endParaRPr lang="pl-PL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sz="1800" dirty="0">
                        <a:latin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700">
                <a:tc>
                  <a:txBody>
                    <a:bodyPr/>
                    <a:lstStyle/>
                    <a:p>
                      <a:endParaRPr lang="pl-PL" sz="1800">
                        <a:latin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sz="1800">
                        <a:latin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sz="1800">
                        <a:latin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sz="1800" dirty="0">
                        <a:latin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rozwiązanie algebraiczne równania y=ax^2+bx+(c-d)=0</a:t>
                      </a:r>
                      <a:endParaRPr lang="pl-PL" sz="18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067">
                <a:tc>
                  <a:txBody>
                    <a:bodyPr/>
                    <a:lstStyle/>
                    <a:p>
                      <a:endParaRPr lang="pl-PL" sz="1800">
                        <a:latin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sz="1800">
                        <a:latin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sz="1800">
                        <a:latin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delta</a:t>
                      </a:r>
                      <a:endParaRPr lang="pl-PL" sz="16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=bb*bb-4*aa*(</a:t>
                      </a:r>
                      <a:r>
                        <a:rPr lang="pl-PL" sz="1800" dirty="0" err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cc-dd</a:t>
                      </a:r>
                      <a:r>
                        <a:rPr lang="pl-PL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)</a:t>
                      </a:r>
                      <a:endParaRPr lang="pl-PL" sz="18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700">
                <a:tc>
                  <a:txBody>
                    <a:bodyPr/>
                    <a:lstStyle/>
                    <a:p>
                      <a:endParaRPr lang="pl-PL" sz="1800">
                        <a:latin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sz="1800">
                        <a:latin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sz="1800">
                        <a:latin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x1=</a:t>
                      </a:r>
                      <a:endParaRPr lang="pl-PL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=JEŻELI(delta&gt;=0;(-</a:t>
                      </a:r>
                      <a:r>
                        <a:rPr lang="pl-PL" sz="1800" dirty="0" err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bb-PIERWIASTEK</a:t>
                      </a:r>
                      <a:r>
                        <a:rPr lang="pl-PL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(delta))/(2*aa);"brak ")</a:t>
                      </a:r>
                      <a:endParaRPr lang="pl-PL" sz="18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700">
                <a:tc>
                  <a:txBody>
                    <a:bodyPr/>
                    <a:lstStyle/>
                    <a:p>
                      <a:endParaRPr lang="pl-PL" sz="1800">
                        <a:latin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sz="1800">
                        <a:latin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sz="1800">
                        <a:latin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x2=</a:t>
                      </a:r>
                      <a:endParaRPr lang="pl-PL" sz="180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=JEŻELI(delta&gt;=0;(-</a:t>
                      </a:r>
                      <a:r>
                        <a:rPr lang="pl-PL" sz="1800" dirty="0" err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bb+PIERWIASTEK</a:t>
                      </a:r>
                      <a:r>
                        <a:rPr lang="pl-PL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(delta))/(2*aa);"brak ")</a:t>
                      </a:r>
                      <a:endParaRPr lang="pl-PL" sz="18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562522"/>
          </a:xfrm>
        </p:spPr>
        <p:txBody>
          <a:bodyPr/>
          <a:lstStyle/>
          <a:p>
            <a:pPr algn="l"/>
            <a:r>
              <a:rPr lang="pl-PL" altLang="pl-PL" sz="2600" b="1" dirty="0" smtClean="0">
                <a:solidFill>
                  <a:schemeClr val="bg1"/>
                </a:solidFill>
                <a:latin typeface="Bookman Old Style" pitchFamily="18" charset="0"/>
              </a:rPr>
              <a:t>Równania kwadratowe</a:t>
            </a:r>
            <a:r>
              <a:rPr lang="pl-PL" sz="2800" dirty="0"/>
              <a:t> </a:t>
            </a:r>
            <a:r>
              <a:rPr lang="pl-PL" sz="2800" dirty="0">
                <a:solidFill>
                  <a:schemeClr val="bg1"/>
                </a:solidFill>
              </a:rPr>
              <a:t>–</a:t>
            </a:r>
            <a:r>
              <a:rPr lang="pl-PL" sz="2800" dirty="0"/>
              <a:t> </a:t>
            </a:r>
            <a:r>
              <a:rPr lang="pl-PL" altLang="pl-PL" sz="2600" b="1" dirty="0" smtClean="0">
                <a:solidFill>
                  <a:schemeClr val="bg1"/>
                </a:solidFill>
                <a:latin typeface="Bookman Old Style" pitchFamily="18" charset="0"/>
              </a:rPr>
              <a:t>rozwiązanie „graficzne”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 bwMode="auto">
          <a:xfrm>
            <a:off x="323528" y="908720"/>
            <a:ext cx="7776864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pl-PL" sz="2800" b="1" dirty="0"/>
              <a:t>a</a:t>
            </a:r>
            <a:r>
              <a:rPr lang="pl-PL" sz="2800" b="1" dirty="0" smtClean="0"/>
              <a:t>x</a:t>
            </a:r>
            <a:r>
              <a:rPr lang="pl-PL" sz="2800" b="1" baseline="30000" dirty="0" smtClean="0"/>
              <a:t>2 </a:t>
            </a:r>
            <a:r>
              <a:rPr lang="pl-PL" sz="2800" b="1" dirty="0" smtClean="0"/>
              <a:t>+ </a:t>
            </a:r>
            <a:r>
              <a:rPr lang="pl-PL" sz="2800" b="1" dirty="0" err="1" smtClean="0"/>
              <a:t>bx</a:t>
            </a:r>
            <a:r>
              <a:rPr lang="pl-PL" sz="2800" b="1" dirty="0" smtClean="0"/>
              <a:t> + c = d, jeżeli a ≠ 0 </a:t>
            </a:r>
          </a:p>
          <a:p>
            <a:pPr>
              <a:buNone/>
            </a:pPr>
            <a:r>
              <a:rPr lang="pl-PL" sz="2800" dirty="0" smtClean="0"/>
              <a:t>	</a:t>
            </a:r>
            <a:r>
              <a:rPr lang="pl-PL" sz="2400" dirty="0" smtClean="0"/>
              <a:t>lewą stronę równania przedstawimy jako funkcję liniową y = ax^2 + </a:t>
            </a:r>
            <a:r>
              <a:rPr lang="pl-PL" sz="2400" dirty="0" err="1" smtClean="0"/>
              <a:t>bx</a:t>
            </a:r>
            <a:r>
              <a:rPr lang="pl-PL" sz="2400" dirty="0" smtClean="0"/>
              <a:t> + c</a:t>
            </a:r>
          </a:p>
          <a:p>
            <a:pPr>
              <a:buNone/>
            </a:pPr>
            <a:r>
              <a:rPr lang="pl-PL" sz="2400" dirty="0" smtClean="0"/>
              <a:t>	prawa stronę równania również przedstawimy jako funkcję liniową – stałą y = d</a:t>
            </a:r>
            <a:r>
              <a:rPr lang="pl-PL" sz="2400" i="1" dirty="0" smtClean="0"/>
              <a:t>;</a:t>
            </a:r>
            <a:endParaRPr lang="pl-PL" sz="2400" dirty="0" smtClean="0"/>
          </a:p>
          <a:p>
            <a:pPr marL="514350" indent="-514350" eaLnBrk="1" hangingPunct="1">
              <a:buFont typeface="Arial" charset="0"/>
              <a:buNone/>
              <a:defRPr/>
            </a:pPr>
            <a:r>
              <a:rPr lang="pl-PL" altLang="pl-PL" sz="2800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endParaRPr lang="pl-PL" altLang="pl-PL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Symbol zastępczy zawartości 5"/>
          <p:cNvSpPr>
            <a:spLocks noGrp="1"/>
          </p:cNvSpPr>
          <p:nvPr>
            <p:ph idx="1"/>
          </p:nvPr>
        </p:nvSpPr>
        <p:spPr>
          <a:xfrm>
            <a:off x="539552" y="3717032"/>
            <a:ext cx="8013576" cy="2736304"/>
          </a:xfrm>
        </p:spPr>
        <p:txBody>
          <a:bodyPr/>
          <a:lstStyle/>
          <a:p>
            <a:pPr>
              <a:buNone/>
            </a:pPr>
            <a:r>
              <a:rPr lang="pl-PL" sz="2000" dirty="0" smtClean="0"/>
              <a:t>obliczając wartości x i y w zadanym przedziale 	</a:t>
            </a:r>
          </a:p>
          <a:p>
            <a:pPr>
              <a:buNone/>
            </a:pPr>
            <a:r>
              <a:rPr lang="pl-PL" sz="2000" dirty="0" smtClean="0"/>
              <a:t>	musimy:</a:t>
            </a:r>
          </a:p>
          <a:p>
            <a:pPr>
              <a:buNone/>
            </a:pPr>
            <a:r>
              <a:rPr lang="pl-PL" sz="2000" dirty="0" smtClean="0"/>
              <a:t>	- podać początek przedziału; </a:t>
            </a:r>
          </a:p>
          <a:p>
            <a:pPr>
              <a:buNone/>
            </a:pPr>
            <a:r>
              <a:rPr lang="pl-PL" sz="2000" dirty="0" smtClean="0"/>
              <a:t>	-  „skok” </a:t>
            </a:r>
            <a:r>
              <a:rPr lang="pl-PL" sz="2000" dirty="0"/>
              <a:t>– </a:t>
            </a:r>
            <a:r>
              <a:rPr lang="pl-PL" sz="2000" dirty="0" smtClean="0"/>
              <a:t>czyli co ile będziemy obliczać wartość  (ustalmy że potrzebujemy 100 wyników); </a:t>
            </a:r>
          </a:p>
          <a:p>
            <a:pPr>
              <a:buNone/>
            </a:pPr>
            <a:r>
              <a:rPr lang="pl-PL" sz="2000" dirty="0" smtClean="0"/>
              <a:t>	- a, b, c, d – traktować będziemy jako parametry (odwołując się </a:t>
            </a:r>
            <a:br>
              <a:rPr lang="pl-PL" sz="2000" dirty="0" smtClean="0"/>
            </a:br>
            <a:r>
              <a:rPr lang="pl-PL" sz="2000" dirty="0" smtClean="0"/>
              <a:t>w arkuszu kalkulacyjnym do nich po adresach bezwzględnych)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07255" y="-6469"/>
            <a:ext cx="8785225" cy="706537"/>
          </a:xfrm>
        </p:spPr>
        <p:txBody>
          <a:bodyPr/>
          <a:lstStyle/>
          <a:p>
            <a:pPr algn="l"/>
            <a:r>
              <a:rPr lang="pl-PL" altLang="pl-PL" sz="2600" b="1" dirty="0" smtClean="0">
                <a:solidFill>
                  <a:schemeClr val="bg1"/>
                </a:solidFill>
                <a:latin typeface="Bookman Old Style" pitchFamily="18" charset="0"/>
              </a:rPr>
              <a:t>Równania kwadratowe </a:t>
            </a:r>
            <a:r>
              <a:rPr lang="pl-PL" sz="2800" dirty="0">
                <a:solidFill>
                  <a:schemeClr val="bg1"/>
                </a:solidFill>
              </a:rPr>
              <a:t>– </a:t>
            </a:r>
            <a:r>
              <a:rPr lang="pl-PL" altLang="pl-PL" sz="2600" b="1" dirty="0" smtClean="0">
                <a:solidFill>
                  <a:schemeClr val="bg1"/>
                </a:solidFill>
                <a:latin typeface="Bookman Old Style" pitchFamily="18" charset="0"/>
              </a:rPr>
              <a:t>rozwiązanie „graficzne”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 bwMode="auto">
          <a:xfrm>
            <a:off x="350837" y="764704"/>
            <a:ext cx="7776864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pl-PL" sz="2000" dirty="0" smtClean="0"/>
              <a:t>	</a:t>
            </a:r>
            <a:r>
              <a:rPr lang="pl-PL" sz="2000" b="1" dirty="0" smtClean="0"/>
              <a:t> Praca indywidualna lub w zespołach (25 minut)</a:t>
            </a:r>
            <a:endParaRPr lang="pl-PL" sz="700" b="1" dirty="0" smtClean="0"/>
          </a:p>
          <a:p>
            <a:pPr>
              <a:buNone/>
            </a:pPr>
            <a:endParaRPr lang="pl-PL" sz="600" b="1" dirty="0" smtClean="0"/>
          </a:p>
          <a:p>
            <a:r>
              <a:rPr lang="pl-PL" sz="2000" dirty="0" smtClean="0"/>
              <a:t>Na komputerze w arkuszu kalkulacyjnym należy wykonać wykresy funkcji y = ax^2 + </a:t>
            </a:r>
            <a:r>
              <a:rPr lang="pl-PL" sz="2000" dirty="0" err="1" smtClean="0"/>
              <a:t>bx</a:t>
            </a:r>
            <a:r>
              <a:rPr lang="pl-PL" sz="2000" dirty="0" smtClean="0"/>
              <a:t> + c oraz y = d, gdzie a, b, c, d – parametry (podane przykładowo w 1 linii, odwoływać się będziemy do nich po adresach bezwzględnych z dwoma znakami $ lub wprowadzonych nazwach np. </a:t>
            </a:r>
          </a:p>
          <a:p>
            <a:pPr marL="0" indent="0">
              <a:buNone/>
            </a:pPr>
            <a:r>
              <a:rPr lang="pl-PL" sz="2000" b="1" dirty="0" smtClean="0"/>
              <a:t>a-&gt; aa; b-&gt;bb; c-&gt;cc; d-&gt;</a:t>
            </a:r>
            <a:r>
              <a:rPr lang="pl-PL" sz="2000" b="1" dirty="0" err="1" smtClean="0"/>
              <a:t>dd</a:t>
            </a:r>
            <a:r>
              <a:rPr lang="pl-PL" sz="2000" b="1" dirty="0" smtClean="0"/>
              <a:t>)</a:t>
            </a:r>
            <a:endParaRPr lang="pl-PL" sz="2000" dirty="0" smtClean="0"/>
          </a:p>
          <a:p>
            <a:pPr marL="0" indent="0">
              <a:buNone/>
            </a:pPr>
            <a:r>
              <a:rPr lang="pl-PL" sz="2000" dirty="0" smtClean="0"/>
              <a:t>Zakres x do –5 do 5 skok co 0,5;</a:t>
            </a:r>
          </a:p>
          <a:p>
            <a:pPr>
              <a:buNone/>
            </a:pPr>
            <a:endParaRPr lang="pl-PL" sz="2000" dirty="0" smtClean="0"/>
          </a:p>
          <a:p>
            <a:pPr marL="514350" indent="-514350" eaLnBrk="1" hangingPunct="1">
              <a:buFont typeface="Arial" charset="0"/>
              <a:buNone/>
              <a:defRPr/>
            </a:pPr>
            <a:r>
              <a:rPr lang="pl-PL" altLang="pl-PL" sz="2800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endParaRPr lang="pl-PL" altLang="pl-PL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005064"/>
            <a:ext cx="8568952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562522"/>
          </a:xfrm>
        </p:spPr>
        <p:txBody>
          <a:bodyPr/>
          <a:lstStyle/>
          <a:p>
            <a:pPr algn="l"/>
            <a:r>
              <a:rPr lang="pl-PL" altLang="pl-PL" sz="2600" b="1" dirty="0" smtClean="0">
                <a:solidFill>
                  <a:schemeClr val="bg1"/>
                </a:solidFill>
                <a:latin typeface="Bookman Old Style" pitchFamily="18" charset="0"/>
              </a:rPr>
              <a:t>Równania kwadratowe </a:t>
            </a:r>
            <a:r>
              <a:rPr lang="pl-PL" sz="2800" dirty="0">
                <a:solidFill>
                  <a:schemeClr val="bg1"/>
                </a:solidFill>
              </a:rPr>
              <a:t>–</a:t>
            </a:r>
            <a:r>
              <a:rPr lang="pl-PL" sz="2800" dirty="0"/>
              <a:t> </a:t>
            </a:r>
            <a:r>
              <a:rPr lang="pl-PL" altLang="pl-PL" sz="2600" b="1" dirty="0" smtClean="0">
                <a:solidFill>
                  <a:schemeClr val="bg1"/>
                </a:solidFill>
                <a:latin typeface="Bookman Old Style" pitchFamily="18" charset="0"/>
              </a:rPr>
              <a:t>rozwiązanie „graficzne”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 bwMode="auto">
          <a:xfrm>
            <a:off x="323528" y="908720"/>
            <a:ext cx="7776864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pl-PL" sz="2000" dirty="0" smtClean="0"/>
              <a:t>	</a:t>
            </a:r>
            <a:r>
              <a:rPr lang="pl-PL" sz="2800" b="1" dirty="0"/>
              <a:t>E</a:t>
            </a:r>
            <a:r>
              <a:rPr lang="pl-PL" sz="2800" b="1" dirty="0" smtClean="0"/>
              <a:t>fekt</a:t>
            </a:r>
            <a:r>
              <a:rPr lang="pl-PL" altLang="pl-PL" sz="2800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pl-PL" altLang="pl-PL" sz="2800" b="1" dirty="0" smtClean="0"/>
              <a:t>k</a:t>
            </a:r>
            <a:r>
              <a:rPr lang="pl-PL" sz="2800" b="1" dirty="0" smtClean="0"/>
              <a:t>ońcowy </a:t>
            </a:r>
            <a:endParaRPr lang="pl-PL" altLang="pl-PL" sz="2800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556792"/>
            <a:ext cx="8644538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14"/>
          </a:xfrm>
        </p:spPr>
        <p:txBody>
          <a:bodyPr/>
          <a:lstStyle/>
          <a:p>
            <a:pPr algn="l"/>
            <a:r>
              <a:rPr lang="pl-PL" altLang="pl-PL" sz="2600" b="1" dirty="0" smtClean="0">
                <a:solidFill>
                  <a:schemeClr val="bg1"/>
                </a:solidFill>
                <a:latin typeface="Bookman Old Style" pitchFamily="18" charset="0"/>
              </a:rPr>
              <a:t>Równania kwadratowe </a:t>
            </a:r>
            <a:r>
              <a:rPr lang="pl-PL" sz="2800" dirty="0">
                <a:solidFill>
                  <a:schemeClr val="bg1"/>
                </a:solidFill>
              </a:rPr>
              <a:t>– </a:t>
            </a:r>
            <a:r>
              <a:rPr lang="pl-PL" altLang="pl-PL" sz="2600" b="1" dirty="0" smtClean="0">
                <a:solidFill>
                  <a:schemeClr val="bg1"/>
                </a:solidFill>
                <a:latin typeface="Bookman Old Style" pitchFamily="18" charset="0"/>
              </a:rPr>
              <a:t>rozwiązanie „graficzne”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>
          <a:xfrm>
            <a:off x="179512" y="764704"/>
            <a:ext cx="8784976" cy="1800200"/>
          </a:xfrm>
        </p:spPr>
        <p:txBody>
          <a:bodyPr/>
          <a:lstStyle/>
          <a:p>
            <a:r>
              <a:rPr lang="pl-PL" sz="2400" dirty="0" smtClean="0"/>
              <a:t>Jeżeli odpowiednio nie sformatujemy osi </a:t>
            </a:r>
            <a:r>
              <a:rPr lang="pl-PL" sz="2400" dirty="0" err="1" smtClean="0"/>
              <a:t>x,y</a:t>
            </a:r>
            <a:r>
              <a:rPr lang="pl-PL" sz="2400" dirty="0" smtClean="0"/>
              <a:t> </a:t>
            </a:r>
            <a:br>
              <a:rPr lang="pl-PL" sz="2400" dirty="0" smtClean="0"/>
            </a:br>
            <a:r>
              <a:rPr lang="pl-PL" sz="2400" dirty="0" smtClean="0"/>
              <a:t>w wykresie, zdając się na automat, to efekt końcowy nie będzie zadawalający</a:t>
            </a:r>
          </a:p>
          <a:p>
            <a:pPr>
              <a:buNone/>
            </a:pPr>
            <a:r>
              <a:rPr lang="pl-PL" sz="2000" dirty="0" smtClean="0"/>
              <a:t>formatowanie osi ustawione przez nas opcje osi ustawione automatycznie</a:t>
            </a:r>
            <a:endParaRPr lang="pl-PL" sz="2000" dirty="0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451952"/>
            <a:ext cx="4198504" cy="4046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369" y="2420888"/>
            <a:ext cx="4264751" cy="4077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600" b="1" dirty="0" smtClean="0">
                <a:solidFill>
                  <a:schemeClr val="bg1"/>
                </a:solidFill>
                <a:latin typeface="Bookman Old Style" pitchFamily="18" charset="0"/>
              </a:rPr>
              <a:t>Równania kwadratowe </a:t>
            </a:r>
            <a:r>
              <a:rPr lang="pl-PL" sz="2800" dirty="0">
                <a:solidFill>
                  <a:schemeClr val="bg1"/>
                </a:solidFill>
              </a:rPr>
              <a:t>–</a:t>
            </a:r>
            <a:r>
              <a:rPr lang="pl-PL" altLang="pl-PL" sz="2600" b="1" dirty="0" smtClean="0">
                <a:solidFill>
                  <a:schemeClr val="bg1"/>
                </a:solidFill>
                <a:latin typeface="Bookman Old Style" pitchFamily="18" charset="0"/>
              </a:rPr>
              <a:t> rozwiązanie w arkuszu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8" name="Symbol zastępczy zawartości 5"/>
          <p:cNvSpPr txBox="1">
            <a:spLocks/>
          </p:cNvSpPr>
          <p:nvPr/>
        </p:nvSpPr>
        <p:spPr bwMode="auto">
          <a:xfrm>
            <a:off x="755576" y="872716"/>
            <a:ext cx="7776864" cy="684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indent="-342900" eaLnBrk="0" hangingPunct="0">
              <a:spcBef>
                <a:spcPct val="20000"/>
              </a:spcBef>
              <a:defRPr/>
            </a:pPr>
            <a:r>
              <a:rPr lang="pl-PL" sz="2000" dirty="0" smtClean="0"/>
              <a:t>Wykresy tych samych funkcji przy różnym ustawieniu opcji formatowania osi </a:t>
            </a:r>
            <a:r>
              <a:rPr lang="pl-PL" sz="2000" dirty="0" err="1" smtClean="0"/>
              <a:t>x,y</a:t>
            </a:r>
            <a:endParaRPr kumimoji="0" lang="pl-PL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</a:endParaRPr>
          </a:p>
        </p:txBody>
      </p:sp>
      <p:pic>
        <p:nvPicPr>
          <p:cNvPr id="3073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230" y="1600200"/>
            <a:ext cx="7975749" cy="47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964612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Równania kwadratowe </a:t>
            </a:r>
            <a:r>
              <a:rPr lang="pl-PL" sz="2800" dirty="0">
                <a:solidFill>
                  <a:schemeClr val="bg1"/>
                </a:solidFill>
              </a:rPr>
              <a:t>– </a:t>
            </a: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podsumowanie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DF929E0-7C62-437E-9100-370760F5785C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9" name="Symbol zastępczy zawartości 8"/>
          <p:cNvSpPr>
            <a:spLocks noGrp="1"/>
          </p:cNvSpPr>
          <p:nvPr>
            <p:ph idx="1"/>
          </p:nvPr>
        </p:nvSpPr>
        <p:spPr>
          <a:xfrm>
            <a:off x="251520" y="1052736"/>
            <a:ext cx="8640960" cy="4104455"/>
          </a:xfrm>
        </p:spPr>
        <p:txBody>
          <a:bodyPr/>
          <a:lstStyle/>
          <a:p>
            <a:endParaRPr lang="pl-PL" sz="2800" dirty="0" smtClean="0"/>
          </a:p>
          <a:p>
            <a:pPr>
              <a:buNone/>
            </a:pPr>
            <a:endParaRPr lang="pl-PL" sz="2800" i="1" dirty="0"/>
          </a:p>
        </p:txBody>
      </p:sp>
      <p:sp>
        <p:nvSpPr>
          <p:cNvPr id="8" name="Prostokąt 7"/>
          <p:cNvSpPr/>
          <p:nvPr/>
        </p:nvSpPr>
        <p:spPr>
          <a:xfrm>
            <a:off x="467544" y="908721"/>
            <a:ext cx="7920880" cy="7355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b="1" dirty="0" smtClean="0"/>
              <a:t>Wnioski:</a:t>
            </a:r>
          </a:p>
          <a:p>
            <a:r>
              <a:rPr lang="pl-PL" sz="2000" dirty="0" smtClean="0"/>
              <a:t>Rozwiązania  graficzne są „słabsze” od rozwiązań algebraicznych </a:t>
            </a:r>
          </a:p>
          <a:p>
            <a:pPr lvl="0"/>
            <a:r>
              <a:rPr lang="pl-PL" sz="2000" dirty="0"/>
              <a:t>– </a:t>
            </a:r>
            <a:r>
              <a:rPr lang="pl-PL" sz="2000" dirty="0" smtClean="0"/>
              <a:t>gorzej nam odczytać rozwiązania – problem skali (podziałki na osi).</a:t>
            </a:r>
          </a:p>
          <a:p>
            <a:pPr lvl="0"/>
            <a:r>
              <a:rPr lang="pl-PL" sz="2000" dirty="0" smtClean="0"/>
              <a:t>Gdy w zadaniu mamy podać tylko liczbę rozwiązań równania, metoda graficzna jest najszybsza.  </a:t>
            </a:r>
          </a:p>
          <a:p>
            <a:pPr lvl="0"/>
            <a:endParaRPr lang="pl-PL" sz="2000" dirty="0" smtClean="0"/>
          </a:p>
          <a:p>
            <a:r>
              <a:rPr lang="pl-PL" sz="2000" b="1" dirty="0" smtClean="0"/>
              <a:t>Dyskusja rozwiązań w zależności od parametrów:</a:t>
            </a:r>
          </a:p>
          <a:p>
            <a:endParaRPr lang="pl-PL" sz="2400" dirty="0" smtClean="0"/>
          </a:p>
          <a:p>
            <a:r>
              <a:rPr lang="pl-PL" sz="2000" dirty="0" smtClean="0"/>
              <a:t>Dyskusja istnienia rozwiązań;</a:t>
            </a:r>
          </a:p>
          <a:p>
            <a:r>
              <a:rPr lang="pl-PL" sz="2000" dirty="0" smtClean="0"/>
              <a:t>Jeżeli a &gt; 0 i d &lt; y wierzchołka paraboli –0 rozwiązań;</a:t>
            </a:r>
          </a:p>
          <a:p>
            <a:r>
              <a:rPr lang="pl-PL" sz="2000" dirty="0" smtClean="0"/>
              <a:t>Jeżeli a &lt; 0 i d &gt; y wierzchołka paraboli –0 rozwiązań;</a:t>
            </a:r>
          </a:p>
          <a:p>
            <a:r>
              <a:rPr lang="pl-PL" sz="2000" dirty="0" smtClean="0"/>
              <a:t>Jeżeli a ≠ 0 i d = y wierzchołka paraboli –1 rozwiązanie;</a:t>
            </a:r>
          </a:p>
          <a:p>
            <a:r>
              <a:rPr lang="pl-PL" sz="2000" dirty="0" smtClean="0"/>
              <a:t>Jeżeli a &gt; 0 i d &gt; y wierzchołka paraboli –2 rozwiązania;</a:t>
            </a:r>
          </a:p>
          <a:p>
            <a:r>
              <a:rPr lang="pl-PL" sz="2000" dirty="0" smtClean="0"/>
              <a:t>Jeżeli a &lt; 0 i d &lt; y wierzchołka paraboli –2 rozwiązania;</a:t>
            </a:r>
          </a:p>
          <a:p>
            <a:r>
              <a:rPr lang="pl-PL" sz="2000" dirty="0" smtClean="0"/>
              <a:t>Jeżeli a = 0 i b ≠ 0 –1 rozwiązania;</a:t>
            </a:r>
          </a:p>
          <a:p>
            <a:r>
              <a:rPr lang="pl-PL" sz="2000" dirty="0" smtClean="0"/>
              <a:t>Jeżeli a = 0 i b = 0 i d ≠ c – 0 rozwiązań;</a:t>
            </a:r>
          </a:p>
          <a:p>
            <a:r>
              <a:rPr lang="pl-PL" sz="2000" dirty="0" smtClean="0"/>
              <a:t>Jeżeli a = 0 i b = 0 i d = c – </a:t>
            </a:r>
            <a:r>
              <a:rPr lang="pl-PL" sz="2000" dirty="0" smtClean="0">
                <a:sym typeface="Symbol"/>
              </a:rPr>
              <a:t></a:t>
            </a:r>
            <a:r>
              <a:rPr lang="pl-PL" sz="2000" dirty="0" smtClean="0"/>
              <a:t> rozwiązań;</a:t>
            </a:r>
          </a:p>
          <a:p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1491</TotalTime>
  <Words>401</Words>
  <Application>Microsoft Office PowerPoint</Application>
  <PresentationFormat>Pokaz na ekranie (4:3)</PresentationFormat>
  <Paragraphs>95</Paragraphs>
  <Slides>11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8" baseType="lpstr">
      <vt:lpstr>Arial</vt:lpstr>
      <vt:lpstr>Times New Roman</vt:lpstr>
      <vt:lpstr>Symbol</vt:lpstr>
      <vt:lpstr>Bookman Old Style</vt:lpstr>
      <vt:lpstr>Calibri</vt:lpstr>
      <vt:lpstr>Courier New</vt:lpstr>
      <vt:lpstr>Motyw pakietu Office</vt:lpstr>
      <vt:lpstr>Treści multimedialne - kodowanie, przetwarzanie, prezentacja  Odtwarzanie treści multimedialnych</vt:lpstr>
      <vt:lpstr>   Równania kwadratowe  Iwona i Ireneusz Bujnowscy      </vt:lpstr>
      <vt:lpstr>Równanie kwadratowe</vt:lpstr>
      <vt:lpstr>Równania kwadratowe</vt:lpstr>
      <vt:lpstr>Równania kwadratowe – rozwiązanie „graficzne”</vt:lpstr>
      <vt:lpstr>Równania kwadratowe – rozwiązanie „graficzne”</vt:lpstr>
      <vt:lpstr>Równania kwadratowe – rozwiązanie „graficzne”</vt:lpstr>
      <vt:lpstr>Równania kwadratowe – rozwiązanie „graficzne”</vt:lpstr>
      <vt:lpstr>Równania kwadratowe – rozwiązanie w arkuszu</vt:lpstr>
      <vt:lpstr>Równania kwadratowe – podsumowanie</vt:lpstr>
      <vt:lpstr>Prezentacja programu PowerPoint</vt:lpstr>
    </vt:vector>
  </TitlesOfParts>
  <Company>WWSI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Magda Kopacz</cp:lastModifiedBy>
  <cp:revision>145</cp:revision>
  <dcterms:created xsi:type="dcterms:W3CDTF">2009-06-29T13:15:16Z</dcterms:created>
  <dcterms:modified xsi:type="dcterms:W3CDTF">2014-04-08T08:49:00Z</dcterms:modified>
</cp:coreProperties>
</file>