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2"/>
  </p:notesMasterIdLst>
  <p:sldIdLst>
    <p:sldId id="259" r:id="rId2"/>
    <p:sldId id="260" r:id="rId3"/>
    <p:sldId id="353" r:id="rId4"/>
    <p:sldId id="354" r:id="rId5"/>
    <p:sldId id="355" r:id="rId6"/>
    <p:sldId id="356" r:id="rId7"/>
    <p:sldId id="357" r:id="rId8"/>
    <p:sldId id="358" r:id="rId9"/>
    <p:sldId id="359" r:id="rId10"/>
    <p:sldId id="352" r:id="rId11"/>
  </p:sldIdLst>
  <p:sldSz cx="9144000" cy="6858000" type="screen4x3"/>
  <p:notesSz cx="6858000" cy="9144000"/>
  <p:embeddedFontLst>
    <p:embeddedFont>
      <p:font typeface="Bookman Old Style" pitchFamily="18" charset="0"/>
      <p:regular r:id="rId13"/>
      <p:bold r:id="rId14"/>
      <p:italic r:id="rId15"/>
      <p:boldItalic r:id="rId16"/>
    </p:embeddedFont>
    <p:embeddedFont>
      <p:font typeface="Calibri" pitchFamily="34" charset="0"/>
      <p:regular r:id="rId17"/>
      <p:bold r:id="rId18"/>
      <p:italic r:id="rId19"/>
      <p:boldItalic r:id="rId20"/>
    </p:embeddedFont>
  </p:embeddedFontLst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741" autoAdjust="0"/>
    <p:restoredTop sz="69043" autoAdjust="0"/>
  </p:normalViewPr>
  <p:slideViewPr>
    <p:cSldViewPr>
      <p:cViewPr varScale="1">
        <p:scale>
          <a:sx n="89" d="100"/>
          <a:sy n="89" d="100"/>
        </p:scale>
        <p:origin x="-75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5116E03-3495-47B8-9E8D-301B6327CA22}" type="datetimeFigureOut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1FE6687-B335-49C6-9C75-8AF7B3E725F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521187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7FF3D-9BA1-4DBC-A297-255E9698D5C9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CFCEA-9246-4AC6-90E5-D66D9AC3673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FC85A-09EF-4C2C-BA5F-985EEEDC2326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8B06D-DFA0-406F-9FC0-BEAB20AFEF3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47D91A-87CF-4D60-8932-4F9B71787690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27351-BEFF-43DD-A4A3-47D4BCD538A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B636D-08BB-49E3-9A65-E7E789A02E4A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5F155-B78B-47E6-8E94-6D65AA45F56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6BB4A-D710-4FE1-9F82-7DACB8DB6FC8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3F49D-61DF-42B7-9D67-D400DB98B8F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A52C5-157A-4F73-B495-8F7F118224F3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5B2C7-E900-4EC9-BC0B-F00A2846BDB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8E939-A1C3-4BC0-B7A8-4D1726986C81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D76BF-1A03-438B-967E-40A964C77F8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07119-6435-4014-BAF7-286727EBF318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54E3C-D345-4F90-A0D4-3625DFB3BF6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6A166-063E-40C7-BAD3-25E905B57A7B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8414C-9297-4BB3-BC6E-CFF1A569C1C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1A3CFA-9432-4318-BF35-172875B05882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50644-EF27-4FA3-80E6-D1C42A93E55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64C7A5-D2C3-460A-B790-903E17DCA86B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D25C7-AABE-4465-9466-1CEA2B7B82B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C46B450-0CC0-49B0-A042-52E78432F049}" type="datetime1">
              <a:rPr lang="pl-PL"/>
              <a:pPr>
                <a:defRPr/>
              </a:pPr>
              <a:t>2014-09-15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CF09A9E-7C94-4E3E-96BF-394AF4C70A1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pl/url?sa=i&amp;rct=j&amp;q=&amp;esrc=s&amp;source=images&amp;cd=&amp;cad=rja&amp;docid=uh_zBlrYq-q5KM&amp;tbnid=tdifM8zPyYourM:&amp;ved=&amp;url=http://www.guiadatecnologia.com/2012/02/o-que-sao-caracteres-especiais.html&amp;ei=_UwTU9XsEcKj0QWviIDwBw&amp;bvm=bv.62286460,d.d2k&amp;psig=AFQjCNELTIMKXljyVGttOid_BpK8HNJo7A&amp;ust=1393860170560116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lyZQPjUT5B4" TargetMode="Externa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/>
          <a:lstStyle/>
          <a:p>
            <a:pPr eaLnBrk="1" hangingPunct="1"/>
            <a:r>
              <a:rPr lang="pl-PL" altLang="pl-PL" sz="3600" b="1" smtClean="0"/>
              <a:t>Treści multimedialne - kodowanie, przetwarzanie, prezentacja</a:t>
            </a:r>
            <a:r>
              <a:rPr lang="pl-PL" altLang="pl-PL" sz="3600" smtClean="0"/>
              <a:t/>
            </a:r>
            <a:br>
              <a:rPr lang="pl-PL" altLang="pl-PL" sz="3600" smtClean="0"/>
            </a:br>
            <a:r>
              <a:rPr lang="pl-PL" altLang="pl-PL" sz="1600" smtClean="0"/>
              <a:t/>
            </a:r>
            <a:br>
              <a:rPr lang="pl-PL" altLang="pl-PL" sz="1600" smtClean="0"/>
            </a:br>
            <a:r>
              <a:rPr lang="pl-PL" altLang="pl-PL" sz="360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205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0F5A4C-9F1B-485A-9908-76E293B42B25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pic>
        <p:nvPicPr>
          <p:cNvPr id="2054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2B7C71-1BEE-40D2-959A-6C75B0AD325D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5" name="Tytuł 5"/>
          <p:cNvSpPr>
            <a:spLocks noGrp="1"/>
          </p:cNvSpPr>
          <p:nvPr>
            <p:ph type="title"/>
          </p:nvPr>
        </p:nvSpPr>
        <p:spPr>
          <a:xfrm>
            <a:off x="0" y="188913"/>
            <a:ext cx="8101013" cy="4752975"/>
          </a:xfrm>
        </p:spPr>
        <p:txBody>
          <a:bodyPr anchor="t"/>
          <a:lstStyle/>
          <a:p>
            <a:r>
              <a:rPr lang="pl-PL" altLang="pl-PL" sz="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  <a:t>Sortowanie bąbelkowe</a:t>
            </a:r>
            <a:r>
              <a:rPr lang="pl-PL" altLang="pl-PL" sz="36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6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6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(</a:t>
            </a:r>
            <a:r>
              <a:rPr lang="pl-PL" sz="3600" dirty="0" err="1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bubblesort</a:t>
            </a:r>
            <a:r>
              <a:rPr lang="pl-PL" sz="36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)</a:t>
            </a:r>
            <a:br>
              <a:rPr lang="pl-PL" sz="36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</a:br>
            <a:r>
              <a:rPr lang="pl-PL" altLang="pl-PL" sz="36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6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Iwona i Ireneusz Bujnowscy</a:t>
            </a:r>
            <a: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105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105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6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6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endParaRPr lang="pl-PL" altLang="pl-PL" sz="3200" b="1" dirty="0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Sortowanie bąbelkowe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283968" y="836712"/>
            <a:ext cx="2232248" cy="792088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None/>
            </a:pPr>
            <a:r>
              <a:rPr lang="pl-PL" altLang="pl-PL" sz="2800" dirty="0" err="1" smtClean="0">
                <a:latin typeface="Bookman Old Style" pitchFamily="18" charset="0"/>
              </a:rPr>
              <a:t>bubblesort</a:t>
            </a:r>
            <a:r>
              <a:rPr lang="pl-PL" sz="2800" dirty="0" smtClean="0"/>
              <a:t> </a:t>
            </a:r>
            <a:endParaRPr lang="pl-PL" altLang="pl-PL" sz="2800" dirty="0" smtClean="0">
              <a:latin typeface="Bookman Old Style" pitchFamily="18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</p:txBody>
      </p:sp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pic>
        <p:nvPicPr>
          <p:cNvPr id="7170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6876256" y="188640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7" name="Prostokąt 6"/>
          <p:cNvSpPr/>
          <p:nvPr/>
        </p:nvSpPr>
        <p:spPr>
          <a:xfrm>
            <a:off x="251520" y="1916832"/>
            <a:ext cx="80648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/>
              <a:t>Algorytm sortowania bąbelkowego opiera się na porównywaniu kolejnych sąsiednich par elementów i sprawdzaniu, czy ich wzajemne położenie w tablicy jest odpowiednie z punktu widzenia wymaganego końcowego uporządkowania.</a:t>
            </a:r>
            <a:endParaRPr lang="pl-PL" sz="2000" dirty="0"/>
          </a:p>
        </p:txBody>
      </p:sp>
      <p:sp>
        <p:nvSpPr>
          <p:cNvPr id="8" name="Prostokąt 7"/>
          <p:cNvSpPr/>
          <p:nvPr/>
        </p:nvSpPr>
        <p:spPr>
          <a:xfrm>
            <a:off x="251520" y="3356992"/>
            <a:ext cx="80648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sz="2000" dirty="0" smtClean="0"/>
              <a:t> </a:t>
            </a:r>
          </a:p>
          <a:p>
            <a:pPr lvl="0"/>
            <a:r>
              <a:rPr lang="pl-PL" sz="2000" dirty="0" smtClean="0"/>
              <a:t> </a:t>
            </a:r>
            <a:r>
              <a:rPr lang="pl-PL" sz="2000" b="1" i="1" dirty="0" smtClean="0"/>
              <a:t>for (</a:t>
            </a:r>
            <a:r>
              <a:rPr lang="pl-PL" sz="2000" b="1" i="1" dirty="0" err="1" smtClean="0"/>
              <a:t>int</a:t>
            </a:r>
            <a:r>
              <a:rPr lang="pl-PL" sz="2000" b="1" i="1" dirty="0" smtClean="0"/>
              <a:t> i=0; i&lt;n-1; i++)</a:t>
            </a:r>
          </a:p>
          <a:p>
            <a:pPr lvl="0"/>
            <a:r>
              <a:rPr lang="pl-PL" sz="2000" b="1" i="1" dirty="0" smtClean="0"/>
              <a:t>       </a:t>
            </a:r>
            <a:r>
              <a:rPr lang="pl-PL" sz="2000" b="1" i="1" dirty="0" err="1" smtClean="0"/>
              <a:t>if</a:t>
            </a:r>
            <a:r>
              <a:rPr lang="pl-PL" sz="2000" b="1" i="1" dirty="0" smtClean="0"/>
              <a:t> (t[i] &gt; t[i+1]) </a:t>
            </a:r>
            <a:r>
              <a:rPr lang="pl-PL" sz="2000" b="1" i="1" dirty="0" err="1" smtClean="0"/>
              <a:t>swap</a:t>
            </a:r>
            <a:r>
              <a:rPr lang="pl-PL" sz="2000" b="1" i="1" dirty="0" smtClean="0"/>
              <a:t>(t[i], t[i+1]);</a:t>
            </a:r>
          </a:p>
          <a:p>
            <a:r>
              <a:rPr lang="pl-PL" sz="2000" dirty="0" smtClean="0"/>
              <a:t> </a:t>
            </a:r>
            <a:endParaRPr lang="pl-PL" sz="2000" dirty="0"/>
          </a:p>
        </p:txBody>
      </p:sp>
      <p:sp>
        <p:nvSpPr>
          <p:cNvPr id="9" name="Prostokąt 8"/>
          <p:cNvSpPr/>
          <p:nvPr/>
        </p:nvSpPr>
        <p:spPr>
          <a:xfrm>
            <a:off x="251520" y="4725144"/>
            <a:ext cx="806489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/>
              <a:t>Dla i=0 sprawdzany jest warunek t[0]&gt;t[i]  jeżeli jest prawdziwy następuje zamiana elementów  miejscami</a:t>
            </a:r>
          </a:p>
          <a:p>
            <a:r>
              <a:rPr lang="pl-PL" sz="2000" dirty="0" smtClean="0"/>
              <a:t>…</a:t>
            </a:r>
          </a:p>
          <a:p>
            <a:r>
              <a:rPr lang="pl-PL" sz="2000" dirty="0" smtClean="0"/>
              <a:t>Dla i=n-2 sprawdzamy warunek t[n-2]&gt;t[n-1] i zamieniamy miejscami elementy jeżeli warunek jest prawdziwy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Sortowanie bąbelkowe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283968" y="836712"/>
            <a:ext cx="2232248" cy="792088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None/>
            </a:pPr>
            <a:r>
              <a:rPr lang="pl-PL" altLang="pl-PL" sz="2800" dirty="0" err="1" smtClean="0">
                <a:latin typeface="Bookman Old Style" pitchFamily="18" charset="0"/>
              </a:rPr>
              <a:t>bubblesort</a:t>
            </a:r>
            <a:r>
              <a:rPr lang="pl-PL" sz="2800" dirty="0" smtClean="0"/>
              <a:t> </a:t>
            </a:r>
            <a:endParaRPr lang="pl-PL" altLang="pl-PL" sz="2800" dirty="0" smtClean="0">
              <a:latin typeface="Bookman Old Style" pitchFamily="18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</p:txBody>
      </p:sp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pic>
        <p:nvPicPr>
          <p:cNvPr id="7170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6876256" y="188640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8" name="Prostokąt 7"/>
          <p:cNvSpPr/>
          <p:nvPr/>
        </p:nvSpPr>
        <p:spPr>
          <a:xfrm>
            <a:off x="179512" y="620688"/>
            <a:ext cx="57606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sz="2000" dirty="0" smtClean="0"/>
              <a:t> </a:t>
            </a:r>
          </a:p>
          <a:p>
            <a:pPr lvl="0"/>
            <a:r>
              <a:rPr lang="pl-PL" sz="2000" dirty="0" smtClean="0"/>
              <a:t> for (</a:t>
            </a:r>
            <a:r>
              <a:rPr lang="pl-PL" sz="2000" dirty="0" err="1" smtClean="0"/>
              <a:t>int</a:t>
            </a:r>
            <a:r>
              <a:rPr lang="pl-PL" sz="2000" dirty="0" smtClean="0"/>
              <a:t> i=0; i&lt;n-1; i++)</a:t>
            </a:r>
          </a:p>
          <a:p>
            <a:pPr lvl="0"/>
            <a:r>
              <a:rPr lang="pl-PL" sz="2000" dirty="0" smtClean="0"/>
              <a:t>       </a:t>
            </a:r>
            <a:r>
              <a:rPr lang="pl-PL" sz="2000" dirty="0" err="1" smtClean="0"/>
              <a:t>if</a:t>
            </a:r>
            <a:r>
              <a:rPr lang="pl-PL" sz="2000" dirty="0" smtClean="0"/>
              <a:t> (t[i] &gt; t[i+1]) </a:t>
            </a:r>
            <a:r>
              <a:rPr lang="pl-PL" sz="2000" dirty="0" err="1" smtClean="0"/>
              <a:t>swap</a:t>
            </a:r>
            <a:r>
              <a:rPr lang="pl-PL" sz="2000" dirty="0" smtClean="0"/>
              <a:t>(t[i], t[i+1]);</a:t>
            </a:r>
          </a:p>
          <a:p>
            <a:r>
              <a:rPr lang="pl-PL" sz="2000" dirty="0" smtClean="0"/>
              <a:t> </a:t>
            </a:r>
            <a:endParaRPr lang="pl-PL" sz="2000" dirty="0"/>
          </a:p>
        </p:txBody>
      </p:sp>
      <p:graphicFrame>
        <p:nvGraphicFramePr>
          <p:cNvPr id="10" name="Tabela 9"/>
          <p:cNvGraphicFramePr>
            <a:graphicFrameLocks noGrp="1"/>
          </p:cNvGraphicFramePr>
          <p:nvPr/>
        </p:nvGraphicFramePr>
        <p:xfrm>
          <a:off x="539552" y="2636912"/>
          <a:ext cx="7056788" cy="4032444"/>
        </p:xfrm>
        <a:graphic>
          <a:graphicData uri="http://schemas.openxmlformats.org/drawingml/2006/table">
            <a:tbl>
              <a:tblPr/>
              <a:tblGrid>
                <a:gridCol w="716705"/>
                <a:gridCol w="716705"/>
                <a:gridCol w="716705"/>
                <a:gridCol w="716705"/>
                <a:gridCol w="716705"/>
                <a:gridCol w="716705"/>
                <a:gridCol w="716705"/>
                <a:gridCol w="716705"/>
                <a:gridCol w="661574"/>
                <a:gridCol w="661574"/>
              </a:tblGrid>
              <a:tr h="298118"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1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1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1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1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1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1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1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1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1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1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809"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118">
                <a:tc>
                  <a:txBody>
                    <a:bodyPr/>
                    <a:lstStyle/>
                    <a:p>
                      <a:pPr algn="l" fontAlgn="b"/>
                      <a:endParaRPr lang="pl-PL" sz="14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4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400" b="0" i="0" u="none" strike="noStrike" dirty="0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4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4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4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4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4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4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pl-PL" sz="1400" b="0" i="0" u="none" strike="noStrike">
                        <a:solidFill>
                          <a:srgbClr val="000000"/>
                        </a:solidFill>
                        <a:latin typeface="Czcionka tekstu podstawowego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98118"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1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1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1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1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1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1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1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1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1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l-PL" sz="1000" b="0" i="1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809"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809"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809"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809"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809"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809"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809"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809"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809"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3" name="Prostokąt 12"/>
          <p:cNvSpPr/>
          <p:nvPr/>
        </p:nvSpPr>
        <p:spPr>
          <a:xfrm>
            <a:off x="251520" y="1700808"/>
            <a:ext cx="80648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/>
              <a:t>W pierwszym wierszu tablica t[n] n=10</a:t>
            </a:r>
          </a:p>
          <a:p>
            <a:r>
              <a:rPr lang="pl-PL" sz="2000" dirty="0" smtClean="0"/>
              <a:t>W następnych wierszach wizualizacja przejścia całej pętli od i=0 do i=8 czyli sprawdzenie 9 par i zamiana miejscami (żółte tło)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Sortowanie bąbelkowe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283968" y="836712"/>
            <a:ext cx="2232248" cy="792088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None/>
            </a:pPr>
            <a:r>
              <a:rPr lang="pl-PL" altLang="pl-PL" sz="2800" dirty="0" err="1" smtClean="0">
                <a:latin typeface="Bookman Old Style" pitchFamily="18" charset="0"/>
              </a:rPr>
              <a:t>bubblesort</a:t>
            </a:r>
            <a:r>
              <a:rPr lang="pl-PL" sz="2800" dirty="0" smtClean="0"/>
              <a:t> </a:t>
            </a:r>
            <a:endParaRPr lang="pl-PL" altLang="pl-PL" sz="2800" dirty="0" smtClean="0">
              <a:latin typeface="Bookman Old Style" pitchFamily="18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</p:txBody>
      </p:sp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pic>
        <p:nvPicPr>
          <p:cNvPr id="7170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6876256" y="188640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7" name="Prostokąt 6"/>
          <p:cNvSpPr/>
          <p:nvPr/>
        </p:nvSpPr>
        <p:spPr>
          <a:xfrm>
            <a:off x="395536" y="2708920"/>
            <a:ext cx="80648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/>
              <a:t>Po jednym przejściu pętli tylko 1 element ( bąbelek) w naszym przypadku 9 jest na swoim miejscu . Aby wszystkie elementy znalazły się na swoim miejscu powinniśmy powtórzyć wszystko n-1 razy. Dokładamy pętlę zewnętrzną </a:t>
            </a:r>
            <a:r>
              <a:rPr lang="pl-PL" sz="2000" i="1" dirty="0" smtClean="0"/>
              <a:t>for (</a:t>
            </a:r>
            <a:r>
              <a:rPr lang="pl-PL" sz="2000" i="1" dirty="0" err="1" smtClean="0"/>
              <a:t>int</a:t>
            </a:r>
            <a:r>
              <a:rPr lang="pl-PL" sz="2000" i="1" dirty="0" smtClean="0"/>
              <a:t> p=1; </a:t>
            </a:r>
            <a:r>
              <a:rPr lang="pl-PL" sz="2000" i="1" dirty="0" err="1" smtClean="0"/>
              <a:t>p&lt;n</a:t>
            </a:r>
            <a:r>
              <a:rPr lang="pl-PL" sz="2000" i="1" dirty="0" smtClean="0"/>
              <a:t>; p++)</a:t>
            </a:r>
            <a:endParaRPr lang="pl-PL" sz="2000" i="1" dirty="0"/>
          </a:p>
        </p:txBody>
      </p:sp>
      <p:sp>
        <p:nvSpPr>
          <p:cNvPr id="8" name="Prostokąt 7"/>
          <p:cNvSpPr/>
          <p:nvPr/>
        </p:nvSpPr>
        <p:spPr>
          <a:xfrm>
            <a:off x="323528" y="4293096"/>
            <a:ext cx="80648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/>
              <a:t>      for (</a:t>
            </a:r>
            <a:r>
              <a:rPr lang="pl-PL" sz="2000" dirty="0" err="1" smtClean="0"/>
              <a:t>int</a:t>
            </a:r>
            <a:r>
              <a:rPr lang="pl-PL" sz="2000" dirty="0" smtClean="0"/>
              <a:t> p=1; </a:t>
            </a:r>
            <a:r>
              <a:rPr lang="pl-PL" sz="2000" dirty="0" err="1" smtClean="0"/>
              <a:t>p&lt;n</a:t>
            </a:r>
            <a:r>
              <a:rPr lang="pl-PL" sz="2000" dirty="0" smtClean="0"/>
              <a:t>; p++)</a:t>
            </a:r>
          </a:p>
          <a:p>
            <a:pPr lvl="0"/>
            <a:r>
              <a:rPr lang="pl-PL" sz="2000" dirty="0" smtClean="0"/>
              <a:t>	 for (</a:t>
            </a:r>
            <a:r>
              <a:rPr lang="pl-PL" sz="2000" dirty="0" err="1" smtClean="0"/>
              <a:t>int</a:t>
            </a:r>
            <a:r>
              <a:rPr lang="pl-PL" sz="2000" dirty="0" smtClean="0"/>
              <a:t> i=0; i&lt;n-1; i++)</a:t>
            </a:r>
          </a:p>
          <a:p>
            <a:pPr lvl="0"/>
            <a:r>
              <a:rPr lang="pl-PL" sz="2000" dirty="0" smtClean="0"/>
              <a:t>    	  	 </a:t>
            </a:r>
            <a:r>
              <a:rPr lang="pl-PL" sz="2000" dirty="0" err="1" smtClean="0"/>
              <a:t>if</a:t>
            </a:r>
            <a:r>
              <a:rPr lang="pl-PL" sz="2000" dirty="0" smtClean="0"/>
              <a:t> (t[i] &gt; t[i+1]) </a:t>
            </a:r>
            <a:r>
              <a:rPr lang="pl-PL" sz="2000" dirty="0" err="1" smtClean="0"/>
              <a:t>swap</a:t>
            </a:r>
            <a:r>
              <a:rPr lang="pl-PL" sz="2000" dirty="0" smtClean="0"/>
              <a:t>(t[i], t[i+1]);</a:t>
            </a:r>
          </a:p>
          <a:p>
            <a:r>
              <a:rPr lang="pl-PL" sz="2000" dirty="0" smtClean="0"/>
              <a:t> </a:t>
            </a:r>
            <a:endParaRPr lang="pl-PL" sz="2000" dirty="0"/>
          </a:p>
        </p:txBody>
      </p:sp>
      <p:graphicFrame>
        <p:nvGraphicFramePr>
          <p:cNvPr id="10" name="Tabela 9"/>
          <p:cNvGraphicFramePr>
            <a:graphicFrameLocks noGrp="1"/>
          </p:cNvGraphicFramePr>
          <p:nvPr/>
        </p:nvGraphicFramePr>
        <p:xfrm>
          <a:off x="755576" y="2060848"/>
          <a:ext cx="5760640" cy="576064"/>
        </p:xfrm>
        <a:graphic>
          <a:graphicData uri="http://schemas.openxmlformats.org/drawingml/2006/table">
            <a:tbl>
              <a:tblPr/>
              <a:tblGrid>
                <a:gridCol w="585065"/>
                <a:gridCol w="585065"/>
                <a:gridCol w="585065"/>
                <a:gridCol w="585065"/>
                <a:gridCol w="585065"/>
                <a:gridCol w="585065"/>
                <a:gridCol w="585065"/>
                <a:gridCol w="585065"/>
                <a:gridCol w="540060"/>
                <a:gridCol w="540060"/>
              </a:tblGrid>
              <a:tr h="576064"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Sortowanie bąbelkowe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572000" y="68240"/>
            <a:ext cx="2232248" cy="792088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None/>
            </a:pPr>
            <a:r>
              <a:rPr lang="pl-PL" altLang="pl-PL" sz="2800" dirty="0" err="1" smtClean="0">
                <a:latin typeface="Bookman Old Style" pitchFamily="18" charset="0"/>
              </a:rPr>
              <a:t>bubblesort</a:t>
            </a:r>
            <a:r>
              <a:rPr lang="pl-PL" sz="2800" dirty="0" smtClean="0"/>
              <a:t> </a:t>
            </a:r>
            <a:endParaRPr lang="pl-PL" altLang="pl-PL" sz="2800" dirty="0" smtClean="0">
              <a:latin typeface="Bookman Old Style" pitchFamily="18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</p:txBody>
      </p:sp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pic>
        <p:nvPicPr>
          <p:cNvPr id="7170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6876256" y="188640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8" name="Prostokąt 7"/>
          <p:cNvSpPr/>
          <p:nvPr/>
        </p:nvSpPr>
        <p:spPr>
          <a:xfrm>
            <a:off x="395536" y="1988840"/>
            <a:ext cx="80648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/>
              <a:t>      for (</a:t>
            </a:r>
            <a:r>
              <a:rPr lang="pl-PL" sz="2000" dirty="0" err="1" smtClean="0"/>
              <a:t>int</a:t>
            </a:r>
            <a:r>
              <a:rPr lang="pl-PL" sz="2000" dirty="0" smtClean="0"/>
              <a:t> p=1; </a:t>
            </a:r>
            <a:r>
              <a:rPr lang="pl-PL" sz="2000" dirty="0" err="1" smtClean="0"/>
              <a:t>p&lt;n</a:t>
            </a:r>
            <a:r>
              <a:rPr lang="pl-PL" sz="2000" dirty="0" smtClean="0"/>
              <a:t>; p++)</a:t>
            </a:r>
          </a:p>
          <a:p>
            <a:pPr lvl="0"/>
            <a:r>
              <a:rPr lang="pl-PL" sz="2000" dirty="0" smtClean="0"/>
              <a:t>	 for (</a:t>
            </a:r>
            <a:r>
              <a:rPr lang="pl-PL" sz="2000" dirty="0" err="1" smtClean="0"/>
              <a:t>int</a:t>
            </a:r>
            <a:r>
              <a:rPr lang="pl-PL" sz="2000" dirty="0" smtClean="0"/>
              <a:t> i=0; i&lt;n-1; i++)</a:t>
            </a:r>
          </a:p>
          <a:p>
            <a:pPr lvl="0"/>
            <a:r>
              <a:rPr lang="pl-PL" sz="2000" dirty="0" smtClean="0"/>
              <a:t>    	  	 </a:t>
            </a:r>
            <a:r>
              <a:rPr lang="pl-PL" sz="2000" dirty="0" err="1" smtClean="0"/>
              <a:t>if</a:t>
            </a:r>
            <a:r>
              <a:rPr lang="pl-PL" sz="2000" dirty="0" smtClean="0"/>
              <a:t> (t[i] &gt; t[i+1]) </a:t>
            </a:r>
            <a:r>
              <a:rPr lang="pl-PL" sz="2000" dirty="0" err="1" smtClean="0"/>
              <a:t>swap</a:t>
            </a:r>
            <a:r>
              <a:rPr lang="pl-PL" sz="2000" dirty="0" smtClean="0"/>
              <a:t>(t[i], t[i+1]);</a:t>
            </a:r>
          </a:p>
          <a:p>
            <a:r>
              <a:rPr lang="pl-PL" sz="2000" dirty="0" smtClean="0"/>
              <a:t> </a:t>
            </a:r>
            <a:endParaRPr lang="pl-PL" sz="2000" dirty="0"/>
          </a:p>
        </p:txBody>
      </p:sp>
      <p:graphicFrame>
        <p:nvGraphicFramePr>
          <p:cNvPr id="10" name="Tabela 9"/>
          <p:cNvGraphicFramePr>
            <a:graphicFrameLocks noGrp="1"/>
          </p:cNvGraphicFramePr>
          <p:nvPr/>
        </p:nvGraphicFramePr>
        <p:xfrm>
          <a:off x="683568" y="1412776"/>
          <a:ext cx="6048680" cy="576064"/>
        </p:xfrm>
        <a:graphic>
          <a:graphicData uri="http://schemas.openxmlformats.org/drawingml/2006/table">
            <a:tbl>
              <a:tblPr/>
              <a:tblGrid>
                <a:gridCol w="614319"/>
                <a:gridCol w="614319"/>
                <a:gridCol w="614319"/>
                <a:gridCol w="614319"/>
                <a:gridCol w="614319"/>
                <a:gridCol w="614319"/>
                <a:gridCol w="614319"/>
                <a:gridCol w="614319"/>
                <a:gridCol w="567064"/>
                <a:gridCol w="567064"/>
              </a:tblGrid>
              <a:tr h="576064"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20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ela 8"/>
          <p:cNvGraphicFramePr>
            <a:graphicFrameLocks noGrp="1"/>
          </p:cNvGraphicFramePr>
          <p:nvPr/>
        </p:nvGraphicFramePr>
        <p:xfrm>
          <a:off x="611560" y="3140968"/>
          <a:ext cx="5976658" cy="3096342"/>
        </p:xfrm>
        <a:graphic>
          <a:graphicData uri="http://schemas.openxmlformats.org/drawingml/2006/table">
            <a:tbl>
              <a:tblPr/>
              <a:tblGrid>
                <a:gridCol w="607004"/>
                <a:gridCol w="607004"/>
                <a:gridCol w="607004"/>
                <a:gridCol w="607004"/>
                <a:gridCol w="607004"/>
                <a:gridCol w="607004"/>
                <a:gridCol w="607004"/>
                <a:gridCol w="607004"/>
                <a:gridCol w="560313"/>
                <a:gridCol w="560313"/>
              </a:tblGrid>
              <a:tr h="344038"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038"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038"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038"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038"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038"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038"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038"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 dirty="0">
                          <a:solidFill>
                            <a:srgbClr val="000000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>
                          <a:solidFill>
                            <a:srgbClr val="000000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038"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 dirty="0">
                          <a:solidFill>
                            <a:schemeClr val="tx1"/>
                          </a:solidFill>
                          <a:latin typeface="Czcionka tekstu podstawowego"/>
                        </a:rPr>
                        <a:t>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 dirty="0">
                          <a:solidFill>
                            <a:schemeClr val="tx1"/>
                          </a:solidFill>
                          <a:latin typeface="Czcionka tekstu podstawowego"/>
                        </a:rPr>
                        <a:t>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 dirty="0">
                          <a:solidFill>
                            <a:schemeClr val="tx1"/>
                          </a:solidFill>
                          <a:latin typeface="Czcionka tekstu podstawowego"/>
                        </a:rPr>
                        <a:t>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 dirty="0">
                          <a:solidFill>
                            <a:schemeClr val="tx1"/>
                          </a:solidFill>
                          <a:latin typeface="Czcionka tekstu podstawowego"/>
                        </a:rPr>
                        <a:t>1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 dirty="0">
                          <a:solidFill>
                            <a:schemeClr val="tx1"/>
                          </a:solidFill>
                          <a:latin typeface="Czcionka tekstu podstawowego"/>
                        </a:rPr>
                        <a:t>7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 dirty="0">
                          <a:solidFill>
                            <a:schemeClr val="tx1"/>
                          </a:solidFill>
                          <a:latin typeface="Czcionka tekstu podstawowego"/>
                        </a:rPr>
                        <a:t>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 dirty="0">
                          <a:solidFill>
                            <a:schemeClr val="tx1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0" i="0" u="none" strike="noStrike" dirty="0">
                          <a:solidFill>
                            <a:schemeClr val="tx1"/>
                          </a:solidFill>
                          <a:latin typeface="Czcionka tekstu podstawowego"/>
                        </a:rPr>
                        <a:t>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 dirty="0">
                          <a:solidFill>
                            <a:schemeClr val="tx1"/>
                          </a:solidFill>
                          <a:latin typeface="Czcionka tekstu podstawowego"/>
                        </a:rPr>
                        <a:t>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l-PL" sz="1600" b="1" i="0" u="none" strike="noStrike" dirty="0">
                          <a:solidFill>
                            <a:schemeClr val="tx1"/>
                          </a:solidFill>
                          <a:latin typeface="Czcionka tekstu podstawowego"/>
                        </a:rPr>
                        <a:t>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Prostokąt 10"/>
          <p:cNvSpPr/>
          <p:nvPr/>
        </p:nvSpPr>
        <p:spPr>
          <a:xfrm>
            <a:off x="251520" y="6309320"/>
            <a:ext cx="80648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/>
              <a:t>Efekt działania dla p=2         (8 i 9 na swoich miejscach)</a:t>
            </a:r>
            <a:endParaRPr lang="pl-PL" sz="2000" dirty="0"/>
          </a:p>
        </p:txBody>
      </p:sp>
      <p:sp>
        <p:nvSpPr>
          <p:cNvPr id="12" name="Prostokąt 11"/>
          <p:cNvSpPr/>
          <p:nvPr/>
        </p:nvSpPr>
        <p:spPr>
          <a:xfrm>
            <a:off x="683568" y="836712"/>
            <a:ext cx="53285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/>
              <a:t>Efekt działania dla p=1 (9 na swoim miejscu) 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Sortowanie bąbelkowe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572000" y="68240"/>
            <a:ext cx="2232248" cy="792088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None/>
            </a:pPr>
            <a:r>
              <a:rPr lang="pl-PL" altLang="pl-PL" sz="2800" dirty="0" err="1" smtClean="0">
                <a:latin typeface="Bookman Old Style" pitchFamily="18" charset="0"/>
              </a:rPr>
              <a:t>bubblesort</a:t>
            </a:r>
            <a:r>
              <a:rPr lang="pl-PL" sz="2800" dirty="0" smtClean="0"/>
              <a:t> </a:t>
            </a:r>
            <a:endParaRPr lang="pl-PL" altLang="pl-PL" sz="2800" dirty="0" smtClean="0">
              <a:latin typeface="Bookman Old Style" pitchFamily="18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</p:txBody>
      </p:sp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pic>
        <p:nvPicPr>
          <p:cNvPr id="7170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6948264" y="188640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8" name="Prostokąt 7"/>
          <p:cNvSpPr/>
          <p:nvPr/>
        </p:nvSpPr>
        <p:spPr>
          <a:xfrm>
            <a:off x="323528" y="692696"/>
            <a:ext cx="80648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/>
              <a:t>      for (</a:t>
            </a:r>
            <a:r>
              <a:rPr lang="pl-PL" sz="2000" dirty="0" err="1" smtClean="0"/>
              <a:t>int</a:t>
            </a:r>
            <a:r>
              <a:rPr lang="pl-PL" sz="2000" dirty="0" smtClean="0"/>
              <a:t> p=1; </a:t>
            </a:r>
            <a:r>
              <a:rPr lang="pl-PL" sz="2000" dirty="0" err="1" smtClean="0"/>
              <a:t>p&lt;n</a:t>
            </a:r>
            <a:r>
              <a:rPr lang="pl-PL" sz="2000" dirty="0" smtClean="0"/>
              <a:t>; p++)</a:t>
            </a:r>
          </a:p>
          <a:p>
            <a:pPr lvl="0"/>
            <a:r>
              <a:rPr lang="pl-PL" sz="2000" dirty="0" smtClean="0"/>
              <a:t>	 for (</a:t>
            </a:r>
            <a:r>
              <a:rPr lang="pl-PL" sz="2000" dirty="0" err="1" smtClean="0"/>
              <a:t>int</a:t>
            </a:r>
            <a:r>
              <a:rPr lang="pl-PL" sz="2000" dirty="0" smtClean="0"/>
              <a:t> i=0; i&lt;n-1; i++)</a:t>
            </a:r>
          </a:p>
          <a:p>
            <a:pPr lvl="0"/>
            <a:r>
              <a:rPr lang="pl-PL" sz="2000" dirty="0" smtClean="0"/>
              <a:t>    	  	 </a:t>
            </a:r>
            <a:r>
              <a:rPr lang="pl-PL" sz="2000" dirty="0" err="1" smtClean="0"/>
              <a:t>if</a:t>
            </a:r>
            <a:r>
              <a:rPr lang="pl-PL" sz="2000" dirty="0" smtClean="0"/>
              <a:t> (t[i] &gt; t[i+1]) </a:t>
            </a:r>
            <a:r>
              <a:rPr lang="pl-PL" sz="2000" dirty="0" err="1" smtClean="0"/>
              <a:t>swap</a:t>
            </a:r>
            <a:r>
              <a:rPr lang="pl-PL" sz="2000" dirty="0" smtClean="0"/>
              <a:t>(t[i], t[i+1]);</a:t>
            </a:r>
          </a:p>
          <a:p>
            <a:r>
              <a:rPr lang="pl-PL" sz="2000" dirty="0" smtClean="0"/>
              <a:t> </a:t>
            </a:r>
            <a:endParaRPr lang="pl-PL" sz="2000" dirty="0"/>
          </a:p>
        </p:txBody>
      </p:sp>
      <p:pic>
        <p:nvPicPr>
          <p:cNvPr id="13" name="Obraz 12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16832"/>
            <a:ext cx="6192688" cy="4357924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Prostokąt 13"/>
          <p:cNvSpPr/>
          <p:nvPr/>
        </p:nvSpPr>
        <p:spPr>
          <a:xfrm>
            <a:off x="251520" y="6309320"/>
            <a:ext cx="80648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/>
              <a:t>Efekt działania dla p=9 (wszystkie elementy na swoich miejscach)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Sortowanie bąbelkowe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572000" y="68240"/>
            <a:ext cx="2232248" cy="792088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None/>
            </a:pPr>
            <a:r>
              <a:rPr lang="pl-PL" altLang="pl-PL" sz="2800" dirty="0" err="1" smtClean="0">
                <a:latin typeface="Bookman Old Style" pitchFamily="18" charset="0"/>
              </a:rPr>
              <a:t>bubblesort</a:t>
            </a:r>
            <a:r>
              <a:rPr lang="pl-PL" sz="2800" dirty="0" smtClean="0"/>
              <a:t> </a:t>
            </a:r>
            <a:endParaRPr lang="pl-PL" altLang="pl-PL" sz="2800" dirty="0" smtClean="0">
              <a:latin typeface="Bookman Old Style" pitchFamily="18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</p:txBody>
      </p:sp>
      <p:sp>
        <p:nvSpPr>
          <p:cNvPr id="6" name="Symbol zastępczy zawartości 6"/>
          <p:cNvSpPr txBox="1">
            <a:spLocks/>
          </p:cNvSpPr>
          <p:nvPr/>
        </p:nvSpPr>
        <p:spPr bwMode="auto">
          <a:xfrm>
            <a:off x="251520" y="3905672"/>
            <a:ext cx="58326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  <a:p>
            <a:pPr marL="514350" marR="0" lvl="0" indent="-514350" algn="just" defTabSz="914400" rtl="0" eaLnBrk="0" fontAlgn="base" latinLnBrk="0" hangingPunct="0">
              <a:lnSpc>
                <a:spcPct val="100000"/>
              </a:lnSpc>
              <a:spcBef>
                <a:spcPts val="18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pl-PL" altLang="pl-PL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pic>
        <p:nvPicPr>
          <p:cNvPr id="7170" name="Picture 2" descr="https://encrypted-tbn0.gstatic.com/images?q=tbn:ANd9GcQD3QZqoYGw6RmKL6cK52SkbJNkGrBRVBCY7z0ePLzQSOKaO_Un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2000"/>
          </a:blip>
          <a:srcRect/>
          <a:stretch>
            <a:fillRect/>
          </a:stretch>
        </p:blipFill>
        <p:spPr bwMode="auto">
          <a:xfrm>
            <a:off x="6948264" y="188640"/>
            <a:ext cx="2023278" cy="1777008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8" name="Prostokąt 7"/>
          <p:cNvSpPr/>
          <p:nvPr/>
        </p:nvSpPr>
        <p:spPr>
          <a:xfrm>
            <a:off x="0" y="980728"/>
            <a:ext cx="63001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/>
              <a:t>      for (</a:t>
            </a:r>
            <a:r>
              <a:rPr lang="pl-PL" sz="2000" dirty="0" err="1" smtClean="0"/>
              <a:t>int</a:t>
            </a:r>
            <a:r>
              <a:rPr lang="pl-PL" sz="2000" dirty="0" smtClean="0"/>
              <a:t> p=1; </a:t>
            </a:r>
            <a:r>
              <a:rPr lang="pl-PL" sz="2000" dirty="0" err="1" smtClean="0"/>
              <a:t>p&lt;n</a:t>
            </a:r>
            <a:r>
              <a:rPr lang="pl-PL" sz="2000" dirty="0" smtClean="0"/>
              <a:t>; p++)</a:t>
            </a:r>
          </a:p>
          <a:p>
            <a:pPr lvl="0"/>
            <a:r>
              <a:rPr lang="pl-PL" sz="2000" dirty="0" smtClean="0"/>
              <a:t>	 for (</a:t>
            </a:r>
            <a:r>
              <a:rPr lang="pl-PL" sz="2000" dirty="0" err="1" smtClean="0"/>
              <a:t>int</a:t>
            </a:r>
            <a:r>
              <a:rPr lang="pl-PL" sz="2000" dirty="0" smtClean="0"/>
              <a:t> i=0; i&lt;n-1; i++)</a:t>
            </a:r>
          </a:p>
          <a:p>
            <a:pPr lvl="0"/>
            <a:r>
              <a:rPr lang="pl-PL" sz="2000" dirty="0" smtClean="0"/>
              <a:t>    	  	 </a:t>
            </a:r>
            <a:r>
              <a:rPr lang="pl-PL" sz="2000" dirty="0" err="1" smtClean="0"/>
              <a:t>if</a:t>
            </a:r>
            <a:r>
              <a:rPr lang="pl-PL" sz="2000" dirty="0" smtClean="0"/>
              <a:t> (t[i] &gt; t[i+1]) </a:t>
            </a:r>
            <a:r>
              <a:rPr lang="pl-PL" sz="2000" dirty="0" err="1" smtClean="0"/>
              <a:t>swap</a:t>
            </a:r>
            <a:r>
              <a:rPr lang="pl-PL" sz="2000" dirty="0" smtClean="0"/>
              <a:t>(t[i], t[i+1]);</a:t>
            </a:r>
          </a:p>
          <a:p>
            <a:r>
              <a:rPr lang="pl-PL" sz="2000" dirty="0" smtClean="0"/>
              <a:t> </a:t>
            </a:r>
            <a:endParaRPr lang="pl-PL" sz="2000" dirty="0"/>
          </a:p>
        </p:txBody>
      </p:sp>
      <p:sp>
        <p:nvSpPr>
          <p:cNvPr id="14" name="Prostokąt 13"/>
          <p:cNvSpPr/>
          <p:nvPr/>
        </p:nvSpPr>
        <p:spPr>
          <a:xfrm>
            <a:off x="179512" y="2420888"/>
            <a:ext cx="82089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/>
              <a:t>Możemy teraz poprawić kod powyższego algorytmu, który po każdym przebiegu pętli ze zmienną sterującą </a:t>
            </a:r>
            <a:r>
              <a:rPr lang="pl-PL" sz="2000" i="1" dirty="0" smtClean="0"/>
              <a:t>p </a:t>
            </a:r>
            <a:r>
              <a:rPr lang="pl-PL" sz="2000" dirty="0" smtClean="0"/>
              <a:t>będzie zmniejszał liczbę porównywanych par sąsiednich elementów, tak, by elementy, które są na właściwej pozycji nie były wielokrotnie sprawdzane:</a:t>
            </a:r>
          </a:p>
          <a:p>
            <a:endParaRPr lang="pl-PL" sz="2000" dirty="0" smtClean="0"/>
          </a:p>
          <a:p>
            <a:endParaRPr lang="pl-PL" sz="2000" dirty="0" smtClean="0"/>
          </a:p>
          <a:p>
            <a:pPr lvl="0"/>
            <a:r>
              <a:rPr lang="pl-PL" sz="2000" dirty="0" smtClean="0"/>
              <a:t>    for (</a:t>
            </a:r>
            <a:r>
              <a:rPr lang="pl-PL" sz="2000" dirty="0" err="1" smtClean="0"/>
              <a:t>int</a:t>
            </a:r>
            <a:r>
              <a:rPr lang="pl-PL" sz="2000" dirty="0" smtClean="0"/>
              <a:t> p=1; </a:t>
            </a:r>
            <a:r>
              <a:rPr lang="pl-PL" sz="2000" dirty="0" err="1" smtClean="0"/>
              <a:t>p&lt;n</a:t>
            </a:r>
            <a:r>
              <a:rPr lang="pl-PL" sz="2000" dirty="0" smtClean="0"/>
              <a:t>; p++)</a:t>
            </a:r>
          </a:p>
          <a:p>
            <a:pPr lvl="0"/>
            <a:r>
              <a:rPr lang="pl-PL" sz="2000" dirty="0" smtClean="0"/>
              <a:t>         for (</a:t>
            </a:r>
            <a:r>
              <a:rPr lang="pl-PL" sz="2000" dirty="0" err="1" smtClean="0"/>
              <a:t>int</a:t>
            </a:r>
            <a:r>
              <a:rPr lang="pl-PL" sz="2000" dirty="0" smtClean="0"/>
              <a:t> i=0; </a:t>
            </a:r>
            <a:r>
              <a:rPr lang="pl-PL" sz="2000" dirty="0" err="1" smtClean="0"/>
              <a:t>i&lt;n-p</a:t>
            </a:r>
            <a:r>
              <a:rPr lang="pl-PL" sz="2000" dirty="0" smtClean="0"/>
              <a:t>; i++)</a:t>
            </a:r>
          </a:p>
          <a:p>
            <a:pPr lvl="0"/>
            <a:r>
              <a:rPr lang="pl-PL" sz="2000" dirty="0" smtClean="0"/>
              <a:t>             </a:t>
            </a:r>
            <a:r>
              <a:rPr lang="pl-PL" sz="2000" dirty="0" err="1" smtClean="0"/>
              <a:t>if</a:t>
            </a:r>
            <a:r>
              <a:rPr lang="pl-PL" sz="2000" dirty="0" smtClean="0"/>
              <a:t> (t[i] &gt; t[i+1])  </a:t>
            </a:r>
            <a:r>
              <a:rPr lang="pl-PL" sz="2000" dirty="0" err="1" smtClean="0"/>
              <a:t>swap</a:t>
            </a:r>
            <a:r>
              <a:rPr lang="pl-PL" sz="2000" dirty="0" smtClean="0"/>
              <a:t>(t[i], t[i+1]);</a:t>
            </a:r>
            <a:endParaRPr lang="pl-PL" sz="2000" dirty="0"/>
          </a:p>
        </p:txBody>
      </p:sp>
      <p:sp>
        <p:nvSpPr>
          <p:cNvPr id="9" name="Prostokąt 8"/>
          <p:cNvSpPr/>
          <p:nvPr/>
        </p:nvSpPr>
        <p:spPr>
          <a:xfrm>
            <a:off x="1691680" y="5949280"/>
            <a:ext cx="7200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/>
              <a:t>      złożoność obliczeniowa powyższego algorytmu O(n</a:t>
            </a:r>
            <a:r>
              <a:rPr lang="pl-PL" sz="2000" baseline="30000" dirty="0" smtClean="0"/>
              <a:t>2</a:t>
            </a:r>
            <a:r>
              <a:rPr lang="pl-PL" sz="2000" dirty="0" smtClean="0"/>
              <a:t>);</a:t>
            </a:r>
          </a:p>
          <a:p>
            <a:r>
              <a:rPr lang="pl-PL" sz="2000" dirty="0" smtClean="0"/>
              <a:t> 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Sortowanie bąbelkowe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572000" y="68240"/>
            <a:ext cx="2232248" cy="792088"/>
          </a:xfrm>
        </p:spPr>
        <p:txBody>
          <a:bodyPr/>
          <a:lstStyle/>
          <a:p>
            <a:pPr marL="514350" indent="-514350" algn="just">
              <a:spcBef>
                <a:spcPts val="1800"/>
              </a:spcBef>
              <a:buNone/>
            </a:pPr>
            <a:r>
              <a:rPr lang="pl-PL" altLang="pl-PL" sz="2800" dirty="0" err="1" smtClean="0">
                <a:latin typeface="Bookman Old Style" pitchFamily="18" charset="0"/>
              </a:rPr>
              <a:t>bubblesort</a:t>
            </a:r>
            <a:r>
              <a:rPr lang="pl-PL" sz="2800" dirty="0" smtClean="0"/>
              <a:t> </a:t>
            </a:r>
            <a:endParaRPr lang="pl-PL" altLang="pl-PL" sz="2800" dirty="0" smtClean="0">
              <a:latin typeface="Bookman Old Style" pitchFamily="18" charset="0"/>
            </a:endParaRP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</a:pPr>
            <a:endParaRPr lang="pl-PL" altLang="pl-PL" sz="2800" dirty="0" smtClean="0">
              <a:latin typeface="Bookman Old Style" pitchFamily="18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83568" y="908720"/>
            <a:ext cx="77048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000" dirty="0" smtClean="0"/>
              <a:t>      Algorytm sortowania bąbelkowego zilustrowany tańcem</a:t>
            </a:r>
          </a:p>
          <a:p>
            <a:r>
              <a:rPr lang="pl-PL" sz="2000" dirty="0" smtClean="0"/>
              <a:t>          http</a:t>
            </a:r>
            <a:r>
              <a:rPr lang="pl-PL" sz="2000" dirty="0"/>
              <a:t>://</a:t>
            </a:r>
            <a:r>
              <a:rPr lang="pl-PL" sz="2000" dirty="0" smtClean="0"/>
              <a:t>www.youtube.com/watch?v=lyZQPjUT5B4 </a:t>
            </a:r>
            <a:endParaRPr lang="pl-PL" sz="2000" dirty="0"/>
          </a:p>
        </p:txBody>
      </p:sp>
      <p:pic>
        <p:nvPicPr>
          <p:cNvPr id="3" name="lyZQPjUT5B4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819583" y="1988840"/>
            <a:ext cx="7568841" cy="42574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1191</TotalTime>
  <Words>473</Words>
  <Application>Microsoft Office PowerPoint</Application>
  <PresentationFormat>Pokaz na ekranie (4:3)</PresentationFormat>
  <Paragraphs>294</Paragraphs>
  <Slides>10</Slides>
  <Notes>0</Notes>
  <HiddenSlides>0</HiddenSlides>
  <MMClips>1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5" baseType="lpstr">
      <vt:lpstr>Arial</vt:lpstr>
      <vt:lpstr>Bookman Old Style</vt:lpstr>
      <vt:lpstr>Calibri</vt:lpstr>
      <vt:lpstr>Czcionka tekstu podstawowego</vt:lpstr>
      <vt:lpstr>Motyw pakietu Office</vt:lpstr>
      <vt:lpstr>Treści multimedialne - kodowanie, przetwarzanie, prezentacja  Odtwarzanie treści multimedialnych</vt:lpstr>
      <vt:lpstr>    Sortowanie bąbelkowe  (bubblesort)  Iwona i Ireneusz Bujnowscy      </vt:lpstr>
      <vt:lpstr>Sortowanie bąbelkowe</vt:lpstr>
      <vt:lpstr>Sortowanie bąbelkowe</vt:lpstr>
      <vt:lpstr>Sortowanie bąbelkowe</vt:lpstr>
      <vt:lpstr>Sortowanie bąbelkowe</vt:lpstr>
      <vt:lpstr>Sortowanie bąbelkowe</vt:lpstr>
      <vt:lpstr>Sortowanie bąbelkowe</vt:lpstr>
      <vt:lpstr>Sortowanie bąbelkowe</vt:lpstr>
      <vt:lpstr>Prezentacja programu PowerPoint</vt:lpstr>
    </vt:vector>
  </TitlesOfParts>
  <Company>WWSI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Magda Kopacz</cp:lastModifiedBy>
  <cp:revision>116</cp:revision>
  <dcterms:created xsi:type="dcterms:W3CDTF">2009-06-29T13:15:16Z</dcterms:created>
  <dcterms:modified xsi:type="dcterms:W3CDTF">2014-09-15T10:59:31Z</dcterms:modified>
</cp:coreProperties>
</file>