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2"/>
  </p:notesMasterIdLst>
  <p:sldIdLst>
    <p:sldId id="259" r:id="rId2"/>
    <p:sldId id="260" r:id="rId3"/>
    <p:sldId id="353" r:id="rId4"/>
    <p:sldId id="354" r:id="rId5"/>
    <p:sldId id="355" r:id="rId6"/>
    <p:sldId id="356" r:id="rId7"/>
    <p:sldId id="357" r:id="rId8"/>
    <p:sldId id="358" r:id="rId9"/>
    <p:sldId id="359" r:id="rId10"/>
    <p:sldId id="352" r:id="rId11"/>
  </p:sldIdLst>
  <p:sldSz cx="9144000" cy="6858000" type="screen4x3"/>
  <p:notesSz cx="6858000" cy="9144000"/>
  <p:embeddedFontLst>
    <p:embeddedFont>
      <p:font typeface="Bookman Old Style" pitchFamily="18" charset="0"/>
      <p:regular r:id="rId13"/>
      <p:bold r:id="rId14"/>
      <p:italic r:id="rId15"/>
      <p:boldItalic r:id="rId16"/>
    </p:embeddedFont>
    <p:embeddedFont>
      <p:font typeface="Calibri" pitchFamily="34" charset="0"/>
      <p:regular r:id="rId17"/>
      <p:bold r:id="rId18"/>
      <p:italic r:id="rId19"/>
      <p:boldItalic r:id="rId20"/>
    </p:embeddedFont>
  </p:embeddedFontLst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741" autoAdjust="0"/>
    <p:restoredTop sz="69043" autoAdjust="0"/>
  </p:normalViewPr>
  <p:slideViewPr>
    <p:cSldViewPr>
      <p:cViewPr varScale="1">
        <p:scale>
          <a:sx n="84" d="100"/>
          <a:sy n="84" d="100"/>
        </p:scale>
        <p:origin x="-8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5116E03-3495-47B8-9E8D-301B6327CA22}" type="datetimeFigureOut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1FE6687-B335-49C6-9C75-8AF7B3E725F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75277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7FF3D-9BA1-4DBC-A297-255E9698D5C9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CFCEA-9246-4AC6-90E5-D66D9AC3673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FC85A-09EF-4C2C-BA5F-985EEEDC2326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8B06D-DFA0-406F-9FC0-BEAB20AFEF3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7D91A-87CF-4D60-8932-4F9B71787690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27351-BEFF-43DD-A4A3-47D4BCD538A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B636D-08BB-49E3-9A65-E7E789A02E4A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5F155-B78B-47E6-8E94-6D65AA45F56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6BB4A-D710-4FE1-9F82-7DACB8DB6FC8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3F49D-61DF-42B7-9D67-D400DB98B8F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A52C5-157A-4F73-B495-8F7F118224F3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5B2C7-E900-4EC9-BC0B-F00A2846BDB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8E939-A1C3-4BC0-B7A8-4D1726986C81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D76BF-1A03-438B-967E-40A964C77F8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07119-6435-4014-BAF7-286727EBF318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54E3C-D345-4F90-A0D4-3625DFB3BF6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6A166-063E-40C7-BAD3-25E905B57A7B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8414C-9297-4BB3-BC6E-CFF1A569C1C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A3CFA-9432-4318-BF35-172875B05882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50644-EF27-4FA3-80E6-D1C42A93E55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4C7A5-D2C3-460A-B790-903E17DCA86B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D25C7-AABE-4465-9466-1CEA2B7B82B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C46B450-0CC0-49B0-A042-52E78432F049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F09A9E-7C94-4E3E-96BF-394AF4C70A1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Ns4TPTC8whw" TargetMode="Externa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altLang="pl-PL" sz="3600" b="1" smtClean="0"/>
              <a:t>Treści multimedialne - kodowanie, przetwarzanie, prezentacja</a:t>
            </a:r>
            <a:r>
              <a:rPr lang="pl-PL" altLang="pl-PL" sz="3600" smtClean="0"/>
              <a:t/>
            </a:r>
            <a:br>
              <a:rPr lang="pl-PL" altLang="pl-PL" sz="3600" smtClean="0"/>
            </a:br>
            <a:r>
              <a:rPr lang="pl-PL" altLang="pl-PL" sz="1600" smtClean="0"/>
              <a:t/>
            </a:r>
            <a:br>
              <a:rPr lang="pl-PL" altLang="pl-PL" sz="1600" smtClean="0"/>
            </a:br>
            <a:r>
              <a:rPr lang="pl-PL" altLang="pl-PL" sz="360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0F5A4C-9F1B-485A-9908-76E293B42B25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pic>
        <p:nvPicPr>
          <p:cNvPr id="205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2B7C71-1BEE-40D2-959A-6C75B0AD325D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5" name="Tytuł 5"/>
          <p:cNvSpPr>
            <a:spLocks noGrp="1"/>
          </p:cNvSpPr>
          <p:nvPr>
            <p:ph type="title"/>
          </p:nvPr>
        </p:nvSpPr>
        <p:spPr>
          <a:xfrm>
            <a:off x="1" y="188913"/>
            <a:ext cx="7884368" cy="4752975"/>
          </a:xfrm>
        </p:spPr>
        <p:txBody>
          <a:bodyPr anchor="t"/>
          <a:lstStyle/>
          <a:p>
            <a:r>
              <a:rPr lang="pl-PL" altLang="pl-PL" sz="8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/>
            </a:r>
            <a:br>
              <a:rPr lang="pl-PL" altLang="pl-PL" sz="8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</a:br>
            <a:r>
              <a:rPr lang="pl-PL" altLang="pl-PL" sz="28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/>
            </a:r>
            <a:br>
              <a:rPr lang="pl-PL" altLang="pl-PL" sz="28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</a:br>
            <a:r>
              <a:rPr lang="pl-PL" altLang="pl-PL" sz="40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>Sortowanie przez wybieranie</a:t>
            </a:r>
            <a:br>
              <a:rPr lang="pl-PL" altLang="pl-PL" sz="40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</a:br>
            <a:r>
              <a:rPr lang="pl-PL" altLang="pl-PL" sz="3600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(</a:t>
            </a:r>
            <a:r>
              <a:rPr lang="pl-PL" altLang="pl-PL" sz="3600" dirty="0" err="1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selectionsort</a:t>
            </a:r>
            <a:r>
              <a:rPr lang="pl-PL" altLang="pl-PL" sz="3600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)</a:t>
            </a:r>
            <a:r>
              <a:rPr lang="pl-PL" altLang="pl-PL" sz="3200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/>
            </a:r>
            <a:br>
              <a:rPr lang="pl-PL" altLang="pl-PL" sz="3200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</a:br>
            <a:r>
              <a:rPr lang="pl-PL" altLang="pl-PL" sz="3600" dirty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pl-PL" altLang="pl-PL" sz="36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pl-PL" altLang="pl-PL" sz="3600" dirty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pl-PL" altLang="pl-PL" sz="36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pl-PL" altLang="pl-PL" sz="28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>Iwona i Ireneusz Bujnowscy</a:t>
            </a:r>
            <a:r>
              <a:rPr lang="pl-PL" altLang="pl-PL" sz="36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/>
            </a:r>
            <a:br>
              <a:rPr lang="pl-PL" altLang="pl-PL" sz="36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</a:br>
            <a:r>
              <a:rPr lang="pl-PL" altLang="pl-PL" sz="11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/>
            </a:r>
            <a:br>
              <a:rPr lang="pl-PL" altLang="pl-PL" sz="11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</a:br>
            <a:r>
              <a:rPr lang="pl-PL" altLang="pl-PL" sz="40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/>
            </a:r>
            <a:br>
              <a:rPr lang="pl-PL" altLang="pl-PL" sz="40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>
                    <a:lumMod val="95000"/>
                  </a:schemeClr>
                </a:solidFill>
                <a:latin typeface="Bookman Old Style" pitchFamily="18" charset="0"/>
              </a:rPr>
            </a:br>
            <a:endParaRPr lang="pl-PL" altLang="pl-PL" sz="3200" b="1" dirty="0" smtClean="0">
              <a:solidFill>
                <a:schemeClr val="bg1">
                  <a:lumMod val="95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178760"/>
            <a:ext cx="8964612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Wyszukiwanie minimalnego elementu w tablicy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827584" y="836712"/>
            <a:ext cx="2952328" cy="576064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None/>
            </a:pPr>
            <a:r>
              <a:rPr lang="pl-PL" sz="2800" dirty="0" err="1" smtClean="0">
                <a:latin typeface="Bookman Old Style" pitchFamily="18" charset="0"/>
              </a:rPr>
              <a:t>SelectionSort</a:t>
            </a:r>
            <a:r>
              <a:rPr lang="pl-PL" sz="2800" dirty="0" smtClean="0"/>
              <a:t> </a:t>
            </a:r>
            <a:endParaRPr lang="pl-PL" alt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pic>
        <p:nvPicPr>
          <p:cNvPr id="7170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948264" y="836712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7" name="Prostokąt 6"/>
          <p:cNvSpPr/>
          <p:nvPr/>
        </p:nvSpPr>
        <p:spPr>
          <a:xfrm>
            <a:off x="323528" y="1412776"/>
            <a:ext cx="66247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err="1"/>
              <a:t>e</a:t>
            </a:r>
            <a:r>
              <a:rPr lang="pl-PL" sz="2000" dirty="0" err="1" smtClean="0"/>
              <a:t>min</a:t>
            </a:r>
            <a:r>
              <a:rPr lang="pl-PL" sz="2000" dirty="0" smtClean="0"/>
              <a:t> -  kandydat na element minimalny w tablicy t[n]</a:t>
            </a:r>
          </a:p>
          <a:p>
            <a:endParaRPr lang="pl-PL" sz="2000" dirty="0" smtClean="0"/>
          </a:p>
          <a:p>
            <a:r>
              <a:rPr lang="pl-PL" sz="2000" dirty="0" smtClean="0"/>
              <a:t>Poniżej fragment kodu na znalezienie elementu najmniejszego w tablicy t[n]</a:t>
            </a:r>
            <a:endParaRPr lang="pl-PL" sz="2000" dirty="0"/>
          </a:p>
        </p:txBody>
      </p:sp>
      <p:sp>
        <p:nvSpPr>
          <p:cNvPr id="8" name="Prostokąt 7"/>
          <p:cNvSpPr/>
          <p:nvPr/>
        </p:nvSpPr>
        <p:spPr>
          <a:xfrm>
            <a:off x="899592" y="2780928"/>
            <a:ext cx="532859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sz="2000" dirty="0" smtClean="0"/>
              <a:t> </a:t>
            </a:r>
          </a:p>
          <a:p>
            <a:pPr lvl="0"/>
            <a:r>
              <a:rPr lang="pl-PL" sz="2000" dirty="0" smtClean="0"/>
              <a:t>   </a:t>
            </a:r>
            <a:r>
              <a:rPr lang="pl-PL" sz="2000" b="1" i="1" dirty="0" err="1" smtClean="0"/>
              <a:t>emin</a:t>
            </a:r>
            <a:r>
              <a:rPr lang="pl-PL" sz="2000" b="1" i="1" dirty="0" smtClean="0"/>
              <a:t> = t[0];</a:t>
            </a:r>
          </a:p>
          <a:p>
            <a:pPr lvl="0"/>
            <a:r>
              <a:rPr lang="pl-PL" sz="2000" b="1" i="1" dirty="0" smtClean="0"/>
              <a:t>       for (</a:t>
            </a:r>
            <a:r>
              <a:rPr lang="pl-PL" sz="2000" b="1" i="1" dirty="0" err="1" smtClean="0"/>
              <a:t>int</a:t>
            </a:r>
            <a:r>
              <a:rPr lang="pl-PL" sz="2000" b="1" i="1" dirty="0" smtClean="0"/>
              <a:t> i=1; i&lt;n-1; i++)</a:t>
            </a:r>
          </a:p>
          <a:p>
            <a:pPr lvl="0"/>
            <a:r>
              <a:rPr lang="pl-PL" sz="2000" b="1" i="1" dirty="0" smtClean="0"/>
              <a:t>          </a:t>
            </a:r>
            <a:r>
              <a:rPr lang="pl-PL" sz="2000" b="1" i="1" dirty="0" err="1" smtClean="0"/>
              <a:t>if</a:t>
            </a:r>
            <a:r>
              <a:rPr lang="pl-PL" sz="2000" b="1" i="1" dirty="0" smtClean="0"/>
              <a:t> (t[i]&lt; </a:t>
            </a:r>
            <a:r>
              <a:rPr lang="pl-PL" sz="2000" b="1" i="1" dirty="0" err="1" smtClean="0"/>
              <a:t>emin</a:t>
            </a:r>
            <a:r>
              <a:rPr lang="pl-PL" sz="2000" b="1" i="1" dirty="0" smtClean="0"/>
              <a:t>) </a:t>
            </a:r>
            <a:r>
              <a:rPr lang="pl-PL" sz="2000" b="1" i="1" dirty="0" err="1" smtClean="0"/>
              <a:t>emin</a:t>
            </a:r>
            <a:r>
              <a:rPr lang="pl-PL" sz="2000" b="1" i="1" dirty="0" smtClean="0"/>
              <a:t> = t[i];</a:t>
            </a:r>
          </a:p>
          <a:p>
            <a:r>
              <a:rPr lang="pl-PL" sz="2000" b="1" i="1" dirty="0" smtClean="0"/>
              <a:t> </a:t>
            </a:r>
            <a:endParaRPr lang="pl-PL" sz="2000" b="1" i="1" dirty="0"/>
          </a:p>
        </p:txBody>
      </p:sp>
      <p:sp>
        <p:nvSpPr>
          <p:cNvPr id="9" name="Prostokąt 8"/>
          <p:cNvSpPr/>
          <p:nvPr/>
        </p:nvSpPr>
        <p:spPr>
          <a:xfrm>
            <a:off x="179512" y="4293096"/>
            <a:ext cx="80648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/>
              <a:t>Dla i=0 sprawdzany jest warunek t[0]&gt;t[i]  jeżeli jest prawdziwy następuje zamiana elementów  miejscami</a:t>
            </a:r>
          </a:p>
          <a:p>
            <a:r>
              <a:rPr lang="pl-PL" sz="2000" dirty="0" smtClean="0"/>
              <a:t>…</a:t>
            </a:r>
          </a:p>
          <a:p>
            <a:r>
              <a:rPr lang="pl-PL" sz="2000" dirty="0" smtClean="0"/>
              <a:t>…</a:t>
            </a:r>
          </a:p>
          <a:p>
            <a:r>
              <a:rPr lang="pl-PL" sz="2000" dirty="0" smtClean="0"/>
              <a:t>Dla i=n-2 sprawdzamy warunek t[n-2]&gt;t[n-1] i zamieniamy miejscami elementy jeżeli warunek jest prawdziwy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178760"/>
            <a:ext cx="8964612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Wyszukiwanie minimalnego elementu w tablicy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827584" y="836712"/>
            <a:ext cx="2952328" cy="576064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None/>
            </a:pPr>
            <a:r>
              <a:rPr lang="pl-PL" sz="2800" dirty="0" err="1" smtClean="0">
                <a:latin typeface="Bookman Old Style" pitchFamily="18" charset="0"/>
              </a:rPr>
              <a:t>SelectionSort</a:t>
            </a:r>
            <a:r>
              <a:rPr lang="pl-PL" sz="2800" dirty="0" smtClean="0"/>
              <a:t> </a:t>
            </a:r>
            <a:endParaRPr lang="pl-PL" alt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pic>
        <p:nvPicPr>
          <p:cNvPr id="7170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948264" y="836712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7" name="Prostokąt 6"/>
          <p:cNvSpPr/>
          <p:nvPr/>
        </p:nvSpPr>
        <p:spPr>
          <a:xfrm>
            <a:off x="467544" y="1628800"/>
            <a:ext cx="6624736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/>
              <a:t>Ten algorytm można nieco zmodyfikować: zamiast szukać najmniejszej wartości można po prostu pamiętać gdzie w tablicy taka wartość występuje:</a:t>
            </a:r>
          </a:p>
          <a:p>
            <a:endParaRPr lang="pl-PL" sz="2000" dirty="0" smtClean="0"/>
          </a:p>
          <a:p>
            <a:pPr lvl="0"/>
            <a:r>
              <a:rPr lang="pl-PL" sz="2000" dirty="0" smtClean="0"/>
              <a:t> </a:t>
            </a:r>
            <a:r>
              <a:rPr lang="pl-PL" sz="2000" b="1" i="1" dirty="0" smtClean="0"/>
              <a:t>   </a:t>
            </a:r>
            <a:r>
              <a:rPr lang="pl-PL" sz="2000" b="1" i="1" dirty="0" err="1" smtClean="0"/>
              <a:t>pmin</a:t>
            </a:r>
            <a:r>
              <a:rPr lang="pl-PL" sz="2000" b="1" i="1" dirty="0" smtClean="0"/>
              <a:t> = 0;</a:t>
            </a:r>
          </a:p>
          <a:p>
            <a:pPr lvl="0"/>
            <a:r>
              <a:rPr lang="pl-PL" sz="2000" b="1" i="1" dirty="0" smtClean="0"/>
              <a:t>       for (</a:t>
            </a:r>
            <a:r>
              <a:rPr lang="pl-PL" sz="2000" b="1" i="1" dirty="0" err="1" smtClean="0"/>
              <a:t>int</a:t>
            </a:r>
            <a:r>
              <a:rPr lang="pl-PL" sz="2000" b="1" i="1" dirty="0" smtClean="0"/>
              <a:t> i=1; i&lt;n-1; i++)</a:t>
            </a:r>
          </a:p>
          <a:p>
            <a:pPr lvl="0"/>
            <a:r>
              <a:rPr lang="pl-PL" sz="2000" b="1" i="1" dirty="0" smtClean="0"/>
              <a:t>          </a:t>
            </a:r>
            <a:r>
              <a:rPr lang="pl-PL" sz="2000" b="1" i="1" dirty="0" err="1" smtClean="0"/>
              <a:t>if</a:t>
            </a:r>
            <a:r>
              <a:rPr lang="pl-PL" sz="2000" b="1" i="1" dirty="0" smtClean="0"/>
              <a:t> (t[i]&lt; t[</a:t>
            </a:r>
            <a:r>
              <a:rPr lang="pl-PL" sz="2000" b="1" i="1" dirty="0" err="1" smtClean="0"/>
              <a:t>pmin</a:t>
            </a:r>
            <a:r>
              <a:rPr lang="pl-PL" sz="2000" b="1" i="1" dirty="0" smtClean="0"/>
              <a:t>]) </a:t>
            </a:r>
            <a:r>
              <a:rPr lang="pl-PL" sz="2000" b="1" i="1" dirty="0" err="1" smtClean="0"/>
              <a:t>pmin</a:t>
            </a:r>
            <a:r>
              <a:rPr lang="pl-PL" sz="2000" b="1" i="1" dirty="0" smtClean="0"/>
              <a:t> = i;</a:t>
            </a:r>
          </a:p>
          <a:p>
            <a:pPr lvl="0"/>
            <a:endParaRPr lang="pl-PL" sz="2000" b="1" i="1" dirty="0" smtClean="0"/>
          </a:p>
          <a:p>
            <a:r>
              <a:rPr lang="pl-PL" sz="1200" i="1" dirty="0" err="1" smtClean="0"/>
              <a:t>pmin</a:t>
            </a:r>
            <a:r>
              <a:rPr lang="pl-PL" sz="1200" i="1" dirty="0" smtClean="0"/>
              <a:t>- indeks gdzie znajduje się element minimalny</a:t>
            </a:r>
          </a:p>
          <a:p>
            <a:endParaRPr lang="pl-PL" sz="1200" i="1" dirty="0"/>
          </a:p>
        </p:txBody>
      </p:sp>
      <p:sp>
        <p:nvSpPr>
          <p:cNvPr id="10" name="Prostokąt 9"/>
          <p:cNvSpPr/>
          <p:nvPr/>
        </p:nvSpPr>
        <p:spPr>
          <a:xfrm>
            <a:off x="467544" y="4581128"/>
            <a:ext cx="77768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dirty="0" smtClean="0"/>
              <a:t>Zmienna </a:t>
            </a:r>
            <a:r>
              <a:rPr lang="pl-PL" dirty="0" err="1" smtClean="0"/>
              <a:t>pmin</a:t>
            </a:r>
            <a:r>
              <a:rPr lang="pl-PL" dirty="0" smtClean="0"/>
              <a:t> na początku działania algorytmu wskazuje na element spod indeksu 0, który jest z założenia kandydatem na element najmniejszy. </a:t>
            </a:r>
          </a:p>
          <a:p>
            <a:pPr>
              <a:buFont typeface="Wingdings" pitchFamily="2" charset="2"/>
              <a:buChar char="ü"/>
            </a:pPr>
            <a:r>
              <a:rPr lang="pl-PL" dirty="0" smtClean="0"/>
              <a:t>W wierszach 2.-3. znajduje się pętla, w której sprawdzane są kolejne elementy i porównywane z elementem z pozycji </a:t>
            </a:r>
            <a:r>
              <a:rPr lang="pl-PL" dirty="0" err="1" smtClean="0"/>
              <a:t>pmin</a:t>
            </a:r>
            <a:r>
              <a:rPr lang="pl-PL" dirty="0" smtClean="0"/>
              <a:t>. </a:t>
            </a:r>
          </a:p>
          <a:p>
            <a:pPr>
              <a:buFont typeface="Wingdings" pitchFamily="2" charset="2"/>
              <a:buChar char="ü"/>
            </a:pPr>
            <a:r>
              <a:rPr lang="pl-PL" dirty="0" smtClean="0"/>
              <a:t>Jeśli testowany element jest mniejszy, to od tego momentu zmienna </a:t>
            </a:r>
            <a:r>
              <a:rPr lang="pl-PL" dirty="0" err="1" smtClean="0"/>
              <a:t>pmin</a:t>
            </a:r>
            <a:r>
              <a:rPr lang="pl-PL" dirty="0" smtClean="0"/>
              <a:t> wskazuje na jego indeks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178760"/>
            <a:ext cx="8964612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Sortowanie przez wybieranie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3707904" y="1340768"/>
            <a:ext cx="2952328" cy="576064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None/>
            </a:pPr>
            <a:r>
              <a:rPr lang="pl-PL" sz="2800" dirty="0" err="1" smtClean="0">
                <a:latin typeface="Bookman Old Style" pitchFamily="18" charset="0"/>
              </a:rPr>
              <a:t>SelectionSort</a:t>
            </a:r>
            <a:r>
              <a:rPr lang="pl-PL" sz="2800" dirty="0" smtClean="0"/>
              <a:t> </a:t>
            </a:r>
            <a:endParaRPr lang="pl-PL" alt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pic>
        <p:nvPicPr>
          <p:cNvPr id="7170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948264" y="836712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7" name="Prostokąt 6"/>
          <p:cNvSpPr/>
          <p:nvPr/>
        </p:nvSpPr>
        <p:spPr>
          <a:xfrm>
            <a:off x="467544" y="2276872"/>
            <a:ext cx="7344816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pl-PL" sz="2000" b="1" i="1" dirty="0" smtClean="0"/>
          </a:p>
          <a:p>
            <a:r>
              <a:rPr lang="pl-PL" dirty="0" smtClean="0"/>
              <a:t>Algorytm sortowania przez wybieranie można opisać przynajmniej na dwa sposoby:</a:t>
            </a:r>
          </a:p>
          <a:p>
            <a:endParaRPr lang="pl-PL" sz="2000" dirty="0" smtClean="0"/>
          </a:p>
          <a:p>
            <a:pPr lvl="1">
              <a:buFont typeface="Wingdings" pitchFamily="2" charset="2"/>
              <a:buChar char="ü"/>
            </a:pPr>
            <a:r>
              <a:rPr lang="pl-PL" dirty="0" smtClean="0"/>
              <a:t>W wyniku działania algorytmu na kolejne i-te pozycje tablicy wybierane są najmniejsze elementy z pozycji od i do n-1.</a:t>
            </a:r>
          </a:p>
          <a:p>
            <a:pPr lvl="1">
              <a:buFont typeface="Wingdings" pitchFamily="2" charset="2"/>
              <a:buChar char="ü"/>
            </a:pPr>
            <a:endParaRPr lang="pl-PL" sz="2000" dirty="0" smtClean="0"/>
          </a:p>
          <a:p>
            <a:pPr lvl="1">
              <a:buFont typeface="Wingdings" pitchFamily="2" charset="2"/>
              <a:buChar char="ü"/>
            </a:pPr>
            <a:r>
              <a:rPr lang="pl-PL" dirty="0" smtClean="0"/>
              <a:t>W sortowanej tablicy wyróżniamy dwie jej części – posortowaną lewą i nieposortowaną prawą. Początkowo lewa część jest pusta, lecz w kolejnym kroku jest powiększana o jeden element, najmniejszy wybrany spośród wszystkich elementów z nieposortowanej części tablicy.</a:t>
            </a:r>
            <a:endParaRPr lang="pl-PL" sz="2000" dirty="0" smtClean="0"/>
          </a:p>
          <a:p>
            <a:endParaRPr lang="pl-PL" sz="1200" i="1" dirty="0" smtClean="0"/>
          </a:p>
          <a:p>
            <a:endParaRPr lang="pl-PL" sz="12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178760"/>
            <a:ext cx="8964612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Sortowanie przez wybieranie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3635896" y="908720"/>
            <a:ext cx="2952328" cy="576064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None/>
            </a:pPr>
            <a:r>
              <a:rPr lang="pl-PL" sz="2800" dirty="0" err="1" smtClean="0">
                <a:latin typeface="Bookman Old Style" pitchFamily="18" charset="0"/>
              </a:rPr>
              <a:t>SelectionSort</a:t>
            </a:r>
            <a:r>
              <a:rPr lang="pl-PL" sz="2800" dirty="0" smtClean="0"/>
              <a:t> </a:t>
            </a:r>
            <a:endParaRPr lang="pl-PL" alt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pic>
        <p:nvPicPr>
          <p:cNvPr id="7170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948264" y="836712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7" name="Prostokąt 6"/>
          <p:cNvSpPr/>
          <p:nvPr/>
        </p:nvSpPr>
        <p:spPr>
          <a:xfrm>
            <a:off x="323528" y="1412776"/>
            <a:ext cx="763284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pl-PL" sz="2000" b="1" i="1" dirty="0" smtClean="0"/>
          </a:p>
          <a:p>
            <a:r>
              <a:rPr lang="pl-PL" dirty="0" smtClean="0"/>
              <a:t>Algorytm sortowania przez wybieranie można przedstawić </a:t>
            </a:r>
          </a:p>
          <a:p>
            <a:r>
              <a:rPr lang="pl-PL" dirty="0" smtClean="0"/>
              <a:t>na przykładzie</a:t>
            </a:r>
          </a:p>
          <a:p>
            <a:endParaRPr lang="pl-PL" sz="2000" dirty="0" smtClean="0"/>
          </a:p>
          <a:p>
            <a:endParaRPr lang="pl-PL" sz="1200" i="1" dirty="0" smtClean="0"/>
          </a:p>
          <a:p>
            <a:endParaRPr lang="pl-PL" sz="1200" i="1" dirty="0"/>
          </a:p>
        </p:txBody>
      </p:sp>
      <p:pic>
        <p:nvPicPr>
          <p:cNvPr id="11" name="Obraz 10" descr="wybor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2564904"/>
            <a:ext cx="4784564" cy="3255768"/>
          </a:xfrm>
          <a:prstGeom prst="rect">
            <a:avLst/>
          </a:prstGeom>
        </p:spPr>
      </p:pic>
      <p:sp>
        <p:nvSpPr>
          <p:cNvPr id="12" name="Prostokąt 11"/>
          <p:cNvSpPr/>
          <p:nvPr/>
        </p:nvSpPr>
        <p:spPr>
          <a:xfrm>
            <a:off x="5292080" y="3284984"/>
            <a:ext cx="3672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dirty="0" smtClean="0"/>
              <a:t> element najmniejszy 1 na właściwej pozycji </a:t>
            </a:r>
            <a:endParaRPr lang="pl-PL" dirty="0"/>
          </a:p>
        </p:txBody>
      </p:sp>
      <p:sp>
        <p:nvSpPr>
          <p:cNvPr id="13" name="Prostokąt 12"/>
          <p:cNvSpPr/>
          <p:nvPr/>
        </p:nvSpPr>
        <p:spPr>
          <a:xfrm>
            <a:off x="5292080" y="5085184"/>
            <a:ext cx="3672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dirty="0" smtClean="0"/>
              <a:t> element najmniejszy 3 (zamiana z 8)</a:t>
            </a:r>
            <a:endParaRPr lang="pl-PL" dirty="0"/>
          </a:p>
        </p:txBody>
      </p:sp>
      <p:sp>
        <p:nvSpPr>
          <p:cNvPr id="14" name="Prostokąt 13"/>
          <p:cNvSpPr/>
          <p:nvPr/>
        </p:nvSpPr>
        <p:spPr>
          <a:xfrm>
            <a:off x="5220072" y="4149080"/>
            <a:ext cx="3672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dirty="0" smtClean="0"/>
              <a:t> element najmniejszy 2 (zamiana z 7)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178760"/>
            <a:ext cx="8964612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Sortowanie przez wybieranie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5724128" y="165112"/>
            <a:ext cx="2952328" cy="576064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None/>
            </a:pPr>
            <a:r>
              <a:rPr lang="pl-PL" sz="2800" dirty="0" err="1" smtClean="0">
                <a:latin typeface="Bookman Old Style" pitchFamily="18" charset="0"/>
              </a:rPr>
              <a:t>SelectionSort</a:t>
            </a:r>
            <a:r>
              <a:rPr lang="pl-PL" sz="2800" dirty="0" smtClean="0"/>
              <a:t> </a:t>
            </a:r>
            <a:endParaRPr lang="pl-PL" alt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292080" y="764704"/>
            <a:ext cx="324036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/>
              <a:t>Ciąg dalszy zamian-szukamy elementu najmniejszego na białym polu</a:t>
            </a:r>
            <a:endParaRPr lang="pl-PL" sz="1200" i="1" dirty="0" smtClean="0"/>
          </a:p>
          <a:p>
            <a:endParaRPr lang="pl-PL" sz="1200" i="1" dirty="0"/>
          </a:p>
        </p:txBody>
      </p:sp>
      <p:sp>
        <p:nvSpPr>
          <p:cNvPr id="12" name="Prostokąt 11"/>
          <p:cNvSpPr/>
          <p:nvPr/>
        </p:nvSpPr>
        <p:spPr>
          <a:xfrm>
            <a:off x="5220072" y="1988840"/>
            <a:ext cx="3600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dirty="0" smtClean="0"/>
              <a:t> element najmniejszy 4 zamiana z 9</a:t>
            </a:r>
            <a:endParaRPr lang="pl-PL" dirty="0"/>
          </a:p>
        </p:txBody>
      </p:sp>
      <p:sp>
        <p:nvSpPr>
          <p:cNvPr id="13" name="Prostokąt 12"/>
          <p:cNvSpPr/>
          <p:nvPr/>
        </p:nvSpPr>
        <p:spPr>
          <a:xfrm>
            <a:off x="5220072" y="5157192"/>
            <a:ext cx="3672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dirty="0" smtClean="0"/>
              <a:t> element ostatni 9 na właściwej pozycji</a:t>
            </a:r>
            <a:endParaRPr lang="pl-PL" dirty="0"/>
          </a:p>
        </p:txBody>
      </p:sp>
      <p:sp>
        <p:nvSpPr>
          <p:cNvPr id="14" name="Prostokąt 13"/>
          <p:cNvSpPr/>
          <p:nvPr/>
        </p:nvSpPr>
        <p:spPr>
          <a:xfrm>
            <a:off x="5220072" y="4149080"/>
            <a:ext cx="3672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dirty="0" smtClean="0"/>
              <a:t> element najmniejszy 8 (zamiana z 9)</a:t>
            </a:r>
            <a:endParaRPr lang="pl-PL" dirty="0"/>
          </a:p>
        </p:txBody>
      </p:sp>
      <p:pic>
        <p:nvPicPr>
          <p:cNvPr id="15" name="Obraz 14" descr="wybor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412776"/>
            <a:ext cx="4559317" cy="4896544"/>
          </a:xfrm>
          <a:prstGeom prst="rect">
            <a:avLst/>
          </a:prstGeom>
        </p:spPr>
      </p:pic>
      <p:sp>
        <p:nvSpPr>
          <p:cNvPr id="16" name="Prostokąt 15"/>
          <p:cNvSpPr/>
          <p:nvPr/>
        </p:nvSpPr>
        <p:spPr>
          <a:xfrm>
            <a:off x="5148064" y="3284984"/>
            <a:ext cx="3672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dirty="0" smtClean="0"/>
              <a:t> element najmniejszy 7 na właściwej pozycji 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178760"/>
            <a:ext cx="8964612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Sortowanie przez wybieranie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1403648" y="980728"/>
            <a:ext cx="2952328" cy="576064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None/>
            </a:pPr>
            <a:r>
              <a:rPr lang="pl-PL" sz="2800" dirty="0" err="1" smtClean="0">
                <a:latin typeface="Bookman Old Style" pitchFamily="18" charset="0"/>
              </a:rPr>
              <a:t>SelectionSort</a:t>
            </a:r>
            <a:r>
              <a:rPr lang="pl-PL" sz="2800" dirty="0" smtClean="0"/>
              <a:t> </a:t>
            </a:r>
            <a:endParaRPr lang="pl-PL" alt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3275856" y="1772816"/>
            <a:ext cx="223224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/>
              <a:t>Fragment kodu</a:t>
            </a:r>
            <a:endParaRPr lang="pl-PL" sz="1200" i="1" dirty="0" smtClean="0"/>
          </a:p>
          <a:p>
            <a:endParaRPr lang="pl-PL" sz="1200" i="1" dirty="0"/>
          </a:p>
        </p:txBody>
      </p:sp>
      <p:sp>
        <p:nvSpPr>
          <p:cNvPr id="12" name="Prostokąt 11"/>
          <p:cNvSpPr/>
          <p:nvPr/>
        </p:nvSpPr>
        <p:spPr>
          <a:xfrm>
            <a:off x="1187624" y="2348880"/>
            <a:ext cx="6120680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i="1" dirty="0" smtClean="0"/>
              <a:t> </a:t>
            </a:r>
          </a:p>
          <a:p>
            <a:pPr lvl="0"/>
            <a:r>
              <a:rPr lang="pl-PL" b="1" i="1" dirty="0" smtClean="0"/>
              <a:t> </a:t>
            </a:r>
            <a:r>
              <a:rPr lang="pl-PL" sz="2400" b="1" i="1" dirty="0" smtClean="0"/>
              <a:t>   for (</a:t>
            </a:r>
            <a:r>
              <a:rPr lang="pl-PL" sz="2400" b="1" i="1" dirty="0" err="1" smtClean="0"/>
              <a:t>int</a:t>
            </a:r>
            <a:r>
              <a:rPr lang="pl-PL" sz="2400" b="1" i="1" dirty="0" smtClean="0"/>
              <a:t> p=0; p&lt;n-1; p++)</a:t>
            </a:r>
          </a:p>
          <a:p>
            <a:pPr lvl="0"/>
            <a:r>
              <a:rPr lang="pl-PL" sz="2400" b="1" i="1" dirty="0" smtClean="0"/>
              <a:t>     {</a:t>
            </a:r>
          </a:p>
          <a:p>
            <a:pPr lvl="0"/>
            <a:r>
              <a:rPr lang="pl-PL" sz="2400" b="1" i="1" dirty="0" smtClean="0"/>
              <a:t>          </a:t>
            </a:r>
            <a:r>
              <a:rPr lang="pl-PL" sz="2400" b="1" i="1" dirty="0" err="1" smtClean="0"/>
              <a:t>pmin</a:t>
            </a:r>
            <a:r>
              <a:rPr lang="pl-PL" sz="2400" b="1" i="1" dirty="0" smtClean="0"/>
              <a:t> = p;</a:t>
            </a:r>
          </a:p>
          <a:p>
            <a:pPr lvl="0"/>
            <a:r>
              <a:rPr lang="pl-PL" sz="2400" b="1" i="1" dirty="0" smtClean="0"/>
              <a:t>          for (</a:t>
            </a:r>
            <a:r>
              <a:rPr lang="pl-PL" sz="2400" b="1" i="1" dirty="0" err="1" smtClean="0"/>
              <a:t>int</a:t>
            </a:r>
            <a:r>
              <a:rPr lang="pl-PL" sz="2400" b="1" i="1" dirty="0" smtClean="0"/>
              <a:t> i=p+1; </a:t>
            </a:r>
            <a:r>
              <a:rPr lang="pl-PL" sz="2400" b="1" i="1" dirty="0" err="1" smtClean="0"/>
              <a:t>i&lt;n</a:t>
            </a:r>
            <a:r>
              <a:rPr lang="pl-PL" sz="2400" b="1" i="1" dirty="0" smtClean="0"/>
              <a:t>; i++)</a:t>
            </a:r>
          </a:p>
          <a:p>
            <a:pPr lvl="0"/>
            <a:r>
              <a:rPr lang="pl-PL" sz="2400" b="1" i="1" dirty="0" smtClean="0"/>
              <a:t>              </a:t>
            </a:r>
            <a:r>
              <a:rPr lang="pl-PL" sz="2400" b="1" i="1" dirty="0" err="1" smtClean="0"/>
              <a:t>if</a:t>
            </a:r>
            <a:r>
              <a:rPr lang="pl-PL" sz="2400" b="1" i="1" dirty="0" smtClean="0"/>
              <a:t> (t[i]&lt; t[</a:t>
            </a:r>
            <a:r>
              <a:rPr lang="pl-PL" sz="2400" b="1" i="1" dirty="0" err="1" smtClean="0"/>
              <a:t>pmin</a:t>
            </a:r>
            <a:r>
              <a:rPr lang="pl-PL" sz="2400" b="1" i="1" dirty="0" smtClean="0"/>
              <a:t>]) </a:t>
            </a:r>
            <a:r>
              <a:rPr lang="pl-PL" sz="2400" b="1" i="1" dirty="0" err="1" smtClean="0"/>
              <a:t>pmin</a:t>
            </a:r>
            <a:r>
              <a:rPr lang="pl-PL" sz="2400" b="1" i="1" dirty="0" smtClean="0"/>
              <a:t> = i;</a:t>
            </a:r>
          </a:p>
          <a:p>
            <a:pPr lvl="0"/>
            <a:r>
              <a:rPr lang="pl-PL" sz="2400" b="1" i="1" smtClean="0"/>
              <a:t>          		swap</a:t>
            </a:r>
            <a:r>
              <a:rPr lang="pl-PL" sz="2400" b="1" i="1" dirty="0" smtClean="0"/>
              <a:t>(t[i], t[</a:t>
            </a:r>
            <a:r>
              <a:rPr lang="pl-PL" sz="2400" b="1" i="1" dirty="0" err="1" smtClean="0"/>
              <a:t>pmin</a:t>
            </a:r>
            <a:r>
              <a:rPr lang="pl-PL" sz="2400" b="1" i="1" dirty="0" smtClean="0"/>
              <a:t>])</a:t>
            </a:r>
          </a:p>
          <a:p>
            <a:pPr lvl="0"/>
            <a:r>
              <a:rPr lang="pl-PL" sz="2400" b="1" i="1" dirty="0" smtClean="0"/>
              <a:t>     }</a:t>
            </a:r>
          </a:p>
          <a:p>
            <a:pPr lvl="0"/>
            <a:endParaRPr lang="pl-PL" b="1" i="1" dirty="0" smtClean="0"/>
          </a:p>
          <a:p>
            <a:pPr>
              <a:buFont typeface="Wingdings" pitchFamily="2" charset="2"/>
              <a:buChar char="ü"/>
            </a:pPr>
            <a:r>
              <a:rPr lang="pl-PL" i="1" dirty="0" smtClean="0"/>
              <a:t>Złożoność algorytmu sortowania przez wybieranie: O(n</a:t>
            </a:r>
            <a:r>
              <a:rPr lang="pl-PL" i="1" baseline="30000" dirty="0" smtClean="0"/>
              <a:t>2</a:t>
            </a:r>
            <a:r>
              <a:rPr lang="pl-PL" i="1" dirty="0" smtClean="0"/>
              <a:t>)</a:t>
            </a:r>
            <a:endParaRPr lang="pl-PL" i="1" dirty="0"/>
          </a:p>
        </p:txBody>
      </p:sp>
      <p:pic>
        <p:nvPicPr>
          <p:cNvPr id="11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444208" y="908720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0" y="178760"/>
            <a:ext cx="8964612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Sortowanie przez wybieranie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6012284" y="154629"/>
            <a:ext cx="2952328" cy="576064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None/>
            </a:pPr>
            <a:r>
              <a:rPr lang="pl-PL" sz="2800" dirty="0" err="1" smtClean="0">
                <a:latin typeface="Bookman Old Style" pitchFamily="18" charset="0"/>
              </a:rPr>
              <a:t>SelectionSort</a:t>
            </a:r>
            <a:r>
              <a:rPr lang="pl-PL" sz="2800" dirty="0" smtClean="0"/>
              <a:t> </a:t>
            </a:r>
            <a:endParaRPr lang="pl-PL" alt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827584" y="1445661"/>
            <a:ext cx="74168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sz="2000" dirty="0">
                <a:solidFill>
                  <a:prstClr val="black"/>
                </a:solidFill>
              </a:rPr>
              <a:t>      Algorytm sortowania </a:t>
            </a:r>
            <a:r>
              <a:rPr lang="pl-PL" sz="2000" dirty="0" smtClean="0">
                <a:solidFill>
                  <a:prstClr val="black"/>
                </a:solidFill>
              </a:rPr>
              <a:t>przez wybieranie </a:t>
            </a:r>
            <a:r>
              <a:rPr lang="pl-PL" sz="2000" dirty="0">
                <a:solidFill>
                  <a:prstClr val="black"/>
                </a:solidFill>
              </a:rPr>
              <a:t>zilustrowany </a:t>
            </a:r>
            <a:r>
              <a:rPr lang="pl-PL" sz="2000" dirty="0" smtClean="0">
                <a:solidFill>
                  <a:prstClr val="black"/>
                </a:solidFill>
              </a:rPr>
              <a:t>tańcem:</a:t>
            </a:r>
          </a:p>
          <a:p>
            <a:pPr lvl="0"/>
            <a:r>
              <a:rPr lang="pl-PL" sz="2000" dirty="0" smtClean="0">
                <a:solidFill>
                  <a:prstClr val="black"/>
                </a:solidFill>
              </a:rPr>
              <a:t>              http</a:t>
            </a:r>
            <a:r>
              <a:rPr lang="pl-PL" sz="2000" dirty="0">
                <a:solidFill>
                  <a:prstClr val="black"/>
                </a:solidFill>
              </a:rPr>
              <a:t>://www.youtube.com/watch?v=Ns4TPTC8whw</a:t>
            </a:r>
          </a:p>
        </p:txBody>
      </p:sp>
      <p:pic>
        <p:nvPicPr>
          <p:cNvPr id="2" name="Ns4TPTC8whw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403648" y="2348880"/>
            <a:ext cx="6638484" cy="373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86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1902</TotalTime>
  <Words>329</Words>
  <Application>Microsoft Office PowerPoint</Application>
  <PresentationFormat>Pokaz na ekranie (4:3)</PresentationFormat>
  <Paragraphs>73</Paragraphs>
  <Slides>10</Slides>
  <Notes>0</Notes>
  <HiddenSlides>0</HiddenSlides>
  <MMClips>1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5" baseType="lpstr">
      <vt:lpstr>Arial</vt:lpstr>
      <vt:lpstr>Wingdings</vt:lpstr>
      <vt:lpstr>Bookman Old Style</vt:lpstr>
      <vt:lpstr>Calibri</vt:lpstr>
      <vt:lpstr>Motyw pakietu Office</vt:lpstr>
      <vt:lpstr>Treści multimedialne - kodowanie, przetwarzanie, prezentacja  Odtwarzanie treści multimedialnych</vt:lpstr>
      <vt:lpstr>    Sortowanie przez wybieranie (selectionsort)   Iwona i Ireneusz Bujnowscy      </vt:lpstr>
      <vt:lpstr>Wyszukiwanie minimalnego elementu w tablicy</vt:lpstr>
      <vt:lpstr>Wyszukiwanie minimalnego elementu w tablicy</vt:lpstr>
      <vt:lpstr>Sortowanie przez wybieranie</vt:lpstr>
      <vt:lpstr>Sortowanie przez wybieranie</vt:lpstr>
      <vt:lpstr>Sortowanie przez wybieranie</vt:lpstr>
      <vt:lpstr>Sortowanie przez wybieranie</vt:lpstr>
      <vt:lpstr>Sortowanie przez wybieranie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Magda Kopacz</cp:lastModifiedBy>
  <cp:revision>122</cp:revision>
  <dcterms:created xsi:type="dcterms:W3CDTF">2009-06-29T13:15:16Z</dcterms:created>
  <dcterms:modified xsi:type="dcterms:W3CDTF">2014-09-18T10:33:51Z</dcterms:modified>
</cp:coreProperties>
</file>