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1"/>
  </p:notesMasterIdLst>
  <p:sldIdLst>
    <p:sldId id="259" r:id="rId2"/>
    <p:sldId id="260" r:id="rId3"/>
    <p:sldId id="353" r:id="rId4"/>
    <p:sldId id="355" r:id="rId5"/>
    <p:sldId id="361" r:id="rId6"/>
    <p:sldId id="360" r:id="rId7"/>
    <p:sldId id="362" r:id="rId8"/>
    <p:sldId id="363" r:id="rId9"/>
    <p:sldId id="352" r:id="rId10"/>
  </p:sldIdLst>
  <p:sldSz cx="9144000" cy="6858000" type="screen4x3"/>
  <p:notesSz cx="6858000" cy="9144000"/>
  <p:embeddedFontLst>
    <p:embeddedFont>
      <p:font typeface="Bookman Old Style" pitchFamily="18" charset="0"/>
      <p:regular r:id="rId12"/>
      <p:bold r:id="rId13"/>
      <p:italic r:id="rId14"/>
      <p:boldItalic r:id="rId15"/>
    </p:embeddedFont>
    <p:embeddedFont>
      <p:font typeface="Calibri" pitchFamily="34" charset="0"/>
      <p:regular r:id="rId16"/>
      <p:bold r:id="rId17"/>
      <p:italic r:id="rId18"/>
      <p:boldItalic r:id="rId19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 varScale="1">
        <p:scale>
          <a:sx n="89" d="100"/>
          <a:sy n="89" d="100"/>
        </p:scale>
        <p:origin x="-7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3596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0" y="188913"/>
            <a:ext cx="8101013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zliczanie</a:t>
            </a: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zliczanie</a:t>
            </a: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876256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179512" y="2204864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/>
              <a:t>Przedstawione dotychczas algorytmy sortowania działały stosunkowo wolno. Zarówno sortowanie bąbelkowe jak i sortowanie przez wybieranie były </a:t>
            </a:r>
            <a:r>
              <a:rPr lang="pl-PL" sz="2400" b="1" dirty="0" smtClean="0"/>
              <a:t>klasy O(n</a:t>
            </a:r>
            <a:r>
              <a:rPr lang="pl-PL" sz="2400" b="1" baseline="30000" dirty="0" smtClean="0"/>
              <a:t>2</a:t>
            </a:r>
            <a:r>
              <a:rPr lang="pl-PL" sz="2400" b="1" dirty="0" smtClean="0"/>
              <a:t>), </a:t>
            </a:r>
          </a:p>
          <a:p>
            <a:r>
              <a:rPr lang="pl-PL" sz="2400" dirty="0" smtClean="0"/>
              <a:t>to znaczy, że aby wykonać sortowanie n elementów należy wykonać około n</a:t>
            </a:r>
            <a:r>
              <a:rPr lang="pl-PL" sz="2400" baseline="30000" dirty="0" smtClean="0"/>
              <a:t>2</a:t>
            </a:r>
            <a:r>
              <a:rPr lang="pl-PL" sz="2400" dirty="0" smtClean="0"/>
              <a:t> operacji dominujących. </a:t>
            </a:r>
          </a:p>
          <a:p>
            <a:pPr>
              <a:buFont typeface="Wingdings" pitchFamily="2" charset="2"/>
              <a:buChar char="§"/>
            </a:pPr>
            <a:endParaRPr lang="pl-PL" sz="2400" dirty="0" smtClean="0"/>
          </a:p>
          <a:p>
            <a:pPr>
              <a:buFont typeface="Wingdings" pitchFamily="2" charset="2"/>
              <a:buChar char="§"/>
            </a:pPr>
            <a:r>
              <a:rPr lang="pl-PL" sz="2400" dirty="0" smtClean="0"/>
              <a:t> Okazuje się, że możliwe jest znacznie szybsze uporządkowanie elementów:</a:t>
            </a:r>
            <a:r>
              <a:rPr lang="pl-PL" sz="2400" b="1" dirty="0" smtClean="0"/>
              <a:t> klasy O(n), </a:t>
            </a:r>
            <a:r>
              <a:rPr lang="pl-PL" sz="2400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pl-PL" sz="2400" dirty="0" smtClean="0"/>
              <a:t> Jedną z takich metod sortowania jest </a:t>
            </a:r>
            <a:r>
              <a:rPr lang="pl-PL" sz="2400" b="1" dirty="0" smtClean="0"/>
              <a:t>sortowanie przez zliczanie</a:t>
            </a:r>
            <a:endParaRPr lang="pl-PL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Jak działa sortowanie przez zliczanie</a:t>
            </a: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660232" y="764704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2492896"/>
            <a:ext cx="8640960" cy="4525963"/>
          </a:xfrm>
        </p:spPr>
        <p:txBody>
          <a:bodyPr/>
          <a:lstStyle/>
          <a:p>
            <a:pPr>
              <a:buNone/>
            </a:pPr>
            <a:r>
              <a:rPr lang="pl-PL" sz="2000" b="1" dirty="0" smtClean="0"/>
              <a:t>Najłatwiej będzie to prześledzić na bardzo prostym przykładzie</a:t>
            </a:r>
          </a:p>
          <a:p>
            <a:r>
              <a:rPr lang="pl-PL" sz="2000" dirty="0" smtClean="0"/>
              <a:t>mamy dana tablicę T do posortowania (dana powyżej)</a:t>
            </a:r>
          </a:p>
          <a:p>
            <a:r>
              <a:rPr lang="pl-PL" sz="2000" dirty="0" smtClean="0"/>
              <a:t>tworzymy pomocniczą tabele </a:t>
            </a:r>
            <a:r>
              <a:rPr lang="pl-PL" sz="2000" dirty="0" err="1" smtClean="0"/>
              <a:t>Pom</a:t>
            </a:r>
            <a:r>
              <a:rPr lang="pl-PL" sz="2000" dirty="0" smtClean="0"/>
              <a:t> wypełnioną zerami  </a:t>
            </a:r>
          </a:p>
          <a:p>
            <a:r>
              <a:rPr lang="pl-PL" sz="2000" dirty="0" smtClean="0"/>
              <a:t>(rozmiar tablicy </a:t>
            </a:r>
            <a:r>
              <a:rPr lang="pl-PL" sz="2000" dirty="0" err="1" smtClean="0"/>
              <a:t>Pom</a:t>
            </a:r>
            <a:r>
              <a:rPr lang="pl-PL" sz="2000" dirty="0" smtClean="0"/>
              <a:t> jest uzależniony od zakresu danych w tablicy T) </a:t>
            </a:r>
          </a:p>
          <a:p>
            <a:r>
              <a:rPr lang="pl-PL" sz="2000" dirty="0" smtClean="0"/>
              <a:t>w naszym przypadku zakres od 0 do 3 czyli tablica </a:t>
            </a:r>
            <a:r>
              <a:rPr lang="pl-PL" sz="2000" dirty="0" err="1" smtClean="0"/>
              <a:t>Pom</a:t>
            </a:r>
            <a:r>
              <a:rPr lang="pl-PL" sz="2000" dirty="0" smtClean="0"/>
              <a:t>[4]</a:t>
            </a:r>
          </a:p>
          <a:p>
            <a:endParaRPr lang="pl-PL" sz="2000" dirty="0" smtClean="0"/>
          </a:p>
          <a:p>
            <a:pPr lvl="6"/>
            <a:r>
              <a:rPr lang="pl-PL" sz="1800" dirty="0" smtClean="0"/>
              <a:t> indeksy Pom[4]</a:t>
            </a:r>
          </a:p>
          <a:p>
            <a:pPr lvl="6"/>
            <a:r>
              <a:rPr lang="pl-PL" sz="1800" dirty="0" smtClean="0"/>
              <a:t> wartości Pom[4]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/>
        </p:nvGraphicFramePr>
        <p:xfrm>
          <a:off x="683568" y="4653136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ela 11"/>
          <p:cNvGraphicFramePr>
            <a:graphicFrameLocks noGrp="1"/>
          </p:cNvGraphicFramePr>
          <p:nvPr/>
        </p:nvGraphicFramePr>
        <p:xfrm>
          <a:off x="683568" y="1196752"/>
          <a:ext cx="351039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Jak działa sortowanie przez zliczanie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cd</a:t>
            </a:r>
            <a:endParaRPr lang="pl-PL" altLang="pl-PL" sz="28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660232" y="764704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179512" y="1772816"/>
            <a:ext cx="7560840" cy="4680520"/>
          </a:xfrm>
        </p:spPr>
        <p:txBody>
          <a:bodyPr/>
          <a:lstStyle/>
          <a:p>
            <a:r>
              <a:rPr lang="pl-PL" sz="2000" dirty="0" smtClean="0"/>
              <a:t>Realizujemy pętle: ( n –wymiar tablicy T)</a:t>
            </a:r>
          </a:p>
          <a:p>
            <a:pPr lvl="1">
              <a:buNone/>
            </a:pPr>
            <a:r>
              <a:rPr lang="pl-PL" sz="2400" i="1" dirty="0" smtClean="0"/>
              <a:t>   </a:t>
            </a:r>
            <a:r>
              <a:rPr lang="pl-PL" sz="2400" b="1" i="1" dirty="0" smtClean="0"/>
              <a:t>for (</a:t>
            </a:r>
            <a:r>
              <a:rPr lang="pl-PL" sz="2400" b="1" i="1" dirty="0" err="1" smtClean="0"/>
              <a:t>int</a:t>
            </a:r>
            <a:r>
              <a:rPr lang="pl-PL" sz="2400" b="1" i="1" dirty="0" smtClean="0"/>
              <a:t> k=0; </a:t>
            </a:r>
            <a:r>
              <a:rPr lang="pl-PL" sz="2400" b="1" i="1" dirty="0" err="1" smtClean="0"/>
              <a:t>k&lt;n</a:t>
            </a:r>
            <a:r>
              <a:rPr lang="pl-PL" sz="2400" b="1" i="1" dirty="0" smtClean="0"/>
              <a:t>; k++)</a:t>
            </a:r>
          </a:p>
          <a:p>
            <a:pPr lvl="0">
              <a:buNone/>
            </a:pPr>
            <a:r>
              <a:rPr lang="pl-PL" sz="2400" b="1" i="1" dirty="0" smtClean="0"/>
              <a:t>      	 </a:t>
            </a:r>
            <a:r>
              <a:rPr lang="pl-PL" sz="2400" b="1" i="1" dirty="0" err="1" smtClean="0"/>
              <a:t>Pom</a:t>
            </a:r>
            <a:r>
              <a:rPr lang="pl-PL" sz="2400" b="1" i="1" dirty="0" smtClean="0"/>
              <a:t>[T[k]]++;</a:t>
            </a:r>
            <a:endParaRPr lang="pl-PL" sz="2000" dirty="0" smtClean="0"/>
          </a:p>
          <a:p>
            <a:r>
              <a:rPr lang="pl-PL" sz="2000" dirty="0" smtClean="0"/>
              <a:t>obok przedstawiona jest wizualizacja jak zmienia się tablica pomocnicza </a:t>
            </a:r>
            <a:r>
              <a:rPr lang="pl-PL" sz="2000" i="1" dirty="0" smtClean="0"/>
              <a:t>Pom</a:t>
            </a:r>
            <a:r>
              <a:rPr lang="pl-PL" sz="2000" dirty="0" smtClean="0"/>
              <a:t> w trakcie działania powyższej pętli: 	</a:t>
            </a:r>
          </a:p>
          <a:p>
            <a:r>
              <a:rPr lang="pl-PL" sz="2000" dirty="0" smtClean="0"/>
              <a:t>dla k=0  T[0]=2 czyli </a:t>
            </a:r>
            <a:r>
              <a:rPr lang="pl-PL" sz="2000" dirty="0" err="1" smtClean="0"/>
              <a:t>Pom</a:t>
            </a:r>
            <a:r>
              <a:rPr lang="pl-PL" sz="2000" dirty="0" smtClean="0"/>
              <a:t>[T[0]</a:t>
            </a:r>
            <a:r>
              <a:rPr lang="pl-PL" sz="2000" dirty="0" err="1" smtClean="0"/>
              <a:t>]=P</a:t>
            </a:r>
            <a:r>
              <a:rPr lang="pl-PL" sz="2000" dirty="0" smtClean="0"/>
              <a:t>om[2]=1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r>
              <a:rPr lang="pl-PL" sz="2000" dirty="0" smtClean="0"/>
              <a:t>dla k=1  T[1]=0 czyli </a:t>
            </a:r>
            <a:r>
              <a:rPr lang="pl-PL" sz="2000" dirty="0" err="1" smtClean="0"/>
              <a:t>Pom</a:t>
            </a:r>
            <a:r>
              <a:rPr lang="pl-PL" sz="2000" dirty="0" smtClean="0"/>
              <a:t>[T[1]</a:t>
            </a:r>
            <a:r>
              <a:rPr lang="pl-PL" sz="2000" dirty="0" err="1" smtClean="0"/>
              <a:t>]=P</a:t>
            </a:r>
            <a:r>
              <a:rPr lang="pl-PL" sz="2000" dirty="0" smtClean="0"/>
              <a:t>om[0]=1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r>
              <a:rPr lang="pl-PL" sz="2000" dirty="0" smtClean="0"/>
              <a:t>dla k=2  T[2]=3 czyli </a:t>
            </a:r>
            <a:r>
              <a:rPr lang="pl-PL" sz="2000" dirty="0" err="1" smtClean="0"/>
              <a:t>Pom</a:t>
            </a:r>
            <a:r>
              <a:rPr lang="pl-PL" sz="2000" dirty="0" smtClean="0"/>
              <a:t>[T[2]</a:t>
            </a:r>
            <a:r>
              <a:rPr lang="pl-PL" sz="2000" dirty="0" err="1" smtClean="0"/>
              <a:t>]=P</a:t>
            </a:r>
            <a:r>
              <a:rPr lang="pl-PL" sz="2000" dirty="0" smtClean="0"/>
              <a:t>om[3]=1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/>
        </p:nvGraphicFramePr>
        <p:xfrm>
          <a:off x="6228184" y="3933056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ela 11"/>
          <p:cNvGraphicFramePr>
            <a:graphicFrameLocks noGrp="1"/>
          </p:cNvGraphicFramePr>
          <p:nvPr/>
        </p:nvGraphicFramePr>
        <p:xfrm>
          <a:off x="6224416" y="4951048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/>
        </p:nvGraphicFramePr>
        <p:xfrm>
          <a:off x="6228184" y="6021288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683568" y="980728"/>
          <a:ext cx="351039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Jak działa sortowanie przez zliczanie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cd</a:t>
            </a:r>
            <a:endParaRPr lang="pl-PL" altLang="pl-PL" sz="28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660232" y="764704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1988840"/>
            <a:ext cx="7992888" cy="4104456"/>
          </a:xfrm>
        </p:spPr>
        <p:txBody>
          <a:bodyPr/>
          <a:lstStyle/>
          <a:p>
            <a:r>
              <a:rPr lang="pl-PL" sz="2000" dirty="0" smtClean="0"/>
              <a:t>Realizujemy pętle </a:t>
            </a:r>
            <a:r>
              <a:rPr lang="pl-PL" sz="2000" dirty="0" err="1" smtClean="0"/>
              <a:t>cd</a:t>
            </a:r>
            <a:r>
              <a:rPr lang="pl-PL" sz="2000" dirty="0" smtClean="0"/>
              <a:t>:</a:t>
            </a:r>
          </a:p>
          <a:p>
            <a:pPr lvl="1">
              <a:buNone/>
            </a:pPr>
            <a:r>
              <a:rPr lang="pl-PL" sz="2400" i="1" dirty="0" smtClean="0"/>
              <a:t>   </a:t>
            </a:r>
            <a:r>
              <a:rPr lang="pl-PL" sz="2400" b="1" i="1" dirty="0" smtClean="0"/>
              <a:t>for (</a:t>
            </a:r>
            <a:r>
              <a:rPr lang="pl-PL" sz="2400" b="1" i="1" dirty="0" err="1" smtClean="0"/>
              <a:t>int</a:t>
            </a:r>
            <a:r>
              <a:rPr lang="pl-PL" sz="2400" b="1" i="1" dirty="0" smtClean="0"/>
              <a:t> k=0; </a:t>
            </a:r>
            <a:r>
              <a:rPr lang="pl-PL" sz="2400" b="1" i="1" dirty="0" err="1" smtClean="0"/>
              <a:t>k&lt;n</a:t>
            </a:r>
            <a:r>
              <a:rPr lang="pl-PL" sz="2400" b="1" i="1" dirty="0" smtClean="0"/>
              <a:t>; k++)</a:t>
            </a:r>
          </a:p>
          <a:p>
            <a:pPr lvl="0">
              <a:buNone/>
            </a:pPr>
            <a:r>
              <a:rPr lang="pl-PL" sz="2400" b="1" i="1" dirty="0" smtClean="0"/>
              <a:t>      	 </a:t>
            </a:r>
            <a:r>
              <a:rPr lang="pl-PL" sz="2400" b="1" i="1" dirty="0" err="1" smtClean="0"/>
              <a:t>Pom</a:t>
            </a:r>
            <a:r>
              <a:rPr lang="pl-PL" sz="2400" b="1" i="1" dirty="0" smtClean="0"/>
              <a:t>[T[k]]++;</a:t>
            </a:r>
            <a:r>
              <a:rPr lang="pl-PL" sz="2000" dirty="0" smtClean="0"/>
              <a:t>	</a:t>
            </a:r>
          </a:p>
          <a:p>
            <a:pPr>
              <a:buNone/>
            </a:pPr>
            <a:endParaRPr lang="pl-PL" sz="2000" dirty="0" smtClean="0"/>
          </a:p>
          <a:p>
            <a:r>
              <a:rPr lang="pl-PL" sz="2000" dirty="0" smtClean="0"/>
              <a:t>dla k=3  T[3]=</a:t>
            </a:r>
            <a:r>
              <a:rPr lang="pl-PL" sz="2000" dirty="0" err="1" smtClean="0"/>
              <a:t>3</a:t>
            </a:r>
            <a:r>
              <a:rPr lang="pl-PL" sz="2000" dirty="0" smtClean="0"/>
              <a:t> czyli </a:t>
            </a:r>
            <a:r>
              <a:rPr lang="pl-PL" sz="2000" dirty="0" err="1" smtClean="0"/>
              <a:t>Pom</a:t>
            </a:r>
            <a:r>
              <a:rPr lang="pl-PL" sz="2000" dirty="0" smtClean="0"/>
              <a:t>[T[3]</a:t>
            </a:r>
            <a:r>
              <a:rPr lang="pl-PL" sz="2000" dirty="0" err="1" smtClean="0"/>
              <a:t>]=P</a:t>
            </a:r>
            <a:r>
              <a:rPr lang="pl-PL" sz="2000" dirty="0" smtClean="0"/>
              <a:t>om[3]=2 </a:t>
            </a:r>
          </a:p>
          <a:p>
            <a:endParaRPr lang="pl-PL" sz="2000" dirty="0" smtClean="0"/>
          </a:p>
          <a:p>
            <a:r>
              <a:rPr lang="pl-PL" sz="2000" dirty="0" smtClean="0"/>
              <a:t>dla k=4  T[4]=0 czyli </a:t>
            </a:r>
            <a:r>
              <a:rPr lang="pl-PL" sz="2000" dirty="0" err="1" smtClean="0"/>
              <a:t>Pom</a:t>
            </a:r>
            <a:r>
              <a:rPr lang="pl-PL" sz="2000" dirty="0" smtClean="0"/>
              <a:t>[T[4]</a:t>
            </a:r>
            <a:r>
              <a:rPr lang="pl-PL" sz="2000" dirty="0" err="1" smtClean="0"/>
              <a:t>]=P</a:t>
            </a:r>
            <a:r>
              <a:rPr lang="pl-PL" sz="2000" dirty="0" smtClean="0"/>
              <a:t>om[0]=2  </a:t>
            </a:r>
          </a:p>
          <a:p>
            <a:endParaRPr lang="pl-PL" sz="2000" dirty="0" smtClean="0"/>
          </a:p>
          <a:p>
            <a:r>
              <a:rPr lang="pl-PL" sz="2000" dirty="0" smtClean="0"/>
              <a:t>dla k=5 T[5]=3  czyli </a:t>
            </a:r>
            <a:r>
              <a:rPr lang="pl-PL" sz="2000" dirty="0" err="1" smtClean="0"/>
              <a:t>Pom</a:t>
            </a:r>
            <a:r>
              <a:rPr lang="pl-PL" sz="2000" dirty="0" smtClean="0"/>
              <a:t>[T[5]</a:t>
            </a:r>
            <a:r>
              <a:rPr lang="pl-PL" sz="2000" dirty="0" err="1" smtClean="0"/>
              <a:t>]=P</a:t>
            </a:r>
            <a:r>
              <a:rPr lang="pl-PL" sz="2000" dirty="0" smtClean="0"/>
              <a:t>om[3]=</a:t>
            </a:r>
            <a:r>
              <a:rPr lang="pl-PL" sz="2000" dirty="0" err="1" smtClean="0"/>
              <a:t>3</a:t>
            </a:r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/>
        </p:nvGraphicFramePr>
        <p:xfrm>
          <a:off x="6084168" y="3429000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611560" y="1196752"/>
          <a:ext cx="351039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ela 11"/>
          <p:cNvGraphicFramePr>
            <a:graphicFrameLocks noGrp="1"/>
          </p:cNvGraphicFramePr>
          <p:nvPr/>
        </p:nvGraphicFramePr>
        <p:xfrm>
          <a:off x="6084168" y="4437112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/>
        </p:nvGraphicFramePr>
        <p:xfrm>
          <a:off x="6084168" y="5301208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Jak działa sortowanie przez zliczanie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cd</a:t>
            </a:r>
            <a:endParaRPr lang="pl-PL" altLang="pl-PL" sz="28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660232" y="764704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467544" y="692696"/>
            <a:ext cx="8424936" cy="5904656"/>
          </a:xfrm>
        </p:spPr>
        <p:txBody>
          <a:bodyPr/>
          <a:lstStyle/>
          <a:p>
            <a:r>
              <a:rPr lang="pl-PL" sz="2000" dirty="0" smtClean="0"/>
              <a:t>Tablica </a:t>
            </a:r>
            <a:r>
              <a:rPr lang="pl-PL" sz="2000" i="1" dirty="0" smtClean="0"/>
              <a:t>T: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r>
              <a:rPr lang="pl-PL" sz="2000" dirty="0" smtClean="0"/>
              <a:t>Tablica </a:t>
            </a:r>
            <a:r>
              <a:rPr lang="pl-PL" sz="2000" i="1" dirty="0" err="1" smtClean="0"/>
              <a:t>Pom</a:t>
            </a:r>
            <a:r>
              <a:rPr lang="pl-PL" sz="2000" dirty="0" smtClean="0"/>
              <a:t> wygląda następująco: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r>
              <a:rPr lang="pl-PL" sz="2000" dirty="0" smtClean="0"/>
              <a:t> następnie realizujemy pętle, która z tablicy </a:t>
            </a:r>
            <a:r>
              <a:rPr lang="pl-PL" sz="2000" dirty="0" err="1" smtClean="0"/>
              <a:t>Pom</a:t>
            </a:r>
            <a:r>
              <a:rPr lang="pl-PL" sz="2000" dirty="0" smtClean="0"/>
              <a:t> wypisuje indeksy tyle razy ile wynosi wartość poszczególnych elementów tablicy </a:t>
            </a:r>
            <a:r>
              <a:rPr lang="pl-PL" sz="2000" dirty="0" err="1" smtClean="0"/>
              <a:t>Pom</a:t>
            </a:r>
            <a:endParaRPr lang="pl-PL" sz="2000" dirty="0" smtClean="0"/>
          </a:p>
          <a:p>
            <a:pPr lvl="1"/>
            <a:r>
              <a:rPr lang="pl-PL" sz="1600" dirty="0" smtClean="0"/>
              <a:t>(z- zakres, wymiar tablicy </a:t>
            </a:r>
            <a:r>
              <a:rPr lang="pl-PL" sz="1600" dirty="0" err="1" smtClean="0"/>
              <a:t>pom</a:t>
            </a:r>
            <a:r>
              <a:rPr lang="pl-PL" sz="1600" dirty="0" smtClean="0"/>
              <a:t>)</a:t>
            </a:r>
          </a:p>
          <a:p>
            <a:pPr lvl="0">
              <a:buNone/>
            </a:pPr>
            <a:r>
              <a:rPr lang="pl-PL" sz="2400" i="1" dirty="0" smtClean="0"/>
              <a:t>   </a:t>
            </a:r>
            <a:r>
              <a:rPr lang="pl-PL" dirty="0" smtClean="0"/>
              <a:t>  </a:t>
            </a:r>
            <a:r>
              <a:rPr lang="pl-PL" sz="2800" b="1" i="1" dirty="0" smtClean="0"/>
              <a:t>   for (</a:t>
            </a:r>
            <a:r>
              <a:rPr lang="pl-PL" sz="2800" b="1" i="1" dirty="0" err="1" smtClean="0"/>
              <a:t>int</a:t>
            </a:r>
            <a:r>
              <a:rPr lang="pl-PL" sz="2800" b="1" i="1" dirty="0" smtClean="0"/>
              <a:t> j=0; </a:t>
            </a:r>
            <a:r>
              <a:rPr lang="pl-PL" sz="2800" b="1" i="1" dirty="0" err="1" smtClean="0"/>
              <a:t>j&lt;z</a:t>
            </a:r>
            <a:r>
              <a:rPr lang="pl-PL" sz="2800" b="1" i="1" dirty="0" smtClean="0"/>
              <a:t>; j++)</a:t>
            </a:r>
          </a:p>
          <a:p>
            <a:pPr lvl="0">
              <a:buNone/>
            </a:pPr>
            <a:r>
              <a:rPr lang="pl-PL" sz="2800" b="1" i="1" dirty="0" smtClean="0"/>
              <a:t>      	 for (</a:t>
            </a:r>
            <a:r>
              <a:rPr lang="pl-PL" sz="2800" b="1" i="1" dirty="0" err="1" smtClean="0"/>
              <a:t>int</a:t>
            </a:r>
            <a:r>
              <a:rPr lang="pl-PL" sz="2800" b="1" i="1" dirty="0" smtClean="0"/>
              <a:t> l=0; </a:t>
            </a:r>
            <a:r>
              <a:rPr lang="pl-PL" sz="2800" b="1" i="1" dirty="0" err="1" smtClean="0"/>
              <a:t>l&lt;Pom</a:t>
            </a:r>
            <a:r>
              <a:rPr lang="pl-PL" sz="2800" b="1" i="1" dirty="0" smtClean="0"/>
              <a:t>[j]; l++)</a:t>
            </a:r>
          </a:p>
          <a:p>
            <a:pPr lvl="0">
              <a:buNone/>
            </a:pPr>
            <a:r>
              <a:rPr lang="pl-PL" sz="2800" b="1" i="1" dirty="0" smtClean="0"/>
              <a:t>    		</a:t>
            </a:r>
            <a:r>
              <a:rPr lang="pl-PL" sz="2800" b="1" i="1" dirty="0" err="1" smtClean="0"/>
              <a:t>cout&lt;&lt;j</a:t>
            </a:r>
            <a:r>
              <a:rPr lang="pl-PL" sz="2800" b="1" i="1" dirty="0" smtClean="0"/>
              <a:t>&lt;&lt;” ”;</a:t>
            </a:r>
          </a:p>
          <a:p>
            <a:pPr>
              <a:buNone/>
            </a:pPr>
            <a:r>
              <a:rPr lang="pl-PL" sz="2000" dirty="0" smtClean="0"/>
              <a:t>Po zrealizowaniu powyższych pętli otrzymamy : 0 </a:t>
            </a:r>
            <a:r>
              <a:rPr lang="pl-PL" sz="2000" dirty="0" err="1" smtClean="0"/>
              <a:t>0</a:t>
            </a:r>
            <a:r>
              <a:rPr lang="pl-PL" sz="2000" dirty="0" smtClean="0"/>
              <a:t> 2 3 </a:t>
            </a:r>
            <a:r>
              <a:rPr lang="pl-PL" sz="2000" dirty="0" err="1" smtClean="0"/>
              <a:t>3</a:t>
            </a:r>
            <a:r>
              <a:rPr lang="pl-PL" sz="2000" dirty="0" smtClean="0"/>
              <a:t> </a:t>
            </a:r>
            <a:r>
              <a:rPr lang="pl-PL" sz="2000" dirty="0" err="1" smtClean="0"/>
              <a:t>3</a:t>
            </a:r>
            <a:r>
              <a:rPr lang="pl-PL" sz="2000" dirty="0" smtClean="0"/>
              <a:t> 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 smtClean="0"/>
          </a:p>
          <a:p>
            <a:endParaRPr lang="pl-PL" sz="2000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611560" y="1196752"/>
          <a:ext cx="351039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  <a:endParaRPr lang="pl-PL" sz="1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/>
        </p:nvGraphicFramePr>
        <p:xfrm>
          <a:off x="1115616" y="2564904"/>
          <a:ext cx="2340260" cy="602357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900" b="0" i="1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900" b="0" i="1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 smtClean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  <a:endParaRPr lang="pl-PL" sz="20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przez zliczanie </a:t>
            </a: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660232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10" name="Symbol zastępczy zawartości 9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5688632"/>
          </a:xfrm>
        </p:spPr>
        <p:txBody>
          <a:bodyPr/>
          <a:lstStyle/>
          <a:p>
            <a:r>
              <a:rPr lang="pl-PL" dirty="0" smtClean="0"/>
              <a:t>Wady i zalety sortowania</a:t>
            </a:r>
            <a:br>
              <a:rPr lang="pl-PL" dirty="0" smtClean="0"/>
            </a:br>
            <a:r>
              <a:rPr lang="pl-PL" dirty="0" smtClean="0"/>
              <a:t> przez zliczanie </a:t>
            </a:r>
          </a:p>
          <a:p>
            <a:pPr lvl="1"/>
            <a:r>
              <a:rPr lang="pl-PL" dirty="0" smtClean="0"/>
              <a:t>główną zaletą tej metody jest liniowa złożoność obliczeniowa algorytmu – O(</a:t>
            </a:r>
            <a:r>
              <a:rPr lang="pl-PL" dirty="0" err="1" smtClean="0"/>
              <a:t>n+k</a:t>
            </a:r>
            <a:r>
              <a:rPr lang="pl-PL" dirty="0" smtClean="0"/>
              <a:t>) </a:t>
            </a:r>
            <a:br>
              <a:rPr lang="pl-PL" dirty="0" smtClean="0"/>
            </a:br>
            <a:r>
              <a:rPr lang="pl-PL" dirty="0" smtClean="0"/>
              <a:t>(</a:t>
            </a:r>
            <a:r>
              <a:rPr lang="pl-PL" i="1" dirty="0" smtClean="0"/>
              <a:t>n</a:t>
            </a:r>
            <a:r>
              <a:rPr lang="pl-PL" dirty="0" smtClean="0"/>
              <a:t> – oznacza liczebność zbioru, </a:t>
            </a:r>
            <a:r>
              <a:rPr lang="pl-PL" i="1" dirty="0" smtClean="0"/>
              <a:t>k</a:t>
            </a:r>
            <a:r>
              <a:rPr lang="pl-PL" dirty="0" smtClean="0"/>
              <a:t> – rozpiętość danych, czyli w przypadku liczb całkowitych: powiększoną o 1 różnicę między maksymalną, a minimalną wartością, </a:t>
            </a:r>
          </a:p>
          <a:p>
            <a:pPr lvl="1"/>
            <a:r>
              <a:rPr lang="pl-PL" dirty="0" smtClean="0"/>
              <a:t>największymi ograniczeniami algorytmu są konieczność uprzedniej znajomości zakresu danych i złożoność pamięciowa</a:t>
            </a:r>
          </a:p>
          <a:p>
            <a:pPr lvl="1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328</Words>
  <Application>Microsoft Office PowerPoint</Application>
  <PresentationFormat>Pokaz na ekranie (4:3)</PresentationFormat>
  <Paragraphs>205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5" baseType="lpstr">
      <vt:lpstr>Arial</vt:lpstr>
      <vt:lpstr>Wingdings</vt:lpstr>
      <vt:lpstr>Bookman Old Style</vt:lpstr>
      <vt:lpstr>Calibri</vt:lpstr>
      <vt:lpstr>Czcionka tekstu podstawowego</vt:lpstr>
      <vt:lpstr>Motyw pakietu Office</vt:lpstr>
      <vt:lpstr>Treści multimedialne - kodowanie, przetwarzanie, prezentacja  Odtwarzanie treści multimedialnych</vt:lpstr>
      <vt:lpstr>    Sortowanie przez zliczanie  Iwona i Ireneusz Bujnowscy      </vt:lpstr>
      <vt:lpstr>Sortowanie przez zliczanie</vt:lpstr>
      <vt:lpstr>Jak działa sortowanie przez zliczanie</vt:lpstr>
      <vt:lpstr>Jak działa sortowanie przez zliczanie cd</vt:lpstr>
      <vt:lpstr>Jak działa sortowanie przez zliczanie cd</vt:lpstr>
      <vt:lpstr>Jak działa sortowanie przez zliczanie cd</vt:lpstr>
      <vt:lpstr>sortowanie przez zliczanie 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137</cp:revision>
  <dcterms:created xsi:type="dcterms:W3CDTF">2009-06-29T13:15:16Z</dcterms:created>
  <dcterms:modified xsi:type="dcterms:W3CDTF">2014-09-15T11:02:41Z</dcterms:modified>
</cp:coreProperties>
</file>