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sldIdLst>
    <p:sldId id="259" r:id="rId2"/>
    <p:sldId id="260" r:id="rId3"/>
    <p:sldId id="353" r:id="rId4"/>
    <p:sldId id="354" r:id="rId5"/>
    <p:sldId id="362" r:id="rId6"/>
    <p:sldId id="360" r:id="rId7"/>
    <p:sldId id="363" r:id="rId8"/>
    <p:sldId id="352" r:id="rId9"/>
  </p:sldIdLst>
  <p:sldSz cx="9144000" cy="6858000" type="screen4x3"/>
  <p:notesSz cx="6858000" cy="9144000"/>
  <p:embeddedFontLst>
    <p:embeddedFont>
      <p:font typeface="Bookman Old Style" pitchFamily="18" charset="0"/>
      <p:regular r:id="rId11"/>
      <p:bold r:id="rId12"/>
      <p:italic r:id="rId13"/>
      <p:boldItalic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>
        <p:scale>
          <a:sx n="70" d="100"/>
          <a:sy n="70" d="100"/>
        </p:scale>
        <p:origin x="-129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9236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hyperlink" Target="http://hobby.abxyz.bplaced.net/img/art008_kody_ascii.gif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0" y="188913"/>
            <a:ext cx="8101013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>Teksty w komputerze</a:t>
            </a: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Tabela kodów ASCII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1008111"/>
          </a:xfrm>
        </p:spPr>
        <p:txBody>
          <a:bodyPr/>
          <a:lstStyle/>
          <a:p>
            <a:pPr algn="ctr">
              <a:buNone/>
            </a:pPr>
            <a:r>
              <a:rPr lang="pl-PL" sz="2800" b="1" i="1" dirty="0" smtClean="0"/>
              <a:t>ASCII</a:t>
            </a:r>
            <a:r>
              <a:rPr lang="pl-PL" sz="2800" dirty="0" smtClean="0"/>
              <a:t> (American Standard </a:t>
            </a:r>
            <a:r>
              <a:rPr lang="pl-PL" sz="2800" dirty="0" err="1" smtClean="0"/>
              <a:t>Code</a:t>
            </a:r>
            <a:r>
              <a:rPr lang="pl-PL" sz="2800" dirty="0" smtClean="0"/>
              <a:t> for </a:t>
            </a:r>
            <a:r>
              <a:rPr lang="pl-PL" sz="2800" dirty="0" err="1" smtClean="0"/>
              <a:t>Information</a:t>
            </a:r>
            <a:r>
              <a:rPr lang="pl-PL" sz="2800" dirty="0" smtClean="0"/>
              <a:t> </a:t>
            </a:r>
            <a:r>
              <a:rPr lang="pl-PL" sz="2800" dirty="0" err="1" smtClean="0"/>
              <a:t>Interchange</a:t>
            </a:r>
            <a:r>
              <a:rPr lang="pl-PL" sz="2800" dirty="0" smtClean="0"/>
              <a:t>)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323528" y="2060848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467544" y="4293096"/>
            <a:ext cx="7884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l-PL" sz="2000" dirty="0" smtClean="0"/>
              <a:t>Tekst przechowuję się w pamięci komputera w postaci liczb. 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/>
              <a:t>Po prostu małym i wielkim literom alfabetu, cyfrom oraz wszystkim innym znakom przyporządkowuje się kolejne liczby z pewnego zakresu. 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/>
              <a:t>Zwykle jeden znak zajmuje w pamięci komputera jeden bajt (osiem bitów), najczęściej używanym bywa kodowanie ASCII</a:t>
            </a:r>
            <a:endParaRPr lang="pl-PL" sz="2000" dirty="0"/>
          </a:p>
        </p:txBody>
      </p:sp>
      <p:pic>
        <p:nvPicPr>
          <p:cNvPr id="7172" name="Picture 4" descr="kody ascii">
            <a:hlinkClick r:id="rId5" tooltip="Kliknij, aby powiększyć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988840"/>
            <a:ext cx="4392488" cy="201622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Przetwarzanie tekstów w języku C++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09562" y="908050"/>
            <a:ext cx="6134645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buFont typeface="Arial" charset="0"/>
              <a:buNone/>
              <a:defRPr/>
            </a:pPr>
            <a:endParaRPr lang="pl-PL" altLang="pl-PL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Zmienne znakowe</a:t>
            </a:r>
            <a:endParaRPr lang="pl-PL" sz="2800" b="1" dirty="0" smtClean="0">
              <a:solidFill>
                <a:prstClr val="black"/>
              </a:solidFill>
              <a:latin typeface="Arial" pitchFamily="34" charset="0"/>
            </a:endParaRP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1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732240" y="90872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323528" y="2332037"/>
            <a:ext cx="7272808" cy="4525963"/>
          </a:xfrm>
        </p:spPr>
        <p:txBody>
          <a:bodyPr/>
          <a:lstStyle/>
          <a:p>
            <a:pPr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#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include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&lt;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iostream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#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include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&lt;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string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&gt;</a:t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using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namespace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std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;</a:t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main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()</a:t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{</a:t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  char z1,zz; </a:t>
            </a:r>
            <a:r>
              <a:rPr lang="pl-PL" sz="1400" i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//deklaracja zmiennej znak z1 ; </a:t>
            </a:r>
            <a:r>
              <a:rPr lang="pl-PL" sz="1400" i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zz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  z1=65; </a:t>
            </a:r>
            <a:r>
              <a:rPr lang="pl-PL" sz="1400" i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//przypisanie na stałe zmiennej z1 –dużej litery A (kod ASCII A=65)</a:t>
            </a:r>
            <a:endParaRPr lang="pl-PL" sz="1400" i="1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pl-PL" sz="1800" i="1" dirty="0" err="1" smtClean="0">
                <a:latin typeface="Courier New" pitchFamily="49" charset="0"/>
                <a:cs typeface="Courier New" pitchFamily="49" charset="0"/>
              </a:rPr>
              <a:t>zz=‘B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’;</a:t>
            </a:r>
            <a:r>
              <a:rPr lang="pl-PL" sz="1400" i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//przypisanie na stałe zmiennej </a:t>
            </a:r>
            <a:r>
              <a:rPr lang="pl-PL" sz="1400" i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zz</a:t>
            </a:r>
            <a:r>
              <a:rPr lang="pl-PL" sz="1400" i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–dużej litery B</a:t>
            </a:r>
          </a:p>
          <a:p>
            <a:pPr lvl="1"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cout&lt;&lt;z1&lt;&lt;zz; </a:t>
            </a:r>
            <a:r>
              <a:rPr lang="pl-PL" sz="1400" i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//wypisanie na standardowe wyjście AB</a:t>
            </a:r>
            <a:endParaRPr lang="pl-PL" sz="1400" i="1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return( 0 );   </a:t>
            </a:r>
          </a:p>
          <a:p>
            <a:pPr lvl="1"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Przetwarzanie tekstów w języku C++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95536" y="692696"/>
            <a:ext cx="6134645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Zmienne typu </a:t>
            </a:r>
            <a:r>
              <a:rPr lang="pl-PL" sz="2800" dirty="0" err="1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string</a:t>
            </a:r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 (łańcuch znaków)</a:t>
            </a:r>
            <a:endParaRPr lang="pl-PL" sz="2800" b="1" dirty="0" smtClean="0">
              <a:solidFill>
                <a:prstClr val="black"/>
              </a:solidFill>
              <a:latin typeface="Arial" pitchFamily="34" charset="0"/>
            </a:endParaRP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1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732240" y="90872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179512" y="1412776"/>
            <a:ext cx="7632848" cy="5229200"/>
          </a:xfrm>
        </p:spPr>
        <p:txBody>
          <a:bodyPr/>
          <a:lstStyle/>
          <a:p>
            <a:pPr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#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include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&lt;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iostream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#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include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&lt;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string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&gt;</a:t>
            </a:r>
            <a:br>
              <a:rPr lang="pl-PL" sz="18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using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namespace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std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;</a:t>
            </a:r>
            <a:br>
              <a:rPr lang="pl-PL" sz="18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main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()</a:t>
            </a:r>
            <a:br>
              <a:rPr lang="pl-PL" sz="18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{</a:t>
            </a:r>
            <a:br>
              <a:rPr lang="pl-PL" sz="18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 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string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s1,s2; 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//deklaracja dwóch </a:t>
            </a:r>
            <a:r>
              <a:rPr lang="pl-PL" sz="1400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stringów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s1,s2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8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 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getline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(cin,s1);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// wczytuje przy pomocy strumienia </a:t>
            </a:r>
            <a:r>
              <a:rPr lang="pl-PL" sz="1400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cin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				do zmiennej s1 z wszystkimi białymi znakami.</a:t>
            </a:r>
            <a:endParaRPr lang="pl-PL" sz="1400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cin&gt;&gt;s2;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// czytanie tekstu s2 tylko pierwszego białego 			 znaku np. spacji</a:t>
            </a:r>
          </a:p>
          <a:p>
            <a:pPr lvl="1"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cout&lt;&lt;s2; 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 wyprowadzanie  napisu s2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lvl="1">
              <a:buNone/>
            </a:pP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cout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&lt;&lt;s1.length() </a:t>
            </a:r>
            <a:r>
              <a:rPr lang="pl-PL" sz="18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//wyprowadzanie długości </a:t>
            </a:r>
            <a:r>
              <a:rPr lang="pl-PL" sz="1400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stringu</a:t>
            </a:r>
            <a:r>
              <a:rPr lang="pl-PL" sz="14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s1 </a:t>
            </a: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return( 0 );   </a:t>
            </a:r>
          </a:p>
          <a:p>
            <a:pPr lvl="1"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lvl="1">
              <a:buNone/>
            </a:pPr>
            <a:r>
              <a:rPr lang="pl-PL" sz="1800" dirty="0" smtClean="0"/>
              <a:t>======================================</a:t>
            </a:r>
          </a:p>
          <a:p>
            <a:pPr lvl="1">
              <a:buNone/>
            </a:pPr>
            <a:r>
              <a:rPr lang="pl-PL" sz="1800" dirty="0" err="1" smtClean="0"/>
              <a:t>Strig</a:t>
            </a:r>
            <a:r>
              <a:rPr lang="pl-PL" sz="1800" dirty="0" smtClean="0"/>
              <a:t> -&gt;tablica znaków.</a:t>
            </a:r>
          </a:p>
          <a:p>
            <a:pPr lvl="1">
              <a:buNone/>
            </a:pPr>
            <a:r>
              <a:rPr lang="pl-PL" sz="1800" dirty="0" smtClean="0"/>
              <a:t>Dla wprowadzonej zmiennej s1=‘’wiem ale nie powiem’’</a:t>
            </a:r>
          </a:p>
          <a:p>
            <a:pPr lvl="1">
              <a:buNone/>
            </a:pPr>
            <a:r>
              <a:rPr lang="pl-PL" sz="1800" dirty="0" smtClean="0"/>
              <a:t>s1[2]=e; s1[5]=a; (indeksy od zera)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Przetwarzanie tekstu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znak po znaku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1052736"/>
            <a:ext cx="6696744" cy="554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#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include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&lt;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iostream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&gt;  </a:t>
            </a:r>
          </a:p>
          <a:p>
            <a:pPr lvl="0">
              <a:buNone/>
            </a:pP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using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namespace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std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;  </a:t>
            </a:r>
          </a:p>
          <a:p>
            <a:pPr lvl="0">
              <a:buNone/>
            </a:pP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string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s;  </a:t>
            </a:r>
          </a:p>
          <a:p>
            <a:pPr lvl="0">
              <a:buNone/>
            </a:pP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main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()  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{  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   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cin&lt;&lt;s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   for (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i=0;i&lt;s.size();i++)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  {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// zrób coś ze znakiem s[i] 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wypisz go      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      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cout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&lt;&lt; s[i];</a:t>
            </a:r>
          </a:p>
          <a:p>
            <a:pPr lvl="0"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  }</a:t>
            </a:r>
          </a:p>
          <a:p>
            <a:pPr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    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cin.ignore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(2)</a:t>
            </a:r>
            <a:r>
              <a:rPr lang="pl-PL" sz="2800" dirty="0" smtClean="0">
                <a:latin typeface="Courier New" pitchFamily="49" charset="0"/>
                <a:cs typeface="Courier New" pitchFamily="49" charset="0"/>
              </a:rPr>
              <a:t>; </a:t>
            </a:r>
          </a:p>
          <a:p>
            <a:pPr>
              <a:buNone/>
            </a:pPr>
            <a:r>
              <a:rPr lang="pl-PL" sz="2800" dirty="0" smtClean="0">
                <a:latin typeface="Courier New" pitchFamily="49" charset="0"/>
                <a:cs typeface="Courier New" pitchFamily="49" charset="0"/>
              </a:rPr>
              <a:t> } 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732240" y="90872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Operacje łączenia, usuwania i zamiany znaków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F929E0-7C62-437E-9100-370760F5785C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052737"/>
            <a:ext cx="8640960" cy="3816424"/>
          </a:xfrm>
        </p:spPr>
        <p:txBody>
          <a:bodyPr/>
          <a:lstStyle/>
          <a:p>
            <a:endParaRPr lang="pl-PL" sz="2800" dirty="0" smtClean="0"/>
          </a:p>
          <a:p>
            <a:pPr>
              <a:buNone/>
            </a:pPr>
            <a:endParaRPr lang="pl-PL" sz="2800" i="1" dirty="0"/>
          </a:p>
        </p:txBody>
      </p:sp>
      <p:pic>
        <p:nvPicPr>
          <p:cNvPr id="7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732240" y="90872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8" name="Prostokąt 7"/>
          <p:cNvSpPr/>
          <p:nvPr/>
        </p:nvSpPr>
        <p:spPr>
          <a:xfrm>
            <a:off x="539552" y="1412776"/>
            <a:ext cx="8604448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Mając dane napisy:</a:t>
            </a:r>
            <a:br>
              <a:rPr lang="pl-PL" dirty="0" smtClean="0">
                <a:latin typeface="Courier New" pitchFamily="49" charset="0"/>
                <a:cs typeface="Courier New" pitchFamily="49" charset="0"/>
              </a:rPr>
            </a:br>
            <a:r>
              <a:rPr lang="pl-PL" dirty="0" err="1" smtClean="0">
                <a:latin typeface="Courier New" pitchFamily="49" charset="0"/>
                <a:cs typeface="Courier New" pitchFamily="49" charset="0"/>
              </a:rPr>
              <a:t>string</a:t>
            </a:r>
            <a:r>
              <a:rPr lang="pl-PL" dirty="0" smtClean="0">
                <a:latin typeface="Courier New" pitchFamily="49" charset="0"/>
                <a:cs typeface="Courier New" pitchFamily="49" charset="0"/>
              </a:rPr>
              <a:t> s1=”algorytmy”, s2=” i ”, </a:t>
            </a:r>
          </a:p>
          <a:p>
            <a:pPr>
              <a:buNone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	s3=”struktury danych”, s;</a:t>
            </a: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Font typeface="Arial" pitchFamily="34" charset="0"/>
              <a:buChar char="•"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możemy je połączyć poleceniem:</a:t>
            </a:r>
          </a:p>
          <a:p>
            <a:pPr>
              <a:buNone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s=s1+s2+s3;</a:t>
            </a: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Font typeface="Arial" pitchFamily="34" charset="0"/>
              <a:buChar char="•"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możemy usunąć k znaków z napisu s zaczynając od znaku o indeksie n.</a:t>
            </a:r>
          </a:p>
          <a:p>
            <a:pPr>
              <a:buNone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dirty="0" err="1" smtClean="0">
                <a:latin typeface="Courier New" pitchFamily="49" charset="0"/>
                <a:cs typeface="Courier New" pitchFamily="49" charset="0"/>
              </a:rPr>
              <a:t>s.erase</a:t>
            </a:r>
            <a:r>
              <a:rPr lang="pl-PL" sz="1600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pl-PL" sz="1600" dirty="0" err="1" smtClean="0">
                <a:latin typeface="Courier New" pitchFamily="49" charset="0"/>
                <a:cs typeface="Courier New" pitchFamily="49" charset="0"/>
              </a:rPr>
              <a:t>k,n</a:t>
            </a:r>
            <a:r>
              <a:rPr lang="pl-PL" sz="1600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>
              <a:buNone/>
            </a:pPr>
            <a:endParaRPr lang="pl-PL" sz="1600" dirty="0" smtClean="0">
              <a:latin typeface="Courier New" pitchFamily="49" charset="0"/>
              <a:cs typeface="Courier New" pitchFamily="49" charset="0"/>
            </a:endParaRPr>
          </a:p>
          <a:p>
            <a:pPr>
              <a:buFont typeface="Arial" pitchFamily="34" charset="0"/>
              <a:buChar char="•"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każdy znak możemy nadpisać (zamienić)</a:t>
            </a:r>
          </a:p>
          <a:p>
            <a:r>
              <a:rPr lang="pl-PL" dirty="0" smtClean="0">
                <a:latin typeface="Courier New" pitchFamily="49" charset="0"/>
                <a:cs typeface="Courier New" pitchFamily="49" charset="0"/>
              </a:rPr>
              <a:t> s[i]=‘a’;</a:t>
            </a:r>
          </a:p>
          <a:p>
            <a:r>
              <a:rPr lang="pl-PL" dirty="0" smtClean="0">
                <a:latin typeface="Courier New" pitchFamily="49" charset="0"/>
                <a:cs typeface="Courier New" pitchFamily="49" charset="0"/>
              </a:rPr>
              <a:t>========================================</a:t>
            </a:r>
          </a:p>
          <a:p>
            <a:r>
              <a:rPr lang="pl-PL" dirty="0" smtClean="0">
                <a:latin typeface="Courier New" pitchFamily="49" charset="0"/>
                <a:cs typeface="Courier New" pitchFamily="49" charset="0"/>
              </a:rPr>
              <a:t>Więcej informacji np. na stronie </a:t>
            </a:r>
          </a:p>
          <a:p>
            <a:r>
              <a:rPr lang="pl-PL" dirty="0" smtClean="0">
                <a:latin typeface="Courier New" pitchFamily="49" charset="0"/>
                <a:cs typeface="Courier New" pitchFamily="49" charset="0"/>
              </a:rPr>
              <a:t>http://www.cplusplus.com</a:t>
            </a:r>
          </a:p>
          <a:p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95</Words>
  <Application>Microsoft Office PowerPoint</Application>
  <PresentationFormat>Pokaz na ekranie (4:3)</PresentationFormat>
  <Paragraphs>75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Times New Roman</vt:lpstr>
      <vt:lpstr>Bookman Old Style</vt:lpstr>
      <vt:lpstr>Calibri</vt:lpstr>
      <vt:lpstr>Courier New</vt:lpstr>
      <vt:lpstr>Motyw pakietu Office</vt:lpstr>
      <vt:lpstr>Treści multimedialne - kodowanie, przetwarzanie, prezentacja  Odtwarzanie treści multimedialnych</vt:lpstr>
      <vt:lpstr>    Teksty w komputerze   Iwona i Ireneusz Bujnowscy      </vt:lpstr>
      <vt:lpstr>Tabela kodów ASCII</vt:lpstr>
      <vt:lpstr>Przetwarzanie tekstów w języku C++</vt:lpstr>
      <vt:lpstr>Przetwarzanie tekstów w języku C++</vt:lpstr>
      <vt:lpstr>Przetwarzanie tekstu znak po znaku</vt:lpstr>
      <vt:lpstr>Operacje łączenia, usuwania i zamiany znaków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92</cp:revision>
  <dcterms:created xsi:type="dcterms:W3CDTF">2009-06-29T13:15:16Z</dcterms:created>
  <dcterms:modified xsi:type="dcterms:W3CDTF">2014-09-18T10:25:41Z</dcterms:modified>
</cp:coreProperties>
</file>