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1"/>
  </p:notesMasterIdLst>
  <p:sldIdLst>
    <p:sldId id="259" r:id="rId2"/>
    <p:sldId id="260" r:id="rId3"/>
    <p:sldId id="353" r:id="rId4"/>
    <p:sldId id="354" r:id="rId5"/>
    <p:sldId id="360" r:id="rId6"/>
    <p:sldId id="358" r:id="rId7"/>
    <p:sldId id="359" r:id="rId8"/>
    <p:sldId id="361" r:id="rId9"/>
    <p:sldId id="352" r:id="rId10"/>
  </p:sldIdLst>
  <p:sldSz cx="9144000" cy="6858000" type="screen4x3"/>
  <p:notesSz cx="6858000" cy="9144000"/>
  <p:embeddedFontLst>
    <p:embeddedFont>
      <p:font typeface="Bookman Old Style" pitchFamily="18" charset="0"/>
      <p:regular r:id="rId12"/>
      <p:bold r:id="rId13"/>
      <p:italic r:id="rId14"/>
      <p:boldItalic r:id="rId15"/>
    </p:embeddedFont>
    <p:embeddedFont>
      <p:font typeface="Calibri" pitchFamily="34" charset="0"/>
      <p:regular r:id="rId16"/>
      <p:bold r:id="rId17"/>
      <p:italic r:id="rId18"/>
      <p:boldItalic r:id="rId19"/>
    </p:embeddedFont>
  </p:embeddedFontLst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741" autoAdjust="0"/>
    <p:restoredTop sz="69043" autoAdjust="0"/>
  </p:normalViewPr>
  <p:slideViewPr>
    <p:cSldViewPr>
      <p:cViewPr varScale="1">
        <p:scale>
          <a:sx n="89" d="100"/>
          <a:sy n="89" d="100"/>
        </p:scale>
        <p:origin x="-75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7" d="100"/>
          <a:sy n="97" d="100"/>
        </p:scale>
        <p:origin x="-184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5116E03-3495-47B8-9E8D-301B6327CA22}" type="datetimeFigureOut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071563" y="642938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dirty="0" smtClean="0"/>
              <a:t>Kliknij, aby edytować style wzorca tekstu</a:t>
            </a:r>
          </a:p>
          <a:p>
            <a:pPr lvl="1"/>
            <a:r>
              <a:rPr lang="pl-PL" noProof="0" dirty="0" smtClean="0"/>
              <a:t>Drugi poziom</a:t>
            </a:r>
          </a:p>
          <a:p>
            <a:pPr lvl="2"/>
            <a:r>
              <a:rPr lang="pl-PL" noProof="0" dirty="0" smtClean="0"/>
              <a:t>Trzeci poziom</a:t>
            </a:r>
          </a:p>
          <a:p>
            <a:pPr lvl="3"/>
            <a:r>
              <a:rPr lang="pl-PL" noProof="0" dirty="0" smtClean="0"/>
              <a:t>Czwarty poziom</a:t>
            </a:r>
          </a:p>
          <a:p>
            <a:pPr lvl="4"/>
            <a:r>
              <a:rPr lang="pl-PL" noProof="0" dirty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1FE6687-B335-49C6-9C75-8AF7B3E725F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196191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7FF3D-9BA1-4DBC-A297-255E9698D5C9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9CFCEA-9246-4AC6-90E5-D66D9AC3673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0FC85A-09EF-4C2C-BA5F-985EEEDC2326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8B06D-DFA0-406F-9FC0-BEAB20AFEF3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7D91A-87CF-4D60-8932-4F9B71787690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827351-BEFF-43DD-A4A3-47D4BCD538A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B636D-08BB-49E3-9A65-E7E789A02E4A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5F155-B78B-47E6-8E94-6D65AA45F56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6BB4A-D710-4FE1-9F82-7DACB8DB6FC8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3F49D-61DF-42B7-9D67-D400DB98B8F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A52C5-157A-4F73-B495-8F7F118224F3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5B2C7-E900-4EC9-BC0B-F00A2846BDB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8E939-A1C3-4BC0-B7A8-4D1726986C81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8D76BF-1A03-438B-967E-40A964C77F8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07119-6435-4014-BAF7-286727EBF318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54E3C-D345-4F90-A0D4-3625DFB3BF6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6A166-063E-40C7-BAD3-25E905B57A7B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8414C-9297-4BB3-BC6E-CFF1A569C1C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1A3CFA-9432-4318-BF35-172875B05882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50644-EF27-4FA3-80E6-D1C42A93E55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64C7A5-D2C3-460A-B790-903E17DCA86B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D25C7-AABE-4465-9466-1CEA2B7B82B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C46B450-0CC0-49B0-A042-52E78432F049}" type="datetime1">
              <a:rPr lang="pl-PL"/>
              <a:pPr>
                <a:defRPr/>
              </a:pPr>
              <a:t>2014-09-18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CF09A9E-7C94-4E3E-96BF-394AF4C70A1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pl.wikipedia.org/wiki/Plik:Gaius_Julius_Caesar_(100-44_BC).JP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pl.wikipedia.org/wiki/Plik:Gaius_Julius_Caesar_(100-44_BC).JP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ytuł 1"/>
          <p:cNvSpPr>
            <a:spLocks noGrp="1"/>
          </p:cNvSpPr>
          <p:nvPr>
            <p:ph type="ctrTitle"/>
          </p:nvPr>
        </p:nvSpPr>
        <p:spPr>
          <a:xfrm>
            <a:off x="685800" y="1071563"/>
            <a:ext cx="7772400" cy="2528887"/>
          </a:xfrm>
        </p:spPr>
        <p:txBody>
          <a:bodyPr/>
          <a:lstStyle/>
          <a:p>
            <a:pPr eaLnBrk="1" hangingPunct="1"/>
            <a:r>
              <a:rPr lang="pl-PL" altLang="pl-PL" sz="3600" b="1" smtClean="0"/>
              <a:t>Treści multimedialne - kodowanie, przetwarzanie, prezentacja</a:t>
            </a:r>
            <a:r>
              <a:rPr lang="pl-PL" altLang="pl-PL" sz="3600" smtClean="0"/>
              <a:t/>
            </a:r>
            <a:br>
              <a:rPr lang="pl-PL" altLang="pl-PL" sz="3600" smtClean="0"/>
            </a:br>
            <a:r>
              <a:rPr lang="pl-PL" altLang="pl-PL" sz="1600" smtClean="0"/>
              <a:t/>
            </a:r>
            <a:br>
              <a:rPr lang="pl-PL" altLang="pl-PL" sz="1600" smtClean="0"/>
            </a:br>
            <a:r>
              <a:rPr lang="pl-PL" altLang="pl-PL" sz="3600" smtClean="0"/>
              <a:t>Odtwarzanie treści multimedialnych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Andrzej Majkowski</a:t>
            </a:r>
          </a:p>
        </p:txBody>
      </p:sp>
      <p:sp>
        <p:nvSpPr>
          <p:cNvPr id="205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F0F5A4C-9F1B-485A-9908-76E293B42B25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2053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pic>
        <p:nvPicPr>
          <p:cNvPr id="2054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22B7C71-1BEE-40D2-959A-6C75B0AD325D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5" name="Tytuł 5"/>
          <p:cNvSpPr>
            <a:spLocks noGrp="1"/>
          </p:cNvSpPr>
          <p:nvPr>
            <p:ph type="title"/>
          </p:nvPr>
        </p:nvSpPr>
        <p:spPr>
          <a:xfrm>
            <a:off x="107504" y="188913"/>
            <a:ext cx="7993509" cy="4752975"/>
          </a:xfrm>
        </p:spPr>
        <p:txBody>
          <a:bodyPr anchor="t"/>
          <a:lstStyle/>
          <a:p>
            <a:r>
              <a:rPr lang="pl-PL" altLang="pl-PL" sz="8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8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4000" b="1" dirty="0" smtClean="0">
                <a:solidFill>
                  <a:schemeClr val="bg1"/>
                </a:solidFill>
                <a:latin typeface="Bookman Old Style" pitchFamily="18" charset="0"/>
              </a:rPr>
              <a:t>Szyfrowanie – algorytmy przestawieniowe</a:t>
            </a: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2400" b="1" dirty="0" smtClean="0">
                <a:solidFill>
                  <a:schemeClr val="bg1"/>
                </a:solidFill>
                <a:latin typeface="Bookman Old Style" pitchFamily="18" charset="0"/>
              </a:rPr>
              <a:t>Iwona i Ireneusz Bujnowscy</a:t>
            </a:r>
            <a:r>
              <a:rPr lang="pl-PL" altLang="pl-PL" sz="36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6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1000" b="1" dirty="0" smtClean="0">
                <a:solidFill>
                  <a:schemeClr val="bg1"/>
                </a:solidFill>
                <a:latin typeface="Bookman Old Style" pitchFamily="18" charset="0"/>
              </a:rPr>
              <a:t>,</a:t>
            </a: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endParaRPr lang="pl-PL" altLang="pl-PL" sz="3200" b="1" dirty="0" smtClean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Szyfrowanie</a:t>
            </a: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323528" y="1052737"/>
            <a:ext cx="7992888" cy="2952328"/>
          </a:xfrm>
        </p:spPr>
        <p:txBody>
          <a:bodyPr/>
          <a:lstStyle/>
          <a:p>
            <a:r>
              <a:rPr lang="pl-PL" sz="2800" b="1" dirty="0" smtClean="0"/>
              <a:t>Kryptografia</a:t>
            </a:r>
            <a:r>
              <a:rPr lang="pl-PL" sz="2800" dirty="0" smtClean="0"/>
              <a:t> – nauka zajmująca się szyfrowaniem </a:t>
            </a:r>
          </a:p>
          <a:p>
            <a:r>
              <a:rPr lang="pl-PL" sz="2800" b="1" dirty="0" err="1" smtClean="0"/>
              <a:t>Kryptoanaliza</a:t>
            </a:r>
            <a:r>
              <a:rPr lang="pl-PL" sz="2800" dirty="0" smtClean="0"/>
              <a:t> – zajmuje się deszyfrowaniem czyli łamaniem szyfrów </a:t>
            </a:r>
          </a:p>
          <a:p>
            <a:r>
              <a:rPr lang="pl-PL" sz="2800" b="1" dirty="0" smtClean="0"/>
              <a:t>Kryptologia</a:t>
            </a:r>
            <a:r>
              <a:rPr lang="pl-PL" sz="2800" dirty="0" smtClean="0"/>
              <a:t> = kryptografia + </a:t>
            </a:r>
            <a:r>
              <a:rPr lang="pl-PL" sz="2800" dirty="0" err="1" smtClean="0"/>
              <a:t>kryptoanaliza</a:t>
            </a:r>
            <a:r>
              <a:rPr lang="pl-PL" sz="2800" dirty="0" smtClean="0"/>
              <a:t> </a:t>
            </a:r>
          </a:p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pl-PL" altLang="pl-PL" sz="2800" dirty="0" smtClean="0">
              <a:latin typeface="Bookman Old Style" pitchFamily="18" charset="0"/>
            </a:endParaRPr>
          </a:p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pl-PL" altLang="pl-PL" sz="2800" dirty="0" smtClean="0">
              <a:latin typeface="Bookman Old Style" pitchFamily="18" charset="0"/>
            </a:endParaRPr>
          </a:p>
        </p:txBody>
      </p:sp>
      <p:pic>
        <p:nvPicPr>
          <p:cNvPr id="5" name="Picture 9" descr="https://encrypted-tbn0.gstatic.com/images?q=tbn:ANd9GcTkF8qiHDvU0EsK5MfAVtO1Vcm3gYjpkTBDWJRlSI9CpRrtMsoc"/>
          <p:cNvPicPr>
            <a:picLocks noChangeAspect="1" noChangeArrowheads="1"/>
          </p:cNvPicPr>
          <p:nvPr/>
        </p:nvPicPr>
        <p:blipFill>
          <a:blip r:embed="rId3" cstate="print">
            <a:lum bright="6000" contrast="-2000"/>
          </a:blip>
          <a:srcRect/>
          <a:stretch>
            <a:fillRect/>
          </a:stretch>
        </p:blipFill>
        <p:spPr bwMode="auto">
          <a:xfrm>
            <a:off x="6372200" y="3933056"/>
            <a:ext cx="2575173" cy="2664296"/>
          </a:xfrm>
          <a:prstGeom prst="rect">
            <a:avLst/>
          </a:prstGeom>
          <a:noFill/>
          <a:effectLst>
            <a:outerShdw blurRad="254000" dist="241300" dir="19620000" sx="89000" sy="89000" algn="ctr" rotWithShape="0">
              <a:srgbClr val="000000">
                <a:alpha val="94000"/>
              </a:srgbClr>
            </a:outerShdw>
          </a:effectLst>
          <a:scene3d>
            <a:camera prst="orthographicFront"/>
            <a:lightRig rig="threePt" dir="t"/>
          </a:scene3d>
          <a:sp3d>
            <a:bevelT w="31750"/>
          </a:sp3d>
        </p:spPr>
      </p:pic>
      <p:sp>
        <p:nvSpPr>
          <p:cNvPr id="6" name="Symbol zastępczy zawartości 6"/>
          <p:cNvSpPr txBox="1">
            <a:spLocks/>
          </p:cNvSpPr>
          <p:nvPr/>
        </p:nvSpPr>
        <p:spPr bwMode="auto">
          <a:xfrm>
            <a:off x="251520" y="3905672"/>
            <a:ext cx="583264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Klasyfikacja szyfrów:</a:t>
            </a:r>
          </a:p>
          <a:p>
            <a:pPr marL="800100" lvl="1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kumimoji="0" lang="pl-PL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Szyfry symetryczne</a:t>
            </a:r>
          </a:p>
          <a:p>
            <a:pPr marL="1257300" lvl="2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pl-PL" dirty="0" err="1">
                <a:latin typeface="+mn-lt"/>
              </a:rPr>
              <a:t>p</a:t>
            </a:r>
            <a:r>
              <a:rPr lang="pl-PL" dirty="0" err="1" smtClean="0">
                <a:latin typeface="+mn-lt"/>
              </a:rPr>
              <a:t>odstawieniowe</a:t>
            </a:r>
            <a:r>
              <a:rPr lang="pl-PL" dirty="0" smtClean="0">
                <a:latin typeface="+mn-lt"/>
              </a:rPr>
              <a:t> </a:t>
            </a:r>
          </a:p>
          <a:p>
            <a:pPr marL="1257300" lvl="2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kumimoji="0" lang="pl-PL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przestawieniowe</a:t>
            </a:r>
          </a:p>
          <a:p>
            <a:pPr marL="800100" lvl="1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pl-PL" dirty="0" smtClean="0">
                <a:latin typeface="+mn-lt"/>
              </a:rPr>
              <a:t>Szyfry asymetryczne czyli szyfrowanie z użyciem różnych kluczy</a:t>
            </a:r>
            <a:endParaRPr kumimoji="0" lang="pl-PL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Szyfr Cezara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923CCA7-EB42-47BF-B73D-B1BAD9C50D67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" name="Symbol zastępczy zawartości 2"/>
          <p:cNvSpPr txBox="1">
            <a:spLocks/>
          </p:cNvSpPr>
          <p:nvPr/>
        </p:nvSpPr>
        <p:spPr bwMode="auto">
          <a:xfrm>
            <a:off x="309562" y="908050"/>
            <a:ext cx="6134645" cy="554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 eaLnBrk="1" hangingPunct="1">
              <a:buFont typeface="Arial" charset="0"/>
              <a:buNone/>
              <a:defRPr/>
            </a:pPr>
            <a:endParaRPr lang="pl-PL" altLang="pl-PL" sz="2400" dirty="0" smtClean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pl-PL" sz="2800" dirty="0" smtClean="0">
                <a:solidFill>
                  <a:prstClr val="black"/>
                </a:solidFill>
                <a:latin typeface="Calibri" pitchFamily="34" charset="0"/>
                <a:ea typeface="Times New Roman" pitchFamily="18" charset="0"/>
              </a:rPr>
              <a:t>Przy pomocy tego szyfru </a:t>
            </a:r>
            <a:r>
              <a:rPr lang="pl-PL" sz="2800" dirty="0" err="1" smtClean="0">
                <a:solidFill>
                  <a:prstClr val="black"/>
                </a:solidFill>
                <a:latin typeface="Calibri" pitchFamily="34" charset="0"/>
                <a:ea typeface="Times New Roman" pitchFamily="18" charset="0"/>
              </a:rPr>
              <a:t>podstawieniowego</a:t>
            </a:r>
            <a:r>
              <a:rPr lang="pl-PL" sz="2800" dirty="0" smtClean="0">
                <a:solidFill>
                  <a:prstClr val="black"/>
                </a:solidFill>
                <a:latin typeface="Calibri" pitchFamily="34" charset="0"/>
                <a:ea typeface="Times New Roman" pitchFamily="18" charset="0"/>
              </a:rPr>
              <a:t> porozumiewali się Juliusz Cezar i Cyceron. To szyfr, kt</a:t>
            </a:r>
            <a:r>
              <a:rPr lang="pl-PL" sz="2800" dirty="0" smtClean="0">
                <a:solidFill>
                  <a:prstClr val="black"/>
                </a:solidFill>
                <a:ea typeface="Times New Roman" pitchFamily="18" charset="0"/>
              </a:rPr>
              <a:t>ó</a:t>
            </a:r>
            <a:r>
              <a:rPr lang="pl-PL" sz="2800" dirty="0" smtClean="0">
                <a:solidFill>
                  <a:prstClr val="black"/>
                </a:solidFill>
                <a:latin typeface="Calibri" pitchFamily="34" charset="0"/>
                <a:ea typeface="Times New Roman" pitchFamily="18" charset="0"/>
              </a:rPr>
              <a:t>ry polegał na zastąpieniu każdej litery inną, leżącą w alfabecie </a:t>
            </a:r>
            <a:r>
              <a:rPr lang="pl-PL" sz="2800" b="1" dirty="0" smtClean="0">
                <a:solidFill>
                  <a:prstClr val="black"/>
                </a:solidFill>
                <a:latin typeface="Calibri" pitchFamily="34" charset="0"/>
                <a:ea typeface="Times New Roman" pitchFamily="18" charset="0"/>
              </a:rPr>
              <a:t>o 3 pozycje w prawo.</a:t>
            </a:r>
            <a:endParaRPr lang="pl-PL" sz="2800" b="1" dirty="0" smtClean="0">
              <a:solidFill>
                <a:prstClr val="black"/>
              </a:solidFill>
              <a:latin typeface="Arial" pitchFamily="34" charset="0"/>
            </a:endParaRPr>
          </a:p>
          <a:p>
            <a:pPr lvl="0"/>
            <a:r>
              <a:rPr lang="pl-PL" sz="2800" dirty="0" smtClean="0">
                <a:solidFill>
                  <a:prstClr val="black"/>
                </a:solidFill>
                <a:latin typeface="Calibri" pitchFamily="34" charset="0"/>
                <a:ea typeface="Times New Roman" pitchFamily="18" charset="0"/>
              </a:rPr>
              <a:t>Przyjrzyjmy się tabeli ilustrującej podstawienia</a:t>
            </a:r>
            <a:endParaRPr lang="pl-PL" sz="2800" dirty="0" smtClean="0"/>
          </a:p>
          <a:p>
            <a:pPr marL="514350" indent="-514350" eaLnBrk="1" hangingPunct="1">
              <a:buFont typeface="Arial" charset="0"/>
              <a:buNone/>
              <a:defRPr/>
            </a:pPr>
            <a:r>
              <a:rPr lang="pl-PL" altLang="pl-PL" sz="2800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endParaRPr lang="pl-PL" altLang="pl-PL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5127" name="Picture 7" descr="http://upload.wikimedia.org/wikipedia/commons/thumb/2/26/Gaius_Julius_Caesar_%28100-44_BC%29.JPG/180px-Gaius_Julius_Caesar_%28100-44_BC%29.JPG">
            <a:hlinkClick r:id="rId3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836712"/>
            <a:ext cx="1714500" cy="2771775"/>
          </a:xfrm>
          <a:prstGeom prst="rect">
            <a:avLst/>
          </a:prstGeom>
          <a:noFill/>
          <a:effectLst>
            <a:outerShdw blurRad="76200" dist="76200" dir="2880000" algn="ctr" rotWithShape="0">
              <a:srgbClr val="000000">
                <a:alpha val="77000"/>
              </a:srgbClr>
            </a:outerShdw>
          </a:effectLst>
        </p:spPr>
      </p:pic>
      <p:graphicFrame>
        <p:nvGraphicFramePr>
          <p:cNvPr id="9" name="Tabela 8"/>
          <p:cNvGraphicFramePr>
            <a:graphicFrameLocks noGrp="1"/>
          </p:cNvGraphicFramePr>
          <p:nvPr/>
        </p:nvGraphicFramePr>
        <p:xfrm>
          <a:off x="755576" y="4941168"/>
          <a:ext cx="7920885" cy="1080120"/>
        </p:xfrm>
        <a:graphic>
          <a:graphicData uri="http://schemas.openxmlformats.org/drawingml/2006/table">
            <a:tbl>
              <a:tblPr/>
              <a:tblGrid>
                <a:gridCol w="602217"/>
                <a:gridCol w="281260"/>
                <a:gridCol w="281260"/>
                <a:gridCol w="281260"/>
                <a:gridCol w="282104"/>
                <a:gridCol w="281260"/>
                <a:gridCol w="281260"/>
                <a:gridCol w="281260"/>
                <a:gridCol w="282104"/>
                <a:gridCol w="281260"/>
                <a:gridCol w="281260"/>
                <a:gridCol w="281260"/>
                <a:gridCol w="282104"/>
                <a:gridCol w="281260"/>
                <a:gridCol w="281260"/>
                <a:gridCol w="282104"/>
                <a:gridCol w="281260"/>
                <a:gridCol w="281260"/>
                <a:gridCol w="281260"/>
                <a:gridCol w="282104"/>
                <a:gridCol w="281260"/>
                <a:gridCol w="281260"/>
                <a:gridCol w="281260"/>
                <a:gridCol w="282104"/>
                <a:gridCol w="281260"/>
                <a:gridCol w="281260"/>
                <a:gridCol w="282104"/>
              </a:tblGrid>
              <a:tr h="5400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tekst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b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f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g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h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j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k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p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q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r</a:t>
                      </a:r>
                      <a:endParaRPr lang="pl-PL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u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v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>
                          <a:latin typeface="Times New Roman"/>
                          <a:ea typeface="Times New Roman"/>
                          <a:cs typeface="Times New Roman"/>
                        </a:rPr>
                        <a:t>w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y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>
                          <a:latin typeface="Times New Roman"/>
                          <a:ea typeface="Times New Roman"/>
                          <a:cs typeface="Times New Roman"/>
                        </a:rPr>
                        <a:t>z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szyfr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f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g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h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j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k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p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>
                          <a:latin typeface="Times New Roman"/>
                          <a:ea typeface="Times New Roman"/>
                          <a:cs typeface="Times New Roman"/>
                        </a:rPr>
                        <a:t>q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>
                          <a:latin typeface="Times New Roman"/>
                          <a:ea typeface="Times New Roman"/>
                          <a:cs typeface="Times New Roman"/>
                        </a:rPr>
                        <a:t>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>
                          <a:latin typeface="Times New Roman"/>
                          <a:ea typeface="Times New Roman"/>
                          <a:cs typeface="Times New Roman"/>
                        </a:rPr>
                        <a:t>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>
                          <a:latin typeface="Times New Roman"/>
                          <a:ea typeface="Times New Roman"/>
                          <a:cs typeface="Times New Roman"/>
                        </a:rPr>
                        <a:t>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u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v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w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>
                          <a:latin typeface="Times New Roman"/>
                          <a:ea typeface="Times New Roman"/>
                          <a:cs typeface="Times New Roman"/>
                        </a:rPr>
                        <a:t>y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z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b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Szyfr Cezara </a:t>
            </a:r>
            <a:r>
              <a:rPr lang="pl-PL" altLang="pl-PL" sz="2800" b="1" dirty="0">
                <a:solidFill>
                  <a:schemeClr val="bg1"/>
                </a:solidFill>
                <a:latin typeface="Bookman Old Style" pitchFamily="18" charset="0"/>
              </a:rPr>
              <a:t>– </a:t>
            </a: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implementacja </a:t>
            </a: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w C++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923CCA7-EB42-47BF-B73D-B1BAD9C50D67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" name="Symbol zastępczy zawartości 2"/>
          <p:cNvSpPr txBox="1">
            <a:spLocks/>
          </p:cNvSpPr>
          <p:nvPr/>
        </p:nvSpPr>
        <p:spPr bwMode="auto">
          <a:xfrm>
            <a:off x="309562" y="908720"/>
            <a:ext cx="6134645" cy="5544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pl-PL" sz="2000" dirty="0" smtClean="0"/>
              <a:t>#</a:t>
            </a:r>
            <a:r>
              <a:rPr lang="pl-PL" sz="2000" dirty="0" err="1" smtClean="0"/>
              <a:t>include</a:t>
            </a:r>
            <a:r>
              <a:rPr lang="pl-PL" sz="2000" dirty="0" smtClean="0"/>
              <a:t> &lt;</a:t>
            </a:r>
            <a:r>
              <a:rPr lang="pl-PL" sz="2000" dirty="0" err="1" smtClean="0"/>
              <a:t>iostream</a:t>
            </a:r>
            <a:r>
              <a:rPr lang="pl-PL" sz="2000" dirty="0" smtClean="0"/>
              <a:t>&gt;  </a:t>
            </a:r>
          </a:p>
          <a:p>
            <a:pPr lvl="0">
              <a:buNone/>
            </a:pPr>
            <a:r>
              <a:rPr lang="pl-PL" sz="2000" dirty="0" err="1" smtClean="0"/>
              <a:t>using</a:t>
            </a:r>
            <a:r>
              <a:rPr lang="pl-PL" sz="2000" dirty="0" smtClean="0"/>
              <a:t> </a:t>
            </a:r>
            <a:r>
              <a:rPr lang="pl-PL" sz="2000" dirty="0" err="1" smtClean="0"/>
              <a:t>namespace</a:t>
            </a:r>
            <a:r>
              <a:rPr lang="pl-PL" sz="2000" dirty="0" smtClean="0"/>
              <a:t> </a:t>
            </a:r>
            <a:r>
              <a:rPr lang="pl-PL" sz="2000" dirty="0" err="1" smtClean="0"/>
              <a:t>std</a:t>
            </a:r>
            <a:r>
              <a:rPr lang="pl-PL" sz="2000" dirty="0" smtClean="0"/>
              <a:t>;  </a:t>
            </a:r>
          </a:p>
          <a:p>
            <a:pPr lvl="0">
              <a:buNone/>
            </a:pPr>
            <a:r>
              <a:rPr lang="pl-PL" sz="2000" dirty="0" err="1" smtClean="0"/>
              <a:t>string</a:t>
            </a:r>
            <a:r>
              <a:rPr lang="pl-PL" sz="2000" dirty="0" smtClean="0"/>
              <a:t> s;  </a:t>
            </a:r>
          </a:p>
          <a:p>
            <a:pPr lvl="0">
              <a:buNone/>
            </a:pPr>
            <a:r>
              <a:rPr lang="pl-PL" sz="2000" dirty="0" err="1" smtClean="0"/>
              <a:t>int</a:t>
            </a:r>
            <a:r>
              <a:rPr lang="pl-PL" sz="2000" dirty="0" smtClean="0"/>
              <a:t> </a:t>
            </a:r>
            <a:r>
              <a:rPr lang="pl-PL" sz="2000" dirty="0" err="1" smtClean="0"/>
              <a:t>main</a:t>
            </a:r>
            <a:r>
              <a:rPr lang="pl-PL" sz="2000" dirty="0" smtClean="0"/>
              <a:t>()  </a:t>
            </a:r>
          </a:p>
          <a:p>
            <a:pPr lvl="0">
              <a:buNone/>
            </a:pPr>
            <a:r>
              <a:rPr lang="pl-PL" sz="2000" dirty="0" smtClean="0"/>
              <a:t> {  </a:t>
            </a:r>
          </a:p>
          <a:p>
            <a:pPr lvl="0">
              <a:buNone/>
            </a:pPr>
            <a:r>
              <a:rPr lang="pl-PL" sz="2000" dirty="0" smtClean="0"/>
              <a:t>    </a:t>
            </a:r>
            <a:r>
              <a:rPr lang="pl-PL" sz="2000" dirty="0" err="1" smtClean="0"/>
              <a:t>cin&lt;&lt;s</a:t>
            </a:r>
            <a:r>
              <a:rPr lang="pl-PL" sz="2000" dirty="0" smtClean="0"/>
              <a:t>;</a:t>
            </a:r>
          </a:p>
          <a:p>
            <a:pPr lvl="0">
              <a:buNone/>
            </a:pPr>
            <a:r>
              <a:rPr lang="pl-PL" sz="2000" dirty="0" smtClean="0"/>
              <a:t>    for (</a:t>
            </a:r>
            <a:r>
              <a:rPr lang="pl-PL" sz="2000" dirty="0" err="1" smtClean="0"/>
              <a:t>int</a:t>
            </a:r>
            <a:r>
              <a:rPr lang="pl-PL" sz="2000" dirty="0" smtClean="0"/>
              <a:t> i=0;i&lt;s.size();i++)</a:t>
            </a:r>
          </a:p>
          <a:p>
            <a:pPr lvl="0">
              <a:buNone/>
            </a:pPr>
            <a:r>
              <a:rPr lang="pl-PL" sz="2000" dirty="0" smtClean="0"/>
              <a:t>     {</a:t>
            </a:r>
          </a:p>
          <a:p>
            <a:pPr lvl="0">
              <a:buNone/>
            </a:pPr>
            <a:r>
              <a:rPr lang="pl-PL" sz="2000" dirty="0" smtClean="0"/>
              <a:t>        s[i] = s[i]+3;</a:t>
            </a:r>
          </a:p>
          <a:p>
            <a:pPr lvl="0">
              <a:buNone/>
            </a:pPr>
            <a:r>
              <a:rPr lang="pl-PL" sz="2000" dirty="0" smtClean="0"/>
              <a:t>        </a:t>
            </a:r>
            <a:r>
              <a:rPr lang="pl-PL" sz="2000" dirty="0" err="1" smtClean="0"/>
              <a:t>if</a:t>
            </a:r>
            <a:r>
              <a:rPr lang="pl-PL" sz="2000" dirty="0" smtClean="0"/>
              <a:t> (s[i] &gt; 122) s[i] = s[i]-26;</a:t>
            </a:r>
          </a:p>
          <a:p>
            <a:pPr lvl="0">
              <a:buNone/>
            </a:pPr>
            <a:r>
              <a:rPr lang="pl-PL" sz="2000" dirty="0" smtClean="0"/>
              <a:t>        </a:t>
            </a:r>
            <a:r>
              <a:rPr lang="pl-PL" sz="2000" dirty="0" err="1" smtClean="0"/>
              <a:t>cout</a:t>
            </a:r>
            <a:r>
              <a:rPr lang="pl-PL" sz="2000" dirty="0" smtClean="0"/>
              <a:t> &lt;&lt; s[i];</a:t>
            </a:r>
          </a:p>
          <a:p>
            <a:pPr lvl="0">
              <a:buNone/>
            </a:pPr>
            <a:r>
              <a:rPr lang="pl-PL" sz="2000" dirty="0" smtClean="0"/>
              <a:t>     }</a:t>
            </a:r>
          </a:p>
          <a:p>
            <a:pPr>
              <a:buNone/>
            </a:pPr>
            <a:r>
              <a:rPr lang="pl-PL" sz="2000" dirty="0" smtClean="0"/>
              <a:t>    </a:t>
            </a:r>
            <a:r>
              <a:rPr lang="pl-PL" sz="2000" dirty="0" err="1" smtClean="0"/>
              <a:t>cin.ignore</a:t>
            </a:r>
            <a:r>
              <a:rPr lang="pl-PL" sz="2000" dirty="0" smtClean="0"/>
              <a:t>(2)</a:t>
            </a:r>
            <a:r>
              <a:rPr lang="pl-PL" sz="2800" dirty="0" smtClean="0"/>
              <a:t>;  </a:t>
            </a:r>
          </a:p>
          <a:p>
            <a:pPr marL="514350" indent="-514350" eaLnBrk="1" hangingPunct="1">
              <a:buFont typeface="Arial" charset="0"/>
              <a:buNone/>
              <a:defRPr/>
            </a:pPr>
            <a:r>
              <a:rPr lang="pl-PL" altLang="pl-PL" sz="2800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endParaRPr lang="pl-PL" altLang="pl-PL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5127" name="Picture 7" descr="http://upload.wikimedia.org/wikipedia/commons/thumb/2/26/Gaius_Julius_Caesar_%28100-44_BC%29.JPG/180px-Gaius_Julius_Caesar_%28100-44_BC%29.JPG">
            <a:hlinkClick r:id="rId3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92280" y="836712"/>
            <a:ext cx="1714500" cy="2771775"/>
          </a:xfrm>
          <a:prstGeom prst="rect">
            <a:avLst/>
          </a:prstGeom>
          <a:noFill/>
          <a:effectLst>
            <a:outerShdw blurRad="76200" dist="76200" dir="2880000" algn="ctr" rotWithShape="0">
              <a:srgbClr val="000000">
                <a:alpha val="77000"/>
              </a:srgbClr>
            </a:outerShdw>
          </a:effectLst>
        </p:spPr>
      </p:pic>
      <p:pic>
        <p:nvPicPr>
          <p:cNvPr id="35841" name="Picture 1" descr="C:\Users\Jacoob\Pictures\skytal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4509120"/>
            <a:ext cx="2600325" cy="14827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Rot 13 </a:t>
            </a:r>
            <a:r>
              <a:rPr lang="pl-PL" altLang="pl-PL" sz="2800" b="1" dirty="0">
                <a:solidFill>
                  <a:schemeClr val="bg1"/>
                </a:solidFill>
                <a:latin typeface="Bookman Old Style" pitchFamily="18" charset="0"/>
              </a:rPr>
              <a:t>– </a:t>
            </a: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szyfr </a:t>
            </a:r>
            <a:r>
              <a:rPr lang="pl-PL" altLang="pl-PL" sz="2800" b="1" dirty="0" err="1" smtClean="0">
                <a:solidFill>
                  <a:schemeClr val="bg1"/>
                </a:solidFill>
                <a:latin typeface="Bookman Old Style" pitchFamily="18" charset="0"/>
              </a:rPr>
              <a:t>podstawieniowy</a:t>
            </a:r>
            <a:endParaRPr lang="pl-PL" altLang="pl-PL" sz="2800" b="1" dirty="0" smtClean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DF929E0-7C62-437E-9100-370760F5785C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6153" name="Picture 9" descr="https://encrypted-tbn0.gstatic.com/images?q=tbn:ANd9GcTkF8qiHDvU0EsK5MfAVtO1Vcm3gYjpkTBDWJRlSI9CpRrtMsoc"/>
          <p:cNvPicPr>
            <a:picLocks noChangeAspect="1" noChangeArrowheads="1"/>
          </p:cNvPicPr>
          <p:nvPr/>
        </p:nvPicPr>
        <p:blipFill>
          <a:blip r:embed="rId3" cstate="print">
            <a:lum bright="6000" contrast="-2000"/>
          </a:blip>
          <a:srcRect/>
          <a:stretch>
            <a:fillRect/>
          </a:stretch>
        </p:blipFill>
        <p:spPr bwMode="auto">
          <a:xfrm>
            <a:off x="6156176" y="980728"/>
            <a:ext cx="2575173" cy="2664296"/>
          </a:xfrm>
          <a:prstGeom prst="rect">
            <a:avLst/>
          </a:prstGeom>
          <a:noFill/>
          <a:effectLst>
            <a:outerShdw blurRad="254000" dist="241300" dir="19620000" sx="89000" sy="89000" algn="ctr" rotWithShape="0">
              <a:srgbClr val="000000">
                <a:alpha val="94000"/>
              </a:srgbClr>
            </a:outerShdw>
          </a:effectLst>
          <a:scene3d>
            <a:camera prst="orthographicFront"/>
            <a:lightRig rig="threePt" dir="t"/>
          </a:scene3d>
          <a:sp3d>
            <a:bevelT w="31750"/>
          </a:sp3d>
        </p:spPr>
      </p:pic>
      <p:sp>
        <p:nvSpPr>
          <p:cNvPr id="9" name="Symbol zastępczy zawartości 8"/>
          <p:cNvSpPr>
            <a:spLocks noGrp="1"/>
          </p:cNvSpPr>
          <p:nvPr>
            <p:ph idx="1"/>
          </p:nvPr>
        </p:nvSpPr>
        <p:spPr>
          <a:xfrm>
            <a:off x="251520" y="1052737"/>
            <a:ext cx="5400600" cy="3816424"/>
          </a:xfrm>
        </p:spPr>
        <p:txBody>
          <a:bodyPr/>
          <a:lstStyle/>
          <a:p>
            <a:r>
              <a:rPr lang="pl-PL" b="1" dirty="0" smtClean="0"/>
              <a:t>Szyfr ROT13 </a:t>
            </a:r>
            <a:r>
              <a:rPr lang="pl-PL" sz="2800" dirty="0" smtClean="0"/>
              <a:t>ma bardzo ważną cechę, która sprawia, że szyfr ten stał się popularny. Otóż przesunięcie o 13, przy 26 znakach alfabetu sprawia, że do szyfrowania i deszyfrowania można użyć takiego samego algorytmu.</a:t>
            </a:r>
          </a:p>
          <a:p>
            <a:pPr>
              <a:buNone/>
            </a:pPr>
            <a:endParaRPr lang="pl-PL" sz="2800" dirty="0"/>
          </a:p>
        </p:txBody>
      </p:sp>
      <p:graphicFrame>
        <p:nvGraphicFramePr>
          <p:cNvPr id="10" name="Tabela 9"/>
          <p:cNvGraphicFramePr>
            <a:graphicFrameLocks noGrp="1"/>
          </p:cNvGraphicFramePr>
          <p:nvPr/>
        </p:nvGraphicFramePr>
        <p:xfrm>
          <a:off x="899592" y="5085184"/>
          <a:ext cx="7272805" cy="864096"/>
        </p:xfrm>
        <a:graphic>
          <a:graphicData uri="http://schemas.openxmlformats.org/drawingml/2006/table">
            <a:tbl>
              <a:tblPr/>
              <a:tblGrid>
                <a:gridCol w="1027852"/>
                <a:gridCol w="480048"/>
                <a:gridCol w="480048"/>
                <a:gridCol w="480048"/>
                <a:gridCol w="481491"/>
                <a:gridCol w="480048"/>
                <a:gridCol w="480048"/>
                <a:gridCol w="480048"/>
                <a:gridCol w="481491"/>
                <a:gridCol w="480048"/>
                <a:gridCol w="480048"/>
                <a:gridCol w="480048"/>
                <a:gridCol w="481491"/>
                <a:gridCol w="480048"/>
              </a:tblGrid>
              <a:tr h="4320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Times New Roman"/>
                          <a:ea typeface="Times New Roman"/>
                        </a:rPr>
                        <a:t>tekst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Times New Roman"/>
                          <a:ea typeface="Times New Roman"/>
                        </a:rPr>
                        <a:t>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Times New Roman"/>
                          <a:ea typeface="Times New Roman"/>
                        </a:rPr>
                        <a:t>b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b="1">
                          <a:latin typeface="Times New Roman"/>
                          <a:ea typeface="Times New Roman"/>
                        </a:rPr>
                        <a:t>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Times New Roman"/>
                          <a:ea typeface="Times New Roman"/>
                        </a:rPr>
                        <a:t>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Times New Roman"/>
                          <a:ea typeface="Times New Roman"/>
                        </a:rPr>
                        <a:t>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Times New Roman"/>
                          <a:ea typeface="Times New Roman"/>
                        </a:rPr>
                        <a:t>f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Times New Roman"/>
                          <a:ea typeface="Times New Roman"/>
                        </a:rPr>
                        <a:t>g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Times New Roman"/>
                          <a:ea typeface="Times New Roman"/>
                        </a:rPr>
                        <a:t>h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Times New Roman"/>
                          <a:ea typeface="Times New Roman"/>
                        </a:rPr>
                        <a:t>i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Times New Roman"/>
                          <a:ea typeface="Times New Roman"/>
                        </a:rPr>
                        <a:t>j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Times New Roman"/>
                          <a:ea typeface="Times New Roman"/>
                        </a:rPr>
                        <a:t>k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Times New Roman"/>
                          <a:ea typeface="Times New Roman"/>
                        </a:rPr>
                        <a:t>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b="1">
                          <a:latin typeface="Times New Roman"/>
                          <a:ea typeface="Times New Roman"/>
                        </a:rPr>
                        <a:t>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b="1">
                          <a:latin typeface="Times New Roman"/>
                          <a:ea typeface="Times New Roman"/>
                        </a:rPr>
                        <a:t>szyfr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b="1">
                          <a:latin typeface="Times New Roman"/>
                          <a:ea typeface="Times New Roman"/>
                        </a:rPr>
                        <a:t>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Times New Roman"/>
                          <a:ea typeface="Times New Roman"/>
                        </a:rPr>
                        <a:t>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Times New Roman"/>
                          <a:ea typeface="Times New Roman"/>
                        </a:rPr>
                        <a:t>p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b="1">
                          <a:latin typeface="Times New Roman"/>
                          <a:ea typeface="Times New Roman"/>
                        </a:rPr>
                        <a:t>q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b="1">
                          <a:latin typeface="Times New Roman"/>
                          <a:ea typeface="Times New Roman"/>
                        </a:rPr>
                        <a:t>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b="1">
                          <a:latin typeface="Times New Roman"/>
                          <a:ea typeface="Times New Roman"/>
                        </a:rPr>
                        <a:t>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b="1">
                          <a:latin typeface="Times New Roman"/>
                          <a:ea typeface="Times New Roman"/>
                        </a:rPr>
                        <a:t>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b="1">
                          <a:latin typeface="Times New Roman"/>
                          <a:ea typeface="Times New Roman"/>
                        </a:rPr>
                        <a:t>u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b="1">
                          <a:latin typeface="Times New Roman"/>
                          <a:ea typeface="Times New Roman"/>
                        </a:rPr>
                        <a:t>v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b="1">
                          <a:latin typeface="Times New Roman"/>
                          <a:ea typeface="Times New Roman"/>
                        </a:rPr>
                        <a:t>w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b="1">
                          <a:latin typeface="Times New Roman"/>
                          <a:ea typeface="Times New Roman"/>
                        </a:rPr>
                        <a:t>x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Times New Roman"/>
                          <a:ea typeface="Times New Roman"/>
                        </a:rPr>
                        <a:t>y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Times New Roman"/>
                          <a:ea typeface="Times New Roman"/>
                        </a:rPr>
                        <a:t>z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Szyfr </a:t>
            </a:r>
            <a:r>
              <a:rPr lang="pl-PL" altLang="pl-PL" sz="2800" b="1" dirty="0" err="1" smtClean="0">
                <a:solidFill>
                  <a:schemeClr val="bg1"/>
                </a:solidFill>
                <a:latin typeface="Bookman Old Style" pitchFamily="18" charset="0"/>
              </a:rPr>
              <a:t>Atbash</a:t>
            </a: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 – szyfr </a:t>
            </a:r>
            <a:r>
              <a:rPr lang="pl-PL" altLang="pl-PL" sz="2800" b="1" dirty="0" err="1" smtClean="0">
                <a:solidFill>
                  <a:schemeClr val="bg1"/>
                </a:solidFill>
                <a:latin typeface="Bookman Old Style" pitchFamily="18" charset="0"/>
              </a:rPr>
              <a:t>podstawieniowy</a:t>
            </a:r>
            <a:endParaRPr lang="pl-PL" altLang="pl-PL" sz="2800" b="1" dirty="0" smtClean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A614AF-EF03-4DFF-82B6-989FA7126565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graphicFrame>
        <p:nvGraphicFramePr>
          <p:cNvPr id="6" name="Tabela 5"/>
          <p:cNvGraphicFramePr>
            <a:graphicFrameLocks noGrp="1"/>
          </p:cNvGraphicFramePr>
          <p:nvPr/>
        </p:nvGraphicFramePr>
        <p:xfrm>
          <a:off x="467528" y="5157192"/>
          <a:ext cx="8064911" cy="1042912"/>
        </p:xfrm>
        <a:graphic>
          <a:graphicData uri="http://schemas.openxmlformats.org/drawingml/2006/table">
            <a:tbl>
              <a:tblPr/>
              <a:tblGrid>
                <a:gridCol w="613167"/>
                <a:gridCol w="286374"/>
                <a:gridCol w="286374"/>
                <a:gridCol w="286374"/>
                <a:gridCol w="287234"/>
                <a:gridCol w="286374"/>
                <a:gridCol w="286374"/>
                <a:gridCol w="286374"/>
                <a:gridCol w="287234"/>
                <a:gridCol w="286374"/>
                <a:gridCol w="286374"/>
                <a:gridCol w="286374"/>
                <a:gridCol w="287234"/>
                <a:gridCol w="286374"/>
                <a:gridCol w="286374"/>
                <a:gridCol w="287234"/>
                <a:gridCol w="286374"/>
                <a:gridCol w="286374"/>
                <a:gridCol w="286374"/>
                <a:gridCol w="287234"/>
                <a:gridCol w="286374"/>
                <a:gridCol w="286374"/>
                <a:gridCol w="286374"/>
                <a:gridCol w="287234"/>
                <a:gridCol w="286374"/>
                <a:gridCol w="286374"/>
                <a:gridCol w="287234"/>
              </a:tblGrid>
              <a:tr h="52145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latin typeface="Calibri"/>
                          <a:ea typeface="Calibri"/>
                          <a:cs typeface="Times New Roman"/>
                        </a:rPr>
                        <a:t>tekst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latin typeface="Calibri"/>
                          <a:ea typeface="Calibri"/>
                          <a:cs typeface="Times New Roman"/>
                        </a:rPr>
                        <a:t>b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latin typeface="Calibri"/>
                          <a:ea typeface="Calibri"/>
                          <a:cs typeface="Times New Roman"/>
                        </a:rPr>
                        <a:t>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latin typeface="Calibri"/>
                          <a:ea typeface="Calibri"/>
                          <a:cs typeface="Times New Roman"/>
                        </a:rPr>
                        <a:t>f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latin typeface="Calibri"/>
                          <a:ea typeface="Calibri"/>
                          <a:cs typeface="Times New Roman"/>
                        </a:rPr>
                        <a:t>g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latin typeface="Calibri"/>
                          <a:ea typeface="Calibri"/>
                          <a:cs typeface="Times New Roman"/>
                        </a:rPr>
                        <a:t>j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latin typeface="Calibri"/>
                          <a:ea typeface="Calibri"/>
                          <a:cs typeface="Times New Roman"/>
                        </a:rPr>
                        <a:t>q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err="1"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pl-PL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latin typeface="Calibri"/>
                          <a:ea typeface="Calibri"/>
                          <a:cs typeface="Times New Roman"/>
                        </a:rPr>
                        <a:t>u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latin typeface="Calibri"/>
                          <a:ea typeface="Calibri"/>
                          <a:cs typeface="Times New Roman"/>
                        </a:rPr>
                        <a:t>w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latin typeface="Calibri"/>
                          <a:ea typeface="Calibri"/>
                          <a:cs typeface="Times New Roman"/>
                        </a:rPr>
                        <a:t>y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latin typeface="Calibri"/>
                          <a:ea typeface="Calibri"/>
                          <a:cs typeface="Times New Roman"/>
                        </a:rPr>
                        <a:t>z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145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latin typeface="Calibri"/>
                          <a:ea typeface="Calibri"/>
                          <a:cs typeface="Times New Roman"/>
                        </a:rPr>
                        <a:t>szyfr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latin typeface="Calibri"/>
                          <a:ea typeface="Calibri"/>
                          <a:cs typeface="Times New Roman"/>
                        </a:rPr>
                        <a:t>z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latin typeface="Calibri"/>
                          <a:ea typeface="Calibri"/>
                          <a:cs typeface="Times New Roman"/>
                        </a:rPr>
                        <a:t>y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latin typeface="Calibri"/>
                          <a:ea typeface="Calibri"/>
                          <a:cs typeface="Times New Roman"/>
                        </a:rPr>
                        <a:t>x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latin typeface="Calibri"/>
                          <a:ea typeface="Calibri"/>
                          <a:cs typeface="Times New Roman"/>
                        </a:rPr>
                        <a:t>w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latin typeface="Calibri"/>
                          <a:ea typeface="Calibri"/>
                          <a:cs typeface="Times New Roman"/>
                        </a:rPr>
                        <a:t>v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latin typeface="Calibri"/>
                          <a:ea typeface="Calibri"/>
                          <a:cs typeface="Times New Roman"/>
                        </a:rPr>
                        <a:t>u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 err="1"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  <a:endParaRPr lang="pl-PL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latin typeface="Calibri"/>
                          <a:ea typeface="Calibri"/>
                          <a:cs typeface="Times New Roman"/>
                        </a:rPr>
                        <a:t>q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latin typeface="Calibri"/>
                          <a:ea typeface="Calibri"/>
                          <a:cs typeface="Times New Roman"/>
                        </a:rPr>
                        <a:t>n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latin typeface="Calibri"/>
                          <a:ea typeface="Calibri"/>
                          <a:cs typeface="Times New Roman"/>
                        </a:rPr>
                        <a:t>l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latin typeface="Calibri"/>
                          <a:ea typeface="Calibri"/>
                          <a:cs typeface="Times New Roman"/>
                        </a:rPr>
                        <a:t>j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latin typeface="Calibri"/>
                          <a:ea typeface="Calibri"/>
                          <a:cs typeface="Times New Roman"/>
                        </a:rPr>
                        <a:t>i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latin typeface="Calibri"/>
                          <a:ea typeface="Calibri"/>
                          <a:cs typeface="Times New Roman"/>
                        </a:rPr>
                        <a:t>g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>
                          <a:latin typeface="Calibri"/>
                          <a:ea typeface="Calibri"/>
                          <a:cs typeface="Times New Roman"/>
                        </a:rPr>
                        <a:t>f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latin typeface="Calibri"/>
                          <a:ea typeface="Calibri"/>
                          <a:cs typeface="Times New Roman"/>
                        </a:rPr>
                        <a:t>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latin typeface="Calibri"/>
                          <a:ea typeface="Calibri"/>
                          <a:cs typeface="Times New Roman"/>
                        </a:rPr>
                        <a:t>b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l-PL" sz="1800" dirty="0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175" name="AutoShape 7" descr="https://encrypted-tbn2.gstatic.com/images?q=tbn:ANd9GcSLOQbO56EUCyKr3jExbHvIIaPZmpWfP91qsuDINknUwp4Sn8E4tA"/>
          <p:cNvSpPr>
            <a:spLocks noGrp="1" noChangeAspect="1" noChangeArrowheads="1"/>
          </p:cNvSpPr>
          <p:nvPr>
            <p:ph idx="1"/>
          </p:nvPr>
        </p:nvSpPr>
        <p:spPr bwMode="auto">
          <a:xfrm>
            <a:off x="539552" y="1124745"/>
            <a:ext cx="7560840" cy="3816424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l-PL" dirty="0" smtClean="0"/>
              <a:t>Algorytm szyfrujący polega na wyborze liter leżących symetrycznie po przeciwnej stronie alfabetu. </a:t>
            </a:r>
          </a:p>
          <a:p>
            <a:r>
              <a:rPr lang="pl-PL" dirty="0" smtClean="0"/>
              <a:t>Tak więc litera ‘a’ zostanie zastąpiona literą ‘z’, a litera ‘z’ literą ‘a’.</a:t>
            </a:r>
          </a:p>
          <a:p>
            <a:r>
              <a:rPr lang="pl-PL" dirty="0" smtClean="0"/>
              <a:t> Z pozostałymi literami postępujemy podobnie.</a:t>
            </a:r>
          </a:p>
          <a:p>
            <a:endParaRPr lang="pl-PL" dirty="0"/>
          </a:p>
        </p:txBody>
      </p:sp>
      <p:sp>
        <p:nvSpPr>
          <p:cNvPr id="7177" name="AutoShape 9" descr="https://encrypted-tbn2.gstatic.com/images?q=tbn:ANd9GcSLOQbO56EUCyKr3jExbHvIIaPZmpWfP91qsuDINknUwp4Sn8E4t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7179" name="AutoShape 11" descr="https://encrypted-tbn2.gstatic.com/images?q=tbn:ANd9GcSLOQbO56EUCyKr3jExbHvIIaPZmpWfP91qsuDINknUwp4Sn8E4t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Szyfr </a:t>
            </a:r>
            <a:r>
              <a:rPr lang="pl-PL" altLang="pl-PL" sz="2800" b="1" dirty="0" err="1" smtClean="0">
                <a:solidFill>
                  <a:schemeClr val="bg1"/>
                </a:solidFill>
                <a:latin typeface="Bookman Old Style" pitchFamily="18" charset="0"/>
              </a:rPr>
              <a:t>Playfaira</a:t>
            </a: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 – szyfr </a:t>
            </a:r>
            <a:r>
              <a:rPr lang="pl-PL" altLang="pl-PL" sz="2800" b="1" dirty="0" err="1" smtClean="0">
                <a:solidFill>
                  <a:schemeClr val="bg1"/>
                </a:solidFill>
                <a:latin typeface="Bookman Old Style" pitchFamily="18" charset="0"/>
              </a:rPr>
              <a:t>przestawieniowy</a:t>
            </a: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 </a:t>
            </a:r>
          </a:p>
        </p:txBody>
      </p:sp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A614AF-EF03-4DFF-82B6-989FA7126565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175" name="AutoShape 7" descr="https://encrypted-tbn2.gstatic.com/images?q=tbn:ANd9GcSLOQbO56EUCyKr3jExbHvIIaPZmpWfP91qsuDINknUwp4Sn8E4tA"/>
          <p:cNvSpPr>
            <a:spLocks noGrp="1" noChangeAspect="1" noChangeArrowheads="1"/>
          </p:cNvSpPr>
          <p:nvPr>
            <p:ph idx="1"/>
          </p:nvPr>
        </p:nvSpPr>
        <p:spPr bwMode="auto">
          <a:xfrm>
            <a:off x="251520" y="3429000"/>
            <a:ext cx="8915400" cy="3429000"/>
          </a:xfrm>
          <a:prstGeom prst="rect">
            <a:avLst/>
          </a:prstGeom>
          <a:noFill/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pl-PL" sz="2800" dirty="0" smtClean="0"/>
              <a:t>Tekst do zaszyfrowania dzielimy na pary</a:t>
            </a:r>
          </a:p>
          <a:p>
            <a:pPr lvl="1"/>
            <a:r>
              <a:rPr lang="pl-PL" sz="1800" dirty="0" smtClean="0"/>
              <a:t>np. tekst do zaszyfrowania: informatyk-&gt;</a:t>
            </a:r>
          </a:p>
          <a:p>
            <a:pPr lvl="1">
              <a:buNone/>
            </a:pPr>
            <a:r>
              <a:rPr lang="pl-PL" sz="1800" dirty="0" err="1" smtClean="0"/>
              <a:t>in-fo-rm-at-yk</a:t>
            </a:r>
            <a:endParaRPr lang="pl-PL" sz="1800" dirty="0" smtClean="0"/>
          </a:p>
          <a:p>
            <a:r>
              <a:rPr lang="pl-PL" sz="2800" dirty="0" smtClean="0"/>
              <a:t>szyfrujemy parami</a:t>
            </a:r>
            <a:r>
              <a:rPr lang="pl-PL" dirty="0" smtClean="0"/>
              <a:t>: </a:t>
            </a:r>
          </a:p>
          <a:p>
            <a:pPr>
              <a:buFont typeface="+mj-lt"/>
              <a:buAutoNum type="arabicPeriod"/>
            </a:pPr>
            <a:r>
              <a:rPr lang="pl-PL" sz="1800" dirty="0" smtClean="0"/>
              <a:t>jeśli para jest po przekątnej, to bierzemy parę z drugiej przekątnej</a:t>
            </a:r>
          </a:p>
          <a:p>
            <a:pPr>
              <a:buFont typeface="+mj-lt"/>
              <a:buAutoNum type="arabicPeriod"/>
            </a:pPr>
            <a:r>
              <a:rPr lang="pl-PL" sz="1800" dirty="0" smtClean="0"/>
              <a:t>jeśli para jest w kolumnie, to bierzemy parę pod nią, z zawinięciem kolumny</a:t>
            </a:r>
          </a:p>
          <a:p>
            <a:pPr>
              <a:buFont typeface="+mj-lt"/>
              <a:buAutoNum type="arabicPeriod"/>
            </a:pPr>
            <a:r>
              <a:rPr lang="pl-PL" sz="1800" dirty="0" smtClean="0"/>
              <a:t>jeśli para jest w wierszu, to bierzemy parę po prawej, z zawinięciem wiersza </a:t>
            </a:r>
          </a:p>
          <a:p>
            <a:r>
              <a:rPr lang="pl-PL" sz="2800" dirty="0" smtClean="0"/>
              <a:t>Szyfrogram to: </a:t>
            </a:r>
            <a:r>
              <a:rPr lang="pl-PL" sz="2800" dirty="0" err="1" smtClean="0"/>
              <a:t>fq</a:t>
            </a:r>
            <a:r>
              <a:rPr lang="pl-PL" sz="2800" dirty="0" smtClean="0"/>
              <a:t>-</a:t>
            </a:r>
            <a:r>
              <a:rPr lang="pl-PL" sz="2800" dirty="0" err="1" smtClean="0"/>
              <a:t>gn</a:t>
            </a:r>
            <a:r>
              <a:rPr lang="pl-PL" sz="2800" dirty="0" smtClean="0"/>
              <a:t>-</a:t>
            </a:r>
            <a:r>
              <a:rPr lang="pl-PL" sz="2800" dirty="0" err="1" smtClean="0"/>
              <a:t>kn</a:t>
            </a:r>
            <a:r>
              <a:rPr lang="pl-PL" sz="2800" dirty="0" smtClean="0"/>
              <a:t>-</a:t>
            </a:r>
            <a:r>
              <a:rPr lang="pl-PL" sz="2800" dirty="0" err="1" smtClean="0"/>
              <a:t>bs</a:t>
            </a:r>
            <a:r>
              <a:rPr lang="pl-PL" sz="2800" dirty="0" smtClean="0"/>
              <a:t>-km</a:t>
            </a:r>
          </a:p>
          <a:p>
            <a:pPr>
              <a:buFont typeface="+mj-lt"/>
              <a:buAutoNum type="arabicPeriod"/>
            </a:pPr>
            <a:endParaRPr lang="pl-PL" dirty="0" smtClean="0"/>
          </a:p>
          <a:p>
            <a:pPr lvl="1"/>
            <a:endParaRPr lang="pl-PL" sz="2400" dirty="0" smtClean="0"/>
          </a:p>
          <a:p>
            <a:pPr lvl="1"/>
            <a:endParaRPr lang="pl-PL" dirty="0" smtClean="0"/>
          </a:p>
          <a:p>
            <a:endParaRPr lang="pl-PL" dirty="0"/>
          </a:p>
        </p:txBody>
      </p:sp>
      <p:sp>
        <p:nvSpPr>
          <p:cNvPr id="7177" name="AutoShape 9" descr="https://encrypted-tbn2.gstatic.com/images?q=tbn:ANd9GcSLOQbO56EUCyKr3jExbHvIIaPZmpWfP91qsuDINknUwp4Sn8E4t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7179" name="AutoShape 11" descr="https://encrypted-tbn2.gstatic.com/images?q=tbn:ANd9GcSLOQbO56EUCyKr3jExbHvIIaPZmpWfP91qsuDINknUwp4Sn8E4tA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graphicFrame>
        <p:nvGraphicFramePr>
          <p:cNvPr id="8" name="Tabela 7"/>
          <p:cNvGraphicFramePr>
            <a:graphicFrameLocks noGrp="1"/>
          </p:cNvGraphicFramePr>
          <p:nvPr/>
        </p:nvGraphicFramePr>
        <p:xfrm>
          <a:off x="755576" y="836712"/>
          <a:ext cx="2723515" cy="2308225"/>
        </p:xfrm>
        <a:graphic>
          <a:graphicData uri="http://schemas.openxmlformats.org/drawingml/2006/table">
            <a:tbl>
              <a:tblPr/>
              <a:tblGrid>
                <a:gridCol w="544195"/>
                <a:gridCol w="544830"/>
                <a:gridCol w="544830"/>
                <a:gridCol w="544830"/>
                <a:gridCol w="544830"/>
              </a:tblGrid>
              <a:tr h="461645"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 dirty="0">
                          <a:latin typeface="Calibri"/>
                        </a:rPr>
                        <a:t>M</a:t>
                      </a:r>
                      <a:endParaRPr lang="pl-PL" sz="1600" b="1" i="1" dirty="0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 dirty="0">
                          <a:latin typeface="Calibri"/>
                        </a:rPr>
                        <a:t>U</a:t>
                      </a:r>
                      <a:endParaRPr lang="pl-PL" sz="1600" b="1" i="1" dirty="0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 dirty="0">
                          <a:latin typeface="Calibri"/>
                        </a:rPr>
                        <a:t>Z</a:t>
                      </a:r>
                      <a:endParaRPr lang="pl-PL" sz="1600" b="1" i="1" dirty="0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>
                          <a:latin typeface="Calibri"/>
                        </a:rPr>
                        <a:t>Y</a:t>
                      </a:r>
                      <a:endParaRPr lang="pl-PL" sz="1600" b="1" i="1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>
                          <a:latin typeface="Calibri"/>
                        </a:rPr>
                        <a:t>K</a:t>
                      </a:r>
                      <a:endParaRPr lang="pl-PL" sz="1600" b="1" i="1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645"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>
                          <a:latin typeface="Calibri"/>
                        </a:rPr>
                        <a:t>A</a:t>
                      </a:r>
                      <a:endParaRPr lang="pl-PL" sz="1600" b="1" i="1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 dirty="0">
                          <a:latin typeface="Calibri"/>
                        </a:rPr>
                        <a:t>B</a:t>
                      </a:r>
                      <a:endParaRPr lang="pl-PL" sz="1600" b="1" i="1" dirty="0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 dirty="0">
                          <a:latin typeface="Calibri"/>
                        </a:rPr>
                        <a:t>C</a:t>
                      </a:r>
                      <a:endParaRPr lang="pl-PL" sz="1600" b="1" i="1" dirty="0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 dirty="0">
                          <a:latin typeface="Calibri"/>
                        </a:rPr>
                        <a:t>D</a:t>
                      </a:r>
                      <a:endParaRPr lang="pl-PL" sz="1600" b="1" i="1" dirty="0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>
                          <a:latin typeface="Calibri"/>
                        </a:rPr>
                        <a:t>E</a:t>
                      </a:r>
                      <a:endParaRPr lang="pl-PL" sz="1600" b="1" i="1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645"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>
                          <a:latin typeface="Calibri"/>
                        </a:rPr>
                        <a:t>F</a:t>
                      </a:r>
                      <a:endParaRPr lang="pl-PL" sz="1600" b="1" i="1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>
                          <a:latin typeface="Calibri"/>
                        </a:rPr>
                        <a:t>G</a:t>
                      </a:r>
                      <a:endParaRPr lang="pl-PL" sz="1600" b="1" i="1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 dirty="0">
                          <a:latin typeface="Calibri"/>
                        </a:rPr>
                        <a:t>H</a:t>
                      </a:r>
                      <a:endParaRPr lang="pl-PL" sz="1600" b="1" i="1" dirty="0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 dirty="0">
                          <a:latin typeface="Calibri"/>
                        </a:rPr>
                        <a:t>I/J</a:t>
                      </a:r>
                      <a:endParaRPr lang="pl-PL" sz="1600" b="1" i="1" dirty="0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>
                          <a:latin typeface="Calibri"/>
                        </a:rPr>
                        <a:t>L</a:t>
                      </a:r>
                      <a:endParaRPr lang="pl-PL" sz="1600" b="1" i="1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645"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>
                          <a:latin typeface="Calibri"/>
                        </a:rPr>
                        <a:t>N</a:t>
                      </a:r>
                      <a:endParaRPr lang="pl-PL" sz="1600" b="1" i="1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>
                          <a:latin typeface="Calibri"/>
                        </a:rPr>
                        <a:t>O</a:t>
                      </a:r>
                      <a:endParaRPr lang="pl-PL" sz="1600" b="1" i="1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>
                          <a:latin typeface="Calibri"/>
                        </a:rPr>
                        <a:t>P</a:t>
                      </a:r>
                      <a:endParaRPr lang="pl-PL" sz="1600" b="1" i="1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 dirty="0">
                          <a:latin typeface="Calibri"/>
                        </a:rPr>
                        <a:t>Q</a:t>
                      </a:r>
                      <a:endParaRPr lang="pl-PL" sz="1600" b="1" i="1" dirty="0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 dirty="0">
                          <a:latin typeface="Calibri"/>
                        </a:rPr>
                        <a:t>R</a:t>
                      </a:r>
                      <a:endParaRPr lang="pl-PL" sz="1600" b="1" i="1" dirty="0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645"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>
                          <a:latin typeface="Calibri"/>
                        </a:rPr>
                        <a:t>S</a:t>
                      </a:r>
                      <a:endParaRPr lang="pl-PL" sz="1600" b="1" i="1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>
                          <a:latin typeface="Calibri"/>
                        </a:rPr>
                        <a:t>T</a:t>
                      </a:r>
                      <a:endParaRPr lang="pl-PL" sz="1600" b="1" i="1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>
                          <a:latin typeface="Calibri"/>
                        </a:rPr>
                        <a:t>V</a:t>
                      </a:r>
                      <a:endParaRPr lang="pl-PL" sz="1600" b="1" i="1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>
                          <a:latin typeface="Calibri"/>
                        </a:rPr>
                        <a:t>W</a:t>
                      </a:r>
                      <a:endParaRPr lang="pl-PL" sz="1600" b="1" i="1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pl-PL" sz="1600" b="1" i="1" dirty="0">
                          <a:latin typeface="Calibri"/>
                        </a:rPr>
                        <a:t>X</a:t>
                      </a:r>
                      <a:endParaRPr lang="pl-PL" sz="1600" b="1" i="1" dirty="0">
                        <a:latin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Symbol zastępczy zawartości 6"/>
          <p:cNvSpPr txBox="1">
            <a:spLocks/>
          </p:cNvSpPr>
          <p:nvPr/>
        </p:nvSpPr>
        <p:spPr bwMode="auto">
          <a:xfrm>
            <a:off x="3779912" y="1124744"/>
            <a:ext cx="504056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Font typeface="Arial" pitchFamily="34" charset="0"/>
              <a:buChar char="•"/>
            </a:pPr>
            <a:r>
              <a:rPr lang="pl-PL" sz="2400" dirty="0" smtClean="0"/>
              <a:t>Tworzymy tablicę 5x5 słowo –  klucz na początku </a:t>
            </a:r>
          </a:p>
          <a:p>
            <a:pPr lvl="1">
              <a:buFont typeface="Arial" pitchFamily="34" charset="0"/>
              <a:buChar char="•"/>
            </a:pPr>
            <a:r>
              <a:rPr lang="pl-PL" sz="2000" dirty="0" smtClean="0"/>
              <a:t>w naszym przypadku słowo-klucz-&gt; muzyk, </a:t>
            </a:r>
          </a:p>
          <a:p>
            <a:pPr lvl="1">
              <a:buFont typeface="Arial" pitchFamily="34" charset="0"/>
              <a:buChar char="•"/>
            </a:pPr>
            <a:r>
              <a:rPr lang="pl-PL" sz="2000" dirty="0" smtClean="0"/>
              <a:t>dalej uzupełniamy alfabetem (łacińskim -26 znakowym) </a:t>
            </a: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513</TotalTime>
  <Words>447</Words>
  <Application>Microsoft Office PowerPoint</Application>
  <PresentationFormat>Pokaz na ekranie (4:3)</PresentationFormat>
  <Paragraphs>221</Paragraphs>
  <Slides>9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4" baseType="lpstr">
      <vt:lpstr>Arial</vt:lpstr>
      <vt:lpstr>Times New Roman</vt:lpstr>
      <vt:lpstr>Bookman Old Style</vt:lpstr>
      <vt:lpstr>Calibri</vt:lpstr>
      <vt:lpstr>Motyw pakietu Office</vt:lpstr>
      <vt:lpstr>Treści multimedialne - kodowanie, przetwarzanie, prezentacja  Odtwarzanie treści multimedialnych</vt:lpstr>
      <vt:lpstr>    Szyfrowanie – algorytmy przestawieniowe  Iwona i Ireneusz Bujnowscy ,    </vt:lpstr>
      <vt:lpstr>Szyfrowanie</vt:lpstr>
      <vt:lpstr>Szyfr Cezara</vt:lpstr>
      <vt:lpstr>Szyfr Cezara – implementacja w C++</vt:lpstr>
      <vt:lpstr>Rot 13 – szyfr podstawieniowy</vt:lpstr>
      <vt:lpstr>Szyfr Atbash – szyfr podstawieniowy</vt:lpstr>
      <vt:lpstr>Szyfr Playfaira – szyfr przestawieniowy </vt:lpstr>
      <vt:lpstr>Prezentacja programu PowerPoint</vt:lpstr>
    </vt:vector>
  </TitlesOfParts>
  <Company>WWSI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Daniel</dc:creator>
  <cp:lastModifiedBy>Magda Kopacz</cp:lastModifiedBy>
  <cp:revision>57</cp:revision>
  <dcterms:created xsi:type="dcterms:W3CDTF">2009-06-29T13:15:16Z</dcterms:created>
  <dcterms:modified xsi:type="dcterms:W3CDTF">2014-09-18T10:21:31Z</dcterms:modified>
</cp:coreProperties>
</file>