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360" r:id="rId4"/>
    <p:sldId id="362" r:id="rId5"/>
    <p:sldId id="363" r:id="rId6"/>
    <p:sldId id="365" r:id="rId7"/>
    <p:sldId id="366" r:id="rId8"/>
    <p:sldId id="364" r:id="rId9"/>
    <p:sldId id="361" r:id="rId10"/>
    <p:sldId id="352" r:id="rId11"/>
  </p:sldIdLst>
  <p:sldSz cx="9144000" cy="6858000" type="screen4x3"/>
  <p:notesSz cx="6858000" cy="9144000"/>
  <p:embeddedFontLst>
    <p:embeddedFont>
      <p:font typeface="Bookman Old Style" panose="02050604050505020204" pitchFamily="18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 varScale="1">
        <p:scale>
          <a:sx n="46" d="100"/>
          <a:sy n="46" d="100"/>
        </p:scale>
        <p:origin x="8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619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0" y="188913"/>
            <a:ext cx="8101013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Szyfrowanie - algorytmy </a:t>
            </a:r>
            <a:r>
              <a:rPr lang="pl-PL" altLang="pl-PL" sz="3200" b="1" dirty="0" err="1" smtClean="0">
                <a:solidFill>
                  <a:schemeClr val="bg1"/>
                </a:solidFill>
                <a:latin typeface="Bookman Old Style" pitchFamily="18" charset="0"/>
              </a:rPr>
              <a:t>przestawieniowe</a:t>
            </a:r>
            <a:r>
              <a:rPr lang="pl-PL" altLang="pl-PL" sz="3200" b="1" smtClean="0">
                <a:solidFill>
                  <a:schemeClr val="bg1"/>
                </a:solidFill>
                <a:latin typeface="Bookman Old Style" pitchFamily="18" charset="0"/>
              </a:rPr>
              <a:t> szyfrowanie 2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8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  <a:t>,</a:t>
            </a: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Kwadrat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02161" y="780568"/>
            <a:ext cx="8484639" cy="607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000" dirty="0"/>
              <a:t>Algorytm szyfrowania składa się z dwóch etapów</a:t>
            </a:r>
            <a:r>
              <a:rPr lang="pl-PL" sz="2000" dirty="0" smtClean="0"/>
              <a:t>.</a:t>
            </a:r>
          </a:p>
          <a:p>
            <a:r>
              <a:rPr lang="pl-PL" sz="2000" dirty="0" smtClean="0"/>
              <a:t>Po </a:t>
            </a:r>
            <a:r>
              <a:rPr lang="pl-PL" sz="2000" dirty="0"/>
              <a:t>wyznaczeniu boku minimalnego kwadratu, w który można wpisać szyfrowany tekst należy wpisać go wierszami do kwadratu</a:t>
            </a:r>
            <a:r>
              <a:rPr lang="pl-PL" sz="2000" dirty="0" smtClean="0"/>
              <a:t>,</a:t>
            </a:r>
          </a:p>
          <a:p>
            <a:r>
              <a:rPr lang="pl-PL" sz="2000" dirty="0"/>
              <a:t>N</a:t>
            </a:r>
            <a:r>
              <a:rPr lang="pl-PL" sz="2000" dirty="0" smtClean="0"/>
              <a:t>iewypełnione </a:t>
            </a:r>
            <a:r>
              <a:rPr lang="pl-PL" sz="2000" dirty="0"/>
              <a:t>pola uzupełnić np. spacjami. </a:t>
            </a:r>
            <a:endParaRPr lang="pl-PL" sz="2000" dirty="0" smtClean="0"/>
          </a:p>
          <a:p>
            <a:r>
              <a:rPr lang="pl-PL" sz="2000" dirty="0" smtClean="0"/>
              <a:t>Szyfrogram </a:t>
            </a:r>
            <a:r>
              <a:rPr lang="pl-PL" sz="2000" dirty="0"/>
              <a:t>otrzymuje się wczytując litery w kolejnych </a:t>
            </a:r>
            <a:r>
              <a:rPr lang="pl-PL" sz="2000" dirty="0" smtClean="0"/>
              <a:t>kolumnach</a:t>
            </a:r>
          </a:p>
          <a:p>
            <a:endParaRPr lang="pl-PL" sz="2000" dirty="0" smtClean="0"/>
          </a:p>
          <a:p>
            <a:pPr marL="0" indent="0">
              <a:buNone/>
            </a:pPr>
            <a:r>
              <a:rPr lang="pl-PL" sz="2000" dirty="0" smtClean="0"/>
              <a:t>Np</a:t>
            </a:r>
            <a:r>
              <a:rPr lang="pl-PL" sz="2000" dirty="0"/>
              <a:t>. tekst WIEMZENICNIEWIEM byłby zaszyfrowany przy pomocy następującej tabeli</a:t>
            </a:r>
            <a:r>
              <a:rPr lang="pl-PL" sz="2000" dirty="0" smtClean="0"/>
              <a:t>:</a:t>
            </a:r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r>
              <a:rPr lang="pl-PL" sz="2000" dirty="0"/>
              <a:t>Uzyskany szyfrogram to: WZCWIENIENIEMIEM.</a:t>
            </a:r>
            <a:endParaRPr lang="pl-PL" sz="2000" b="1" i="1" dirty="0"/>
          </a:p>
          <a:p>
            <a:pPr marL="0" indent="0">
              <a:buNone/>
            </a:pPr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4288" y="4873625"/>
            <a:ext cx="2600325" cy="1482725"/>
          </a:xfrm>
          <a:prstGeom prst="rect">
            <a:avLst/>
          </a:prstGeom>
          <a:noFill/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91420"/>
              </p:ext>
            </p:extLst>
          </p:nvPr>
        </p:nvGraphicFramePr>
        <p:xfrm>
          <a:off x="2051720" y="3795789"/>
          <a:ext cx="2889979" cy="2567310"/>
        </p:xfrm>
        <a:graphic>
          <a:graphicData uri="http://schemas.openxmlformats.org/drawingml/2006/table">
            <a:tbl>
              <a:tblPr/>
              <a:tblGrid>
                <a:gridCol w="601930"/>
                <a:gridCol w="768042"/>
                <a:gridCol w="684092"/>
                <a:gridCol w="835915"/>
              </a:tblGrid>
              <a:tr h="6128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4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2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Kwadrat- implementacja w C++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29643" y="922774"/>
            <a:ext cx="6134645" cy="593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pl-PL" sz="2000" dirty="0"/>
              <a:t>#</a:t>
            </a:r>
            <a:r>
              <a:rPr lang="pl-PL" sz="2000" dirty="0" err="1"/>
              <a:t>include</a:t>
            </a:r>
            <a:r>
              <a:rPr lang="pl-PL" sz="2000" dirty="0"/>
              <a:t> &lt;</a:t>
            </a:r>
            <a:r>
              <a:rPr lang="pl-PL" sz="2000" dirty="0" err="1"/>
              <a:t>iostream</a:t>
            </a:r>
            <a:r>
              <a:rPr lang="pl-PL" sz="2000" dirty="0"/>
              <a:t>&gt;   </a:t>
            </a:r>
          </a:p>
          <a:p>
            <a:pPr lvl="0"/>
            <a:r>
              <a:rPr lang="pl-PL" sz="2000" dirty="0" err="1"/>
              <a:t>using</a:t>
            </a:r>
            <a:r>
              <a:rPr lang="pl-PL" sz="2000" dirty="0"/>
              <a:t> </a:t>
            </a:r>
            <a:r>
              <a:rPr lang="pl-PL" sz="2000" dirty="0" err="1"/>
              <a:t>namespace</a:t>
            </a:r>
            <a:r>
              <a:rPr lang="pl-PL" sz="2000" dirty="0"/>
              <a:t> </a:t>
            </a:r>
            <a:r>
              <a:rPr lang="pl-PL" sz="2000" dirty="0" err="1"/>
              <a:t>std</a:t>
            </a:r>
            <a:r>
              <a:rPr lang="pl-PL" sz="2000" dirty="0"/>
              <a:t>;  </a:t>
            </a:r>
          </a:p>
          <a:p>
            <a:pPr lvl="0"/>
            <a:r>
              <a:rPr lang="pl-PL" sz="2000" dirty="0" err="1"/>
              <a:t>int</a:t>
            </a:r>
            <a:r>
              <a:rPr lang="pl-PL" sz="2000" dirty="0"/>
              <a:t> </a:t>
            </a:r>
            <a:r>
              <a:rPr lang="pl-PL" sz="2000" dirty="0" err="1"/>
              <a:t>n,w</a:t>
            </a:r>
            <a:r>
              <a:rPr lang="pl-PL" sz="2000" dirty="0"/>
              <a:t>;</a:t>
            </a:r>
          </a:p>
          <a:p>
            <a:pPr lvl="0"/>
            <a:r>
              <a:rPr lang="pl-PL" sz="2000" dirty="0"/>
              <a:t>string s;  </a:t>
            </a:r>
          </a:p>
          <a:p>
            <a:pPr lvl="0"/>
            <a:r>
              <a:rPr lang="pl-PL" sz="2000" dirty="0"/>
              <a:t>char t[10][10];</a:t>
            </a:r>
          </a:p>
          <a:p>
            <a:pPr lvl="0"/>
            <a:r>
              <a:rPr lang="pl-PL" sz="2000" dirty="0" err="1"/>
              <a:t>int</a:t>
            </a:r>
            <a:r>
              <a:rPr lang="pl-PL" sz="2000" dirty="0"/>
              <a:t> </a:t>
            </a:r>
            <a:r>
              <a:rPr lang="pl-PL" sz="2000" dirty="0" err="1"/>
              <a:t>main</a:t>
            </a:r>
            <a:r>
              <a:rPr lang="pl-PL" sz="2000" dirty="0"/>
              <a:t>()  </a:t>
            </a:r>
          </a:p>
          <a:p>
            <a:pPr lvl="0"/>
            <a:r>
              <a:rPr lang="pl-PL" sz="2000" dirty="0"/>
              <a:t>  {</a:t>
            </a:r>
            <a:r>
              <a:rPr lang="pl-PL" sz="2000" dirty="0" smtClean="0"/>
              <a:t>  </a:t>
            </a:r>
            <a:r>
              <a:rPr lang="pl-PL" sz="2000" dirty="0" err="1"/>
              <a:t>cin</a:t>
            </a:r>
            <a:r>
              <a:rPr lang="pl-PL" sz="2000" dirty="0"/>
              <a:t>&lt;&lt;s; </a:t>
            </a:r>
          </a:p>
          <a:p>
            <a:pPr lvl="0"/>
            <a:r>
              <a:rPr lang="pl-PL" sz="2000" dirty="0"/>
              <a:t>  n=</a:t>
            </a:r>
            <a:r>
              <a:rPr lang="pl-PL" sz="2000" dirty="0" err="1"/>
              <a:t>s.size</a:t>
            </a:r>
            <a:r>
              <a:rPr lang="pl-PL" sz="2000" dirty="0"/>
              <a:t>();</a:t>
            </a:r>
          </a:p>
          <a:p>
            <a:pPr lvl="0"/>
            <a:r>
              <a:rPr lang="pl-PL" sz="2000" dirty="0"/>
              <a:t>  </a:t>
            </a:r>
            <a:r>
              <a:rPr lang="pl-PL" sz="2000" dirty="0" err="1"/>
              <a:t>int</a:t>
            </a:r>
            <a:r>
              <a:rPr lang="pl-PL" sz="2000" dirty="0"/>
              <a:t> m=0;</a:t>
            </a:r>
          </a:p>
          <a:p>
            <a:pPr lvl="0"/>
            <a:r>
              <a:rPr lang="pl-PL" sz="2000" dirty="0"/>
              <a:t>  </a:t>
            </a:r>
            <a:r>
              <a:rPr lang="pl-PL" sz="2000" dirty="0" err="1"/>
              <a:t>while</a:t>
            </a:r>
            <a:r>
              <a:rPr lang="pl-PL" sz="2000" dirty="0"/>
              <a:t> (m*m&lt;n) m++; //bok </a:t>
            </a:r>
            <a:r>
              <a:rPr lang="pl-PL" sz="2000" dirty="0" smtClean="0"/>
              <a:t>kwadratu</a:t>
            </a:r>
            <a:endParaRPr lang="pl-PL" sz="2000" dirty="0"/>
          </a:p>
          <a:p>
            <a:pPr lvl="0"/>
            <a:r>
              <a:rPr lang="pl-PL" sz="2000" dirty="0"/>
              <a:t>    for (w=0;w&lt;</a:t>
            </a:r>
            <a:r>
              <a:rPr lang="pl-PL" sz="2000" dirty="0" err="1"/>
              <a:t>m;w</a:t>
            </a:r>
            <a:r>
              <a:rPr lang="pl-PL" sz="2000" dirty="0"/>
              <a:t>++)</a:t>
            </a:r>
          </a:p>
          <a:p>
            <a:pPr lvl="0"/>
            <a:r>
              <a:rPr lang="en-US" sz="2000" dirty="0"/>
              <a:t>        for (</a:t>
            </a:r>
            <a:r>
              <a:rPr lang="en-US" sz="2000" dirty="0" err="1"/>
              <a:t>int</a:t>
            </a:r>
            <a:r>
              <a:rPr lang="en-US" sz="2000" dirty="0"/>
              <a:t> k=0;k&lt;</a:t>
            </a:r>
            <a:r>
              <a:rPr lang="en-US" sz="2000" dirty="0" err="1"/>
              <a:t>m;k</a:t>
            </a:r>
            <a:r>
              <a:rPr lang="en-US" sz="2000" dirty="0"/>
              <a:t>++)</a:t>
            </a:r>
            <a:endParaRPr lang="pl-PL" sz="2000" dirty="0"/>
          </a:p>
          <a:p>
            <a:pPr lvl="0"/>
            <a:r>
              <a:rPr lang="en-US" sz="2000" dirty="0"/>
              <a:t>           </a:t>
            </a:r>
            <a:r>
              <a:rPr lang="pl-PL" sz="2000" dirty="0"/>
              <a:t>t[k][w]=s[w*</a:t>
            </a:r>
            <a:r>
              <a:rPr lang="pl-PL" sz="2000" dirty="0" err="1"/>
              <a:t>m+k</a:t>
            </a:r>
            <a:r>
              <a:rPr lang="pl-PL" sz="2000" dirty="0" smtClean="0"/>
              <a:t>];</a:t>
            </a:r>
            <a:endParaRPr lang="pl-PL" sz="2000" dirty="0"/>
          </a:p>
          <a:p>
            <a:pPr lvl="0"/>
            <a:r>
              <a:rPr lang="en-US" sz="2000" dirty="0"/>
              <a:t> for (</a:t>
            </a:r>
            <a:r>
              <a:rPr lang="en-US" sz="2000" dirty="0" err="1"/>
              <a:t>int</a:t>
            </a:r>
            <a:r>
              <a:rPr lang="en-US" sz="2000" dirty="0"/>
              <a:t> k=0;k&lt;</a:t>
            </a:r>
            <a:r>
              <a:rPr lang="en-US" sz="2000" dirty="0" err="1"/>
              <a:t>m;k</a:t>
            </a:r>
            <a:r>
              <a:rPr lang="en-US" sz="2000" dirty="0"/>
              <a:t>++)</a:t>
            </a:r>
            <a:endParaRPr lang="pl-PL" sz="2000" dirty="0"/>
          </a:p>
          <a:p>
            <a:pPr lvl="0"/>
            <a:r>
              <a:rPr lang="en-US" sz="2000" dirty="0"/>
              <a:t>   </a:t>
            </a:r>
            <a:r>
              <a:rPr lang="pl-PL" sz="2000" dirty="0"/>
              <a:t>for (w=0;w&lt;</a:t>
            </a:r>
            <a:r>
              <a:rPr lang="pl-PL" sz="2000" dirty="0" err="1"/>
              <a:t>m;w</a:t>
            </a:r>
            <a:r>
              <a:rPr lang="pl-PL" sz="2000" dirty="0"/>
              <a:t>++)</a:t>
            </a:r>
          </a:p>
          <a:p>
            <a:pPr lvl="0"/>
            <a:r>
              <a:rPr lang="pl-PL" sz="2000" dirty="0"/>
              <a:t>           </a:t>
            </a:r>
            <a:r>
              <a:rPr lang="pl-PL" sz="2000" dirty="0" err="1"/>
              <a:t>cout</a:t>
            </a:r>
            <a:r>
              <a:rPr lang="pl-PL" sz="2000" dirty="0"/>
              <a:t>&lt;&lt;t[k][w</a:t>
            </a:r>
            <a:r>
              <a:rPr lang="pl-PL" sz="2000" dirty="0" smtClean="0"/>
              <a:t>];}</a:t>
            </a:r>
            <a:endParaRPr lang="pl-PL" sz="2000" dirty="0"/>
          </a:p>
          <a:p>
            <a:pPr marL="0" indent="0">
              <a:buNone/>
            </a:pPr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4288" y="1112894"/>
            <a:ext cx="2600325" cy="1482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615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66058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płotkowy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04540" y="656596"/>
            <a:ext cx="8158781" cy="62014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/>
              <a:t> </a:t>
            </a:r>
          </a:p>
          <a:p>
            <a:r>
              <a:rPr lang="pl-PL" sz="2000" b="1" dirty="0"/>
              <a:t>Szyfr płotkowy jest szyfrem, który wymaga podania klucza</a:t>
            </a:r>
            <a:r>
              <a:rPr lang="pl-PL" sz="2000" b="1" dirty="0" smtClean="0"/>
              <a:t>.</a:t>
            </a:r>
          </a:p>
          <a:p>
            <a:r>
              <a:rPr lang="pl-PL" sz="2000" dirty="0" smtClean="0"/>
              <a:t> </a:t>
            </a:r>
            <a:r>
              <a:rPr lang="pl-PL" sz="2000" dirty="0"/>
              <a:t>W zależności od klucza zmienia się wysokość </a:t>
            </a:r>
            <a:r>
              <a:rPr lang="pl-PL" sz="2000" dirty="0" smtClean="0"/>
              <a:t>płotu.</a:t>
            </a:r>
          </a:p>
          <a:p>
            <a:r>
              <a:rPr lang="pl-PL" sz="2000" dirty="0" smtClean="0"/>
              <a:t> </a:t>
            </a:r>
            <a:r>
              <a:rPr lang="pl-PL" sz="2000" dirty="0"/>
              <a:t>Najlepiej widać to na przykładach</a:t>
            </a:r>
            <a:r>
              <a:rPr lang="pl-PL" sz="2000" dirty="0" smtClean="0"/>
              <a:t>: słowo szyfrowane to 	WARSZAWA</a:t>
            </a:r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endParaRPr lang="pl-PL" sz="2000" dirty="0" smtClean="0"/>
          </a:p>
          <a:p>
            <a:r>
              <a:rPr lang="pl-PL" sz="2800" dirty="0"/>
              <a:t>warszawa -&gt; </a:t>
            </a:r>
            <a:r>
              <a:rPr lang="pl-PL" sz="2800" dirty="0" err="1"/>
              <a:t>wwaaarzs</a:t>
            </a:r>
            <a:r>
              <a:rPr lang="pl-PL" sz="2800" dirty="0"/>
              <a:t> (wysokość płotu 4)</a:t>
            </a:r>
          </a:p>
          <a:p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3657" y="2492896"/>
            <a:ext cx="2600325" cy="1482725"/>
          </a:xfrm>
          <a:prstGeom prst="rect">
            <a:avLst/>
          </a:prstGeom>
          <a:noFill/>
        </p:spPr>
      </p:pic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492453"/>
              </p:ext>
            </p:extLst>
          </p:nvPr>
        </p:nvGraphicFramePr>
        <p:xfrm>
          <a:off x="1763688" y="2554319"/>
          <a:ext cx="4320478" cy="2242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730"/>
                <a:gridCol w="539730"/>
                <a:gridCol w="539730"/>
                <a:gridCol w="541049"/>
                <a:gridCol w="539730"/>
                <a:gridCol w="539730"/>
                <a:gridCol w="539730"/>
                <a:gridCol w="541049"/>
              </a:tblGrid>
              <a:tr h="5607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w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pl-PL" sz="2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5607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5607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r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z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5607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s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28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07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66058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płotkowy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04540" y="656596"/>
            <a:ext cx="8158781" cy="62014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/>
              <a:t> </a:t>
            </a:r>
          </a:p>
          <a:p>
            <a:r>
              <a:rPr lang="pl-PL" sz="2000" b="1" dirty="0"/>
              <a:t>Szyfr płotkowy </a:t>
            </a:r>
            <a:r>
              <a:rPr lang="pl-PL" sz="2000" b="1" dirty="0" smtClean="0"/>
              <a:t>z kluczem 3</a:t>
            </a:r>
          </a:p>
          <a:p>
            <a:pPr marL="0" indent="0">
              <a:buNone/>
            </a:pPr>
            <a:endParaRPr lang="pl-PL" sz="2000" dirty="0" smtClean="0"/>
          </a:p>
          <a:p>
            <a:r>
              <a:rPr lang="pl-PL" sz="2000" dirty="0" smtClean="0"/>
              <a:t> </a:t>
            </a:r>
            <a:r>
              <a:rPr lang="pl-PL" sz="2000" dirty="0"/>
              <a:t>W zależności od klucza zmienia się wysokość płotu.</a:t>
            </a:r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r>
              <a:rPr lang="pl-PL" sz="2800" dirty="0"/>
              <a:t>warszawa -&gt; </a:t>
            </a:r>
            <a:r>
              <a:rPr lang="pl-PL" sz="2800" dirty="0" err="1"/>
              <a:t>wzasaarw</a:t>
            </a:r>
            <a:r>
              <a:rPr lang="pl-PL" sz="2800" dirty="0"/>
              <a:t> (wysokość płotu 3)</a:t>
            </a:r>
          </a:p>
          <a:p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3657" y="2492896"/>
            <a:ext cx="2600325" cy="1482725"/>
          </a:xfrm>
          <a:prstGeom prst="rect">
            <a:avLst/>
          </a:prstGeom>
          <a:noFill/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332129"/>
              </p:ext>
            </p:extLst>
          </p:nvPr>
        </p:nvGraphicFramePr>
        <p:xfrm>
          <a:off x="1403645" y="2276871"/>
          <a:ext cx="4207850" cy="1860630"/>
        </p:xfrm>
        <a:graphic>
          <a:graphicData uri="http://schemas.openxmlformats.org/drawingml/2006/table">
            <a:tbl>
              <a:tblPr firstRow="1" firstCol="1" bandRow="1"/>
              <a:tblGrid>
                <a:gridCol w="525660"/>
                <a:gridCol w="525660"/>
                <a:gridCol w="525660"/>
                <a:gridCol w="526945"/>
                <a:gridCol w="525660"/>
                <a:gridCol w="525660"/>
                <a:gridCol w="525660"/>
                <a:gridCol w="526945"/>
              </a:tblGrid>
              <a:tr h="620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  <a:endParaRPr lang="pl-PL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2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60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66058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plotkowy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04540" y="656596"/>
            <a:ext cx="8158781" cy="62014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/>
              <a:t> </a:t>
            </a:r>
          </a:p>
          <a:p>
            <a:r>
              <a:rPr lang="pl-PL" sz="2000" b="1" dirty="0"/>
              <a:t>Szyfr płotkowy </a:t>
            </a:r>
            <a:r>
              <a:rPr lang="pl-PL" sz="2000" b="1" dirty="0" smtClean="0"/>
              <a:t>z kluczem 2.</a:t>
            </a:r>
          </a:p>
          <a:p>
            <a:pPr marL="0" indent="0">
              <a:buNone/>
            </a:pPr>
            <a:endParaRPr lang="pl-PL" sz="2000" dirty="0" smtClean="0"/>
          </a:p>
          <a:p>
            <a:r>
              <a:rPr lang="pl-PL" sz="2000" dirty="0" smtClean="0"/>
              <a:t> </a:t>
            </a:r>
            <a:r>
              <a:rPr lang="pl-PL" sz="2000" dirty="0"/>
              <a:t>W zależności od klucza zmienia się wysokość płotu.</a:t>
            </a:r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endParaRPr lang="pl-PL" sz="2000" dirty="0" smtClean="0"/>
          </a:p>
          <a:p>
            <a:endParaRPr lang="pl-PL" sz="2000" dirty="0"/>
          </a:p>
          <a:p>
            <a:r>
              <a:rPr lang="pl-PL" sz="2800" dirty="0"/>
              <a:t>warszawa -&gt; </a:t>
            </a:r>
            <a:r>
              <a:rPr lang="pl-PL" sz="2800" dirty="0" err="1"/>
              <a:t>wrzwasaa</a:t>
            </a:r>
            <a:r>
              <a:rPr lang="pl-PL" sz="2800" dirty="0"/>
              <a:t> (wysokość płotu 2)</a:t>
            </a:r>
          </a:p>
          <a:p>
            <a:endParaRPr lang="pl-PL" sz="2000" dirty="0" smtClean="0"/>
          </a:p>
          <a:p>
            <a:r>
              <a:rPr lang="pl-PL" sz="2800" dirty="0" smtClean="0"/>
              <a:t>)</a:t>
            </a:r>
            <a:endParaRPr lang="pl-PL" sz="2800" dirty="0"/>
          </a:p>
          <a:p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3657" y="2492896"/>
            <a:ext cx="2600325" cy="1482725"/>
          </a:xfrm>
          <a:prstGeom prst="rect">
            <a:avLst/>
          </a:prstGeom>
          <a:noFill/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5716687"/>
              </p:ext>
            </p:extLst>
          </p:nvPr>
        </p:nvGraphicFramePr>
        <p:xfrm>
          <a:off x="1331641" y="2492895"/>
          <a:ext cx="4279854" cy="1553166"/>
        </p:xfrm>
        <a:graphic>
          <a:graphicData uri="http://schemas.openxmlformats.org/drawingml/2006/table">
            <a:tbl>
              <a:tblPr firstRow="1" firstCol="1" bandRow="1"/>
              <a:tblGrid>
                <a:gridCol w="534655"/>
                <a:gridCol w="534655"/>
                <a:gridCol w="534655"/>
                <a:gridCol w="535962"/>
                <a:gridCol w="534655"/>
                <a:gridCol w="534655"/>
                <a:gridCol w="534655"/>
                <a:gridCol w="535962"/>
              </a:tblGrid>
              <a:tr h="7765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5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l-P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64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plotkowy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- implementacja w C++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229643" y="411327"/>
            <a:ext cx="8158781" cy="631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/>
              <a:t> </a:t>
            </a:r>
          </a:p>
          <a:p>
            <a:pPr lvl="0"/>
            <a:r>
              <a:rPr lang="pl-PL" sz="2000" dirty="0"/>
              <a:t>#</a:t>
            </a:r>
            <a:r>
              <a:rPr lang="pl-PL" sz="2000" dirty="0" err="1"/>
              <a:t>include</a:t>
            </a:r>
            <a:r>
              <a:rPr lang="pl-PL" sz="2000" dirty="0"/>
              <a:t> &lt;</a:t>
            </a:r>
            <a:r>
              <a:rPr lang="pl-PL" sz="2000" dirty="0" err="1"/>
              <a:t>iostream</a:t>
            </a:r>
            <a:r>
              <a:rPr lang="pl-PL" sz="2000" dirty="0"/>
              <a:t>&gt;</a:t>
            </a:r>
          </a:p>
          <a:p>
            <a:pPr lvl="0"/>
            <a:r>
              <a:rPr lang="pl-PL" sz="2000" dirty="0"/>
              <a:t>#</a:t>
            </a:r>
            <a:r>
              <a:rPr lang="pl-PL" sz="2000" dirty="0" err="1"/>
              <a:t>include</a:t>
            </a:r>
            <a:r>
              <a:rPr lang="pl-PL" sz="2000" dirty="0"/>
              <a:t> &lt;string&gt;</a:t>
            </a:r>
          </a:p>
          <a:p>
            <a:pPr lvl="0"/>
            <a:r>
              <a:rPr lang="pl-PL" sz="2000" dirty="0" err="1"/>
              <a:t>using</a:t>
            </a:r>
            <a:r>
              <a:rPr lang="pl-PL" sz="2000" dirty="0"/>
              <a:t> </a:t>
            </a:r>
            <a:r>
              <a:rPr lang="pl-PL" sz="2000" dirty="0" err="1"/>
              <a:t>namespace</a:t>
            </a:r>
            <a:r>
              <a:rPr lang="pl-PL" sz="2000" dirty="0"/>
              <a:t> </a:t>
            </a:r>
            <a:r>
              <a:rPr lang="pl-PL" sz="2000" dirty="0" err="1"/>
              <a:t>std</a:t>
            </a:r>
            <a:r>
              <a:rPr lang="pl-PL" sz="2000" dirty="0" smtClean="0"/>
              <a:t>;</a:t>
            </a:r>
            <a:endParaRPr lang="pl-PL" sz="2000" dirty="0"/>
          </a:p>
          <a:p>
            <a:pPr lvl="0"/>
            <a:r>
              <a:rPr lang="pl-PL" sz="2000" dirty="0"/>
              <a:t>string </a:t>
            </a:r>
            <a:r>
              <a:rPr lang="pl-PL" sz="2000" dirty="0" smtClean="0"/>
              <a:t>s, wynik;</a:t>
            </a:r>
            <a:endParaRPr lang="pl-PL" sz="2000" dirty="0"/>
          </a:p>
          <a:p>
            <a:pPr lvl="0"/>
            <a:r>
              <a:rPr lang="pl-PL" sz="2000" dirty="0" err="1" smtClean="0"/>
              <a:t>int</a:t>
            </a:r>
            <a:r>
              <a:rPr lang="pl-PL" sz="2000" dirty="0" smtClean="0"/>
              <a:t> </a:t>
            </a:r>
            <a:r>
              <a:rPr lang="pl-PL" sz="2000" dirty="0" err="1" smtClean="0"/>
              <a:t>wys,poz,a,b</a:t>
            </a:r>
            <a:r>
              <a:rPr lang="pl-PL" sz="2000" dirty="0" smtClean="0"/>
              <a:t>;</a:t>
            </a:r>
            <a:endParaRPr lang="pl-PL" sz="2000" dirty="0"/>
          </a:p>
          <a:p>
            <a:pPr lvl="0"/>
            <a:r>
              <a:rPr lang="pl-PL" sz="2000" dirty="0" err="1" smtClean="0"/>
              <a:t>int</a:t>
            </a:r>
            <a:r>
              <a:rPr lang="pl-PL" sz="2000" dirty="0" smtClean="0"/>
              <a:t> </a:t>
            </a:r>
            <a:r>
              <a:rPr lang="pl-PL" sz="2000" dirty="0" err="1"/>
              <a:t>main</a:t>
            </a:r>
            <a:r>
              <a:rPr lang="pl-PL" sz="2000" dirty="0" smtClean="0"/>
              <a:t>()</a:t>
            </a:r>
            <a:endParaRPr lang="pl-PL" sz="2000" dirty="0"/>
          </a:p>
          <a:p>
            <a:r>
              <a:rPr lang="pl-PL" sz="2000" dirty="0" smtClean="0"/>
              <a:t>{</a:t>
            </a:r>
            <a:r>
              <a:rPr lang="pl-PL" sz="2000" dirty="0" err="1" smtClean="0"/>
              <a:t>cin</a:t>
            </a:r>
            <a:r>
              <a:rPr lang="pl-PL" sz="2000" dirty="0"/>
              <a:t>&gt;&gt; s;</a:t>
            </a:r>
          </a:p>
          <a:p>
            <a:r>
              <a:rPr lang="pl-PL" sz="2000" dirty="0" err="1" smtClean="0"/>
              <a:t>cin</a:t>
            </a:r>
            <a:r>
              <a:rPr lang="pl-PL" sz="2000" dirty="0" smtClean="0"/>
              <a:t> </a:t>
            </a:r>
            <a:r>
              <a:rPr lang="pl-PL" sz="2000" dirty="0"/>
              <a:t>&gt;&gt; </a:t>
            </a:r>
            <a:r>
              <a:rPr lang="pl-PL" sz="2000" dirty="0" err="1"/>
              <a:t>wys</a:t>
            </a:r>
            <a:r>
              <a:rPr lang="pl-PL" sz="2000" dirty="0" smtClean="0"/>
              <a:t>;  </a:t>
            </a:r>
            <a:endParaRPr lang="pl-PL" sz="2000" dirty="0"/>
          </a:p>
          <a:p>
            <a:pPr lvl="0"/>
            <a:r>
              <a:rPr lang="pl-PL" sz="2000" dirty="0"/>
              <a:t>  for (</a:t>
            </a:r>
            <a:r>
              <a:rPr lang="pl-PL" sz="2000" dirty="0" err="1"/>
              <a:t>int</a:t>
            </a:r>
            <a:r>
              <a:rPr lang="pl-PL" sz="2000" dirty="0"/>
              <a:t> w=0; w&lt;</a:t>
            </a:r>
            <a:r>
              <a:rPr lang="pl-PL" sz="2000" dirty="0" err="1"/>
              <a:t>wys</a:t>
            </a:r>
            <a:r>
              <a:rPr lang="pl-PL" sz="2000" dirty="0"/>
              <a:t>; w++)</a:t>
            </a:r>
          </a:p>
          <a:p>
            <a:pPr lvl="0"/>
            <a:r>
              <a:rPr lang="pl-PL" sz="2000" dirty="0"/>
              <a:t>   </a:t>
            </a:r>
            <a:r>
              <a:rPr lang="pl-PL" sz="2000" dirty="0" smtClean="0"/>
              <a:t>{ </a:t>
            </a:r>
            <a:r>
              <a:rPr lang="pl-PL" sz="2000" dirty="0" err="1"/>
              <a:t>cout</a:t>
            </a:r>
            <a:r>
              <a:rPr lang="pl-PL" sz="2000" dirty="0"/>
              <a:t> &lt;&lt;s[w</a:t>
            </a:r>
            <a:r>
              <a:rPr lang="pl-PL" sz="2000" dirty="0" smtClean="0"/>
              <a:t>];</a:t>
            </a:r>
            <a:r>
              <a:rPr lang="pl-PL" sz="2000" dirty="0"/>
              <a:t> </a:t>
            </a:r>
            <a:r>
              <a:rPr lang="pl-PL" sz="2000" dirty="0" err="1"/>
              <a:t>poz</a:t>
            </a:r>
            <a:r>
              <a:rPr lang="pl-PL" sz="2000" dirty="0"/>
              <a:t>=w;</a:t>
            </a:r>
          </a:p>
          <a:p>
            <a:pPr lvl="0"/>
            <a:r>
              <a:rPr lang="pl-PL" sz="2000" dirty="0" smtClean="0"/>
              <a:t>    a=2</a:t>
            </a:r>
            <a:r>
              <a:rPr lang="pl-PL" sz="2000" dirty="0"/>
              <a:t>*(wys-1)-2*w</a:t>
            </a:r>
            <a:r>
              <a:rPr lang="pl-PL" sz="2000" dirty="0" smtClean="0"/>
              <a:t>;</a:t>
            </a:r>
            <a:r>
              <a:rPr lang="pl-PL" sz="2000" dirty="0"/>
              <a:t> b=2*w</a:t>
            </a:r>
            <a:r>
              <a:rPr lang="pl-PL" sz="2000" dirty="0" smtClean="0"/>
              <a:t>;</a:t>
            </a:r>
            <a:endParaRPr lang="pl-PL" sz="2000" dirty="0"/>
          </a:p>
          <a:p>
            <a:pPr lvl="0"/>
            <a:r>
              <a:rPr lang="pl-PL" sz="2000" dirty="0" smtClean="0"/>
              <a:t>    </a:t>
            </a:r>
            <a:r>
              <a:rPr lang="en-US" sz="2000" dirty="0" smtClean="0"/>
              <a:t>while </a:t>
            </a:r>
            <a:r>
              <a:rPr lang="en-US" sz="2000" dirty="0"/>
              <a:t>((</a:t>
            </a:r>
            <a:r>
              <a:rPr lang="en-US" sz="2000" dirty="0" err="1"/>
              <a:t>poz+a</a:t>
            </a:r>
            <a:r>
              <a:rPr lang="en-US" sz="2000" dirty="0"/>
              <a:t>)&lt;</a:t>
            </a:r>
            <a:r>
              <a:rPr lang="en-US" sz="2000" dirty="0" err="1"/>
              <a:t>s.size</a:t>
            </a:r>
            <a:r>
              <a:rPr lang="en-US" sz="2000" dirty="0"/>
              <a:t>() || (</a:t>
            </a:r>
            <a:r>
              <a:rPr lang="en-US" sz="2000" dirty="0" err="1"/>
              <a:t>poz+b</a:t>
            </a:r>
            <a:r>
              <a:rPr lang="en-US" sz="2000" dirty="0"/>
              <a:t>)&lt;</a:t>
            </a:r>
            <a:r>
              <a:rPr lang="en-US" sz="2000" dirty="0" err="1"/>
              <a:t>s.size</a:t>
            </a:r>
            <a:r>
              <a:rPr lang="en-US" sz="2000" dirty="0" smtClean="0"/>
              <a:t>())</a:t>
            </a:r>
            <a:endParaRPr lang="pl-PL" sz="2000" dirty="0"/>
          </a:p>
          <a:p>
            <a:pPr lvl="0"/>
            <a:r>
              <a:rPr lang="en-US" sz="2000" dirty="0"/>
              <a:t>        </a:t>
            </a:r>
            <a:r>
              <a:rPr lang="pl-PL" sz="2000" dirty="0" smtClean="0"/>
              <a:t>{</a:t>
            </a:r>
            <a:r>
              <a:rPr lang="en-US" sz="2000" dirty="0" smtClean="0"/>
              <a:t>if </a:t>
            </a:r>
            <a:r>
              <a:rPr lang="en-US" sz="2000" dirty="0"/>
              <a:t>(a&gt;0 &amp;&amp; (</a:t>
            </a:r>
            <a:r>
              <a:rPr lang="en-US" sz="2000" dirty="0" err="1"/>
              <a:t>poz+a</a:t>
            </a:r>
            <a:r>
              <a:rPr lang="en-US" sz="2000" dirty="0"/>
              <a:t>)&lt;</a:t>
            </a:r>
            <a:r>
              <a:rPr lang="en-US" sz="2000" dirty="0" err="1"/>
              <a:t>s.size</a:t>
            </a:r>
            <a:r>
              <a:rPr lang="en-US" sz="2000" dirty="0"/>
              <a:t>()) </a:t>
            </a:r>
            <a:r>
              <a:rPr lang="en-US" sz="2000" dirty="0" err="1"/>
              <a:t>cout</a:t>
            </a:r>
            <a:r>
              <a:rPr lang="en-US" sz="2000" dirty="0"/>
              <a:t> &lt;&lt; s[</a:t>
            </a:r>
            <a:r>
              <a:rPr lang="en-US" sz="2000" dirty="0" err="1"/>
              <a:t>poz+a</a:t>
            </a:r>
            <a:r>
              <a:rPr lang="en-US" sz="2000" dirty="0"/>
              <a:t>];</a:t>
            </a:r>
            <a:endParaRPr lang="pl-PL" sz="2000" dirty="0"/>
          </a:p>
          <a:p>
            <a:pPr lvl="0"/>
            <a:r>
              <a:rPr lang="en-US" sz="2000" dirty="0"/>
              <a:t>        </a:t>
            </a:r>
            <a:r>
              <a:rPr lang="pl-PL" sz="2000" dirty="0" err="1"/>
              <a:t>if</a:t>
            </a:r>
            <a:r>
              <a:rPr lang="pl-PL" sz="2000" dirty="0"/>
              <a:t> (a&gt;0) </a:t>
            </a:r>
            <a:r>
              <a:rPr lang="pl-PL" sz="2000" dirty="0" err="1"/>
              <a:t>poz</a:t>
            </a:r>
            <a:r>
              <a:rPr lang="pl-PL" sz="2000" dirty="0"/>
              <a:t>+=a;</a:t>
            </a:r>
          </a:p>
          <a:p>
            <a:pPr lvl="0"/>
            <a:r>
              <a:rPr lang="en-US" sz="2000" dirty="0"/>
              <a:t>        if (b&gt;0 &amp;&amp; (</a:t>
            </a:r>
            <a:r>
              <a:rPr lang="en-US" sz="2000" dirty="0" err="1"/>
              <a:t>poz+b</a:t>
            </a:r>
            <a:r>
              <a:rPr lang="en-US" sz="2000" dirty="0"/>
              <a:t>)&lt;</a:t>
            </a:r>
            <a:r>
              <a:rPr lang="en-US" sz="2000" dirty="0" err="1"/>
              <a:t>s.size</a:t>
            </a:r>
            <a:r>
              <a:rPr lang="en-US" sz="2000" dirty="0"/>
              <a:t>()) </a:t>
            </a:r>
            <a:r>
              <a:rPr lang="en-US" sz="2000" dirty="0" err="1"/>
              <a:t>cout</a:t>
            </a:r>
            <a:r>
              <a:rPr lang="en-US" sz="2000" dirty="0"/>
              <a:t> &lt;&lt; s[</a:t>
            </a:r>
            <a:r>
              <a:rPr lang="en-US" sz="2000" dirty="0" err="1"/>
              <a:t>poz+b</a:t>
            </a:r>
            <a:r>
              <a:rPr lang="en-US" sz="2000" dirty="0"/>
              <a:t>];</a:t>
            </a:r>
            <a:endParaRPr lang="pl-PL" sz="2000" dirty="0"/>
          </a:p>
          <a:p>
            <a:pPr lvl="0"/>
            <a:r>
              <a:rPr lang="en-US" sz="2000" dirty="0"/>
              <a:t>        </a:t>
            </a:r>
            <a:r>
              <a:rPr lang="pl-PL" sz="2000" dirty="0" err="1"/>
              <a:t>if</a:t>
            </a:r>
            <a:r>
              <a:rPr lang="pl-PL" sz="2000" dirty="0"/>
              <a:t> (b&gt;0) </a:t>
            </a:r>
            <a:r>
              <a:rPr lang="pl-PL" sz="2000" dirty="0" err="1"/>
              <a:t>poz</a:t>
            </a:r>
            <a:r>
              <a:rPr lang="pl-PL" sz="2000" dirty="0"/>
              <a:t>+=b</a:t>
            </a:r>
            <a:r>
              <a:rPr lang="pl-PL" sz="2000" dirty="0" smtClean="0"/>
              <a:t>;}</a:t>
            </a:r>
            <a:endParaRPr lang="pl-PL" sz="2000" dirty="0"/>
          </a:p>
          <a:p>
            <a:pPr marL="0" lvl="0" indent="0">
              <a:buNone/>
            </a:pPr>
            <a:endParaRPr lang="pl-PL" sz="2000" dirty="0"/>
          </a:p>
        </p:txBody>
      </p:sp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4288" y="1112894"/>
            <a:ext cx="2600325" cy="1482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029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Playfaira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– 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przestawieniowy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A614AF-EF03-4DFF-82B6-989FA712656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AutoShape 7" descr="https://encrypted-tbn2.gstatic.com/images?q=tbn:ANd9GcSLOQbO56EUCyKr3jExbHvIIaPZmpWfP91qsuDINknUwp4Sn8E4tA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251520" y="3429000"/>
            <a:ext cx="8915400" cy="3429000"/>
          </a:xfrm>
          <a:prstGeom prst="rect">
            <a:avLst/>
          </a:prstGeom>
          <a:noFill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sz="2800" dirty="0" smtClean="0"/>
              <a:t>Tekst do zaszyfrowania dzielimy na pary</a:t>
            </a:r>
          </a:p>
          <a:p>
            <a:pPr lvl="1"/>
            <a:r>
              <a:rPr lang="pl-PL" sz="1800" dirty="0" smtClean="0"/>
              <a:t>np. tekst do zaszyfrowania: informatyk-&gt;</a:t>
            </a:r>
          </a:p>
          <a:p>
            <a:pPr lvl="1">
              <a:buNone/>
            </a:pPr>
            <a:r>
              <a:rPr lang="pl-PL" sz="1800" dirty="0" err="1" smtClean="0"/>
              <a:t>in-fo-rm-at-yk</a:t>
            </a:r>
            <a:endParaRPr lang="pl-PL" sz="1800" dirty="0" smtClean="0"/>
          </a:p>
          <a:p>
            <a:r>
              <a:rPr lang="pl-PL" sz="2800" dirty="0" smtClean="0"/>
              <a:t>szyfrujemy parami</a:t>
            </a:r>
            <a:r>
              <a:rPr lang="pl-PL" dirty="0" smtClean="0"/>
              <a:t>: 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po przekątnej, to bierzemy parę z drugiej przekątnej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w kolumnie, to bierzemy parę pod nią, z zawinięciem kolumny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w wierszu, to bierzemy parę po prawej, z zawinięciem wiersza </a:t>
            </a:r>
          </a:p>
          <a:p>
            <a:r>
              <a:rPr lang="pl-PL" sz="2800" dirty="0" smtClean="0"/>
              <a:t>Szyfrogram to: </a:t>
            </a:r>
            <a:r>
              <a:rPr lang="pl-PL" sz="2800" dirty="0" err="1" smtClean="0"/>
              <a:t>fq</a:t>
            </a:r>
            <a:r>
              <a:rPr lang="pl-PL" sz="2800" dirty="0" smtClean="0"/>
              <a:t>-</a:t>
            </a:r>
            <a:r>
              <a:rPr lang="pl-PL" sz="2800" dirty="0" err="1" smtClean="0"/>
              <a:t>gn</a:t>
            </a:r>
            <a:r>
              <a:rPr lang="pl-PL" sz="2800" dirty="0" smtClean="0"/>
              <a:t>-</a:t>
            </a:r>
            <a:r>
              <a:rPr lang="pl-PL" sz="2800" dirty="0" err="1" smtClean="0"/>
              <a:t>kn</a:t>
            </a:r>
            <a:r>
              <a:rPr lang="pl-PL" sz="2800" dirty="0" smtClean="0"/>
              <a:t>-</a:t>
            </a:r>
            <a:r>
              <a:rPr lang="pl-PL" sz="2800" dirty="0" err="1" smtClean="0"/>
              <a:t>bs</a:t>
            </a:r>
            <a:r>
              <a:rPr lang="pl-PL" sz="2800" dirty="0" smtClean="0"/>
              <a:t>-km</a:t>
            </a:r>
          </a:p>
          <a:p>
            <a:pPr>
              <a:buFont typeface="+mj-lt"/>
              <a:buAutoNum type="arabicPeriod"/>
            </a:pPr>
            <a:endParaRPr lang="pl-PL" dirty="0" smtClean="0"/>
          </a:p>
          <a:p>
            <a:pPr lvl="1"/>
            <a:endParaRPr lang="pl-PL" sz="2400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  <p:sp>
        <p:nvSpPr>
          <p:cNvPr id="7177" name="AutoShape 9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179" name="AutoShape 11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755576" y="836712"/>
          <a:ext cx="2723515" cy="2308225"/>
        </p:xfrm>
        <a:graphic>
          <a:graphicData uri="http://schemas.openxmlformats.org/drawingml/2006/table">
            <a:tbl>
              <a:tblPr/>
              <a:tblGrid>
                <a:gridCol w="544195"/>
                <a:gridCol w="544830"/>
                <a:gridCol w="544830"/>
                <a:gridCol w="544830"/>
                <a:gridCol w="544830"/>
              </a:tblGrid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M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U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Z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Y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K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A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B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C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D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E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F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G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H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I/J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L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N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O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P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Q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R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S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T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V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W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X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Symbol zastępczy zawartości 6"/>
          <p:cNvSpPr txBox="1">
            <a:spLocks/>
          </p:cNvSpPr>
          <p:nvPr/>
        </p:nvSpPr>
        <p:spPr bwMode="auto">
          <a:xfrm>
            <a:off x="3779912" y="1124744"/>
            <a:ext cx="504056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pitchFamily="34" charset="0"/>
              <a:buChar char="•"/>
            </a:pPr>
            <a:r>
              <a:rPr lang="pl-PL" sz="2400" dirty="0" smtClean="0"/>
              <a:t>Tworzymy tablicę 5x5 słowo –  klucz na początku </a:t>
            </a:r>
          </a:p>
          <a:p>
            <a:pPr lvl="1">
              <a:buFont typeface="Arial" pitchFamily="34" charset="0"/>
              <a:buChar char="•"/>
            </a:pPr>
            <a:r>
              <a:rPr lang="pl-PL" sz="2000" dirty="0" smtClean="0"/>
              <a:t>w naszym przypadku słowo-klucz-&gt; muzyk, </a:t>
            </a:r>
          </a:p>
          <a:p>
            <a:pPr lvl="1">
              <a:buFont typeface="Arial" pitchFamily="34" charset="0"/>
              <a:buChar char="•"/>
            </a:pPr>
            <a:r>
              <a:rPr lang="pl-PL" sz="2000" dirty="0" smtClean="0"/>
              <a:t>dalej uzupełniamy alfabetem (łacińskim -26 znakowym) </a:t>
            </a: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260</Words>
  <Application>Microsoft Office PowerPoint</Application>
  <PresentationFormat>Pokaz na ekranie (4:3)</PresentationFormat>
  <Paragraphs>233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Bookman Old Style</vt:lpstr>
      <vt:lpstr>Calibri</vt:lpstr>
      <vt:lpstr>Motyw pakietu Office</vt:lpstr>
      <vt:lpstr>Treści multimedialne - kodowanie, przetwarzanie, prezentacja  Odtwarzanie treści multimedialnych</vt:lpstr>
      <vt:lpstr>    Szyfrowanie - algorytmy przestawieniowe szyfrowanie 2  Iwona i Ireneusz Bujnowscy ,    </vt:lpstr>
      <vt:lpstr>Szyfr Kwadrat</vt:lpstr>
      <vt:lpstr>Szyfr Kwadrat- implementacja w C++</vt:lpstr>
      <vt:lpstr>Szyfr płotkowy</vt:lpstr>
      <vt:lpstr>Szyfr płotkowy</vt:lpstr>
      <vt:lpstr>Szyfr plotkowy</vt:lpstr>
      <vt:lpstr>Szyfr plotkowy- implementacja w C++</vt:lpstr>
      <vt:lpstr>Szyfr Playfaira – szyfr przestawieniowy </vt:lpstr>
      <vt:lpstr>Prezentacja programu PowerPoint</vt:lpstr>
    </vt:vector>
  </TitlesOfParts>
  <Company>WWSI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Maruda</cp:lastModifiedBy>
  <cp:revision>60</cp:revision>
  <dcterms:created xsi:type="dcterms:W3CDTF">2009-06-29T13:15:16Z</dcterms:created>
  <dcterms:modified xsi:type="dcterms:W3CDTF">2014-09-15T04:00:52Z</dcterms:modified>
</cp:coreProperties>
</file>