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9" r:id="rId2"/>
    <p:sldId id="260" r:id="rId3"/>
    <p:sldId id="353" r:id="rId4"/>
    <p:sldId id="347" r:id="rId5"/>
    <p:sldId id="371" r:id="rId6"/>
    <p:sldId id="378" r:id="rId7"/>
    <p:sldId id="379" r:id="rId8"/>
    <p:sldId id="355" r:id="rId9"/>
    <p:sldId id="372" r:id="rId10"/>
    <p:sldId id="373" r:id="rId11"/>
    <p:sldId id="374" r:id="rId12"/>
    <p:sldId id="375" r:id="rId13"/>
    <p:sldId id="377" r:id="rId14"/>
    <p:sldId id="376" r:id="rId15"/>
    <p:sldId id="352" r:id="rId16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yl pośredni 2 — Ak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Styl pośredni 3 — 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yl pośredni 4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Styl ciemny 1 — Ak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0A1B5D5-9B99-4C35-A422-299274C87663}" styleName="Styl pośredni 1 — Ak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E8B1032C-EA38-4F05-BA0D-38AFFFC7BED3}" styleName="Styl jasny 3 — Ak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12C8C85-51F0-491E-9774-3900AFEF0FD7}" styleName="Styl jasny 2 — Ak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8D230F3-CF80-4859-8CE7-A43EE81993B5}" styleName="Styl jasny 1 — Ak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69043" autoAdjust="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10.wmf"/><Relationship Id="rId4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image" Target="../media/image16.wmf"/><Relationship Id="rId6" Type="http://schemas.openxmlformats.org/officeDocument/2006/relationships/image" Target="../media/image21.wmf"/><Relationship Id="rId5" Type="http://schemas.openxmlformats.org/officeDocument/2006/relationships/image" Target="../media/image20.wmf"/><Relationship Id="rId4" Type="http://schemas.openxmlformats.org/officeDocument/2006/relationships/image" Target="../media/image19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F6D976F-5C1F-4A9A-8D91-DCE0319D99E4}" type="datetimeFigureOut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DB20D24E-9524-4D2D-A9B1-1B7FB1449C4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638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D46141D-E42E-4A6F-AD87-30A879DB7C3F}" type="slidenum">
              <a:rPr lang="pl-PL" smtClean="0"/>
              <a:pPr/>
              <a:t>4</a:t>
            </a:fld>
            <a:endParaRPr 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741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8A3A42F-4754-40B2-8275-2142ACF0BB2D}" type="slidenum">
              <a:rPr lang="pl-PL" smtClean="0"/>
              <a:pPr/>
              <a:t>5</a:t>
            </a:fld>
            <a:endParaRPr 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741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8A3A42F-4754-40B2-8275-2142ACF0BB2D}" type="slidenum">
              <a:rPr lang="pl-PL" smtClean="0"/>
              <a:pPr/>
              <a:t>6</a:t>
            </a:fld>
            <a:endParaRPr 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741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8A3A42F-4754-40B2-8275-2142ACF0BB2D}" type="slidenum">
              <a:rPr lang="pl-PL" smtClean="0"/>
              <a:pPr/>
              <a:t>7</a:t>
            </a:fld>
            <a:endParaRPr 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1652119-3806-4A0F-A8C5-3C0FA1CB370A}" type="slidenum">
              <a:rPr lang="pl-PL" smtClean="0"/>
              <a:pPr/>
              <a:t>8</a:t>
            </a:fld>
            <a:endParaRPr 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1946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06E7436-EE4E-4B45-AF84-17108A16CF7E}" type="slidenum">
              <a:rPr lang="pl-PL" smtClean="0"/>
              <a:pPr/>
              <a:t>9</a:t>
            </a:fld>
            <a:endParaRPr 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04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4B082D8-EE6B-4E00-9543-87468D6C03A5}" type="slidenum">
              <a:rPr lang="pl-PL" smtClean="0"/>
              <a:pPr/>
              <a:t>10</a:t>
            </a:fld>
            <a:endParaRPr lang="pl-P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150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602D7D7-3A8C-4C6F-BB97-ED780C4C8BF8}" type="slidenum">
              <a:rPr lang="pl-PL" smtClean="0"/>
              <a:pPr/>
              <a:t>11</a:t>
            </a:fld>
            <a:endParaRPr lang="pl-P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144D927-3518-4DE9-881C-5802BE8761A4}" type="slidenum">
              <a:rPr lang="pl-PL" smtClean="0"/>
              <a:pPr/>
              <a:t>12</a:t>
            </a:fld>
            <a:endParaRPr lang="pl-P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355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355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8F217B4-E18A-4CE9-B4B5-8A53D9F72A28}" type="slidenum">
              <a:rPr lang="pl-PL" smtClean="0"/>
              <a:pPr/>
              <a:t>13</a:t>
            </a:fld>
            <a:endParaRPr lang="pl-P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pl-PL" smtClean="0"/>
              <a:t>Prace nad systemem telewizji kolorowej, rozpoczęły się w połowie lat 50. XX wieku w Stanach Zjednoczonych.</a:t>
            </a:r>
          </a:p>
          <a:p>
            <a:r>
              <a:rPr lang="pl-PL" smtClean="0"/>
              <a:t>Nowy system musiał spełniać następujące założenia: </a:t>
            </a:r>
          </a:p>
          <a:p>
            <a:pPr>
              <a:buFontTx/>
              <a:buChar char="•"/>
            </a:pPr>
            <a:r>
              <a:rPr lang="pl-PL" smtClean="0"/>
              <a:t> nie mógł znacząco komplikować budowy odbiorników telewizji kolorowej, co mogło by wpływać na koszt produkcji odbiornika telewizyjnego i zmniejszyć jego dostępność dla widza ze względu na cenę;</a:t>
            </a:r>
          </a:p>
          <a:p>
            <a:pPr>
              <a:buFontTx/>
              <a:buChar char="•"/>
            </a:pPr>
            <a:r>
              <a:rPr lang="pl-PL" smtClean="0"/>
              <a:t> należało przyjąć zasadę odpowiedniości, czyli możliwości odbioru programu telewizji nadawanego w kolorze na odbiornikach czarnobiałych i odwrotnie;</a:t>
            </a:r>
          </a:p>
          <a:p>
            <a:pPr>
              <a:buFontTx/>
              <a:buChar char="•"/>
            </a:pPr>
            <a:r>
              <a:rPr lang="pl-PL" smtClean="0"/>
              <a:t> powinno być możliwe wykorzystywanie dotychczasowych kanałów częstotliwości do przesyłania sygnałów telewizji kolorowej, nie powodując zakłóceń w kanałach sąsiednich;</a:t>
            </a:r>
          </a:p>
          <a:p>
            <a:pPr>
              <a:buFontTx/>
              <a:buChar char="•"/>
            </a:pPr>
            <a:r>
              <a:rPr lang="pl-PL" smtClean="0"/>
              <a:t> jakość przesyłanego sygnału powinna być wysoka i zaspakajać wymagania widza.</a:t>
            </a:r>
          </a:p>
        </p:txBody>
      </p:sp>
      <p:sp>
        <p:nvSpPr>
          <p:cNvPr id="2458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13721DF-1E08-410A-B1AD-0F283A1A0789}" type="slidenum">
              <a:rPr lang="pl-PL" smtClean="0"/>
              <a:pPr/>
              <a:t>14</a:t>
            </a:fld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83E8CB-D050-4587-8F59-0A8B73CC06F0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3B9501-4098-42EB-9E52-44762139DA5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E33BAF-4A8E-400C-B26C-02E8207D20EB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2D06A6-9206-442A-8A85-612B4CADD55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FF2490-73AB-43AA-92C8-1B7973E554DC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781751-2187-4093-B929-3969BCBC51F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60D3A-C7BF-44B3-A037-86D32F42FC1C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29566A-585F-49B4-9F34-7912A918C80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846290-B78E-44AA-8FDB-A8D045E09FFA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EACC74-57C9-4897-9C49-97D406809A0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00E521-FD29-40AF-9D11-045C3E6929EC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0B618-BC88-4BA4-A9DD-CB0C78890DE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0108D4-0566-479F-A5BE-379941F79625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6BCFE-8E27-4665-B35C-D0E966F94F3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5B7131-CE04-47D1-80A0-6E94A58C2E8B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AC5E5E-86A5-4FAB-882F-939FC3E30FA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05DFBD-0331-4D26-84C0-A4887329C80F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CD0349-F42B-4127-BA7E-6E564216015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00DD0-5119-414E-9CCF-E9B010F773A4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6C8B34-9B9F-480B-9AFF-C69591CA1A7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E10E0-ADBF-44CC-982E-38978088F388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408BC-224B-4E80-975F-7A2105D0E0F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43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C25970D-8E7A-44D3-B6A6-4E5E3BF180F3}" type="datetime1">
              <a:rPr lang="pl-PL"/>
              <a:pPr>
                <a:defRPr/>
              </a:pPr>
              <a:t>2014-03-13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E4BF465-8BC3-4D90-B540-21F5859AC3D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jpeg"/><Relationship Id="rId9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.bin"/><Relationship Id="rId3" Type="http://schemas.openxmlformats.org/officeDocument/2006/relationships/slideLayout" Target="../slideLayouts/slideLayout2.xml"/><Relationship Id="rId7" Type="http://schemas.openxmlformats.org/officeDocument/2006/relationships/oleObject" Target="../embeddings/oleObject7.bin"/><Relationship Id="rId2" Type="http://schemas.openxmlformats.org/officeDocument/2006/relationships/vmlDrawing" Target="../drawings/vmlDrawing2.vml"/><Relationship Id="rId1" Type="http://schemas.openxmlformats.org/officeDocument/2006/relationships/themeOverride" Target="../theme/themeOverride1.x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2.xml"/><Relationship Id="rId9" Type="http://schemas.openxmlformats.org/officeDocument/2006/relationships/oleObject" Target="../embeddings/oleObject9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jpeg"/><Relationship Id="rId2" Type="http://schemas.openxmlformats.org/officeDocument/2006/relationships/vmlDrawing" Target="../drawings/vmlDrawing3.vml"/><Relationship Id="rId1" Type="http://schemas.openxmlformats.org/officeDocument/2006/relationships/themeOverride" Target="../theme/themeOverride2.x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5.jpeg"/><Relationship Id="rId2" Type="http://schemas.openxmlformats.org/officeDocument/2006/relationships/vmlDrawing" Target="../drawings/vmlDrawing4.vml"/><Relationship Id="rId1" Type="http://schemas.openxmlformats.org/officeDocument/2006/relationships/themeOverride" Target="../theme/themeOverride3.xml"/><Relationship Id="rId6" Type="http://schemas.openxmlformats.org/officeDocument/2006/relationships/oleObject" Target="../embeddings/oleObject11.bin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oleObject" Target="../embeddings/oleObject12.bin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notesSlide" Target="../notesSlides/notesSlide6.xml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4.bin"/><Relationship Id="rId5" Type="http://schemas.openxmlformats.org/officeDocument/2006/relationships/oleObject" Target="../embeddings/oleObject13.bin"/><Relationship Id="rId10" Type="http://schemas.openxmlformats.org/officeDocument/2006/relationships/oleObject" Target="../embeddings/oleObject18.bin"/><Relationship Id="rId4" Type="http://schemas.openxmlformats.org/officeDocument/2006/relationships/image" Target="../media/image4.jpeg"/><Relationship Id="rId9" Type="http://schemas.openxmlformats.org/officeDocument/2006/relationships/oleObject" Target="../embeddings/oleObject17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9.bin"/><Relationship Id="rId5" Type="http://schemas.openxmlformats.org/officeDocument/2006/relationships/image" Target="../media/image23.pn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7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6.png"/><Relationship Id="rId5" Type="http://schemas.openxmlformats.org/officeDocument/2006/relationships/oleObject" Target="../embeddings/oleObject20.bin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30.jpeg"/><Relationship Id="rId5" Type="http://schemas.openxmlformats.org/officeDocument/2006/relationships/oleObject" Target="../embeddings/oleObject23.bin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7" Type="http://schemas.openxmlformats.org/officeDocument/2006/relationships/oleObject" Target="../embeddings/oleObject2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5.bin"/><Relationship Id="rId5" Type="http://schemas.openxmlformats.org/officeDocument/2006/relationships/oleObject" Target="../embeddings/oleObject24.bin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sz="3600" b="1" smtClean="0"/>
              <a:t>Treści multimedialne - kodowanie, przetwarzanie, prezentacja</a:t>
            </a:r>
            <a:r>
              <a:rPr lang="pl-PL" sz="3600" smtClean="0"/>
              <a:t/>
            </a:r>
            <a:br>
              <a:rPr lang="pl-PL" sz="3600" smtClean="0"/>
            </a:br>
            <a:r>
              <a:rPr lang="pl-PL" sz="1600" smtClean="0"/>
              <a:t/>
            </a:r>
            <a:br>
              <a:rPr lang="pl-PL" sz="1600" smtClean="0"/>
            </a:br>
            <a:r>
              <a:rPr 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1126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771EC85-1466-4AF3-AE49-62BCF7ACB565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11270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0"/>
            <a:ext cx="8785225" cy="4895850"/>
          </a:xfrm>
        </p:spPr>
        <p:txBody>
          <a:bodyPr anchor="t"/>
          <a:lstStyle/>
          <a:p>
            <a:pPr algn="l"/>
            <a: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  <a:t>Mechanika bryły sztywnej</a:t>
            </a:r>
            <a:r>
              <a:rPr lang="pl-PL" sz="320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smtClean="0">
                <a:solidFill>
                  <a:schemeClr val="bg1"/>
                </a:solidFill>
                <a:latin typeface="Bookman Old Style" pitchFamily="18" charset="0"/>
              </a:rPr>
              <a:t>- podsumowanie</a:t>
            </a:r>
            <a: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  <a:t>   </a:t>
            </a:r>
            <a:r>
              <a:rPr lang="pl-PL" sz="2400" smtClean="0">
                <a:solidFill>
                  <a:schemeClr val="bg1"/>
                </a:solidFill>
                <a:latin typeface="Bookman Old Style" pitchFamily="18" charset="0"/>
              </a:rPr>
              <a:t>Elżbieta Kawecka</a:t>
            </a:r>
            <a: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sz="3200" b="1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sz="3200" b="1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  <p:sp>
        <p:nvSpPr>
          <p:cNvPr id="3076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1229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0A673D4-EA66-4833-81E3-BECFA9407946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sz="2800" b="1" smtClean="0">
                <a:solidFill>
                  <a:schemeClr val="bg1"/>
                </a:solidFill>
                <a:latin typeface="Bookman Old Style" pitchFamily="18" charset="0"/>
              </a:rPr>
              <a:t>PROGRAM WYKŁADU</a:t>
            </a:r>
          </a:p>
        </p:txBody>
      </p:sp>
      <p:sp>
        <p:nvSpPr>
          <p:cNvPr id="13315" name="Symbol zastępczy zawartości 6"/>
          <p:cNvSpPr>
            <a:spLocks noGrp="1"/>
          </p:cNvSpPr>
          <p:nvPr>
            <p:ph idx="1"/>
          </p:nvPr>
        </p:nvSpPr>
        <p:spPr>
          <a:xfrm>
            <a:off x="539750" y="1844675"/>
            <a:ext cx="8229600" cy="3744913"/>
          </a:xfrm>
        </p:spPr>
        <p:txBody>
          <a:bodyPr/>
          <a:lstStyle/>
          <a:p>
            <a:pPr marL="514350" indent="-514350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smtClean="0">
                <a:latin typeface="Bookman Old Style" pitchFamily="18" charset="0"/>
              </a:rPr>
              <a:t>Porównanie wielkości stosowanych </a:t>
            </a:r>
            <a:br>
              <a:rPr lang="pl-PL" sz="2800" smtClean="0">
                <a:latin typeface="Bookman Old Style" pitchFamily="18" charset="0"/>
              </a:rPr>
            </a:br>
            <a:r>
              <a:rPr lang="pl-PL" sz="2800" smtClean="0">
                <a:latin typeface="Bookman Old Style" pitchFamily="18" charset="0"/>
              </a:rPr>
              <a:t>do opisu ruchu postępowego i obrotowego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smtClean="0">
                <a:latin typeface="Bookman Old Style" pitchFamily="18" charset="0"/>
              </a:rPr>
              <a:t>Ruch obrotowy bryły sztywnej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smtClean="0">
                <a:latin typeface="Bookman Old Style" pitchFamily="18" charset="0"/>
              </a:rPr>
              <a:t>Zasada zachowania momentu pędu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AutoNum type="arabicPeriod"/>
            </a:pPr>
            <a:r>
              <a:rPr lang="pl-PL" sz="2800" smtClean="0">
                <a:latin typeface="Bookman Old Style" pitchFamily="18" charset="0"/>
              </a:rPr>
              <a:t>Energia kinetyczna ruchu obrotowego</a:t>
            </a:r>
          </a:p>
        </p:txBody>
      </p:sp>
      <p:sp>
        <p:nvSpPr>
          <p:cNvPr id="3076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sp>
        <p:nvSpPr>
          <p:cNvPr id="1331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4A142E5-8B58-49FA-A350-0E4F80457BFC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3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1033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3DC3FF0-538A-4009-9B3F-9C7A5F90220E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4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6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pl-PL" sz="2800" b="1" dirty="0">
                <a:solidFill>
                  <a:schemeClr val="bg1"/>
                </a:solidFill>
                <a:latin typeface="Bookman Old Style" pitchFamily="18" charset="0"/>
                <a:ea typeface="+mj-ea"/>
                <a:cs typeface="+mj-cs"/>
              </a:rPr>
              <a:t>WIELKOŚCI OPISUJĄCE BRYŁĘ SZTYWNĄ</a:t>
            </a:r>
          </a:p>
        </p:txBody>
      </p:sp>
      <p:graphicFrame>
        <p:nvGraphicFramePr>
          <p:cNvPr id="8" name="Symbol zastępczy zawartości 7"/>
          <p:cNvGraphicFramePr>
            <a:graphicFrameLocks noGrp="1"/>
          </p:cNvGraphicFramePr>
          <p:nvPr>
            <p:ph idx="1"/>
          </p:nvPr>
        </p:nvGraphicFramePr>
        <p:xfrm>
          <a:off x="457200" y="1125538"/>
          <a:ext cx="8229600" cy="491028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114800"/>
                <a:gridCol w="4114800"/>
              </a:tblGrid>
              <a:tr h="521163"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RUCH POSTĘPOWY</a:t>
                      </a:r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RUCH OBROTOWY</a:t>
                      </a:r>
                      <a:endParaRPr lang="pl-PL" sz="2400" dirty="0"/>
                    </a:p>
                  </a:txBody>
                  <a:tcPr/>
                </a:tc>
              </a:tr>
              <a:tr h="422721"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r>
                        <a:rPr lang="pl-PL" dirty="0" smtClean="0"/>
                        <a:t>POŁOŻENIE  </a:t>
                      </a:r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r>
                        <a:rPr lang="pl-PL" dirty="0" smtClean="0"/>
                        <a:t>KĄT OBROTU</a:t>
                      </a:r>
                      <a:r>
                        <a:rPr lang="pl-PL" dirty="0" smtClean="0">
                          <a:sym typeface="Symbol"/>
                        </a:rPr>
                        <a:t>  </a:t>
                      </a:r>
                    </a:p>
                    <a:p>
                      <a:r>
                        <a:rPr lang="pl-PL" sz="3200" dirty="0" smtClean="0">
                          <a:sym typeface="Symbol"/>
                        </a:rPr>
                        <a:t>          </a:t>
                      </a:r>
                      <a:r>
                        <a:rPr lang="pl-PL" sz="3200" baseline="0" dirty="0" smtClean="0">
                          <a:sym typeface="Symbol"/>
                        </a:rPr>
                        <a:t>    </a:t>
                      </a:r>
                      <a:r>
                        <a:rPr lang="pl-PL" sz="3200" dirty="0" smtClean="0">
                          <a:sym typeface="Symbol"/>
                        </a:rPr>
                        <a:t></a:t>
                      </a:r>
                    </a:p>
                    <a:p>
                      <a:endParaRPr lang="pl-PL" dirty="0"/>
                    </a:p>
                  </a:txBody>
                  <a:tcPr/>
                </a:tc>
              </a:tr>
              <a:tr h="1042325">
                <a:tc>
                  <a:txBody>
                    <a:bodyPr/>
                    <a:lstStyle/>
                    <a:p>
                      <a:r>
                        <a:rPr lang="pl-PL" dirty="0" smtClean="0"/>
                        <a:t>PRĘDKOŚĆ</a:t>
                      </a:r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PRĘDKOŚĆ KĄTOWA  </a:t>
                      </a:r>
                    </a:p>
                    <a:p>
                      <a:endParaRPr lang="pl-PL" dirty="0"/>
                    </a:p>
                  </a:txBody>
                  <a:tcPr/>
                </a:tc>
              </a:tr>
              <a:tr h="1042325">
                <a:tc>
                  <a:txBody>
                    <a:bodyPr/>
                    <a:lstStyle/>
                    <a:p>
                      <a:r>
                        <a:rPr lang="pl-PL" dirty="0" smtClean="0"/>
                        <a:t>PRZYSPIESZENIE</a:t>
                      </a:r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l-PL" dirty="0" smtClean="0"/>
                        <a:t>PRZYSPIESZENIE KĄTOWE</a:t>
                      </a:r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026" name="Object 7"/>
          <p:cNvGraphicFramePr>
            <a:graphicFrameLocks noChangeAspect="1"/>
          </p:cNvGraphicFramePr>
          <p:nvPr/>
        </p:nvGraphicFramePr>
        <p:xfrm>
          <a:off x="2195513" y="3429000"/>
          <a:ext cx="1077912" cy="1109663"/>
        </p:xfrm>
        <a:graphic>
          <a:graphicData uri="http://schemas.openxmlformats.org/presentationml/2006/ole">
            <p:oleObj spid="_x0000_s1026" name="Równanie" r:id="rId5" imgW="457200" imgH="444240" progId="Equation.3">
              <p:embed/>
            </p:oleObj>
          </a:graphicData>
        </a:graphic>
      </p:graphicFrame>
      <p:graphicFrame>
        <p:nvGraphicFramePr>
          <p:cNvPr id="1027" name="Object 10"/>
          <p:cNvGraphicFramePr>
            <a:graphicFrameLocks noChangeAspect="1"/>
          </p:cNvGraphicFramePr>
          <p:nvPr/>
        </p:nvGraphicFramePr>
        <p:xfrm>
          <a:off x="5651500" y="3573463"/>
          <a:ext cx="1398588" cy="1031875"/>
        </p:xfrm>
        <a:graphic>
          <a:graphicData uri="http://schemas.openxmlformats.org/presentationml/2006/ole">
            <p:oleObj spid="_x0000_s1027" name="Równanie" r:id="rId6" imgW="533160" imgH="393480" progId="Equation.3">
              <p:embed/>
            </p:oleObj>
          </a:graphicData>
        </a:graphic>
      </p:graphicFrame>
      <p:graphicFrame>
        <p:nvGraphicFramePr>
          <p:cNvPr id="1028" name="Object 11"/>
          <p:cNvGraphicFramePr>
            <a:graphicFrameLocks noChangeAspect="1"/>
          </p:cNvGraphicFramePr>
          <p:nvPr/>
        </p:nvGraphicFramePr>
        <p:xfrm>
          <a:off x="2195513" y="4941888"/>
          <a:ext cx="1065212" cy="1008062"/>
        </p:xfrm>
        <a:graphic>
          <a:graphicData uri="http://schemas.openxmlformats.org/presentationml/2006/ole">
            <p:oleObj spid="_x0000_s1028" name="Równanie" r:id="rId7" imgW="469800" imgH="444240" progId="Equation.3">
              <p:embed/>
            </p:oleObj>
          </a:graphicData>
        </a:graphic>
      </p:graphicFrame>
      <p:graphicFrame>
        <p:nvGraphicFramePr>
          <p:cNvPr id="1029" name="Object 12"/>
          <p:cNvGraphicFramePr>
            <a:graphicFrameLocks noChangeAspect="1"/>
          </p:cNvGraphicFramePr>
          <p:nvPr/>
        </p:nvGraphicFramePr>
        <p:xfrm>
          <a:off x="5795963" y="5013325"/>
          <a:ext cx="1223962" cy="949325"/>
        </p:xfrm>
        <a:graphic>
          <a:graphicData uri="http://schemas.openxmlformats.org/presentationml/2006/ole">
            <p:oleObj spid="_x0000_s1029" name="Równanie" r:id="rId8" imgW="507960" imgH="393480" progId="Equation.3">
              <p:embed/>
            </p:oleObj>
          </a:graphicData>
        </a:graphic>
      </p:graphicFrame>
      <p:graphicFrame>
        <p:nvGraphicFramePr>
          <p:cNvPr id="1030" name="Object 17"/>
          <p:cNvGraphicFramePr>
            <a:graphicFrameLocks noChangeAspect="1"/>
          </p:cNvGraphicFramePr>
          <p:nvPr/>
        </p:nvGraphicFramePr>
        <p:xfrm>
          <a:off x="2555776" y="2132856"/>
          <a:ext cx="305107" cy="575890"/>
        </p:xfrm>
        <a:graphic>
          <a:graphicData uri="http://schemas.openxmlformats.org/presentationml/2006/ole">
            <p:oleObj spid="_x0000_s1030" name="Równanie" r:id="rId9" imgW="11412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Symbol zastępczy zawartości 7"/>
          <p:cNvGraphicFramePr>
            <a:graphicFrameLocks noGrp="1"/>
          </p:cNvGraphicFramePr>
          <p:nvPr>
            <p:ph idx="1"/>
          </p:nvPr>
        </p:nvGraphicFramePr>
        <p:xfrm>
          <a:off x="457200" y="1125538"/>
          <a:ext cx="8229600" cy="461768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3250704"/>
                <a:gridCol w="4978896"/>
              </a:tblGrid>
              <a:tr h="521163"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RUCH POSTĘPOWY</a:t>
                      </a:r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RUCH OBROTOWY</a:t>
                      </a:r>
                      <a:endParaRPr lang="pl-PL" sz="2400" dirty="0"/>
                    </a:p>
                  </a:txBody>
                  <a:tcPr/>
                </a:tc>
              </a:tr>
              <a:tr h="2359157">
                <a:tc>
                  <a:txBody>
                    <a:bodyPr/>
                    <a:lstStyle/>
                    <a:p>
                      <a:r>
                        <a:rPr lang="pl-PL" dirty="0" smtClean="0"/>
                        <a:t>MASA</a:t>
                      </a:r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MOMENT BEZWŁADNOŚCI BRYŁY</a:t>
                      </a:r>
                      <a:r>
                        <a:rPr lang="pl-PL" baseline="0" dirty="0" smtClean="0"/>
                        <a:t> WZGLĘDEM OSI OBROTU</a:t>
                      </a:r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/>
                    </a:p>
                  </a:txBody>
                  <a:tcPr/>
                </a:tc>
              </a:tr>
              <a:tr h="422721">
                <a:tc>
                  <a:txBody>
                    <a:bodyPr/>
                    <a:lstStyle/>
                    <a:p>
                      <a:r>
                        <a:rPr lang="pl-PL" dirty="0" smtClean="0"/>
                        <a:t>SIŁA</a:t>
                      </a:r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dirty="0" smtClean="0"/>
                        <a:t>MOMENT SIŁY</a:t>
                      </a:r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2070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112303-BEDB-4A0C-B7EC-957940A8E294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5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6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pl-PL" sz="2800" b="1" dirty="0">
                <a:solidFill>
                  <a:schemeClr val="bg1"/>
                </a:solidFill>
                <a:latin typeface="Bookman Old Style" pitchFamily="18" charset="0"/>
                <a:ea typeface="+mj-ea"/>
                <a:cs typeface="+mj-cs"/>
              </a:rPr>
              <a:t>WIELKOŚCI OPISUJĄCE BRYŁĘ SZTYWNĄ</a:t>
            </a:r>
          </a:p>
        </p:txBody>
      </p:sp>
      <p:graphicFrame>
        <p:nvGraphicFramePr>
          <p:cNvPr id="2050" name="Object 13"/>
          <p:cNvGraphicFramePr>
            <a:graphicFrameLocks noChangeAspect="1"/>
          </p:cNvGraphicFramePr>
          <p:nvPr/>
        </p:nvGraphicFramePr>
        <p:xfrm>
          <a:off x="1116013" y="2276475"/>
          <a:ext cx="1223962" cy="815975"/>
        </p:xfrm>
        <a:graphic>
          <a:graphicData uri="http://schemas.openxmlformats.org/presentationml/2006/ole">
            <p:oleObj spid="_x0000_s2050" name="Równanie" r:id="rId6" imgW="647640" imgH="431640" progId="Equation.3">
              <p:embed/>
            </p:oleObj>
          </a:graphicData>
        </a:graphic>
      </p:graphicFrame>
      <p:graphicFrame>
        <p:nvGraphicFramePr>
          <p:cNvPr id="2051" name="Object 14"/>
          <p:cNvGraphicFramePr>
            <a:graphicFrameLocks noChangeAspect="1"/>
          </p:cNvGraphicFramePr>
          <p:nvPr/>
        </p:nvGraphicFramePr>
        <p:xfrm>
          <a:off x="5219700" y="2420938"/>
          <a:ext cx="1512888" cy="901700"/>
        </p:xfrm>
        <a:graphic>
          <a:graphicData uri="http://schemas.openxmlformats.org/presentationml/2006/ole">
            <p:oleObj spid="_x0000_s2051" name="Równanie" r:id="rId7" imgW="723600" imgH="431640" progId="Equation.3">
              <p:embed/>
            </p:oleObj>
          </a:graphicData>
        </a:graphic>
      </p:graphicFrame>
      <p:graphicFrame>
        <p:nvGraphicFramePr>
          <p:cNvPr id="2052" name="Object 15"/>
          <p:cNvGraphicFramePr>
            <a:graphicFrameLocks noChangeAspect="1"/>
          </p:cNvGraphicFramePr>
          <p:nvPr/>
        </p:nvGraphicFramePr>
        <p:xfrm>
          <a:off x="1403350" y="4652963"/>
          <a:ext cx="409575" cy="504825"/>
        </p:xfrm>
        <a:graphic>
          <a:graphicData uri="http://schemas.openxmlformats.org/presentationml/2006/ole">
            <p:oleObj spid="_x0000_s2052" name="Równanie" r:id="rId8" imgW="164880" imgH="203040" progId="Equation.3">
              <p:embed/>
            </p:oleObj>
          </a:graphicData>
        </a:graphic>
      </p:graphicFrame>
      <p:graphicFrame>
        <p:nvGraphicFramePr>
          <p:cNvPr id="2053" name="Object 16"/>
          <p:cNvGraphicFramePr>
            <a:graphicFrameLocks noChangeAspect="1"/>
          </p:cNvGraphicFramePr>
          <p:nvPr/>
        </p:nvGraphicFramePr>
        <p:xfrm>
          <a:off x="4400550" y="4652963"/>
          <a:ext cx="3721100" cy="431800"/>
        </p:xfrm>
        <a:graphic>
          <a:graphicData uri="http://schemas.openxmlformats.org/presentationml/2006/ole">
            <p:oleObj spid="_x0000_s2053" name="Równanie" r:id="rId9" imgW="1371600" imgH="177480" progId="Equation.3">
              <p:embed/>
            </p:oleObj>
          </a:graphicData>
        </a:graphic>
      </p:graphicFrame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2070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112303-BEDB-4A0C-B7EC-957940A8E294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6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6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pl-PL" sz="2800" b="1" dirty="0">
                <a:solidFill>
                  <a:schemeClr val="bg1"/>
                </a:solidFill>
                <a:latin typeface="Bookman Old Style" pitchFamily="18" charset="0"/>
                <a:ea typeface="+mj-ea"/>
                <a:cs typeface="+mj-cs"/>
              </a:rPr>
              <a:t>WIELKOŚCI OPISUJĄCE BRYŁĘ SZTYWNĄ</a:t>
            </a:r>
          </a:p>
        </p:txBody>
      </p:sp>
      <p:sp>
        <p:nvSpPr>
          <p:cNvPr id="12" name="pole tekstowe 11"/>
          <p:cNvSpPr txBox="1"/>
          <p:nvPr/>
        </p:nvSpPr>
        <p:spPr>
          <a:xfrm>
            <a:off x="827584" y="908720"/>
            <a:ext cx="79208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dirty="0" smtClean="0"/>
              <a:t>MOMENT BEZWŁADNOŚCI BRYŁY WZGLĘDEM OSI OBROTU</a:t>
            </a:r>
            <a:endParaRPr lang="pl-PL" sz="2000" dirty="0"/>
          </a:p>
        </p:txBody>
      </p:sp>
      <p:graphicFrame>
        <p:nvGraphicFramePr>
          <p:cNvPr id="36870" name="Object 14"/>
          <p:cNvGraphicFramePr>
            <a:graphicFrameLocks noChangeAspect="1"/>
          </p:cNvGraphicFramePr>
          <p:nvPr/>
        </p:nvGraphicFramePr>
        <p:xfrm>
          <a:off x="3563888" y="5733256"/>
          <a:ext cx="1512888" cy="901700"/>
        </p:xfrm>
        <a:graphic>
          <a:graphicData uri="http://schemas.openxmlformats.org/presentationml/2006/ole">
            <p:oleObj spid="_x0000_s36870" name="Równanie" r:id="rId6" imgW="723600" imgH="431640" progId="Equation.3">
              <p:embed/>
            </p:oleObj>
          </a:graphicData>
        </a:graphic>
      </p:graphicFrame>
      <p:pic>
        <p:nvPicPr>
          <p:cNvPr id="14" name="Obraz 13" descr="Rys_1_04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91680" y="1556792"/>
            <a:ext cx="5610200" cy="4207650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2070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C112303-BEDB-4A0C-B7EC-957940A8E294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7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6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pl-PL" sz="2800" b="1" dirty="0">
                <a:solidFill>
                  <a:schemeClr val="bg1"/>
                </a:solidFill>
                <a:latin typeface="Bookman Old Style" pitchFamily="18" charset="0"/>
                <a:ea typeface="+mj-ea"/>
                <a:cs typeface="+mj-cs"/>
              </a:rPr>
              <a:t>WIELKOŚCI OPISUJĄCE BRYŁĘ SZTYWNĄ</a:t>
            </a:r>
          </a:p>
        </p:txBody>
      </p:sp>
      <p:graphicFrame>
        <p:nvGraphicFramePr>
          <p:cNvPr id="2053" name="Object 16"/>
          <p:cNvGraphicFramePr>
            <a:graphicFrameLocks noChangeAspect="1"/>
          </p:cNvGraphicFramePr>
          <p:nvPr/>
        </p:nvGraphicFramePr>
        <p:xfrm>
          <a:off x="2699792" y="6093296"/>
          <a:ext cx="3721100" cy="431800"/>
        </p:xfrm>
        <a:graphic>
          <a:graphicData uri="http://schemas.openxmlformats.org/presentationml/2006/ole">
            <p:oleObj spid="_x0000_s37890" name="Równanie" r:id="rId6" imgW="1371600" imgH="177480" progId="Equation.3">
              <p:embed/>
            </p:oleObj>
          </a:graphicData>
        </a:graphic>
      </p:graphicFrame>
      <p:pic>
        <p:nvPicPr>
          <p:cNvPr id="11" name="Obraz 10" descr="Rys_1_0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619672" y="1412776"/>
            <a:ext cx="6042248" cy="4531686"/>
          </a:xfrm>
          <a:prstGeom prst="rect">
            <a:avLst/>
          </a:prstGeom>
        </p:spPr>
      </p:pic>
      <p:sp>
        <p:nvSpPr>
          <p:cNvPr id="7" name="pole tekstowe 6"/>
          <p:cNvSpPr txBox="1"/>
          <p:nvPr/>
        </p:nvSpPr>
        <p:spPr>
          <a:xfrm>
            <a:off x="2051720" y="836712"/>
            <a:ext cx="4680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/>
              <a:t>MOMENT SIŁY</a:t>
            </a:r>
            <a:endParaRPr lang="pl-PL" sz="24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zawartości 9"/>
          <p:cNvSpPr>
            <a:spLocks noGrp="1"/>
          </p:cNvSpPr>
          <p:nvPr>
            <p:ph idx="1"/>
          </p:nvPr>
        </p:nvSpPr>
        <p:spPr>
          <a:xfrm>
            <a:off x="500063" y="1268413"/>
            <a:ext cx="8229600" cy="5256212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pl-PL" sz="2000" b="1" dirty="0" smtClean="0">
                <a:latin typeface="Bookman Old Style" pitchFamily="18" charset="0"/>
              </a:rPr>
              <a:t>I zasada dynamiki dla ruchu obrotowego </a:t>
            </a:r>
          </a:p>
          <a:p>
            <a:pPr>
              <a:defRPr/>
            </a:pPr>
            <a:r>
              <a:rPr lang="pl-PL" sz="2000" dirty="0" smtClean="0">
                <a:latin typeface="Bookman Old Style" pitchFamily="18" charset="0"/>
              </a:rPr>
              <a:t>Jeśli wypadkowy moment sił działających na ciało jest równy zeru to ciało pozostaje w spoczynku lub porusza sie ruchem obrotowym jednostajnym (ze stałą prędkością kątową). </a:t>
            </a:r>
          </a:p>
          <a:p>
            <a:pPr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r>
              <a:rPr lang="pl-PL" sz="2000" b="1" dirty="0" smtClean="0">
                <a:latin typeface="Bookman Old Style" pitchFamily="18" charset="0"/>
              </a:rPr>
              <a:t>II zasada dynamiki dla ruchu obrotowego </a:t>
            </a:r>
          </a:p>
          <a:p>
            <a:pPr>
              <a:defRPr/>
            </a:pPr>
            <a:r>
              <a:rPr lang="pl-PL" sz="2000" dirty="0" smtClean="0">
                <a:latin typeface="Bookman Old Style" pitchFamily="18" charset="0"/>
              </a:rPr>
              <a:t>Jeśli na bryłę sztywną działają siły, których momenty sił nie równoważą się, to bryła porusza się ruchem obrotowym jednostajnie zmiennym. </a:t>
            </a:r>
            <a:br>
              <a:rPr lang="pl-PL" sz="2000" dirty="0" smtClean="0">
                <a:latin typeface="Bookman Old Style" pitchFamily="18" charset="0"/>
              </a:rPr>
            </a:br>
            <a:r>
              <a:rPr lang="pl-PL" sz="2000" dirty="0" smtClean="0">
                <a:latin typeface="Bookman Old Style" pitchFamily="18" charset="0"/>
              </a:rPr>
              <a:t>Przyspieszenie kątowe bryły jest wprost proporcjonalne do wypadkowego momentu siły, a odwrotnie proporcjonalne do jej momentu bezwładności względem danej osi obrotu.</a:t>
            </a:r>
          </a:p>
          <a:p>
            <a:pPr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3078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C26F82A-E734-4E78-A16C-31E06FD79BDF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8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3079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>
                <a:solidFill>
                  <a:schemeClr val="bg1"/>
                </a:solidFill>
                <a:latin typeface="Bookman Old Style" pitchFamily="18" charset="0"/>
              </a:rPr>
              <a:t>RUCH OBROTOWY – ZASADY DYNAMIKI</a:t>
            </a:r>
          </a:p>
        </p:txBody>
      </p:sp>
      <p:graphicFrame>
        <p:nvGraphicFramePr>
          <p:cNvPr id="3074" name="Object 6"/>
          <p:cNvGraphicFramePr>
            <a:graphicFrameLocks noChangeAspect="1"/>
          </p:cNvGraphicFramePr>
          <p:nvPr/>
        </p:nvGraphicFramePr>
        <p:xfrm>
          <a:off x="3276600" y="5373688"/>
          <a:ext cx="935038" cy="804862"/>
        </p:xfrm>
        <a:graphic>
          <a:graphicData uri="http://schemas.openxmlformats.org/presentationml/2006/ole">
            <p:oleObj spid="_x0000_s3074" name="Równanie" r:id="rId5" imgW="45720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Symbol zastępczy zawartości 7"/>
          <p:cNvGraphicFramePr>
            <a:graphicFrameLocks noGrp="1"/>
          </p:cNvGraphicFramePr>
          <p:nvPr>
            <p:ph idx="1"/>
          </p:nvPr>
        </p:nvGraphicFramePr>
        <p:xfrm>
          <a:off x="323850" y="1052513"/>
          <a:ext cx="8568953" cy="5303520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610589"/>
                <a:gridCol w="3853907"/>
                <a:gridCol w="4104457"/>
              </a:tblGrid>
              <a:tr h="37084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RUCH POSTĘPOWY</a:t>
                      </a:r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RUCH OBROTOWY</a:t>
                      </a:r>
                      <a:endParaRPr lang="pl-PL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r>
                        <a:rPr lang="pl-PL" sz="2800" dirty="0" smtClean="0"/>
                        <a:t>I</a:t>
                      </a:r>
                      <a:endParaRPr lang="pl-PL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r>
                        <a:rPr lang="pl-PL" dirty="0" smtClean="0"/>
                        <a:t>Spoczynek lub ruch jednostajny prostoliniowy</a:t>
                      </a:r>
                    </a:p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r>
                        <a:rPr lang="pl-PL" dirty="0" smtClean="0"/>
                        <a:t>Spoczynek lub ruch obrotowy jednostajny</a:t>
                      </a:r>
                      <a:endParaRPr lang="pl-PL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r>
                        <a:rPr lang="pl-PL" sz="2800" dirty="0" smtClean="0"/>
                        <a:t>II</a:t>
                      </a:r>
                      <a:endParaRPr lang="pl-PL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r>
                        <a:rPr lang="pl-PL" dirty="0" smtClean="0"/>
                        <a:t>Ruch prostoliniowy jednostajnie</a:t>
                      </a:r>
                      <a:r>
                        <a:rPr lang="pl-PL" baseline="0" dirty="0" smtClean="0"/>
                        <a:t> zmienny</a:t>
                      </a:r>
                    </a:p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r>
                        <a:rPr lang="pl-PL" dirty="0" smtClean="0"/>
                        <a:t>Ruch obrotowy jednostajnie zmienny</a:t>
                      </a:r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4124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810DE0F-4B12-4241-A249-7EC28E970897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9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4125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>
                <a:solidFill>
                  <a:schemeClr val="bg1"/>
                </a:solidFill>
                <a:latin typeface="Bookman Old Style" pitchFamily="18" charset="0"/>
              </a:rPr>
              <a:t>ZASADY DYNAMIKI</a:t>
            </a:r>
          </a:p>
        </p:txBody>
      </p:sp>
      <p:graphicFrame>
        <p:nvGraphicFramePr>
          <p:cNvPr id="4098" name="Object 6"/>
          <p:cNvGraphicFramePr>
            <a:graphicFrameLocks noChangeAspect="1"/>
          </p:cNvGraphicFramePr>
          <p:nvPr/>
        </p:nvGraphicFramePr>
        <p:xfrm>
          <a:off x="5580063" y="5013325"/>
          <a:ext cx="1152525" cy="992188"/>
        </p:xfrm>
        <a:graphic>
          <a:graphicData uri="http://schemas.openxmlformats.org/presentationml/2006/ole">
            <p:oleObj spid="_x0000_s4098" name="Równanie" r:id="rId5" imgW="457200" imgH="393480" progId="Equation.3">
              <p:embed/>
            </p:oleObj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1187450" y="1773238"/>
          <a:ext cx="3348038" cy="647700"/>
        </p:xfrm>
        <a:graphic>
          <a:graphicData uri="http://schemas.openxmlformats.org/presentationml/2006/ole">
            <p:oleObj spid="_x0000_s4099" name="Równanie" r:id="rId6" imgW="1180800" imgH="228600" progId="Equation.3">
              <p:embed/>
            </p:oleObj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5003800" y="1844675"/>
          <a:ext cx="3563938" cy="504825"/>
        </p:xfrm>
        <a:graphic>
          <a:graphicData uri="http://schemas.openxmlformats.org/presentationml/2006/ole">
            <p:oleObj spid="_x0000_s4100" name="Równanie" r:id="rId7" imgW="1257120" imgH="177480" progId="Equation.3">
              <p:embed/>
            </p:oleObj>
          </a:graphicData>
        </a:graphic>
      </p:graphicFrame>
      <p:graphicFrame>
        <p:nvGraphicFramePr>
          <p:cNvPr id="4101" name="Object 5"/>
          <p:cNvGraphicFramePr>
            <a:graphicFrameLocks noChangeAspect="1"/>
          </p:cNvGraphicFramePr>
          <p:nvPr/>
        </p:nvGraphicFramePr>
        <p:xfrm>
          <a:off x="2195513" y="3716338"/>
          <a:ext cx="936625" cy="544512"/>
        </p:xfrm>
        <a:graphic>
          <a:graphicData uri="http://schemas.openxmlformats.org/presentationml/2006/ole">
            <p:oleObj spid="_x0000_s4101" name="Równanie" r:id="rId8" imgW="393480" imgH="228600" progId="Equation.3">
              <p:embed/>
            </p:oleObj>
          </a:graphicData>
        </a:graphic>
      </p:graphicFrame>
      <p:graphicFrame>
        <p:nvGraphicFramePr>
          <p:cNvPr id="4102" name="Object 6"/>
          <p:cNvGraphicFramePr>
            <a:graphicFrameLocks noChangeAspect="1"/>
          </p:cNvGraphicFramePr>
          <p:nvPr/>
        </p:nvGraphicFramePr>
        <p:xfrm>
          <a:off x="2124075" y="4941888"/>
          <a:ext cx="1079500" cy="1144587"/>
        </p:xfrm>
        <a:graphic>
          <a:graphicData uri="http://schemas.openxmlformats.org/presentationml/2006/ole">
            <p:oleObj spid="_x0000_s4102" name="Równanie" r:id="rId9" imgW="419040" imgH="444240" progId="Equation.3">
              <p:embed/>
            </p:oleObj>
          </a:graphicData>
        </a:graphic>
      </p:graphicFrame>
      <p:graphicFrame>
        <p:nvGraphicFramePr>
          <p:cNvPr id="4103" name="Object 7"/>
          <p:cNvGraphicFramePr>
            <a:graphicFrameLocks noChangeAspect="1"/>
          </p:cNvGraphicFramePr>
          <p:nvPr/>
        </p:nvGraphicFramePr>
        <p:xfrm>
          <a:off x="5508625" y="3716338"/>
          <a:ext cx="1223963" cy="504825"/>
        </p:xfrm>
        <a:graphic>
          <a:graphicData uri="http://schemas.openxmlformats.org/presentationml/2006/ole">
            <p:oleObj spid="_x0000_s4103" name="Równanie" r:id="rId10" imgW="43164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5125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CFB8243-E0CC-4660-A2E6-ADE9FE4276B0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10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5126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>
                <a:solidFill>
                  <a:schemeClr val="bg1"/>
                </a:solidFill>
                <a:latin typeface="Bookman Old Style" pitchFamily="18" charset="0"/>
              </a:rPr>
              <a:t>RUCH OBROTOWY JEDNOSTAJNY</a:t>
            </a:r>
          </a:p>
        </p:txBody>
      </p:sp>
      <p:pic>
        <p:nvPicPr>
          <p:cNvPr id="5127" name="Obraz 4" descr="File:Wheelaxle quackenbo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2132856"/>
            <a:ext cx="2276475" cy="218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122" name="Object 4"/>
          <p:cNvGraphicFramePr>
            <a:graphicFrameLocks noChangeAspect="1"/>
          </p:cNvGraphicFramePr>
          <p:nvPr/>
        </p:nvGraphicFramePr>
        <p:xfrm>
          <a:off x="3851275" y="1557338"/>
          <a:ext cx="3408363" cy="863600"/>
        </p:xfrm>
        <a:graphic>
          <a:graphicData uri="http://schemas.openxmlformats.org/presentationml/2006/ole">
            <p:oleObj spid="_x0000_s5122" name="Równanie" r:id="rId6" imgW="901440" imgH="228600" progId="Equation.3">
              <p:embed/>
            </p:oleObj>
          </a:graphicData>
        </a:graphic>
      </p:graphicFrame>
      <p:pic>
        <p:nvPicPr>
          <p:cNvPr id="5128" name="Wykres 5"/>
          <p:cNvPicPr>
            <a:picLocks noChangeArrowheads="1"/>
          </p:cNvPicPr>
          <p:nvPr/>
        </p:nvPicPr>
        <p:blipFill>
          <a:blip r:embed="rId7" cstate="print"/>
          <a:srcRect l="-2873" t="-7355" r="-10393" b="-9383"/>
          <a:stretch>
            <a:fillRect/>
          </a:stretch>
        </p:blipFill>
        <p:spPr bwMode="auto">
          <a:xfrm>
            <a:off x="3492500" y="2781300"/>
            <a:ext cx="4464050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6149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72B3DA9-DEE5-4CCB-802E-135B59D36E13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6150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pl-PL" sz="2800" b="1">
                <a:solidFill>
                  <a:schemeClr val="bg1"/>
                </a:solidFill>
                <a:latin typeface="Bookman Old Style" pitchFamily="18" charset="0"/>
              </a:rPr>
              <a:t>RUCH OBROTOWY JEDNOSTAJNIE ZMIENNY</a:t>
            </a:r>
          </a:p>
        </p:txBody>
      </p:sp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2555776" y="1052736"/>
          <a:ext cx="3816350" cy="1246188"/>
        </p:xfrm>
        <a:graphic>
          <a:graphicData uri="http://schemas.openxmlformats.org/presentationml/2006/ole">
            <p:oleObj spid="_x0000_s6146" name="Równanie" r:id="rId5" imgW="1282680" imgH="419040" progId="Equation.3">
              <p:embed/>
            </p:oleObj>
          </a:graphicData>
        </a:graphic>
      </p:graphicFrame>
      <p:pic>
        <p:nvPicPr>
          <p:cNvPr id="6151" name="Wykres 7"/>
          <p:cNvPicPr>
            <a:picLocks noChangeArrowheads="1"/>
          </p:cNvPicPr>
          <p:nvPr/>
        </p:nvPicPr>
        <p:blipFill>
          <a:blip r:embed="rId6" cstate="print"/>
          <a:srcRect l="-1318" t="-10347" r="-9918" b="-8403"/>
          <a:stretch>
            <a:fillRect/>
          </a:stretch>
        </p:blipFill>
        <p:spPr bwMode="auto">
          <a:xfrm>
            <a:off x="4499992" y="2564904"/>
            <a:ext cx="4321175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Obraz 8" descr="Rys_d_02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3528" y="2780928"/>
            <a:ext cx="3960440" cy="2970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7174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01C470E-07C5-4DEE-A2B0-C25AFD6B9077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7175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>
                <a:solidFill>
                  <a:schemeClr val="bg1"/>
                </a:solidFill>
                <a:latin typeface="Bookman Old Style" pitchFamily="18" charset="0"/>
              </a:rPr>
              <a:t>PRAWO ZACHOWANIA MOMENTU PĘDU</a:t>
            </a:r>
          </a:p>
        </p:txBody>
      </p:sp>
      <p:sp>
        <p:nvSpPr>
          <p:cNvPr id="8" name="Symbol zastępczy zawartości 9"/>
          <p:cNvSpPr>
            <a:spLocks noGrp="1"/>
          </p:cNvSpPr>
          <p:nvPr>
            <p:ph idx="1"/>
          </p:nvPr>
        </p:nvSpPr>
        <p:spPr>
          <a:xfrm>
            <a:off x="539750" y="1052513"/>
            <a:ext cx="8229600" cy="5472112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pl-PL" sz="2000" b="1" dirty="0" smtClean="0">
                <a:latin typeface="Bookman Old Style" pitchFamily="18" charset="0"/>
              </a:rPr>
              <a:t>Moment pędu </a:t>
            </a:r>
            <a:r>
              <a:rPr lang="pl-PL" sz="2000" dirty="0" smtClean="0">
                <a:latin typeface="Bookman Old Style" pitchFamily="18" charset="0"/>
              </a:rPr>
              <a:t>obracającej się bryły jest równy iloczynowi prędkości kątowej i momentu bezwładności bryły względem danej osi obrotu. </a:t>
            </a:r>
            <a:endParaRPr lang="pl-PL" sz="2000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>
              <a:buFont typeface="Arial" charset="0"/>
              <a:buNone/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000" b="1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000" b="1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r>
              <a:rPr lang="pl-PL" sz="2000" b="1" dirty="0" smtClean="0">
                <a:latin typeface="Bookman Old Style" pitchFamily="18" charset="0"/>
              </a:rPr>
              <a:t>Prawo zachowania momentu pędu</a:t>
            </a:r>
          </a:p>
          <a:p>
            <a:pPr>
              <a:defRPr/>
            </a:pPr>
            <a:r>
              <a:rPr lang="pl-PL" sz="2000" dirty="0" smtClean="0">
                <a:latin typeface="Bookman Old Style" pitchFamily="18" charset="0"/>
              </a:rPr>
              <a:t>Jeśli wypadkowy moment sił zewnętrznych działających na bryłę sztywną jest równy zeru, to moment pędu bryły nie ulega zmianie.</a:t>
            </a:r>
            <a:br>
              <a:rPr lang="pl-PL" sz="2000" dirty="0" smtClean="0">
                <a:latin typeface="Bookman Old Style" pitchFamily="18" charset="0"/>
              </a:rPr>
            </a:br>
            <a:r>
              <a:rPr lang="pl-PL" sz="2000" dirty="0" smtClean="0">
                <a:latin typeface="Bookman Old Style" pitchFamily="18" charset="0"/>
              </a:rPr>
              <a:t>Przy ruchu obrotowym względem ustalonej osi obrotu iloczyn momentu bezwładności i prędkości kątowej bryły pozostaje stały:</a:t>
            </a:r>
          </a:p>
          <a:p>
            <a:pPr>
              <a:buFont typeface="Arial" charset="0"/>
              <a:buNone/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>
              <a:buFont typeface="Arial" charset="0"/>
              <a:buNone/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graphicFrame>
        <p:nvGraphicFramePr>
          <p:cNvPr id="7170" name="Object 3"/>
          <p:cNvGraphicFramePr>
            <a:graphicFrameLocks noChangeAspect="1"/>
          </p:cNvGraphicFramePr>
          <p:nvPr/>
        </p:nvGraphicFramePr>
        <p:xfrm>
          <a:off x="3276600" y="2276475"/>
          <a:ext cx="1727200" cy="563563"/>
        </p:xfrm>
        <a:graphic>
          <a:graphicData uri="http://schemas.openxmlformats.org/presentationml/2006/ole">
            <p:oleObj spid="_x0000_s7170" name="Równanie" r:id="rId5" imgW="545760" imgH="177480" progId="Equation.3">
              <p:embed/>
            </p:oleObj>
          </a:graphicData>
        </a:graphic>
      </p:graphicFrame>
      <p:graphicFrame>
        <p:nvGraphicFramePr>
          <p:cNvPr id="7171" name="Object 4"/>
          <p:cNvGraphicFramePr>
            <a:graphicFrameLocks noChangeAspect="1"/>
          </p:cNvGraphicFramePr>
          <p:nvPr/>
        </p:nvGraphicFramePr>
        <p:xfrm>
          <a:off x="3203575" y="5300663"/>
          <a:ext cx="2371725" cy="720725"/>
        </p:xfrm>
        <a:graphic>
          <a:graphicData uri="http://schemas.openxmlformats.org/presentationml/2006/ole">
            <p:oleObj spid="_x0000_s7171" name="Równanie" r:id="rId6" imgW="711000" imgH="215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819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E688FA8-C026-4793-A33E-7A0B3A556136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13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8198" name="Tytuł 5"/>
          <p:cNvSpPr txBox="1">
            <a:spLocks/>
          </p:cNvSpPr>
          <p:nvPr/>
        </p:nvSpPr>
        <p:spPr bwMode="auto">
          <a:xfrm>
            <a:off x="179388" y="130175"/>
            <a:ext cx="878522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>
                <a:solidFill>
                  <a:schemeClr val="bg1"/>
                </a:solidFill>
                <a:latin typeface="Bookman Old Style" pitchFamily="18" charset="0"/>
              </a:rPr>
              <a:t>PRAWO ZACHOWANIA MOMENTU PĘDU</a:t>
            </a:r>
          </a:p>
        </p:txBody>
      </p:sp>
      <p:graphicFrame>
        <p:nvGraphicFramePr>
          <p:cNvPr id="8194" name="Object 4"/>
          <p:cNvGraphicFramePr>
            <a:graphicFrameLocks noChangeAspect="1"/>
          </p:cNvGraphicFramePr>
          <p:nvPr/>
        </p:nvGraphicFramePr>
        <p:xfrm>
          <a:off x="3347864" y="5733256"/>
          <a:ext cx="2371725" cy="720725"/>
        </p:xfrm>
        <a:graphic>
          <a:graphicData uri="http://schemas.openxmlformats.org/presentationml/2006/ole">
            <p:oleObj spid="_x0000_s8194" name="Równanie" r:id="rId5" imgW="711000" imgH="215640" progId="Equation.3">
              <p:embed/>
            </p:oleObj>
          </a:graphicData>
        </a:graphic>
      </p:graphicFrame>
      <p:pic>
        <p:nvPicPr>
          <p:cNvPr id="8" name="Obraz 7" descr="Rys_d_03D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75656" y="1124744"/>
            <a:ext cx="5922235" cy="44416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pl-PL" sz="2800" dirty="0" smtClean="0">
                <a:solidFill>
                  <a:schemeClr val="bg1"/>
                </a:solidFill>
                <a:cs typeface="Arial" pitchFamily="34" charset="0"/>
              </a:rPr>
              <a:t>informatyka</a:t>
            </a:r>
            <a:r>
              <a:rPr lang="pl-PL" sz="2800" dirty="0" smtClean="0">
                <a:solidFill>
                  <a:schemeClr val="bg1"/>
                </a:solidFill>
              </a:rPr>
              <a:t> +</a:t>
            </a:r>
            <a:endParaRPr lang="pl-PL" sz="2800" dirty="0">
              <a:solidFill>
                <a:schemeClr val="bg1"/>
              </a:solidFill>
            </a:endParaRPr>
          </a:p>
        </p:txBody>
      </p:sp>
      <p:sp>
        <p:nvSpPr>
          <p:cNvPr id="9223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54E51D8-28BF-4197-B0A6-07E64B52FC66}" type="slidenum">
              <a:rPr lang="pl-PL" sz="2400" smtClean="0">
                <a:solidFill>
                  <a:schemeClr val="bg1"/>
                </a:solidFill>
                <a:cs typeface="Arial" charset="0"/>
              </a:rPr>
              <a:pPr/>
              <a:t>14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9224" name="Tytuł 5"/>
          <p:cNvSpPr txBox="1">
            <a:spLocks/>
          </p:cNvSpPr>
          <p:nvPr/>
        </p:nvSpPr>
        <p:spPr bwMode="auto">
          <a:xfrm>
            <a:off x="179388" y="130175"/>
            <a:ext cx="8964612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pl-PL" sz="2800" b="1">
                <a:solidFill>
                  <a:schemeClr val="bg1"/>
                </a:solidFill>
                <a:latin typeface="Bookman Old Style" pitchFamily="18" charset="0"/>
              </a:rPr>
              <a:t>ENERGIA KINETYCZNA</a:t>
            </a:r>
          </a:p>
        </p:txBody>
      </p:sp>
      <p:sp>
        <p:nvSpPr>
          <p:cNvPr id="8" name="Symbol zastępczy zawartości 9"/>
          <p:cNvSpPr>
            <a:spLocks noGrp="1"/>
          </p:cNvSpPr>
          <p:nvPr>
            <p:ph idx="1"/>
          </p:nvPr>
        </p:nvSpPr>
        <p:spPr>
          <a:xfrm>
            <a:off x="539750" y="1052513"/>
            <a:ext cx="8229600" cy="1152525"/>
          </a:xfrm>
        </p:spPr>
        <p:txBody>
          <a:bodyPr/>
          <a:lstStyle/>
          <a:p>
            <a:pPr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>
              <a:buFont typeface="Arial" charset="0"/>
              <a:buNone/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>
              <a:buFont typeface="Arial" charset="0"/>
              <a:buNone/>
              <a:defRPr/>
            </a:pPr>
            <a:endParaRPr lang="pl-PL" sz="2000" dirty="0" smtClean="0">
              <a:latin typeface="Bookman Old Style" pitchFamily="18" charset="0"/>
            </a:endParaRPr>
          </a:p>
          <a:p>
            <a:pPr marL="0" indent="0" algn="just">
              <a:buFont typeface="Arial" charset="0"/>
              <a:buNone/>
              <a:defRPr/>
            </a:pPr>
            <a:endParaRPr lang="pl-PL" sz="2400" dirty="0" smtClean="0">
              <a:latin typeface="Bookman Old Style" pitchFamily="18" charset="0"/>
              <a:cs typeface="Arial" charset="0"/>
            </a:endParaRPr>
          </a:p>
        </p:txBody>
      </p:sp>
      <p:graphicFrame>
        <p:nvGraphicFramePr>
          <p:cNvPr id="13" name="Symbol zastępczy zawartości 7"/>
          <p:cNvGraphicFramePr>
            <a:graphicFrameLocks/>
          </p:cNvGraphicFramePr>
          <p:nvPr/>
        </p:nvGraphicFramePr>
        <p:xfrm>
          <a:off x="395288" y="1341438"/>
          <a:ext cx="8229600" cy="4910283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114800"/>
                <a:gridCol w="4114800"/>
              </a:tblGrid>
              <a:tr h="521163"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RUCH POSTĘPOWY</a:t>
                      </a:r>
                      <a:endParaRPr lang="pl-P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/>
                        <a:t>RUCH OBROTOWY</a:t>
                      </a:r>
                      <a:endParaRPr lang="pl-PL" sz="2400" dirty="0"/>
                    </a:p>
                  </a:txBody>
                  <a:tcPr/>
                </a:tc>
              </a:tr>
              <a:tr h="422721"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  <a:p>
                      <a:endParaRPr lang="pl-PL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 smtClean="0"/>
                    </a:p>
                    <a:p>
                      <a:r>
                        <a:rPr lang="pl-PL" sz="3200" dirty="0" smtClean="0">
                          <a:sym typeface="Symbol"/>
                        </a:rPr>
                        <a:t>          </a:t>
                      </a:r>
                      <a:r>
                        <a:rPr lang="pl-PL" sz="3200" baseline="0" dirty="0" smtClean="0">
                          <a:sym typeface="Symbol"/>
                        </a:rPr>
                        <a:t>    </a:t>
                      </a:r>
                      <a:endParaRPr lang="pl-PL" sz="3200" dirty="0" smtClean="0">
                        <a:sym typeface="Symbol"/>
                      </a:endParaRPr>
                    </a:p>
                    <a:p>
                      <a:endParaRPr lang="pl-PL" dirty="0"/>
                    </a:p>
                  </a:txBody>
                  <a:tcPr/>
                </a:tc>
              </a:tr>
              <a:tr h="422721">
                <a:tc gridSpan="2">
                  <a:txBody>
                    <a:bodyPr/>
                    <a:lstStyle/>
                    <a:p>
                      <a:pPr algn="ctr"/>
                      <a:endParaRPr lang="pl-PL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pl-PL" sz="2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RUCH POSTĘPOWY I OBROTOWY</a:t>
                      </a:r>
                    </a:p>
                    <a:p>
                      <a:pPr algn="ctr"/>
                      <a:endParaRPr lang="pl-PL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pl-PL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pl-PL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pl-PL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pl-PL" sz="2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218" name="Object 4"/>
          <p:cNvGraphicFramePr>
            <a:graphicFrameLocks noChangeAspect="1"/>
          </p:cNvGraphicFramePr>
          <p:nvPr/>
        </p:nvGraphicFramePr>
        <p:xfrm>
          <a:off x="1763713" y="2349500"/>
          <a:ext cx="1584325" cy="1098550"/>
        </p:xfrm>
        <a:graphic>
          <a:graphicData uri="http://schemas.openxmlformats.org/presentationml/2006/ole">
            <p:oleObj spid="_x0000_s9218" name="Równanie" r:id="rId5" imgW="622080" imgH="431640" progId="Equation.3">
              <p:embed/>
            </p:oleObj>
          </a:graphicData>
        </a:graphic>
      </p:graphicFrame>
      <p:graphicFrame>
        <p:nvGraphicFramePr>
          <p:cNvPr id="9219" name="Object 5"/>
          <p:cNvGraphicFramePr>
            <a:graphicFrameLocks noChangeAspect="1"/>
          </p:cNvGraphicFramePr>
          <p:nvPr/>
        </p:nvGraphicFramePr>
        <p:xfrm>
          <a:off x="5413375" y="2349500"/>
          <a:ext cx="1751013" cy="1166813"/>
        </p:xfrm>
        <a:graphic>
          <a:graphicData uri="http://schemas.openxmlformats.org/presentationml/2006/ole">
            <p:oleObj spid="_x0000_s9219" name="Równanie" r:id="rId6" imgW="647640" imgH="431640" progId="Equation.3">
              <p:embed/>
            </p:oleObj>
          </a:graphicData>
        </a:graphic>
      </p:graphicFrame>
      <p:graphicFrame>
        <p:nvGraphicFramePr>
          <p:cNvPr id="9220" name="Object 6"/>
          <p:cNvGraphicFramePr>
            <a:graphicFrameLocks noChangeAspect="1"/>
          </p:cNvGraphicFramePr>
          <p:nvPr/>
        </p:nvGraphicFramePr>
        <p:xfrm>
          <a:off x="3059113" y="4652963"/>
          <a:ext cx="2954337" cy="1223962"/>
        </p:xfrm>
        <a:graphic>
          <a:graphicData uri="http://schemas.openxmlformats.org/presentationml/2006/ole">
            <p:oleObj spid="_x0000_s9220" name="Równanie" r:id="rId7" imgW="104112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Pakiet 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590</TotalTime>
  <Words>1483</Words>
  <Application>Microsoft Office PowerPoint</Application>
  <PresentationFormat>Pokaz na ekranie (4:3)</PresentationFormat>
  <Paragraphs>217</Paragraphs>
  <Slides>15</Slides>
  <Notes>11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15</vt:i4>
      </vt:variant>
    </vt:vector>
  </HeadingPairs>
  <TitlesOfParts>
    <vt:vector size="17" baseType="lpstr">
      <vt:lpstr>Motyw pakietu Office</vt:lpstr>
      <vt:lpstr>Równanie</vt:lpstr>
      <vt:lpstr>Treści multimedialne - kodowanie, przetwarzanie, prezentacja  Odtwarzanie treści multimedialnych</vt:lpstr>
      <vt:lpstr>       Mechanika bryły sztywnej - podsumowanie     Elżbieta Kawecka </vt:lpstr>
      <vt:lpstr>PROGRAM WYKŁADU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</vt:vector>
  </TitlesOfParts>
  <Company>WWSI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Ela Kawecka</cp:lastModifiedBy>
  <cp:revision>100</cp:revision>
  <dcterms:created xsi:type="dcterms:W3CDTF">2009-06-29T13:15:16Z</dcterms:created>
  <dcterms:modified xsi:type="dcterms:W3CDTF">2014-03-13T20:04:37Z</dcterms:modified>
</cp:coreProperties>
</file>