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9" r:id="rId2"/>
    <p:sldId id="260" r:id="rId3"/>
    <p:sldId id="353" r:id="rId4"/>
    <p:sldId id="355" r:id="rId5"/>
    <p:sldId id="375" r:id="rId6"/>
    <p:sldId id="392" r:id="rId7"/>
    <p:sldId id="391" r:id="rId8"/>
    <p:sldId id="378" r:id="rId9"/>
    <p:sldId id="386" r:id="rId10"/>
    <p:sldId id="379" r:id="rId11"/>
    <p:sldId id="380" r:id="rId12"/>
    <p:sldId id="384" r:id="rId13"/>
    <p:sldId id="387" r:id="rId14"/>
    <p:sldId id="381" r:id="rId15"/>
    <p:sldId id="382" r:id="rId16"/>
    <p:sldId id="388" r:id="rId17"/>
    <p:sldId id="389" r:id="rId18"/>
    <p:sldId id="383" r:id="rId19"/>
    <p:sldId id="390" r:id="rId20"/>
    <p:sldId id="352" r:id="rId21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yl pośredni 2 — Ak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Styl pośredni 3 — 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yl pośredni 4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AF606853-7671-496A-8E4F-DF71F8EC918B}" styleName="Styl ciemny 1 — Ak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0A1B5D5-9B99-4C35-A422-299274C87663}" styleName="Styl pośredni 1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Styl jasny 3 — Ak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Styl jasny 2 — Ak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8D230F3-CF80-4859-8CE7-A43EE81993B5}" styleName="Styl jasny 1 — Ak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69043" autoAdjust="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901A0A-7B0E-42B5-9C37-0B9B488FBFDF}" type="doc">
      <dgm:prSet loTypeId="urn:microsoft.com/office/officeart/2005/8/layout/hierarchy1" loCatId="hierarchy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pl-PL"/>
        </a:p>
      </dgm:t>
    </dgm:pt>
    <dgm:pt modelId="{0954A847-15F6-415E-9323-C9D9380EF500}">
      <dgm:prSet phldrT="[Tekst]"/>
      <dgm:spPr/>
      <dgm:t>
        <a:bodyPr/>
        <a:lstStyle/>
        <a:p>
          <a:r>
            <a:rPr lang="pl-PL" dirty="0" smtClean="0"/>
            <a:t>Energia mechaniczna</a:t>
          </a:r>
          <a:endParaRPr lang="pl-PL" dirty="0"/>
        </a:p>
      </dgm:t>
    </dgm:pt>
    <dgm:pt modelId="{79895ADB-E9B7-4D6C-87E3-7F2FC5CDF6DF}" type="parTrans" cxnId="{E3A6F702-DB71-48CD-ABB5-3324CA5B4BAC}">
      <dgm:prSet/>
      <dgm:spPr/>
      <dgm:t>
        <a:bodyPr/>
        <a:lstStyle/>
        <a:p>
          <a:endParaRPr lang="pl-PL"/>
        </a:p>
      </dgm:t>
    </dgm:pt>
    <dgm:pt modelId="{892CDA30-F4F1-41D9-981A-2D284A150AD4}" type="sibTrans" cxnId="{E3A6F702-DB71-48CD-ABB5-3324CA5B4BAC}">
      <dgm:prSet/>
      <dgm:spPr/>
      <dgm:t>
        <a:bodyPr/>
        <a:lstStyle/>
        <a:p>
          <a:endParaRPr lang="pl-PL"/>
        </a:p>
      </dgm:t>
    </dgm:pt>
    <dgm:pt modelId="{1731E6F8-DA3E-44C6-AB07-6CB223BE1E3B}">
      <dgm:prSet phldrT="[Tekst]"/>
      <dgm:spPr/>
      <dgm:t>
        <a:bodyPr/>
        <a:lstStyle/>
        <a:p>
          <a:r>
            <a:rPr lang="pl-PL" dirty="0" smtClean="0"/>
            <a:t>Energia kinetyczna</a:t>
          </a:r>
          <a:endParaRPr lang="pl-PL" dirty="0"/>
        </a:p>
      </dgm:t>
    </dgm:pt>
    <dgm:pt modelId="{A1643DF2-2B54-449B-B22B-35CCAD6E25C4}" type="parTrans" cxnId="{910E9576-A6DA-4510-936E-A9BAC7BE3412}">
      <dgm:prSet/>
      <dgm:spPr/>
      <dgm:t>
        <a:bodyPr/>
        <a:lstStyle/>
        <a:p>
          <a:endParaRPr lang="pl-PL"/>
        </a:p>
      </dgm:t>
    </dgm:pt>
    <dgm:pt modelId="{C7E6BBD7-C78D-4091-A644-E26F79000273}" type="sibTrans" cxnId="{910E9576-A6DA-4510-936E-A9BAC7BE3412}">
      <dgm:prSet/>
      <dgm:spPr/>
      <dgm:t>
        <a:bodyPr/>
        <a:lstStyle/>
        <a:p>
          <a:endParaRPr lang="pl-PL"/>
        </a:p>
      </dgm:t>
    </dgm:pt>
    <dgm:pt modelId="{64101406-AE50-40B2-A0B6-F76B7AC0820E}">
      <dgm:prSet phldrT="[Tekst]"/>
      <dgm:spPr/>
      <dgm:t>
        <a:bodyPr/>
        <a:lstStyle/>
        <a:p>
          <a:r>
            <a:rPr lang="pl-PL" dirty="0" smtClean="0"/>
            <a:t>ruchu </a:t>
          </a:r>
        </a:p>
        <a:p>
          <a:r>
            <a:rPr lang="pl-PL" dirty="0" smtClean="0"/>
            <a:t>postępowego</a:t>
          </a:r>
          <a:endParaRPr lang="pl-PL" dirty="0"/>
        </a:p>
      </dgm:t>
    </dgm:pt>
    <dgm:pt modelId="{4D6404CE-C7EF-4646-ABA7-E64B55A4D0A4}" type="parTrans" cxnId="{843002AD-970E-4D0D-AF2E-A10B32719729}">
      <dgm:prSet/>
      <dgm:spPr/>
      <dgm:t>
        <a:bodyPr/>
        <a:lstStyle/>
        <a:p>
          <a:endParaRPr lang="pl-PL"/>
        </a:p>
      </dgm:t>
    </dgm:pt>
    <dgm:pt modelId="{32538C83-ED92-43EB-BE7E-8201851A6EF6}" type="sibTrans" cxnId="{843002AD-970E-4D0D-AF2E-A10B32719729}">
      <dgm:prSet/>
      <dgm:spPr/>
      <dgm:t>
        <a:bodyPr/>
        <a:lstStyle/>
        <a:p>
          <a:endParaRPr lang="pl-PL"/>
        </a:p>
      </dgm:t>
    </dgm:pt>
    <dgm:pt modelId="{672E0EC4-7E37-4C51-9BA0-742A4779F98C}">
      <dgm:prSet phldrT="[Tekst]"/>
      <dgm:spPr/>
      <dgm:t>
        <a:bodyPr/>
        <a:lstStyle/>
        <a:p>
          <a:r>
            <a:rPr lang="pl-PL" dirty="0" smtClean="0"/>
            <a:t>ruchu obrotowego</a:t>
          </a:r>
          <a:endParaRPr lang="pl-PL" dirty="0"/>
        </a:p>
      </dgm:t>
    </dgm:pt>
    <dgm:pt modelId="{1F684BB9-2755-4D9F-859B-3F3A6D818A28}" type="parTrans" cxnId="{DD800567-6DB4-44A0-BEFC-D1A8167DC350}">
      <dgm:prSet/>
      <dgm:spPr/>
      <dgm:t>
        <a:bodyPr/>
        <a:lstStyle/>
        <a:p>
          <a:endParaRPr lang="pl-PL"/>
        </a:p>
      </dgm:t>
    </dgm:pt>
    <dgm:pt modelId="{2A15281D-505B-4E40-A0F0-9CBD1C6DFE6E}" type="sibTrans" cxnId="{DD800567-6DB4-44A0-BEFC-D1A8167DC350}">
      <dgm:prSet/>
      <dgm:spPr/>
      <dgm:t>
        <a:bodyPr/>
        <a:lstStyle/>
        <a:p>
          <a:endParaRPr lang="pl-PL"/>
        </a:p>
      </dgm:t>
    </dgm:pt>
    <dgm:pt modelId="{ED72F895-5A97-49C0-9247-C4985895C356}">
      <dgm:prSet phldrT="[Tekst]"/>
      <dgm:spPr/>
      <dgm:t>
        <a:bodyPr/>
        <a:lstStyle/>
        <a:p>
          <a:r>
            <a:rPr lang="pl-PL" dirty="0" smtClean="0"/>
            <a:t>Energia potencjalna</a:t>
          </a:r>
          <a:endParaRPr lang="pl-PL" dirty="0"/>
        </a:p>
      </dgm:t>
    </dgm:pt>
    <dgm:pt modelId="{74C7DF86-2A52-4C32-95B0-4591467B35FE}" type="parTrans" cxnId="{B7D11E6B-2529-427E-942E-823DC07C49A0}">
      <dgm:prSet/>
      <dgm:spPr/>
      <dgm:t>
        <a:bodyPr/>
        <a:lstStyle/>
        <a:p>
          <a:endParaRPr lang="pl-PL"/>
        </a:p>
      </dgm:t>
    </dgm:pt>
    <dgm:pt modelId="{DD255184-8233-49CD-A8AD-540F6E7FB8D6}" type="sibTrans" cxnId="{B7D11E6B-2529-427E-942E-823DC07C49A0}">
      <dgm:prSet/>
      <dgm:spPr/>
      <dgm:t>
        <a:bodyPr/>
        <a:lstStyle/>
        <a:p>
          <a:endParaRPr lang="pl-PL"/>
        </a:p>
      </dgm:t>
    </dgm:pt>
    <dgm:pt modelId="{ADDFA6AB-299F-4E79-BFC9-D0857173FA2B}">
      <dgm:prSet phldrT="[Tekst]"/>
      <dgm:spPr/>
      <dgm:t>
        <a:bodyPr/>
        <a:lstStyle/>
        <a:p>
          <a:r>
            <a:rPr lang="pl-PL" dirty="0" smtClean="0"/>
            <a:t>ciężkości (grawitacyjna)</a:t>
          </a:r>
          <a:endParaRPr lang="pl-PL" dirty="0"/>
        </a:p>
      </dgm:t>
    </dgm:pt>
    <dgm:pt modelId="{8325E774-0539-4933-94C6-F55B37A15F3F}" type="parTrans" cxnId="{A2CEB57C-D42B-4F8E-AADB-CB95A3D56D85}">
      <dgm:prSet/>
      <dgm:spPr/>
      <dgm:t>
        <a:bodyPr/>
        <a:lstStyle/>
        <a:p>
          <a:endParaRPr lang="pl-PL"/>
        </a:p>
      </dgm:t>
    </dgm:pt>
    <dgm:pt modelId="{6E737C91-61EE-49ED-BB26-0B1B16DB1A9D}" type="sibTrans" cxnId="{A2CEB57C-D42B-4F8E-AADB-CB95A3D56D85}">
      <dgm:prSet/>
      <dgm:spPr/>
      <dgm:t>
        <a:bodyPr/>
        <a:lstStyle/>
        <a:p>
          <a:endParaRPr lang="pl-PL"/>
        </a:p>
      </dgm:t>
    </dgm:pt>
    <dgm:pt modelId="{356DCAB6-E3D1-45D6-9459-7D934896332B}">
      <dgm:prSet/>
      <dgm:spPr/>
      <dgm:t>
        <a:bodyPr/>
        <a:lstStyle/>
        <a:p>
          <a:r>
            <a:rPr lang="pl-PL" dirty="0" smtClean="0"/>
            <a:t>sprężystości</a:t>
          </a:r>
          <a:endParaRPr lang="pl-PL" dirty="0"/>
        </a:p>
      </dgm:t>
    </dgm:pt>
    <dgm:pt modelId="{E1924931-551C-407E-B556-72A6AE1466B0}" type="parTrans" cxnId="{A418E00F-8096-478E-90BE-605CD99688DD}">
      <dgm:prSet/>
      <dgm:spPr/>
      <dgm:t>
        <a:bodyPr/>
        <a:lstStyle/>
        <a:p>
          <a:endParaRPr lang="pl-PL"/>
        </a:p>
      </dgm:t>
    </dgm:pt>
    <dgm:pt modelId="{D3CDE0B3-9B81-4F4D-889F-C9D3D5E84646}" type="sibTrans" cxnId="{A418E00F-8096-478E-90BE-605CD99688DD}">
      <dgm:prSet/>
      <dgm:spPr/>
      <dgm:t>
        <a:bodyPr/>
        <a:lstStyle/>
        <a:p>
          <a:endParaRPr lang="pl-PL"/>
        </a:p>
      </dgm:t>
    </dgm:pt>
    <dgm:pt modelId="{211F5367-FF54-4604-8B4F-D512762D0293}" type="pres">
      <dgm:prSet presAssocID="{63901A0A-7B0E-42B5-9C37-0B9B488FBFD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l-PL"/>
        </a:p>
      </dgm:t>
    </dgm:pt>
    <dgm:pt modelId="{7B922005-AFC9-4345-ADDD-7C15F36B27A1}" type="pres">
      <dgm:prSet presAssocID="{0954A847-15F6-415E-9323-C9D9380EF500}" presName="hierRoot1" presStyleCnt="0"/>
      <dgm:spPr/>
    </dgm:pt>
    <dgm:pt modelId="{A4D56659-B21E-4B25-948F-8EAAB14D8069}" type="pres">
      <dgm:prSet presAssocID="{0954A847-15F6-415E-9323-C9D9380EF500}" presName="composite" presStyleCnt="0"/>
      <dgm:spPr/>
    </dgm:pt>
    <dgm:pt modelId="{0EAFF728-6522-4960-B299-140C7EDF9230}" type="pres">
      <dgm:prSet presAssocID="{0954A847-15F6-415E-9323-C9D9380EF500}" presName="background" presStyleLbl="node0" presStyleIdx="0" presStyleCnt="1"/>
      <dgm:spPr/>
    </dgm:pt>
    <dgm:pt modelId="{7E4EBB3D-43A8-4B30-A621-B399956696EE}" type="pres">
      <dgm:prSet presAssocID="{0954A847-15F6-415E-9323-C9D9380EF500}" presName="text" presStyleLbl="fgAcc0" presStyleIdx="0" presStyleCnt="1" custLinFactNeighborX="1106" custLinFactNeighborY="-43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3F5F010F-8442-4A53-93F9-C8DA18F8FDFE}" type="pres">
      <dgm:prSet presAssocID="{0954A847-15F6-415E-9323-C9D9380EF500}" presName="hierChild2" presStyleCnt="0"/>
      <dgm:spPr/>
    </dgm:pt>
    <dgm:pt modelId="{E65898DA-20E8-4237-A2BE-5ECE2BBB9C69}" type="pres">
      <dgm:prSet presAssocID="{A1643DF2-2B54-449B-B22B-35CCAD6E25C4}" presName="Name10" presStyleLbl="parChTrans1D2" presStyleIdx="0" presStyleCnt="2"/>
      <dgm:spPr/>
      <dgm:t>
        <a:bodyPr/>
        <a:lstStyle/>
        <a:p>
          <a:endParaRPr lang="pl-PL"/>
        </a:p>
      </dgm:t>
    </dgm:pt>
    <dgm:pt modelId="{CC519936-FF0F-4989-9007-DE1DEBC66B29}" type="pres">
      <dgm:prSet presAssocID="{1731E6F8-DA3E-44C6-AB07-6CB223BE1E3B}" presName="hierRoot2" presStyleCnt="0"/>
      <dgm:spPr/>
    </dgm:pt>
    <dgm:pt modelId="{68453353-937D-48D3-8AF3-0699423A662C}" type="pres">
      <dgm:prSet presAssocID="{1731E6F8-DA3E-44C6-AB07-6CB223BE1E3B}" presName="composite2" presStyleCnt="0"/>
      <dgm:spPr/>
    </dgm:pt>
    <dgm:pt modelId="{CA5A48C9-63F9-467D-9C9F-398479B07D07}" type="pres">
      <dgm:prSet presAssocID="{1731E6F8-DA3E-44C6-AB07-6CB223BE1E3B}" presName="background2" presStyleLbl="node2" presStyleIdx="0" presStyleCnt="2"/>
      <dgm:spPr/>
    </dgm:pt>
    <dgm:pt modelId="{DEE026B9-4470-4425-A602-EEA1C0710A00}" type="pres">
      <dgm:prSet presAssocID="{1731E6F8-DA3E-44C6-AB07-6CB223BE1E3B}" presName="text2" presStyleLbl="fgAcc2" presStyleIdx="0" presStyleCnt="2" custLinFactNeighborX="774" custLinFactNeighborY="-439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6F3A6539-D146-4CCB-A253-FA5618384053}" type="pres">
      <dgm:prSet presAssocID="{1731E6F8-DA3E-44C6-AB07-6CB223BE1E3B}" presName="hierChild3" presStyleCnt="0"/>
      <dgm:spPr/>
    </dgm:pt>
    <dgm:pt modelId="{DCAA2E96-78F0-4126-A835-C8026DBAFE1B}" type="pres">
      <dgm:prSet presAssocID="{4D6404CE-C7EF-4646-ABA7-E64B55A4D0A4}" presName="Name17" presStyleLbl="parChTrans1D3" presStyleIdx="0" presStyleCnt="4"/>
      <dgm:spPr/>
      <dgm:t>
        <a:bodyPr/>
        <a:lstStyle/>
        <a:p>
          <a:endParaRPr lang="pl-PL"/>
        </a:p>
      </dgm:t>
    </dgm:pt>
    <dgm:pt modelId="{7F4B0311-688B-43D2-A22A-D171DAD3BD89}" type="pres">
      <dgm:prSet presAssocID="{64101406-AE50-40B2-A0B6-F76B7AC0820E}" presName="hierRoot3" presStyleCnt="0"/>
      <dgm:spPr/>
    </dgm:pt>
    <dgm:pt modelId="{984F814D-58BE-4198-8441-38828915B662}" type="pres">
      <dgm:prSet presAssocID="{64101406-AE50-40B2-A0B6-F76B7AC0820E}" presName="composite3" presStyleCnt="0"/>
      <dgm:spPr/>
    </dgm:pt>
    <dgm:pt modelId="{F1D5C9E2-E4D5-4210-B31A-04176362A698}" type="pres">
      <dgm:prSet presAssocID="{64101406-AE50-40B2-A0B6-F76B7AC0820E}" presName="background3" presStyleLbl="node3" presStyleIdx="0" presStyleCnt="4"/>
      <dgm:spPr/>
    </dgm:pt>
    <dgm:pt modelId="{696273CB-4229-4F92-9C57-4DCFC683BB9A}" type="pres">
      <dgm:prSet presAssocID="{64101406-AE50-40B2-A0B6-F76B7AC0820E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D4D2F3D0-F5D6-498B-83E3-D6FB063B4545}" type="pres">
      <dgm:prSet presAssocID="{64101406-AE50-40B2-A0B6-F76B7AC0820E}" presName="hierChild4" presStyleCnt="0"/>
      <dgm:spPr/>
    </dgm:pt>
    <dgm:pt modelId="{AB36EC67-BD66-4CE8-AB1B-A03B859CD163}" type="pres">
      <dgm:prSet presAssocID="{1F684BB9-2755-4D9F-859B-3F3A6D818A28}" presName="Name17" presStyleLbl="parChTrans1D3" presStyleIdx="1" presStyleCnt="4"/>
      <dgm:spPr/>
      <dgm:t>
        <a:bodyPr/>
        <a:lstStyle/>
        <a:p>
          <a:endParaRPr lang="pl-PL"/>
        </a:p>
      </dgm:t>
    </dgm:pt>
    <dgm:pt modelId="{95E9728A-6A94-48EC-8717-48C2B077A974}" type="pres">
      <dgm:prSet presAssocID="{672E0EC4-7E37-4C51-9BA0-742A4779F98C}" presName="hierRoot3" presStyleCnt="0"/>
      <dgm:spPr/>
    </dgm:pt>
    <dgm:pt modelId="{2544A719-8AD1-49C1-A54D-F21BA0A15538}" type="pres">
      <dgm:prSet presAssocID="{672E0EC4-7E37-4C51-9BA0-742A4779F98C}" presName="composite3" presStyleCnt="0"/>
      <dgm:spPr/>
    </dgm:pt>
    <dgm:pt modelId="{3DF13A07-8BA3-4D3A-9F52-022D479459EE}" type="pres">
      <dgm:prSet presAssocID="{672E0EC4-7E37-4C51-9BA0-742A4779F98C}" presName="background3" presStyleLbl="node3" presStyleIdx="1" presStyleCnt="4"/>
      <dgm:spPr/>
    </dgm:pt>
    <dgm:pt modelId="{3EF73B20-5D45-42CE-A07B-5351F8A7B435}" type="pres">
      <dgm:prSet presAssocID="{672E0EC4-7E37-4C51-9BA0-742A4779F98C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DD8C0D77-691D-4FDC-9E5C-ACD90A0C2FA6}" type="pres">
      <dgm:prSet presAssocID="{672E0EC4-7E37-4C51-9BA0-742A4779F98C}" presName="hierChild4" presStyleCnt="0"/>
      <dgm:spPr/>
    </dgm:pt>
    <dgm:pt modelId="{322B4963-C337-46F9-AC3D-3FCED4356290}" type="pres">
      <dgm:prSet presAssocID="{74C7DF86-2A52-4C32-95B0-4591467B35FE}" presName="Name10" presStyleLbl="parChTrans1D2" presStyleIdx="1" presStyleCnt="2"/>
      <dgm:spPr/>
      <dgm:t>
        <a:bodyPr/>
        <a:lstStyle/>
        <a:p>
          <a:endParaRPr lang="pl-PL"/>
        </a:p>
      </dgm:t>
    </dgm:pt>
    <dgm:pt modelId="{0A078D6A-B293-41BF-A9DD-1A0085357A5C}" type="pres">
      <dgm:prSet presAssocID="{ED72F895-5A97-49C0-9247-C4985895C356}" presName="hierRoot2" presStyleCnt="0"/>
      <dgm:spPr/>
    </dgm:pt>
    <dgm:pt modelId="{920E6D56-AAFB-4A8D-BD60-550D51112930}" type="pres">
      <dgm:prSet presAssocID="{ED72F895-5A97-49C0-9247-C4985895C356}" presName="composite2" presStyleCnt="0"/>
      <dgm:spPr/>
    </dgm:pt>
    <dgm:pt modelId="{8ECB25D9-8987-4718-9372-458A689AC458}" type="pres">
      <dgm:prSet presAssocID="{ED72F895-5A97-49C0-9247-C4985895C356}" presName="background2" presStyleLbl="node2" presStyleIdx="1" presStyleCnt="2"/>
      <dgm:spPr/>
    </dgm:pt>
    <dgm:pt modelId="{0E4844DD-2F74-4ED6-8646-A36ECE0870BA}" type="pres">
      <dgm:prSet presAssocID="{ED72F895-5A97-49C0-9247-C4985895C356}" presName="text2" presStyleLbl="fgAcc2" presStyleIdx="1" presStyleCnt="2" custLinFactNeighborX="-1228" custLinFactNeighborY="5160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9476EF0D-B5E2-43D4-896B-E08777964C13}" type="pres">
      <dgm:prSet presAssocID="{ED72F895-5A97-49C0-9247-C4985895C356}" presName="hierChild3" presStyleCnt="0"/>
      <dgm:spPr/>
    </dgm:pt>
    <dgm:pt modelId="{0837821F-FEF3-4CB7-A024-034E5B2BD6E9}" type="pres">
      <dgm:prSet presAssocID="{8325E774-0539-4933-94C6-F55B37A15F3F}" presName="Name17" presStyleLbl="parChTrans1D3" presStyleIdx="2" presStyleCnt="4"/>
      <dgm:spPr/>
      <dgm:t>
        <a:bodyPr/>
        <a:lstStyle/>
        <a:p>
          <a:endParaRPr lang="pl-PL"/>
        </a:p>
      </dgm:t>
    </dgm:pt>
    <dgm:pt modelId="{970E8F1C-2E01-44B6-9E79-07543907A469}" type="pres">
      <dgm:prSet presAssocID="{ADDFA6AB-299F-4E79-BFC9-D0857173FA2B}" presName="hierRoot3" presStyleCnt="0"/>
      <dgm:spPr/>
    </dgm:pt>
    <dgm:pt modelId="{4EAB9C22-A334-4C10-844F-0AE29DCEA25A}" type="pres">
      <dgm:prSet presAssocID="{ADDFA6AB-299F-4E79-BFC9-D0857173FA2B}" presName="composite3" presStyleCnt="0"/>
      <dgm:spPr/>
    </dgm:pt>
    <dgm:pt modelId="{F7677889-C881-4816-9A55-F92AB3F5EA8B}" type="pres">
      <dgm:prSet presAssocID="{ADDFA6AB-299F-4E79-BFC9-D0857173FA2B}" presName="background3" presStyleLbl="node3" presStyleIdx="2" presStyleCnt="4"/>
      <dgm:spPr/>
    </dgm:pt>
    <dgm:pt modelId="{B5685464-81E3-4D37-869C-74A236799625}" type="pres">
      <dgm:prSet presAssocID="{ADDFA6AB-299F-4E79-BFC9-D0857173FA2B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495489EA-B1C5-42D7-A859-966761BB0219}" type="pres">
      <dgm:prSet presAssocID="{ADDFA6AB-299F-4E79-BFC9-D0857173FA2B}" presName="hierChild4" presStyleCnt="0"/>
      <dgm:spPr/>
    </dgm:pt>
    <dgm:pt modelId="{5BFA822A-E940-49E1-923B-C8389D7EDE74}" type="pres">
      <dgm:prSet presAssocID="{E1924931-551C-407E-B556-72A6AE1466B0}" presName="Name17" presStyleLbl="parChTrans1D3" presStyleIdx="3" presStyleCnt="4"/>
      <dgm:spPr/>
      <dgm:t>
        <a:bodyPr/>
        <a:lstStyle/>
        <a:p>
          <a:endParaRPr lang="pl-PL"/>
        </a:p>
      </dgm:t>
    </dgm:pt>
    <dgm:pt modelId="{738CC9C1-1862-4FAD-B03C-1FCF8E2EF68F}" type="pres">
      <dgm:prSet presAssocID="{356DCAB6-E3D1-45D6-9459-7D934896332B}" presName="hierRoot3" presStyleCnt="0"/>
      <dgm:spPr/>
    </dgm:pt>
    <dgm:pt modelId="{C76E5F91-1E03-461C-9BBB-810E0BEC98A0}" type="pres">
      <dgm:prSet presAssocID="{356DCAB6-E3D1-45D6-9459-7D934896332B}" presName="composite3" presStyleCnt="0"/>
      <dgm:spPr/>
    </dgm:pt>
    <dgm:pt modelId="{4D0FBE2E-F3CF-43B2-806B-CBB8677FB20C}" type="pres">
      <dgm:prSet presAssocID="{356DCAB6-E3D1-45D6-9459-7D934896332B}" presName="background3" presStyleLbl="node3" presStyleIdx="3" presStyleCnt="4"/>
      <dgm:spPr/>
    </dgm:pt>
    <dgm:pt modelId="{F6665EB6-C232-420E-AAC1-94CAFFEC0C4C}" type="pres">
      <dgm:prSet presAssocID="{356DCAB6-E3D1-45D6-9459-7D934896332B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015248C2-0196-4B33-A910-536E20F2D0AC}" type="pres">
      <dgm:prSet presAssocID="{356DCAB6-E3D1-45D6-9459-7D934896332B}" presName="hierChild4" presStyleCnt="0"/>
      <dgm:spPr/>
    </dgm:pt>
  </dgm:ptLst>
  <dgm:cxnLst>
    <dgm:cxn modelId="{7DF4A43E-9C7B-4F1D-8C94-90FCBB56D411}" type="presOf" srcId="{356DCAB6-E3D1-45D6-9459-7D934896332B}" destId="{F6665EB6-C232-420E-AAC1-94CAFFEC0C4C}" srcOrd="0" destOrd="0" presId="urn:microsoft.com/office/officeart/2005/8/layout/hierarchy1"/>
    <dgm:cxn modelId="{AC56703A-AAAF-4504-B71D-2803CDCB9727}" type="presOf" srcId="{0954A847-15F6-415E-9323-C9D9380EF500}" destId="{7E4EBB3D-43A8-4B30-A621-B399956696EE}" srcOrd="0" destOrd="0" presId="urn:microsoft.com/office/officeart/2005/8/layout/hierarchy1"/>
    <dgm:cxn modelId="{C5F3BFB0-8106-415D-A524-871259618831}" type="presOf" srcId="{672E0EC4-7E37-4C51-9BA0-742A4779F98C}" destId="{3EF73B20-5D45-42CE-A07B-5351F8A7B435}" srcOrd="0" destOrd="0" presId="urn:microsoft.com/office/officeart/2005/8/layout/hierarchy1"/>
    <dgm:cxn modelId="{52B2E6A3-9D8E-492D-B0EF-7867D7B3A1EB}" type="presOf" srcId="{1F684BB9-2755-4D9F-859B-3F3A6D818A28}" destId="{AB36EC67-BD66-4CE8-AB1B-A03B859CD163}" srcOrd="0" destOrd="0" presId="urn:microsoft.com/office/officeart/2005/8/layout/hierarchy1"/>
    <dgm:cxn modelId="{A2CEB57C-D42B-4F8E-AADB-CB95A3D56D85}" srcId="{ED72F895-5A97-49C0-9247-C4985895C356}" destId="{ADDFA6AB-299F-4E79-BFC9-D0857173FA2B}" srcOrd="0" destOrd="0" parTransId="{8325E774-0539-4933-94C6-F55B37A15F3F}" sibTransId="{6E737C91-61EE-49ED-BB26-0B1B16DB1A9D}"/>
    <dgm:cxn modelId="{A418E00F-8096-478E-90BE-605CD99688DD}" srcId="{ED72F895-5A97-49C0-9247-C4985895C356}" destId="{356DCAB6-E3D1-45D6-9459-7D934896332B}" srcOrd="1" destOrd="0" parTransId="{E1924931-551C-407E-B556-72A6AE1466B0}" sibTransId="{D3CDE0B3-9B81-4F4D-889F-C9D3D5E84646}"/>
    <dgm:cxn modelId="{49B66618-6F33-43AA-84FF-BCD8DB3F460A}" type="presOf" srcId="{ADDFA6AB-299F-4E79-BFC9-D0857173FA2B}" destId="{B5685464-81E3-4D37-869C-74A236799625}" srcOrd="0" destOrd="0" presId="urn:microsoft.com/office/officeart/2005/8/layout/hierarchy1"/>
    <dgm:cxn modelId="{D10DD65E-9964-4109-AC8E-86A28201DA52}" type="presOf" srcId="{1731E6F8-DA3E-44C6-AB07-6CB223BE1E3B}" destId="{DEE026B9-4470-4425-A602-EEA1C0710A00}" srcOrd="0" destOrd="0" presId="urn:microsoft.com/office/officeart/2005/8/layout/hierarchy1"/>
    <dgm:cxn modelId="{831D191F-C0A0-4BD8-93C7-F16B6C95CABA}" type="presOf" srcId="{4D6404CE-C7EF-4646-ABA7-E64B55A4D0A4}" destId="{DCAA2E96-78F0-4126-A835-C8026DBAFE1B}" srcOrd="0" destOrd="0" presId="urn:microsoft.com/office/officeart/2005/8/layout/hierarchy1"/>
    <dgm:cxn modelId="{DD800567-6DB4-44A0-BEFC-D1A8167DC350}" srcId="{1731E6F8-DA3E-44C6-AB07-6CB223BE1E3B}" destId="{672E0EC4-7E37-4C51-9BA0-742A4779F98C}" srcOrd="1" destOrd="0" parTransId="{1F684BB9-2755-4D9F-859B-3F3A6D818A28}" sibTransId="{2A15281D-505B-4E40-A0F0-9CBD1C6DFE6E}"/>
    <dgm:cxn modelId="{843002AD-970E-4D0D-AF2E-A10B32719729}" srcId="{1731E6F8-DA3E-44C6-AB07-6CB223BE1E3B}" destId="{64101406-AE50-40B2-A0B6-F76B7AC0820E}" srcOrd="0" destOrd="0" parTransId="{4D6404CE-C7EF-4646-ABA7-E64B55A4D0A4}" sibTransId="{32538C83-ED92-43EB-BE7E-8201851A6EF6}"/>
    <dgm:cxn modelId="{47885979-A311-4FE7-8B26-778485888B2C}" type="presOf" srcId="{ED72F895-5A97-49C0-9247-C4985895C356}" destId="{0E4844DD-2F74-4ED6-8646-A36ECE0870BA}" srcOrd="0" destOrd="0" presId="urn:microsoft.com/office/officeart/2005/8/layout/hierarchy1"/>
    <dgm:cxn modelId="{146FE2C9-F251-4613-A068-45E3E925C42B}" type="presOf" srcId="{8325E774-0539-4933-94C6-F55B37A15F3F}" destId="{0837821F-FEF3-4CB7-A024-034E5B2BD6E9}" srcOrd="0" destOrd="0" presId="urn:microsoft.com/office/officeart/2005/8/layout/hierarchy1"/>
    <dgm:cxn modelId="{910E9576-A6DA-4510-936E-A9BAC7BE3412}" srcId="{0954A847-15F6-415E-9323-C9D9380EF500}" destId="{1731E6F8-DA3E-44C6-AB07-6CB223BE1E3B}" srcOrd="0" destOrd="0" parTransId="{A1643DF2-2B54-449B-B22B-35CCAD6E25C4}" sibTransId="{C7E6BBD7-C78D-4091-A644-E26F79000273}"/>
    <dgm:cxn modelId="{B7D11E6B-2529-427E-942E-823DC07C49A0}" srcId="{0954A847-15F6-415E-9323-C9D9380EF500}" destId="{ED72F895-5A97-49C0-9247-C4985895C356}" srcOrd="1" destOrd="0" parTransId="{74C7DF86-2A52-4C32-95B0-4591467B35FE}" sibTransId="{DD255184-8233-49CD-A8AD-540F6E7FB8D6}"/>
    <dgm:cxn modelId="{C1E96509-FD99-4FE3-B924-CABD18EDB9DA}" type="presOf" srcId="{64101406-AE50-40B2-A0B6-F76B7AC0820E}" destId="{696273CB-4229-4F92-9C57-4DCFC683BB9A}" srcOrd="0" destOrd="0" presId="urn:microsoft.com/office/officeart/2005/8/layout/hierarchy1"/>
    <dgm:cxn modelId="{EA8A2919-9BE5-4353-963A-ADF5EE70D875}" type="presOf" srcId="{63901A0A-7B0E-42B5-9C37-0B9B488FBFDF}" destId="{211F5367-FF54-4604-8B4F-D512762D0293}" srcOrd="0" destOrd="0" presId="urn:microsoft.com/office/officeart/2005/8/layout/hierarchy1"/>
    <dgm:cxn modelId="{B28043DB-D8FF-4198-B1A7-80B220D51C1C}" type="presOf" srcId="{74C7DF86-2A52-4C32-95B0-4591467B35FE}" destId="{322B4963-C337-46F9-AC3D-3FCED4356290}" srcOrd="0" destOrd="0" presId="urn:microsoft.com/office/officeart/2005/8/layout/hierarchy1"/>
    <dgm:cxn modelId="{160E3D82-8D78-4857-A543-01F98B9609A9}" type="presOf" srcId="{A1643DF2-2B54-449B-B22B-35CCAD6E25C4}" destId="{E65898DA-20E8-4237-A2BE-5ECE2BBB9C69}" srcOrd="0" destOrd="0" presId="urn:microsoft.com/office/officeart/2005/8/layout/hierarchy1"/>
    <dgm:cxn modelId="{E3A6F702-DB71-48CD-ABB5-3324CA5B4BAC}" srcId="{63901A0A-7B0E-42B5-9C37-0B9B488FBFDF}" destId="{0954A847-15F6-415E-9323-C9D9380EF500}" srcOrd="0" destOrd="0" parTransId="{79895ADB-E9B7-4D6C-87E3-7F2FC5CDF6DF}" sibTransId="{892CDA30-F4F1-41D9-981A-2D284A150AD4}"/>
    <dgm:cxn modelId="{BE84E103-B4FD-4554-8E9D-7F9EBA997267}" type="presOf" srcId="{E1924931-551C-407E-B556-72A6AE1466B0}" destId="{5BFA822A-E940-49E1-923B-C8389D7EDE74}" srcOrd="0" destOrd="0" presId="urn:microsoft.com/office/officeart/2005/8/layout/hierarchy1"/>
    <dgm:cxn modelId="{C3A2B56E-F3D0-4DBF-A0B4-B52DED4447BF}" type="presParOf" srcId="{211F5367-FF54-4604-8B4F-D512762D0293}" destId="{7B922005-AFC9-4345-ADDD-7C15F36B27A1}" srcOrd="0" destOrd="0" presId="urn:microsoft.com/office/officeart/2005/8/layout/hierarchy1"/>
    <dgm:cxn modelId="{403BCA2F-9F07-4C1C-BABC-1D136F115A5D}" type="presParOf" srcId="{7B922005-AFC9-4345-ADDD-7C15F36B27A1}" destId="{A4D56659-B21E-4B25-948F-8EAAB14D8069}" srcOrd="0" destOrd="0" presId="urn:microsoft.com/office/officeart/2005/8/layout/hierarchy1"/>
    <dgm:cxn modelId="{4B38E9C7-AB96-4FBE-8D4B-02ED5BD8CB38}" type="presParOf" srcId="{A4D56659-B21E-4B25-948F-8EAAB14D8069}" destId="{0EAFF728-6522-4960-B299-140C7EDF9230}" srcOrd="0" destOrd="0" presId="urn:microsoft.com/office/officeart/2005/8/layout/hierarchy1"/>
    <dgm:cxn modelId="{4C01B285-8FE9-418D-9D40-0872A797B96E}" type="presParOf" srcId="{A4D56659-B21E-4B25-948F-8EAAB14D8069}" destId="{7E4EBB3D-43A8-4B30-A621-B399956696EE}" srcOrd="1" destOrd="0" presId="urn:microsoft.com/office/officeart/2005/8/layout/hierarchy1"/>
    <dgm:cxn modelId="{20AC5CB1-7E2F-4B1A-A483-C5417925692C}" type="presParOf" srcId="{7B922005-AFC9-4345-ADDD-7C15F36B27A1}" destId="{3F5F010F-8442-4A53-93F9-C8DA18F8FDFE}" srcOrd="1" destOrd="0" presId="urn:microsoft.com/office/officeart/2005/8/layout/hierarchy1"/>
    <dgm:cxn modelId="{A9CDF98B-6A21-4521-9F6F-1681395523E6}" type="presParOf" srcId="{3F5F010F-8442-4A53-93F9-C8DA18F8FDFE}" destId="{E65898DA-20E8-4237-A2BE-5ECE2BBB9C69}" srcOrd="0" destOrd="0" presId="urn:microsoft.com/office/officeart/2005/8/layout/hierarchy1"/>
    <dgm:cxn modelId="{A38EA913-223E-4C75-A548-BA491B0A8C53}" type="presParOf" srcId="{3F5F010F-8442-4A53-93F9-C8DA18F8FDFE}" destId="{CC519936-FF0F-4989-9007-DE1DEBC66B29}" srcOrd="1" destOrd="0" presId="urn:microsoft.com/office/officeart/2005/8/layout/hierarchy1"/>
    <dgm:cxn modelId="{691A60FA-ED32-4CD6-B0C5-AD230201DABF}" type="presParOf" srcId="{CC519936-FF0F-4989-9007-DE1DEBC66B29}" destId="{68453353-937D-48D3-8AF3-0699423A662C}" srcOrd="0" destOrd="0" presId="urn:microsoft.com/office/officeart/2005/8/layout/hierarchy1"/>
    <dgm:cxn modelId="{A359F350-A70E-42B2-80ED-2519F535A8D9}" type="presParOf" srcId="{68453353-937D-48D3-8AF3-0699423A662C}" destId="{CA5A48C9-63F9-467D-9C9F-398479B07D07}" srcOrd="0" destOrd="0" presId="urn:microsoft.com/office/officeart/2005/8/layout/hierarchy1"/>
    <dgm:cxn modelId="{2D6976F7-3CF3-4AD1-B863-31B6A9F0222F}" type="presParOf" srcId="{68453353-937D-48D3-8AF3-0699423A662C}" destId="{DEE026B9-4470-4425-A602-EEA1C0710A00}" srcOrd="1" destOrd="0" presId="urn:microsoft.com/office/officeart/2005/8/layout/hierarchy1"/>
    <dgm:cxn modelId="{C9F4B8CE-1B6E-4601-A033-6A17D8A49FBA}" type="presParOf" srcId="{CC519936-FF0F-4989-9007-DE1DEBC66B29}" destId="{6F3A6539-D146-4CCB-A253-FA5618384053}" srcOrd="1" destOrd="0" presId="urn:microsoft.com/office/officeart/2005/8/layout/hierarchy1"/>
    <dgm:cxn modelId="{34ED20DF-9B03-4A2A-935B-E9E42F741DEC}" type="presParOf" srcId="{6F3A6539-D146-4CCB-A253-FA5618384053}" destId="{DCAA2E96-78F0-4126-A835-C8026DBAFE1B}" srcOrd="0" destOrd="0" presId="urn:microsoft.com/office/officeart/2005/8/layout/hierarchy1"/>
    <dgm:cxn modelId="{4A90B11C-0244-477A-AABA-BE15E50CB699}" type="presParOf" srcId="{6F3A6539-D146-4CCB-A253-FA5618384053}" destId="{7F4B0311-688B-43D2-A22A-D171DAD3BD89}" srcOrd="1" destOrd="0" presId="urn:microsoft.com/office/officeart/2005/8/layout/hierarchy1"/>
    <dgm:cxn modelId="{DB3BABA4-4AA8-47CB-B2FE-3D3D37D8A963}" type="presParOf" srcId="{7F4B0311-688B-43D2-A22A-D171DAD3BD89}" destId="{984F814D-58BE-4198-8441-38828915B662}" srcOrd="0" destOrd="0" presId="urn:microsoft.com/office/officeart/2005/8/layout/hierarchy1"/>
    <dgm:cxn modelId="{6E5BCAAE-488A-4EA4-8F20-1892930D400F}" type="presParOf" srcId="{984F814D-58BE-4198-8441-38828915B662}" destId="{F1D5C9E2-E4D5-4210-B31A-04176362A698}" srcOrd="0" destOrd="0" presId="urn:microsoft.com/office/officeart/2005/8/layout/hierarchy1"/>
    <dgm:cxn modelId="{C6126271-9016-482A-9C39-0FE418D6C57F}" type="presParOf" srcId="{984F814D-58BE-4198-8441-38828915B662}" destId="{696273CB-4229-4F92-9C57-4DCFC683BB9A}" srcOrd="1" destOrd="0" presId="urn:microsoft.com/office/officeart/2005/8/layout/hierarchy1"/>
    <dgm:cxn modelId="{8CD268B3-EFA2-40D7-99A4-04D8C91CD8DB}" type="presParOf" srcId="{7F4B0311-688B-43D2-A22A-D171DAD3BD89}" destId="{D4D2F3D0-F5D6-498B-83E3-D6FB063B4545}" srcOrd="1" destOrd="0" presId="urn:microsoft.com/office/officeart/2005/8/layout/hierarchy1"/>
    <dgm:cxn modelId="{E01C7275-40D3-4781-A4EE-4072395402D0}" type="presParOf" srcId="{6F3A6539-D146-4CCB-A253-FA5618384053}" destId="{AB36EC67-BD66-4CE8-AB1B-A03B859CD163}" srcOrd="2" destOrd="0" presId="urn:microsoft.com/office/officeart/2005/8/layout/hierarchy1"/>
    <dgm:cxn modelId="{DC769A99-B535-4741-9B9B-806086082D92}" type="presParOf" srcId="{6F3A6539-D146-4CCB-A253-FA5618384053}" destId="{95E9728A-6A94-48EC-8717-48C2B077A974}" srcOrd="3" destOrd="0" presId="urn:microsoft.com/office/officeart/2005/8/layout/hierarchy1"/>
    <dgm:cxn modelId="{8B0EE72F-D110-4890-9847-09E485E40AA4}" type="presParOf" srcId="{95E9728A-6A94-48EC-8717-48C2B077A974}" destId="{2544A719-8AD1-49C1-A54D-F21BA0A15538}" srcOrd="0" destOrd="0" presId="urn:microsoft.com/office/officeart/2005/8/layout/hierarchy1"/>
    <dgm:cxn modelId="{B3FDBCB6-5BA4-4990-AC6C-5FB6DC199442}" type="presParOf" srcId="{2544A719-8AD1-49C1-A54D-F21BA0A15538}" destId="{3DF13A07-8BA3-4D3A-9F52-022D479459EE}" srcOrd="0" destOrd="0" presId="urn:microsoft.com/office/officeart/2005/8/layout/hierarchy1"/>
    <dgm:cxn modelId="{CC423EE7-EB97-4ED5-83B5-24B8073480F0}" type="presParOf" srcId="{2544A719-8AD1-49C1-A54D-F21BA0A15538}" destId="{3EF73B20-5D45-42CE-A07B-5351F8A7B435}" srcOrd="1" destOrd="0" presId="urn:microsoft.com/office/officeart/2005/8/layout/hierarchy1"/>
    <dgm:cxn modelId="{04C7A1DA-56F4-4EF1-8616-9CC2BA638110}" type="presParOf" srcId="{95E9728A-6A94-48EC-8717-48C2B077A974}" destId="{DD8C0D77-691D-4FDC-9E5C-ACD90A0C2FA6}" srcOrd="1" destOrd="0" presId="urn:microsoft.com/office/officeart/2005/8/layout/hierarchy1"/>
    <dgm:cxn modelId="{5D26F317-A4C5-4FD6-B647-7D71621169DD}" type="presParOf" srcId="{3F5F010F-8442-4A53-93F9-C8DA18F8FDFE}" destId="{322B4963-C337-46F9-AC3D-3FCED4356290}" srcOrd="2" destOrd="0" presId="urn:microsoft.com/office/officeart/2005/8/layout/hierarchy1"/>
    <dgm:cxn modelId="{31EC273F-F32F-453F-8402-32384B905C12}" type="presParOf" srcId="{3F5F010F-8442-4A53-93F9-C8DA18F8FDFE}" destId="{0A078D6A-B293-41BF-A9DD-1A0085357A5C}" srcOrd="3" destOrd="0" presId="urn:microsoft.com/office/officeart/2005/8/layout/hierarchy1"/>
    <dgm:cxn modelId="{C12F7155-78CB-47C4-A18A-EC4CF940573B}" type="presParOf" srcId="{0A078D6A-B293-41BF-A9DD-1A0085357A5C}" destId="{920E6D56-AAFB-4A8D-BD60-550D51112930}" srcOrd="0" destOrd="0" presId="urn:microsoft.com/office/officeart/2005/8/layout/hierarchy1"/>
    <dgm:cxn modelId="{31E15D27-9990-4B93-9F9E-DFB9C1FE5EF3}" type="presParOf" srcId="{920E6D56-AAFB-4A8D-BD60-550D51112930}" destId="{8ECB25D9-8987-4718-9372-458A689AC458}" srcOrd="0" destOrd="0" presId="urn:microsoft.com/office/officeart/2005/8/layout/hierarchy1"/>
    <dgm:cxn modelId="{97C0DF40-6116-4563-86EF-D239AF0141B2}" type="presParOf" srcId="{920E6D56-AAFB-4A8D-BD60-550D51112930}" destId="{0E4844DD-2F74-4ED6-8646-A36ECE0870BA}" srcOrd="1" destOrd="0" presId="urn:microsoft.com/office/officeart/2005/8/layout/hierarchy1"/>
    <dgm:cxn modelId="{43331F77-0060-4D59-A89E-E909E0C857F8}" type="presParOf" srcId="{0A078D6A-B293-41BF-A9DD-1A0085357A5C}" destId="{9476EF0D-B5E2-43D4-896B-E08777964C13}" srcOrd="1" destOrd="0" presId="urn:microsoft.com/office/officeart/2005/8/layout/hierarchy1"/>
    <dgm:cxn modelId="{DDD797B6-96A6-4BF0-AE53-CF39C074371E}" type="presParOf" srcId="{9476EF0D-B5E2-43D4-896B-E08777964C13}" destId="{0837821F-FEF3-4CB7-A024-034E5B2BD6E9}" srcOrd="0" destOrd="0" presId="urn:microsoft.com/office/officeart/2005/8/layout/hierarchy1"/>
    <dgm:cxn modelId="{9457B590-FE02-4592-9B02-FFC52FB8CB52}" type="presParOf" srcId="{9476EF0D-B5E2-43D4-896B-E08777964C13}" destId="{970E8F1C-2E01-44B6-9E79-07543907A469}" srcOrd="1" destOrd="0" presId="urn:microsoft.com/office/officeart/2005/8/layout/hierarchy1"/>
    <dgm:cxn modelId="{40365352-0A4F-4EE0-8210-0805C4BA9060}" type="presParOf" srcId="{970E8F1C-2E01-44B6-9E79-07543907A469}" destId="{4EAB9C22-A334-4C10-844F-0AE29DCEA25A}" srcOrd="0" destOrd="0" presId="urn:microsoft.com/office/officeart/2005/8/layout/hierarchy1"/>
    <dgm:cxn modelId="{D3F875D3-11EA-4AF7-89EC-74BBDD872273}" type="presParOf" srcId="{4EAB9C22-A334-4C10-844F-0AE29DCEA25A}" destId="{F7677889-C881-4816-9A55-F92AB3F5EA8B}" srcOrd="0" destOrd="0" presId="urn:microsoft.com/office/officeart/2005/8/layout/hierarchy1"/>
    <dgm:cxn modelId="{9EF53864-442A-4FB4-A0F2-1F21F5E95454}" type="presParOf" srcId="{4EAB9C22-A334-4C10-844F-0AE29DCEA25A}" destId="{B5685464-81E3-4D37-869C-74A236799625}" srcOrd="1" destOrd="0" presId="urn:microsoft.com/office/officeart/2005/8/layout/hierarchy1"/>
    <dgm:cxn modelId="{660EC48C-59BD-4101-8A5A-BD940B92A02E}" type="presParOf" srcId="{970E8F1C-2E01-44B6-9E79-07543907A469}" destId="{495489EA-B1C5-42D7-A859-966761BB0219}" srcOrd="1" destOrd="0" presId="urn:microsoft.com/office/officeart/2005/8/layout/hierarchy1"/>
    <dgm:cxn modelId="{F2F683E1-7DC5-4D06-B079-B8BD594D8B23}" type="presParOf" srcId="{9476EF0D-B5E2-43D4-896B-E08777964C13}" destId="{5BFA822A-E940-49E1-923B-C8389D7EDE74}" srcOrd="2" destOrd="0" presId="urn:microsoft.com/office/officeart/2005/8/layout/hierarchy1"/>
    <dgm:cxn modelId="{0BC349D3-ECE3-4712-88A6-0689BDD3B5F5}" type="presParOf" srcId="{9476EF0D-B5E2-43D4-896B-E08777964C13}" destId="{738CC9C1-1862-4FAD-B03C-1FCF8E2EF68F}" srcOrd="3" destOrd="0" presId="urn:microsoft.com/office/officeart/2005/8/layout/hierarchy1"/>
    <dgm:cxn modelId="{20CEE16F-DB46-4678-93F9-CC1E078D33DF}" type="presParOf" srcId="{738CC9C1-1862-4FAD-B03C-1FCF8E2EF68F}" destId="{C76E5F91-1E03-461C-9BBB-810E0BEC98A0}" srcOrd="0" destOrd="0" presId="urn:microsoft.com/office/officeart/2005/8/layout/hierarchy1"/>
    <dgm:cxn modelId="{523DD088-6313-40D7-BF88-F4831750095C}" type="presParOf" srcId="{C76E5F91-1E03-461C-9BBB-810E0BEC98A0}" destId="{4D0FBE2E-F3CF-43B2-806B-CBB8677FB20C}" srcOrd="0" destOrd="0" presId="urn:microsoft.com/office/officeart/2005/8/layout/hierarchy1"/>
    <dgm:cxn modelId="{DF16EDAE-2AC4-4629-BB32-E0F1C6A5AE2A}" type="presParOf" srcId="{C76E5F91-1E03-461C-9BBB-810E0BEC98A0}" destId="{F6665EB6-C232-420E-AAC1-94CAFFEC0C4C}" srcOrd="1" destOrd="0" presId="urn:microsoft.com/office/officeart/2005/8/layout/hierarchy1"/>
    <dgm:cxn modelId="{03DAD6E7-2227-4F42-8653-80F7E79668C7}" type="presParOf" srcId="{738CC9C1-1862-4FAD-B03C-1FCF8E2EF68F}" destId="{015248C2-0196-4B33-A910-536E20F2D0A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BFA822A-E940-49E1-923B-C8389D7EDE74}">
      <dsp:nvSpPr>
        <dsp:cNvPr id="0" name=""/>
        <dsp:cNvSpPr/>
      </dsp:nvSpPr>
      <dsp:spPr>
        <a:xfrm>
          <a:off x="6102036" y="3140221"/>
          <a:ext cx="1073146" cy="4442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779"/>
              </a:lnTo>
              <a:lnTo>
                <a:pt x="1073146" y="284779"/>
              </a:lnTo>
              <a:lnTo>
                <a:pt x="1073146" y="444253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37821F-FEF3-4CB7-A024-034E5B2BD6E9}">
      <dsp:nvSpPr>
        <dsp:cNvPr id="0" name=""/>
        <dsp:cNvSpPr/>
      </dsp:nvSpPr>
      <dsp:spPr>
        <a:xfrm>
          <a:off x="5071169" y="3140221"/>
          <a:ext cx="1030866" cy="444253"/>
        </a:xfrm>
        <a:custGeom>
          <a:avLst/>
          <a:gdLst/>
          <a:ahLst/>
          <a:cxnLst/>
          <a:rect l="0" t="0" r="0" b="0"/>
          <a:pathLst>
            <a:path>
              <a:moveTo>
                <a:pt x="1030866" y="0"/>
              </a:moveTo>
              <a:lnTo>
                <a:pt x="1030866" y="284779"/>
              </a:lnTo>
              <a:lnTo>
                <a:pt x="0" y="284779"/>
              </a:lnTo>
              <a:lnTo>
                <a:pt x="0" y="444253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2B4963-C337-46F9-AC3D-3FCED4356290}">
      <dsp:nvSpPr>
        <dsp:cNvPr id="0" name=""/>
        <dsp:cNvSpPr/>
      </dsp:nvSpPr>
      <dsp:spPr>
        <a:xfrm>
          <a:off x="4038202" y="1489556"/>
          <a:ext cx="2063833" cy="5575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8060"/>
              </a:lnTo>
              <a:lnTo>
                <a:pt x="2063833" y="398060"/>
              </a:lnTo>
              <a:lnTo>
                <a:pt x="2063833" y="557535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36EC67-BD66-4CE8-AB1B-A03B859CD163}">
      <dsp:nvSpPr>
        <dsp:cNvPr id="0" name=""/>
        <dsp:cNvSpPr/>
      </dsp:nvSpPr>
      <dsp:spPr>
        <a:xfrm>
          <a:off x="1928474" y="3079017"/>
          <a:ext cx="1038682" cy="5054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5983"/>
              </a:lnTo>
              <a:lnTo>
                <a:pt x="1038682" y="345983"/>
              </a:lnTo>
              <a:lnTo>
                <a:pt x="1038682" y="505458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AA2E96-78F0-4126-A835-C8026DBAFE1B}">
      <dsp:nvSpPr>
        <dsp:cNvPr id="0" name=""/>
        <dsp:cNvSpPr/>
      </dsp:nvSpPr>
      <dsp:spPr>
        <a:xfrm>
          <a:off x="863143" y="3079017"/>
          <a:ext cx="1065330" cy="505458"/>
        </a:xfrm>
        <a:custGeom>
          <a:avLst/>
          <a:gdLst/>
          <a:ahLst/>
          <a:cxnLst/>
          <a:rect l="0" t="0" r="0" b="0"/>
          <a:pathLst>
            <a:path>
              <a:moveTo>
                <a:pt x="1065330" y="0"/>
              </a:moveTo>
              <a:lnTo>
                <a:pt x="1065330" y="345983"/>
              </a:lnTo>
              <a:lnTo>
                <a:pt x="0" y="345983"/>
              </a:lnTo>
              <a:lnTo>
                <a:pt x="0" y="505458"/>
              </a:lnTo>
            </a:path>
          </a:pathLst>
        </a:custGeom>
        <a:noFill/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5898DA-20E8-4237-A2BE-5ECE2BBB9C69}">
      <dsp:nvSpPr>
        <dsp:cNvPr id="0" name=""/>
        <dsp:cNvSpPr/>
      </dsp:nvSpPr>
      <dsp:spPr>
        <a:xfrm>
          <a:off x="1928474" y="1489556"/>
          <a:ext cx="2109728" cy="496330"/>
        </a:xfrm>
        <a:custGeom>
          <a:avLst/>
          <a:gdLst/>
          <a:ahLst/>
          <a:cxnLst/>
          <a:rect l="0" t="0" r="0" b="0"/>
          <a:pathLst>
            <a:path>
              <a:moveTo>
                <a:pt x="2109728" y="0"/>
              </a:moveTo>
              <a:lnTo>
                <a:pt x="2109728" y="336856"/>
              </a:lnTo>
              <a:lnTo>
                <a:pt x="0" y="336856"/>
              </a:lnTo>
              <a:lnTo>
                <a:pt x="0" y="496330"/>
              </a:lnTo>
            </a:path>
          </a:pathLst>
        </a:cu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AFF728-6522-4960-B299-140C7EDF9230}">
      <dsp:nvSpPr>
        <dsp:cNvPr id="0" name=""/>
        <dsp:cNvSpPr/>
      </dsp:nvSpPr>
      <dsp:spPr>
        <a:xfrm>
          <a:off x="3177469" y="396425"/>
          <a:ext cx="1721465" cy="109313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4EBB3D-43A8-4B30-A621-B399956696EE}">
      <dsp:nvSpPr>
        <dsp:cNvPr id="0" name=""/>
        <dsp:cNvSpPr/>
      </dsp:nvSpPr>
      <dsp:spPr>
        <a:xfrm>
          <a:off x="3368743" y="578136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900" kern="1200" dirty="0" smtClean="0"/>
            <a:t>Energia mechaniczna</a:t>
          </a:r>
          <a:endParaRPr lang="pl-PL" sz="1900" kern="1200" dirty="0"/>
        </a:p>
      </dsp:txBody>
      <dsp:txXfrm>
        <a:off x="3368743" y="578136"/>
        <a:ext cx="1721465" cy="1093130"/>
      </dsp:txXfrm>
    </dsp:sp>
    <dsp:sp modelId="{CA5A48C9-63F9-467D-9C9F-398479B07D07}">
      <dsp:nvSpPr>
        <dsp:cNvPr id="0" name=""/>
        <dsp:cNvSpPr/>
      </dsp:nvSpPr>
      <dsp:spPr>
        <a:xfrm>
          <a:off x="1067741" y="1985886"/>
          <a:ext cx="1721465" cy="109313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E026B9-4470-4425-A602-EEA1C0710A00}">
      <dsp:nvSpPr>
        <dsp:cNvPr id="0" name=""/>
        <dsp:cNvSpPr/>
      </dsp:nvSpPr>
      <dsp:spPr>
        <a:xfrm>
          <a:off x="1259015" y="2167597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900" kern="1200" dirty="0" smtClean="0"/>
            <a:t>Energia kinetyczna</a:t>
          </a:r>
          <a:endParaRPr lang="pl-PL" sz="1900" kern="1200" dirty="0"/>
        </a:p>
      </dsp:txBody>
      <dsp:txXfrm>
        <a:off x="1259015" y="2167597"/>
        <a:ext cx="1721465" cy="1093130"/>
      </dsp:txXfrm>
    </dsp:sp>
    <dsp:sp modelId="{F1D5C9E2-E4D5-4210-B31A-04176362A698}">
      <dsp:nvSpPr>
        <dsp:cNvPr id="0" name=""/>
        <dsp:cNvSpPr/>
      </dsp:nvSpPr>
      <dsp:spPr>
        <a:xfrm>
          <a:off x="2411" y="3584475"/>
          <a:ext cx="1721465" cy="109313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6273CB-4229-4F92-9C57-4DCFC683BB9A}">
      <dsp:nvSpPr>
        <dsp:cNvPr id="0" name=""/>
        <dsp:cNvSpPr/>
      </dsp:nvSpPr>
      <dsp:spPr>
        <a:xfrm>
          <a:off x="193684" y="3766185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900" kern="1200" dirty="0" smtClean="0"/>
            <a:t>ruchu 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900" kern="1200" dirty="0" smtClean="0"/>
            <a:t>postępowego</a:t>
          </a:r>
          <a:endParaRPr lang="pl-PL" sz="1900" kern="1200" dirty="0"/>
        </a:p>
      </dsp:txBody>
      <dsp:txXfrm>
        <a:off x="193684" y="3766185"/>
        <a:ext cx="1721465" cy="1093130"/>
      </dsp:txXfrm>
    </dsp:sp>
    <dsp:sp modelId="{3DF13A07-8BA3-4D3A-9F52-022D479459EE}">
      <dsp:nvSpPr>
        <dsp:cNvPr id="0" name=""/>
        <dsp:cNvSpPr/>
      </dsp:nvSpPr>
      <dsp:spPr>
        <a:xfrm>
          <a:off x="2106423" y="3584475"/>
          <a:ext cx="1721465" cy="109313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F73B20-5D45-42CE-A07B-5351F8A7B435}">
      <dsp:nvSpPr>
        <dsp:cNvPr id="0" name=""/>
        <dsp:cNvSpPr/>
      </dsp:nvSpPr>
      <dsp:spPr>
        <a:xfrm>
          <a:off x="2297697" y="3766185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900" kern="1200" dirty="0" smtClean="0"/>
            <a:t>ruchu obrotowego</a:t>
          </a:r>
          <a:endParaRPr lang="pl-PL" sz="1900" kern="1200" dirty="0"/>
        </a:p>
      </dsp:txBody>
      <dsp:txXfrm>
        <a:off x="2297697" y="3766185"/>
        <a:ext cx="1721465" cy="1093130"/>
      </dsp:txXfrm>
    </dsp:sp>
    <dsp:sp modelId="{8ECB25D9-8987-4718-9372-458A689AC458}">
      <dsp:nvSpPr>
        <dsp:cNvPr id="0" name=""/>
        <dsp:cNvSpPr/>
      </dsp:nvSpPr>
      <dsp:spPr>
        <a:xfrm>
          <a:off x="5241303" y="2047091"/>
          <a:ext cx="1721465" cy="109313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4844DD-2F74-4ED6-8646-A36ECE0870BA}">
      <dsp:nvSpPr>
        <dsp:cNvPr id="0" name=""/>
        <dsp:cNvSpPr/>
      </dsp:nvSpPr>
      <dsp:spPr>
        <a:xfrm>
          <a:off x="5432577" y="2228801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900" kern="1200" dirty="0" smtClean="0"/>
            <a:t>Energia potencjalna</a:t>
          </a:r>
          <a:endParaRPr lang="pl-PL" sz="1900" kern="1200" dirty="0"/>
        </a:p>
      </dsp:txBody>
      <dsp:txXfrm>
        <a:off x="5432577" y="2228801"/>
        <a:ext cx="1721465" cy="1093130"/>
      </dsp:txXfrm>
    </dsp:sp>
    <dsp:sp modelId="{F7677889-C881-4816-9A55-F92AB3F5EA8B}">
      <dsp:nvSpPr>
        <dsp:cNvPr id="0" name=""/>
        <dsp:cNvSpPr/>
      </dsp:nvSpPr>
      <dsp:spPr>
        <a:xfrm>
          <a:off x="4210436" y="3584475"/>
          <a:ext cx="1721465" cy="109313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685464-81E3-4D37-869C-74A236799625}">
      <dsp:nvSpPr>
        <dsp:cNvPr id="0" name=""/>
        <dsp:cNvSpPr/>
      </dsp:nvSpPr>
      <dsp:spPr>
        <a:xfrm>
          <a:off x="4401710" y="3766185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900" kern="1200" dirty="0" smtClean="0"/>
            <a:t>ciężkości (grawitacyjna)</a:t>
          </a:r>
          <a:endParaRPr lang="pl-PL" sz="1900" kern="1200" dirty="0"/>
        </a:p>
      </dsp:txBody>
      <dsp:txXfrm>
        <a:off x="4401710" y="3766185"/>
        <a:ext cx="1721465" cy="1093130"/>
      </dsp:txXfrm>
    </dsp:sp>
    <dsp:sp modelId="{4D0FBE2E-F3CF-43B2-806B-CBB8677FB20C}">
      <dsp:nvSpPr>
        <dsp:cNvPr id="0" name=""/>
        <dsp:cNvSpPr/>
      </dsp:nvSpPr>
      <dsp:spPr>
        <a:xfrm>
          <a:off x="6314449" y="3584475"/>
          <a:ext cx="1721465" cy="109313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665EB6-C232-420E-AAC1-94CAFFEC0C4C}">
      <dsp:nvSpPr>
        <dsp:cNvPr id="0" name=""/>
        <dsp:cNvSpPr/>
      </dsp:nvSpPr>
      <dsp:spPr>
        <a:xfrm>
          <a:off x="6505723" y="3766185"/>
          <a:ext cx="1721465" cy="109313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900" kern="1200" dirty="0" smtClean="0"/>
            <a:t>sprężystości</a:t>
          </a:r>
          <a:endParaRPr lang="pl-PL" sz="1900" kern="1200" dirty="0"/>
        </a:p>
      </dsp:txBody>
      <dsp:txXfrm>
        <a:off x="6505723" y="3766185"/>
        <a:ext cx="1721465" cy="10931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EEE06545-AF1F-4D26-BC2E-EA0191DA57A2}" type="datetimeFigureOut">
              <a:rPr lang="pl-PL"/>
              <a:pPr>
                <a:defRPr/>
              </a:pPr>
              <a:t>2014-03-12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FA678C7-E246-4E00-9226-455C52B6B0B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4</a:t>
            </a:fld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253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4C7B37C-CA92-4587-B22A-4DF0D7093658}" type="slidenum">
              <a:rPr lang="pl-PL" smtClean="0"/>
              <a:pPr/>
              <a:t>5</a:t>
            </a:fld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253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4C7B37C-CA92-4587-B22A-4DF0D7093658}" type="slidenum">
              <a:rPr lang="pl-PL" smtClean="0"/>
              <a:pPr/>
              <a:t>6</a:t>
            </a:fld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253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4C7B37C-CA92-4587-B22A-4DF0D7093658}" type="slidenum">
              <a:rPr lang="pl-PL" smtClean="0"/>
              <a:pPr/>
              <a:t>7</a:t>
            </a:fld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8</a:t>
            </a:fld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9</a:t>
            </a:fld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10</a:t>
            </a:fld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11</a:t>
            </a:fld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12</a:t>
            </a:fld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13</a:t>
            </a:fld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14</a:t>
            </a:fld>
            <a:endParaRPr lang="pl-P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15</a:t>
            </a:fld>
            <a:endParaRPr lang="pl-P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16</a:t>
            </a:fld>
            <a:endParaRPr lang="pl-P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17</a:t>
            </a:fld>
            <a:endParaRPr lang="pl-P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18</a:t>
            </a:fld>
            <a:endParaRPr lang="pl-P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159FD84-858D-45BE-9591-609ADCFAEDC0}" type="slidenum">
              <a:rPr lang="pl-PL" smtClean="0"/>
              <a:pPr/>
              <a:t>19</a:t>
            </a:fld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52E43-79A1-43CA-97EB-80F8D0BF016A}" type="datetime1">
              <a:rPr lang="pl-PL"/>
              <a:pPr>
                <a:defRPr/>
              </a:pPr>
              <a:t>2014-03-12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D426F-C014-4C9E-ABC9-39D3CF4661B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1FAD9-E8F5-44DE-95F9-4954A257267B}" type="datetime1">
              <a:rPr lang="pl-PL"/>
              <a:pPr>
                <a:defRPr/>
              </a:pPr>
              <a:t>2014-03-12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53CC45-D9D5-46F5-9E88-1C3165BDE6E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CBEEB-971F-4A68-A798-11BCB6ADAA18}" type="datetime1">
              <a:rPr lang="pl-PL"/>
              <a:pPr>
                <a:defRPr/>
              </a:pPr>
              <a:t>2014-03-12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7278C5-0D77-4F5A-A5E1-BC10B733C2A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F7BE9-31AE-4A97-843D-47CD004320D5}" type="datetime1">
              <a:rPr lang="pl-PL"/>
              <a:pPr>
                <a:defRPr/>
              </a:pPr>
              <a:t>2014-03-12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12F0FD-1761-4435-84DC-719850C30AB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C05A9-78D0-498B-A406-44F6C8EEFF1A}" type="datetime1">
              <a:rPr lang="pl-PL"/>
              <a:pPr>
                <a:defRPr/>
              </a:pPr>
              <a:t>2014-03-12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D25FB-869D-4D1D-A1E1-1CADCB422B9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C5F37-7781-4240-8724-FCC4F633E063}" type="datetime1">
              <a:rPr lang="pl-PL"/>
              <a:pPr>
                <a:defRPr/>
              </a:pPr>
              <a:t>2014-03-12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AC57F0-ACE8-4B0B-BC31-FB86210D746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23F37-C5BD-499A-8DB4-36F8DDD78D85}" type="datetime1">
              <a:rPr lang="pl-PL"/>
              <a:pPr>
                <a:defRPr/>
              </a:pPr>
              <a:t>2014-03-12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8DA78-0361-484C-8B20-F5C7D1AFA61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0CD28-8A1A-4C5D-BE34-3D1C5AF14E07}" type="datetime1">
              <a:rPr lang="pl-PL"/>
              <a:pPr>
                <a:defRPr/>
              </a:pPr>
              <a:t>2014-03-12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17619-55BF-48AF-99C1-7BC07F8CE7A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AD34FF-A0D6-40DA-8DED-872285DE1C84}" type="datetime1">
              <a:rPr lang="pl-PL"/>
              <a:pPr>
                <a:defRPr/>
              </a:pPr>
              <a:t>2014-03-12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33E57-1822-4693-8E81-780D52A8C28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2D2E1-224C-4605-BB6F-6A95C1513DFF}" type="datetime1">
              <a:rPr lang="pl-PL"/>
              <a:pPr>
                <a:defRPr/>
              </a:pPr>
              <a:t>2014-03-12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210D7-057D-4259-AD89-BFEEB4199BF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7E8B6-0A54-413C-8E7B-42EE960F843E}" type="datetime1">
              <a:rPr lang="pl-PL"/>
              <a:pPr>
                <a:defRPr/>
              </a:pPr>
              <a:t>2014-03-12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E77B4-79A8-4E28-BDEB-D5BFED9364D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43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CDBF6B7-9716-404E-A98B-06DE5CA08576}" type="datetime1">
              <a:rPr lang="pl-PL"/>
              <a:pPr>
                <a:defRPr/>
              </a:pPr>
              <a:t>2014-03-12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DAAB3888-3238-49B9-916A-18377733760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jpeg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jpeg"/><Relationship Id="rId5" Type="http://schemas.openxmlformats.org/officeDocument/2006/relationships/oleObject" Target="../embeddings/oleObject2.bin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0.jpeg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2.jpeg"/><Relationship Id="rId5" Type="http://schemas.openxmlformats.org/officeDocument/2006/relationships/oleObject" Target="../embeddings/oleObject4.bin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7.jpeg"/><Relationship Id="rId5" Type="http://schemas.openxmlformats.org/officeDocument/2006/relationships/oleObject" Target="../embeddings/oleObject7.bin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9.jpeg"/><Relationship Id="rId5" Type="http://schemas.openxmlformats.org/officeDocument/2006/relationships/oleObject" Target="../embeddings/oleObject8.bin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3.png"/><Relationship Id="rId5" Type="http://schemas.openxmlformats.org/officeDocument/2006/relationships/oleObject" Target="../embeddings/oleObject9.bin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1.bin"/><Relationship Id="rId5" Type="http://schemas.openxmlformats.org/officeDocument/2006/relationships/oleObject" Target="../embeddings/oleObject10.bin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12.bin"/><Relationship Id="rId5" Type="http://schemas.openxmlformats.org/officeDocument/2006/relationships/hyperlink" Target="http://pl.wikipedia.org/wiki/Plik:Gowienica_w_Babigoszczy.jpg" TargetMode="Externa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hyperlink" Target="http://www.falstad.com/ga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32.jpeg"/><Relationship Id="rId5" Type="http://schemas.openxmlformats.org/officeDocument/2006/relationships/oleObject" Target="../embeddings/oleObject13.bin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2013_WirtualneLabFiz\!Serwer%20gotowe%20materia&#322;y\Energia_mechaniczna\Prezentacja_modul_5_energia_podsumowanie\kolyska_Newtona.avi" TargetMode="External"/><Relationship Id="rId5" Type="http://schemas.openxmlformats.org/officeDocument/2006/relationships/image" Target="../media/image33.pn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sz="3600" b="1" smtClean="0"/>
              <a:t>Treści multimedialne - kodowanie, przetwarzanie, prezentacja</a:t>
            </a:r>
            <a:r>
              <a:rPr lang="pl-PL" sz="3600" smtClean="0"/>
              <a:t/>
            </a:r>
            <a:br>
              <a:rPr lang="pl-PL" sz="3600" smtClean="0"/>
            </a:br>
            <a:r>
              <a:rPr lang="pl-PL" sz="1600" smtClean="0"/>
              <a:t/>
            </a:r>
            <a:br>
              <a:rPr lang="pl-PL" sz="1600" smtClean="0"/>
            </a:br>
            <a:r>
              <a:rPr 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1126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2C5A85C-A641-4CB2-84CE-34CBEAA2D51E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11270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0"/>
            <a:ext cx="8785225" cy="4895850"/>
          </a:xfrm>
        </p:spPr>
        <p:txBody>
          <a:bodyPr anchor="t"/>
          <a:lstStyle/>
          <a:p>
            <a:pPr algn="l"/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>ENERGIA</a:t>
            </a:r>
            <a:b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</a:br>
            <a: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>MECHANICZNA </a:t>
            </a:r>
            <a:r>
              <a:rPr lang="pl-PL" sz="40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/>
            </a:r>
            <a:br>
              <a:rPr lang="pl-PL" sz="40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</a:br>
            <a:r>
              <a:rPr lang="pl-PL" sz="40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>podsumowanie</a:t>
            </a:r>
            <a:r>
              <a:rPr lang="pl-PL" sz="3600" b="1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/>
            </a:r>
            <a:br>
              <a:rPr lang="pl-PL" sz="3600" b="1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>   </a:t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Bookman Old Style" pitchFamily="18" charset="0"/>
                <a:cs typeface="Arial" pitchFamily="34" charset="0"/>
              </a:rPr>
              <a:t>Elżbieta Kawecka</a:t>
            </a:r>
            <a: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endParaRPr lang="pl-PL" sz="32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76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36FA72D-52B5-46BB-9EF6-219DCEB2B1F9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smtClean="0">
                <a:solidFill>
                  <a:schemeClr val="bg1"/>
                </a:solidFill>
                <a:latin typeface="Bookman Old Style" pitchFamily="18" charset="0"/>
              </a:rPr>
              <a:t>PROGRAM WYKŁADU</a:t>
            </a:r>
          </a:p>
        </p:txBody>
      </p:sp>
      <p:sp>
        <p:nvSpPr>
          <p:cNvPr id="13315" name="Symbol zastępczy zawartości 6"/>
          <p:cNvSpPr>
            <a:spLocks noGrp="1"/>
          </p:cNvSpPr>
          <p:nvPr>
            <p:ph idx="1"/>
          </p:nvPr>
        </p:nvSpPr>
        <p:spPr>
          <a:xfrm>
            <a:off x="539750" y="1844675"/>
            <a:ext cx="8229600" cy="3744913"/>
          </a:xfrm>
        </p:spPr>
        <p:txBody>
          <a:bodyPr/>
          <a:lstStyle/>
          <a:p>
            <a:pPr marL="514350" indent="-514350">
              <a:spcBef>
                <a:spcPts val="1800"/>
              </a:spcBef>
              <a:buFont typeface="Arial" charset="0"/>
              <a:buAutoNum type="arabicPeriod"/>
            </a:pPr>
            <a:r>
              <a:rPr lang="pl-PL" sz="2800" dirty="0" smtClean="0">
                <a:latin typeface="Bookman Old Style" pitchFamily="18" charset="0"/>
              </a:rPr>
              <a:t>Praca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800" dirty="0" smtClean="0">
                <a:latin typeface="Bookman Old Style" pitchFamily="18" charset="0"/>
              </a:rPr>
              <a:t>Energia kinetyczna i potencjalna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800" dirty="0" smtClean="0">
                <a:latin typeface="Bookman Old Style" pitchFamily="18" charset="0"/>
              </a:rPr>
              <a:t>Zasada zachowania energii mechanicznej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800" dirty="0" smtClean="0">
                <a:latin typeface="Bookman Old Style" pitchFamily="18" charset="0"/>
              </a:rPr>
              <a:t>Moc i sprawność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800" dirty="0" smtClean="0">
                <a:latin typeface="Bookman Old Style" pitchFamily="18" charset="0"/>
              </a:rPr>
              <a:t>Zderzenia sprężyste i niesprężyste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endParaRPr lang="pl-PL" sz="2800" dirty="0" smtClean="0">
              <a:latin typeface="Bookman Old Style" pitchFamily="18" charset="0"/>
            </a:endParaRPr>
          </a:p>
        </p:txBody>
      </p:sp>
      <p:sp>
        <p:nvSpPr>
          <p:cNvPr id="3076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1331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BC1BE44-2639-4907-82A7-C68D1DB9B4E7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3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500063" y="1268413"/>
            <a:ext cx="8229600" cy="5256212"/>
          </a:xfrm>
        </p:spPr>
        <p:txBody>
          <a:bodyPr/>
          <a:lstStyle/>
          <a:p>
            <a:r>
              <a:rPr lang="pl-PL" sz="2400" b="1" dirty="0" smtClean="0"/>
              <a:t>Praca </a:t>
            </a:r>
            <a:r>
              <a:rPr lang="pl-PL" sz="2400" dirty="0" smtClean="0"/>
              <a:t>wykonana przy przesunięciu ciała jest równa iloczynowi wartości: siły, przesunięcia i kosinusa kąta między wektorami siły i przesunięcia.</a:t>
            </a:r>
          </a:p>
          <a:p>
            <a:endParaRPr lang="pl-PL" sz="2400" dirty="0" smtClean="0"/>
          </a:p>
          <a:p>
            <a:pPr algn="ctr">
              <a:buNone/>
            </a:pPr>
            <a:endParaRPr lang="pl-PL" sz="24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pl-PL" sz="2400" dirty="0" smtClean="0">
                <a:solidFill>
                  <a:srgbClr val="FF0000"/>
                </a:solidFill>
              </a:rPr>
              <a:t/>
            </a:r>
            <a:br>
              <a:rPr lang="pl-PL" sz="2400" dirty="0" smtClean="0">
                <a:solidFill>
                  <a:srgbClr val="FF0000"/>
                </a:solidFill>
              </a:rPr>
            </a:br>
            <a:r>
              <a:rPr lang="pl-PL" sz="2400" dirty="0" smtClean="0">
                <a:solidFill>
                  <a:srgbClr val="FF0000"/>
                </a:solidFill>
              </a:rPr>
              <a:t/>
            </a:r>
            <a:br>
              <a:rPr lang="pl-PL" sz="2400" dirty="0" smtClean="0">
                <a:solidFill>
                  <a:srgbClr val="FF0000"/>
                </a:solidFill>
              </a:rPr>
            </a:br>
            <a:endParaRPr lang="pl-PL" sz="2400" dirty="0" smtClean="0">
              <a:solidFill>
                <a:srgbClr val="FF0000"/>
              </a:solidFill>
            </a:endParaRPr>
          </a:p>
          <a:p>
            <a:endParaRPr lang="pl-PL" sz="2400" dirty="0" smtClean="0"/>
          </a:p>
          <a:p>
            <a:r>
              <a:rPr lang="pl-PL" sz="2400" dirty="0" smtClean="0"/>
              <a:t>Praca </a:t>
            </a:r>
            <a:r>
              <a:rPr lang="pl-PL" sz="2400" dirty="0" smtClean="0"/>
              <a:t>jest wielkością skalarną, może przyjmować wartości dodatnie i ujemne, a nawet  zero! </a:t>
            </a:r>
          </a:p>
          <a:p>
            <a:r>
              <a:rPr lang="pl-PL" sz="2400" dirty="0" smtClean="0"/>
              <a:t>Jednostką pracy jest dżul (J).</a:t>
            </a:r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4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PRACA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5" name="Obiekt 14"/>
          <p:cNvGraphicFramePr>
            <a:graphicFrameLocks noChangeAspect="1"/>
          </p:cNvGraphicFramePr>
          <p:nvPr/>
        </p:nvGraphicFramePr>
        <p:xfrm>
          <a:off x="2915816" y="2492896"/>
          <a:ext cx="2407125" cy="432048"/>
        </p:xfrm>
        <a:graphic>
          <a:graphicData uri="http://schemas.openxmlformats.org/presentationml/2006/ole">
            <p:oleObj spid="_x0000_s3088" name="Równanie" r:id="rId5" imgW="990360" imgH="177480" progId="Equation.3">
              <p:embed/>
            </p:oleObj>
          </a:graphicData>
        </a:graphic>
      </p:graphicFrame>
      <p:pic>
        <p:nvPicPr>
          <p:cNvPr id="10" name="Obraz 9" descr="Rys_1_01_energia_przyc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11760" y="2996952"/>
            <a:ext cx="4032448" cy="193053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7174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5ECA981-B00F-40D5-9163-72C82F568301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5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175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PRACA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graphicFrame>
        <p:nvGraphicFramePr>
          <p:cNvPr id="10" name="Obiekt 9"/>
          <p:cNvGraphicFramePr>
            <a:graphicFrameLocks noChangeAspect="1"/>
          </p:cNvGraphicFramePr>
          <p:nvPr/>
        </p:nvGraphicFramePr>
        <p:xfrm>
          <a:off x="2843808" y="6021288"/>
          <a:ext cx="2931754" cy="471777"/>
        </p:xfrm>
        <a:graphic>
          <a:graphicData uri="http://schemas.openxmlformats.org/presentationml/2006/ole">
            <p:oleObj spid="_x0000_s7178" name="Równanie" r:id="rId5" imgW="1104840" imgH="177480" progId="Equation.3">
              <p:embed/>
            </p:oleObj>
          </a:graphicData>
        </a:graphic>
      </p:graphicFrame>
      <p:pic>
        <p:nvPicPr>
          <p:cNvPr id="16" name="Obraz 15" descr="Rys_1_02B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59632" y="1052736"/>
            <a:ext cx="6402288" cy="48017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7174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5ECA981-B00F-40D5-9163-72C82F568301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6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175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PRACA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graphicFrame>
        <p:nvGraphicFramePr>
          <p:cNvPr id="11" name="Obiekt 10"/>
          <p:cNvGraphicFramePr>
            <a:graphicFrameLocks noChangeAspect="1"/>
          </p:cNvGraphicFramePr>
          <p:nvPr/>
        </p:nvGraphicFramePr>
        <p:xfrm>
          <a:off x="3059832" y="5805264"/>
          <a:ext cx="3360738" cy="457200"/>
        </p:xfrm>
        <a:graphic>
          <a:graphicData uri="http://schemas.openxmlformats.org/presentationml/2006/ole">
            <p:oleObj spid="_x0000_s76803" name="Równanie" r:id="rId5" imgW="1307880" imgH="177480" progId="Equation.3">
              <p:embed/>
            </p:oleObj>
          </a:graphicData>
        </a:graphic>
      </p:graphicFrame>
      <p:pic>
        <p:nvPicPr>
          <p:cNvPr id="16" name="Obraz 15" descr="Rys_1_0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31640" y="980728"/>
            <a:ext cx="6258272" cy="46937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7174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5ECA981-B00F-40D5-9163-72C82F568301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7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175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PRACA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graphicFrame>
        <p:nvGraphicFramePr>
          <p:cNvPr id="12" name="Obiekt 11"/>
          <p:cNvGraphicFramePr>
            <a:graphicFrameLocks noChangeAspect="1"/>
          </p:cNvGraphicFramePr>
          <p:nvPr/>
        </p:nvGraphicFramePr>
        <p:xfrm>
          <a:off x="3131840" y="5949280"/>
          <a:ext cx="3060340" cy="504056"/>
        </p:xfrm>
        <a:graphic>
          <a:graphicData uri="http://schemas.openxmlformats.org/presentationml/2006/ole">
            <p:oleObj spid="_x0000_s75780" name="Równanie" r:id="rId5" imgW="1079280" imgH="177480" progId="Equation.3">
              <p:embed/>
            </p:oleObj>
          </a:graphicData>
        </a:graphic>
      </p:graphicFrame>
      <p:pic>
        <p:nvPicPr>
          <p:cNvPr id="17" name="Obraz 16" descr="Rys_1_04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331640" y="1052736"/>
            <a:ext cx="6330280" cy="4747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Symbol zastępczy zawartości 9"/>
          <p:cNvGraphicFramePr>
            <a:graphicFrameLocks noGrp="1"/>
          </p:cNvGraphicFramePr>
          <p:nvPr>
            <p:ph idx="1"/>
          </p:nvPr>
        </p:nvGraphicFramePr>
        <p:xfrm>
          <a:off x="323528" y="1052736"/>
          <a:ext cx="8229600" cy="52562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8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ENERGIA MECHANICZNA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500063" y="1268413"/>
            <a:ext cx="8229600" cy="5256212"/>
          </a:xfrm>
        </p:spPr>
        <p:txBody>
          <a:bodyPr/>
          <a:lstStyle/>
          <a:p>
            <a:r>
              <a:rPr lang="pl-PL" sz="2400" b="1" dirty="0" smtClean="0"/>
              <a:t>Energia kinetyczna</a:t>
            </a:r>
            <a:r>
              <a:rPr lang="pl-PL" sz="2400" dirty="0" smtClean="0"/>
              <a:t> ciała poruszającego się ruchem postępowym jest proporcjonalna do jego masy i kwadratu prędkości. </a:t>
            </a:r>
          </a:p>
          <a:p>
            <a:endParaRPr lang="pl-PL" sz="2400" dirty="0" smtClean="0"/>
          </a:p>
          <a:p>
            <a:pPr>
              <a:buNone/>
            </a:pPr>
            <a:r>
              <a:rPr lang="pl-PL" sz="2400" dirty="0" smtClean="0"/>
              <a:t/>
            </a:r>
            <a:br>
              <a:rPr lang="pl-PL" sz="2400" dirty="0" smtClean="0"/>
            </a:br>
            <a:r>
              <a:rPr lang="pl-PL" sz="2400" dirty="0" smtClean="0"/>
              <a:t/>
            </a:r>
            <a:br>
              <a:rPr lang="pl-PL" sz="2400" dirty="0" smtClean="0"/>
            </a:br>
            <a:endParaRPr lang="pl-PL" sz="2400" dirty="0" smtClean="0"/>
          </a:p>
          <a:p>
            <a:pPr>
              <a:buNone/>
            </a:pPr>
            <a:endParaRPr lang="pl-PL" sz="2400" b="1" dirty="0" smtClean="0"/>
          </a:p>
          <a:p>
            <a:r>
              <a:rPr lang="pl-PL" sz="2400" b="1" dirty="0" smtClean="0"/>
              <a:t>Energia kinetyczna ruchu obrotowego </a:t>
            </a:r>
            <a:r>
              <a:rPr lang="pl-PL" sz="2400" dirty="0" smtClean="0"/>
              <a:t>jest proporcjonalna do momentu bezwładności ciała i kwadratu prędkości kątowej. </a:t>
            </a:r>
          </a:p>
          <a:p>
            <a:pPr>
              <a:buNone/>
            </a:pPr>
            <a:endParaRPr lang="pl-PL" sz="2400" dirty="0" smtClean="0"/>
          </a:p>
          <a:p>
            <a:pPr>
              <a:buNone/>
            </a:pPr>
            <a:endParaRPr lang="pl-PL" sz="2400" dirty="0" smtClean="0"/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9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ENERGIA KINETYCZNA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48133" name="Object 4"/>
          <p:cNvGraphicFramePr>
            <a:graphicFrameLocks noChangeAspect="1"/>
          </p:cNvGraphicFramePr>
          <p:nvPr/>
        </p:nvGraphicFramePr>
        <p:xfrm>
          <a:off x="5724128" y="3068960"/>
          <a:ext cx="1549194" cy="1023118"/>
        </p:xfrm>
        <a:graphic>
          <a:graphicData uri="http://schemas.openxmlformats.org/presentationml/2006/ole">
            <p:oleObj spid="_x0000_s58370" name="Równanie" r:id="rId5" imgW="634680" imgH="419040" progId="Equation.3">
              <p:embed/>
            </p:oleObj>
          </a:graphicData>
        </a:graphic>
      </p:graphicFrame>
      <p:graphicFrame>
        <p:nvGraphicFramePr>
          <p:cNvPr id="14" name="Obiekt 13"/>
          <p:cNvGraphicFramePr>
            <a:graphicFrameLocks noChangeAspect="1"/>
          </p:cNvGraphicFramePr>
          <p:nvPr/>
        </p:nvGraphicFramePr>
        <p:xfrm>
          <a:off x="4139952" y="5733256"/>
          <a:ext cx="1224136" cy="776856"/>
        </p:xfrm>
        <a:graphic>
          <a:graphicData uri="http://schemas.openxmlformats.org/presentationml/2006/ole">
            <p:oleObj spid="_x0000_s58371" name="Równanie" r:id="rId6" imgW="660240" imgH="419040" progId="Equation.3">
              <p:embed/>
            </p:oleObj>
          </a:graphicData>
        </a:graphic>
      </p:graphicFrame>
      <p:pic>
        <p:nvPicPr>
          <p:cNvPr id="13" name="Picture 4" descr="C:\Documents and Settings\Ela\Ustawienia lokalne\Temporary Internet Files\Content.IE5\BZ1P51TH\MC900030734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259632" y="2564904"/>
            <a:ext cx="3581220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544616"/>
          </a:xfrm>
        </p:spPr>
        <p:txBody>
          <a:bodyPr/>
          <a:lstStyle/>
          <a:p>
            <a:r>
              <a:rPr lang="pl-PL" sz="2400" b="1" dirty="0" smtClean="0"/>
              <a:t>Energia potencjalna ciężkości (grawitacyjna)</a:t>
            </a:r>
            <a:r>
              <a:rPr lang="pl-PL" sz="2400" dirty="0" smtClean="0"/>
              <a:t> zależy od masy ciała i jego położenia względem wybranego poziomu odniesienia</a:t>
            </a:r>
          </a:p>
          <a:p>
            <a:endParaRPr lang="pl-PL" sz="2400" dirty="0" smtClean="0"/>
          </a:p>
          <a:p>
            <a:pPr>
              <a:buNone/>
            </a:pPr>
            <a:r>
              <a:rPr lang="pl-PL" sz="2800" dirty="0" smtClean="0"/>
              <a:t>    </a:t>
            </a:r>
            <a:r>
              <a:rPr lang="pl-PL" sz="2400" dirty="0" smtClean="0"/>
              <a:t>m – masa ciała, h – wysokość ponad przyjęty poziom zerowy, g – przyspieszenie ziemskie</a:t>
            </a:r>
          </a:p>
          <a:p>
            <a:pPr>
              <a:buNone/>
            </a:pPr>
            <a:endParaRPr lang="pl-PL" sz="2400" dirty="0" smtClean="0"/>
          </a:p>
          <a:p>
            <a:endParaRPr lang="pl-PL" sz="2400" dirty="0" smtClean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10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ENERGIA POTENCJALNA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0" name="Obiekt 9"/>
          <p:cNvGraphicFramePr>
            <a:graphicFrameLocks noChangeAspect="1"/>
          </p:cNvGraphicFramePr>
          <p:nvPr/>
        </p:nvGraphicFramePr>
        <p:xfrm>
          <a:off x="3563888" y="2204864"/>
          <a:ext cx="1440160" cy="547261"/>
        </p:xfrm>
        <a:graphic>
          <a:graphicData uri="http://schemas.openxmlformats.org/presentationml/2006/ole">
            <p:oleObj spid="_x0000_s50180" name="Równanie" r:id="rId5" imgW="634680" imgH="241200" progId="Equation.3">
              <p:embed/>
            </p:oleObj>
          </a:graphicData>
        </a:graphic>
      </p:graphicFrame>
      <p:pic>
        <p:nvPicPr>
          <p:cNvPr id="12" name="Obraz 11" descr="Carusello_m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7584" y="3861048"/>
            <a:ext cx="3960440" cy="2452320"/>
          </a:xfrm>
          <a:prstGeom prst="rect">
            <a:avLst/>
          </a:prstGeom>
        </p:spPr>
      </p:pic>
      <p:sp>
        <p:nvSpPr>
          <p:cNvPr id="13" name="pole tekstowe 12"/>
          <p:cNvSpPr txBox="1"/>
          <p:nvPr/>
        </p:nvSpPr>
        <p:spPr>
          <a:xfrm>
            <a:off x="4932040" y="4581128"/>
            <a:ext cx="3888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Praca wykonana przy wwiezieniu narciarza na górę zwiększa jego energię potencjalną o </a:t>
            </a:r>
            <a:r>
              <a:rPr lang="pl-PL" dirty="0" err="1" smtClean="0">
                <a:sym typeface="Symbol"/>
              </a:rPr>
              <a:t>E=mg</a:t>
            </a:r>
            <a:r>
              <a:rPr lang="pl-PL" dirty="0" smtClean="0">
                <a:sym typeface="Symbol"/>
              </a:rPr>
              <a:t> </a:t>
            </a:r>
            <a:r>
              <a:rPr lang="pl-PL" dirty="0" err="1" smtClean="0">
                <a:sym typeface="Symbol"/>
              </a:rPr>
              <a:t>h</a:t>
            </a:r>
            <a:r>
              <a:rPr lang="pl-PL" dirty="0" smtClean="0"/>
              <a:t>.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112196"/>
          </a:xfrm>
        </p:spPr>
        <p:txBody>
          <a:bodyPr/>
          <a:lstStyle/>
          <a:p>
            <a:r>
              <a:rPr lang="pl-PL" sz="2400" b="1" dirty="0" smtClean="0"/>
              <a:t>Energia potencjalna sprężystości</a:t>
            </a:r>
            <a:r>
              <a:rPr lang="pl-PL" sz="2400" dirty="0" smtClean="0"/>
              <a:t> jest proporcjonalna do kwadratu odkształcenia</a:t>
            </a:r>
            <a:endParaRPr lang="pl-PL" sz="2400" b="1" dirty="0" smtClean="0"/>
          </a:p>
          <a:p>
            <a:endParaRPr lang="pl-PL" sz="2400" b="1" dirty="0" smtClean="0"/>
          </a:p>
          <a:p>
            <a:pPr>
              <a:buNone/>
            </a:pPr>
            <a:endParaRPr lang="pl-PL" sz="2400" b="1" dirty="0" smtClean="0"/>
          </a:p>
          <a:p>
            <a:pPr>
              <a:buNone/>
            </a:pPr>
            <a:r>
              <a:rPr lang="pl-PL" sz="2400" dirty="0" smtClean="0"/>
              <a:t>    k – współczynnik sprężystości, x – miara odkształcenia (np. wydłużenie sprężyny)</a:t>
            </a:r>
          </a:p>
          <a:p>
            <a:pPr>
              <a:buNone/>
            </a:pPr>
            <a:endParaRPr lang="pl-PL" sz="2400" dirty="0" smtClean="0"/>
          </a:p>
          <a:p>
            <a:pPr>
              <a:buNone/>
            </a:pPr>
            <a:endParaRPr lang="pl-PL" sz="2400" dirty="0" smtClean="0"/>
          </a:p>
          <a:p>
            <a:pPr marL="0" indent="0" algn="just">
              <a:buFont typeface="Arial" charset="0"/>
              <a:buNone/>
              <a:defRPr/>
            </a:pPr>
            <a:endParaRPr lang="pl-PL" sz="2400" b="1" dirty="0" smtClean="0">
              <a:latin typeface="Bookman Old Style" pitchFamily="18" charset="0"/>
              <a:cs typeface="Arial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400" b="1" dirty="0" smtClean="0">
              <a:latin typeface="Bookman Old Style" pitchFamily="18" charset="0"/>
              <a:cs typeface="Arial" charset="0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ENERGIA POTENCJALNA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51205" name="Object 5"/>
          <p:cNvGraphicFramePr>
            <a:graphicFrameLocks noChangeAspect="1"/>
          </p:cNvGraphicFramePr>
          <p:nvPr/>
        </p:nvGraphicFramePr>
        <p:xfrm>
          <a:off x="3491880" y="1844824"/>
          <a:ext cx="1512887" cy="998537"/>
        </p:xfrm>
        <a:graphic>
          <a:graphicData uri="http://schemas.openxmlformats.org/presentationml/2006/ole">
            <p:oleObj spid="_x0000_s51205" name="Równanie" r:id="rId5" imgW="634680" imgH="419040" progId="Equation.3">
              <p:embed/>
            </p:oleObj>
          </a:graphicData>
        </a:graphic>
      </p:graphicFrame>
      <p:sp>
        <p:nvSpPr>
          <p:cNvPr id="15" name="pole tekstowe 14"/>
          <p:cNvSpPr txBox="1"/>
          <p:nvPr/>
        </p:nvSpPr>
        <p:spPr>
          <a:xfrm>
            <a:off x="4572000" y="5085184"/>
            <a:ext cx="3888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Podczas </a:t>
            </a:r>
            <a:r>
              <a:rPr lang="pl-PL" dirty="0" smtClean="0"/>
              <a:t>skoku o tyczce sportowiec wykorzystuje energię potencjalną sprężystości wygiętej tyczki. </a:t>
            </a:r>
            <a:endParaRPr lang="pl-PL" dirty="0"/>
          </a:p>
        </p:txBody>
      </p:sp>
      <p:pic>
        <p:nvPicPr>
          <p:cNvPr id="11" name="Obraz 10" descr="Rys_2_0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7584" y="3861048"/>
            <a:ext cx="3377952" cy="25334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256212"/>
          </a:xfrm>
        </p:spPr>
        <p:txBody>
          <a:bodyPr/>
          <a:lstStyle/>
          <a:p>
            <a:r>
              <a:rPr lang="pl-PL" sz="2400" dirty="0" smtClean="0"/>
              <a:t>Wykonanie pracy wiąże się ze zmianą energii ciała, </a:t>
            </a:r>
            <a:br>
              <a:rPr lang="pl-PL" sz="2400" dirty="0" smtClean="0"/>
            </a:br>
            <a:r>
              <a:rPr lang="pl-PL" sz="2400" dirty="0" smtClean="0"/>
              <a:t>a w szczególności jego energii mechanicznej (kinetycznej i/lub potencjalnej).</a:t>
            </a:r>
          </a:p>
          <a:p>
            <a:endParaRPr lang="pl-PL" sz="2400" dirty="0" smtClean="0"/>
          </a:p>
          <a:p>
            <a:pPr>
              <a:buNone/>
            </a:pPr>
            <a:r>
              <a:rPr lang="pl-PL" sz="2800" dirty="0" smtClean="0"/>
              <a:t>    </a:t>
            </a:r>
          </a:p>
          <a:p>
            <a:pPr>
              <a:buNone/>
            </a:pPr>
            <a:endParaRPr lang="pl-PL" sz="2400" b="1" dirty="0" smtClean="0"/>
          </a:p>
          <a:p>
            <a:pPr>
              <a:buNone/>
            </a:pPr>
            <a:endParaRPr lang="pl-PL" sz="2400" b="1" dirty="0" smtClean="0"/>
          </a:p>
          <a:p>
            <a:pPr>
              <a:buNone/>
            </a:pPr>
            <a:r>
              <a:rPr lang="pl-PL" sz="2400" dirty="0" smtClean="0"/>
              <a:t>    </a:t>
            </a:r>
          </a:p>
          <a:p>
            <a:endParaRPr lang="pl-PL" sz="2400" dirty="0" smtClean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914514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ZASADA ZACHOWANIA ENERGII MECHANICZNEJ</a:t>
            </a:r>
            <a:endParaRPr lang="pl-PL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827584" y="5085184"/>
            <a:ext cx="3888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Praca wykonana podczas zwiększania prędkości jest równa przyrostowi energii kinetycznej.</a:t>
            </a:r>
            <a:endParaRPr lang="pl-PL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5724128" y="4797152"/>
            <a:ext cx="2196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Praca </a:t>
            </a:r>
            <a:r>
              <a:rPr lang="pl-PL" dirty="0" smtClean="0"/>
              <a:t>wykonana przez siłę tarcia zmniejsza energię kinetyczną  ciała.</a:t>
            </a:r>
          </a:p>
        </p:txBody>
      </p:sp>
      <p:pic>
        <p:nvPicPr>
          <p:cNvPr id="16" name="Obraz 15" descr="auto_Madry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576" y="2420888"/>
            <a:ext cx="3885301" cy="2448272"/>
          </a:xfrm>
          <a:prstGeom prst="rect">
            <a:avLst/>
          </a:prstGeom>
        </p:spPr>
      </p:pic>
      <p:pic>
        <p:nvPicPr>
          <p:cNvPr id="11" name="Obraz 10" descr="Rys_5_01_przyc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0072" y="2996952"/>
            <a:ext cx="3240360" cy="15110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616624"/>
          </a:xfrm>
        </p:spPr>
        <p:txBody>
          <a:bodyPr/>
          <a:lstStyle/>
          <a:p>
            <a:r>
              <a:rPr lang="pl-PL" sz="2400" dirty="0" smtClean="0"/>
              <a:t>W przypadku, gdy nie działają siły zewnętrzne </a:t>
            </a:r>
            <a:br>
              <a:rPr lang="pl-PL" sz="2400" dirty="0" smtClean="0"/>
            </a:br>
            <a:r>
              <a:rPr lang="pl-PL" sz="2400" dirty="0" smtClean="0"/>
              <a:t>(np. gdy pomijamy opory ruchu), to ciało zachowuje swoją energię mechaniczną, czyli suma energii kinetycznej i potencjalnej jest stała.</a:t>
            </a:r>
          </a:p>
          <a:p>
            <a:pPr>
              <a:buNone/>
            </a:pPr>
            <a:endParaRPr lang="pl-PL" sz="2400" dirty="0" smtClean="0"/>
          </a:p>
          <a:p>
            <a:pPr>
              <a:buNone/>
            </a:pPr>
            <a:r>
              <a:rPr lang="pl-PL" sz="2800" dirty="0" smtClean="0"/>
              <a:t>    </a:t>
            </a:r>
          </a:p>
          <a:p>
            <a:endParaRPr lang="pl-PL" sz="2400" b="1" dirty="0" smtClean="0"/>
          </a:p>
          <a:p>
            <a:endParaRPr lang="pl-PL" sz="2400" b="1" dirty="0" smtClean="0"/>
          </a:p>
          <a:p>
            <a:pPr>
              <a:buNone/>
            </a:pPr>
            <a:r>
              <a:rPr lang="pl-PL" sz="2400" dirty="0" smtClean="0"/>
              <a:t>    </a:t>
            </a:r>
          </a:p>
          <a:p>
            <a:pPr>
              <a:buNone/>
            </a:pPr>
            <a:endParaRPr lang="pl-PL" sz="2400" dirty="0" smtClean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13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914514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ZASADA ZACHOWANIA ENERGII MECHANICZNEJ</a:t>
            </a:r>
            <a:endParaRPr lang="pl-PL" sz="24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0" name="Obiekt 9"/>
          <p:cNvGraphicFramePr>
            <a:graphicFrameLocks noChangeAspect="1"/>
          </p:cNvGraphicFramePr>
          <p:nvPr/>
        </p:nvGraphicFramePr>
        <p:xfrm>
          <a:off x="2699792" y="2564904"/>
          <a:ext cx="2333625" cy="547688"/>
        </p:xfrm>
        <a:graphic>
          <a:graphicData uri="http://schemas.openxmlformats.org/presentationml/2006/ole">
            <p:oleObj spid="_x0000_s59394" name="Równanie" r:id="rId5" imgW="1028520" imgH="241200" progId="Equation.3">
              <p:embed/>
            </p:oleObj>
          </a:graphicData>
        </a:graphic>
      </p:graphicFrame>
      <p:pic>
        <p:nvPicPr>
          <p:cNvPr id="12" name="Obraz 11" descr="rys_3_2.bmp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547664" y="3140968"/>
            <a:ext cx="5603538" cy="3472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256212"/>
          </a:xfrm>
        </p:spPr>
        <p:txBody>
          <a:bodyPr/>
          <a:lstStyle/>
          <a:p>
            <a:r>
              <a:rPr lang="pl-PL" sz="2400" b="1" dirty="0" smtClean="0"/>
              <a:t>Moc </a:t>
            </a:r>
            <a:r>
              <a:rPr lang="pl-PL" sz="2400" dirty="0" smtClean="0"/>
              <a:t>jest miarą szybkości wykonania pracy</a:t>
            </a:r>
          </a:p>
          <a:p>
            <a:endParaRPr lang="pl-PL" sz="2400" dirty="0" smtClean="0"/>
          </a:p>
          <a:p>
            <a:endParaRPr lang="pl-PL" sz="2400" dirty="0" smtClean="0"/>
          </a:p>
          <a:p>
            <a:pPr>
              <a:buNone/>
            </a:pPr>
            <a:r>
              <a:rPr lang="pl-PL" sz="2800" dirty="0" smtClean="0"/>
              <a:t>    </a:t>
            </a:r>
            <a:r>
              <a:rPr lang="pl-PL" sz="2400" dirty="0" smtClean="0"/>
              <a:t>P – moc, W– praca, t – czas wykonania pracy W</a:t>
            </a:r>
          </a:p>
          <a:p>
            <a:pPr>
              <a:buNone/>
            </a:pPr>
            <a:endParaRPr lang="pl-PL" sz="2400" dirty="0" smtClean="0"/>
          </a:p>
          <a:p>
            <a:pPr>
              <a:buNone/>
            </a:pPr>
            <a:endParaRPr lang="pl-PL" sz="2400" dirty="0" smtClean="0"/>
          </a:p>
          <a:p>
            <a:r>
              <a:rPr lang="pl-PL" sz="2400" dirty="0" smtClean="0"/>
              <a:t>Podstawową jednostką mocy jest </a:t>
            </a:r>
            <a:r>
              <a:rPr lang="pl-PL" sz="2400" b="1" dirty="0" smtClean="0"/>
              <a:t>wat (W)</a:t>
            </a:r>
          </a:p>
          <a:p>
            <a:endParaRPr lang="pl-PL" sz="2400" b="1" dirty="0" smtClean="0"/>
          </a:p>
          <a:p>
            <a:endParaRPr lang="pl-PL" sz="2400" b="1" dirty="0" smtClean="0"/>
          </a:p>
          <a:p>
            <a:pPr>
              <a:buNone/>
            </a:pPr>
            <a:r>
              <a:rPr lang="pl-PL" sz="2400" dirty="0" smtClean="0"/>
              <a:t>    </a:t>
            </a: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14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MOC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1" name="Obiekt 10"/>
          <p:cNvGraphicFramePr>
            <a:graphicFrameLocks noChangeAspect="1"/>
          </p:cNvGraphicFramePr>
          <p:nvPr/>
        </p:nvGraphicFramePr>
        <p:xfrm>
          <a:off x="2411760" y="4293096"/>
          <a:ext cx="3634234" cy="958949"/>
        </p:xfrm>
        <a:graphic>
          <a:graphicData uri="http://schemas.openxmlformats.org/presentationml/2006/ole">
            <p:oleObj spid="_x0000_s52227" name="Równanie" r:id="rId5" imgW="1587240" imgH="419040" progId="Equation.3">
              <p:embed/>
            </p:oleObj>
          </a:graphicData>
        </a:graphic>
      </p:graphicFrame>
      <p:graphicFrame>
        <p:nvGraphicFramePr>
          <p:cNvPr id="12" name="Obiekt 11"/>
          <p:cNvGraphicFramePr>
            <a:graphicFrameLocks noChangeAspect="1"/>
          </p:cNvGraphicFramePr>
          <p:nvPr/>
        </p:nvGraphicFramePr>
        <p:xfrm>
          <a:off x="3563888" y="1556792"/>
          <a:ext cx="961256" cy="827748"/>
        </p:xfrm>
        <a:graphic>
          <a:graphicData uri="http://schemas.openxmlformats.org/presentationml/2006/ole">
            <p:oleObj spid="_x0000_s52228" name="Równanie" r:id="rId6" imgW="45720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256212"/>
          </a:xfrm>
        </p:spPr>
        <p:txBody>
          <a:bodyPr/>
          <a:lstStyle/>
          <a:p>
            <a:r>
              <a:rPr lang="pl-PL" sz="2400" b="1" dirty="0" smtClean="0"/>
              <a:t>Sprawność  urządzenia </a:t>
            </a:r>
            <a:r>
              <a:rPr lang="pl-PL" sz="2400" dirty="0" smtClean="0"/>
              <a:t>określa stopień wykorzystania zużytej energii. Można ją obliczyć jako stosunek pracy (energii) uzyskanej do pracy (energii) włożonej.</a:t>
            </a:r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pPr>
              <a:buNone/>
            </a:pPr>
            <a:r>
              <a:rPr lang="pl-PL" sz="2400" dirty="0" smtClean="0">
                <a:sym typeface="Symbol"/>
              </a:rPr>
              <a:t>     - sprawność, W – </a:t>
            </a:r>
            <a:r>
              <a:rPr lang="pl-PL" sz="2400" dirty="0" smtClean="0"/>
              <a:t>wykonana praca, E – energia potrzebna do wykonania pracy W.</a:t>
            </a:r>
          </a:p>
          <a:p>
            <a:pPr>
              <a:buNone/>
            </a:pPr>
            <a:r>
              <a:rPr lang="pl-PL" sz="2800" dirty="0" smtClean="0"/>
              <a:t>    </a:t>
            </a:r>
            <a:endParaRPr lang="pl-PL" sz="2400" dirty="0" smtClean="0"/>
          </a:p>
          <a:p>
            <a:pPr>
              <a:buNone/>
            </a:pPr>
            <a:r>
              <a:rPr lang="pl-PL" sz="2400" dirty="0" smtClean="0"/>
              <a:t>    </a:t>
            </a: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4067944" y="4725144"/>
            <a:ext cx="4608512" cy="1728192"/>
          </a:xfrm>
        </p:spPr>
        <p:txBody>
          <a:bodyPr/>
          <a:lstStyle/>
          <a:p>
            <a:pPr algn="l">
              <a:defRPr/>
            </a:pPr>
            <a:r>
              <a:rPr lang="pl-PL" sz="1800" dirty="0" smtClean="0">
                <a:solidFill>
                  <a:schemeClr val="tx1"/>
                </a:solidFill>
              </a:rPr>
              <a:t>Koło wodne na </a:t>
            </a:r>
            <a:r>
              <a:rPr lang="pl-PL" sz="1800" dirty="0" err="1" smtClean="0">
                <a:solidFill>
                  <a:schemeClr val="tx1"/>
                </a:solidFill>
              </a:rPr>
              <a:t>Gowienicy</a:t>
            </a:r>
            <a:r>
              <a:rPr lang="pl-PL" sz="1800" dirty="0" smtClean="0">
                <a:solidFill>
                  <a:schemeClr val="tx1"/>
                </a:solidFill>
              </a:rPr>
              <a:t> w Babigoszczy – wykorzystanie energii wody do wykonania pracy.</a:t>
            </a:r>
          </a:p>
          <a:p>
            <a:pPr algn="l">
              <a:defRPr/>
            </a:pPr>
            <a:r>
              <a:rPr lang="pl-PL" sz="1800" u="sng" dirty="0" smtClean="0">
                <a:hlinkClick r:id="rId5"/>
              </a:rPr>
              <a:t>http://pl.wikipedia.org/wiki/Plik:Gowienica_w_Babigoszczy.jpg</a:t>
            </a:r>
            <a:endParaRPr lang="pl-PL" sz="1800" dirty="0" smtClean="0">
              <a:solidFill>
                <a:schemeClr val="tx1"/>
              </a:solidFill>
            </a:endParaRPr>
          </a:p>
          <a:p>
            <a:pPr>
              <a:defRPr/>
            </a:pPr>
            <a:endParaRPr lang="pl-PL" sz="1800" dirty="0">
              <a:solidFill>
                <a:schemeClr val="tx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15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SPRAWNOŚĆ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25152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1" name="Obiekt 10"/>
          <p:cNvGraphicFramePr>
            <a:graphicFrameLocks noChangeAspect="1"/>
          </p:cNvGraphicFramePr>
          <p:nvPr/>
        </p:nvGraphicFramePr>
        <p:xfrm>
          <a:off x="3059832" y="2492896"/>
          <a:ext cx="2055812" cy="936625"/>
        </p:xfrm>
        <a:graphic>
          <a:graphicData uri="http://schemas.openxmlformats.org/presentationml/2006/ole">
            <p:oleObj spid="_x0000_s54274" name="Równanie" r:id="rId6" imgW="863280" imgH="393480" progId="Equation.3">
              <p:embed/>
            </p:oleObj>
          </a:graphicData>
        </a:graphic>
      </p:graphicFrame>
      <p:pic>
        <p:nvPicPr>
          <p:cNvPr id="10" name="Obraz 9" descr="rys_4_4_Gowienica_w_Babigoszczy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71600" y="4581128"/>
            <a:ext cx="2952328" cy="19682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256212"/>
          </a:xfrm>
        </p:spPr>
        <p:txBody>
          <a:bodyPr/>
          <a:lstStyle/>
          <a:p>
            <a:r>
              <a:rPr lang="pl-PL" sz="2400" b="1" dirty="0" smtClean="0"/>
              <a:t>W zderzeniach sprężystych </a:t>
            </a:r>
            <a:r>
              <a:rPr lang="pl-PL" sz="2400" dirty="0" smtClean="0"/>
              <a:t>suma energii kinetycznych ciał przed zderzeniem jest równa sumie energii kinetycznych po zderzeniu.</a:t>
            </a:r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1600" dirty="0" smtClean="0"/>
          </a:p>
          <a:p>
            <a:r>
              <a:rPr lang="pl-PL" sz="1600" dirty="0" smtClean="0"/>
              <a:t>W symulacji zderzeń sprężystych cząsteczek gazu (</a:t>
            </a:r>
            <a:r>
              <a:rPr lang="pl-PL" sz="1600" u="sng" dirty="0" smtClean="0">
                <a:hlinkClick r:id="rId4"/>
              </a:rPr>
              <a:t>http://www.falstad.com/gas</a:t>
            </a:r>
            <a:r>
              <a:rPr lang="pl-PL" sz="1600" dirty="0" smtClean="0"/>
              <a:t>) zastosowano prawo zachowania energii mechanicznej i prawo zachowania pędu.</a:t>
            </a:r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pPr>
              <a:buNone/>
            </a:pPr>
            <a:r>
              <a:rPr lang="pl-PL" sz="2800" dirty="0" smtClean="0"/>
              <a:t>    </a:t>
            </a:r>
          </a:p>
          <a:p>
            <a:pPr>
              <a:buNone/>
            </a:pPr>
            <a:endParaRPr lang="pl-PL" sz="2400" dirty="0" smtClean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16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ZDERZENIA SPRĘŻYSTE I NIESPRĘŻYSTE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3" name="Obraz 12" descr="rys_5_1_a_zrzut.bmp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83768" y="2276872"/>
            <a:ext cx="3820269" cy="3185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256212"/>
          </a:xfrm>
        </p:spPr>
        <p:txBody>
          <a:bodyPr/>
          <a:lstStyle/>
          <a:p>
            <a:pPr algn="ctr">
              <a:buNone/>
            </a:pPr>
            <a:r>
              <a:rPr lang="pl-PL" sz="2400" dirty="0" smtClean="0"/>
              <a:t>Zderzenia proste (czołowe) i skośne</a:t>
            </a:r>
          </a:p>
          <a:p>
            <a:endParaRPr lang="pl-PL" sz="2400" dirty="0" smtClean="0"/>
          </a:p>
          <a:p>
            <a:pPr>
              <a:buNone/>
            </a:pPr>
            <a:endParaRPr lang="pl-PL" sz="2400" dirty="0" smtClean="0"/>
          </a:p>
          <a:p>
            <a:pPr>
              <a:buNone/>
            </a:pPr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pPr>
              <a:buNone/>
            </a:pPr>
            <a:r>
              <a:rPr lang="pl-PL" sz="1600" dirty="0" smtClean="0"/>
              <a:t>                                        </a:t>
            </a:r>
          </a:p>
          <a:p>
            <a:pPr algn="ctr">
              <a:buNone/>
            </a:pPr>
            <a:endParaRPr lang="pl-PL" sz="2000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pl-PL" sz="2000" dirty="0" smtClean="0">
                <a:solidFill>
                  <a:srgbClr val="FF0000"/>
                </a:solidFill>
              </a:rPr>
              <a:t>Animacja 5.2. Zderzenia sprężyste kul</a:t>
            </a:r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pPr>
              <a:buNone/>
            </a:pPr>
            <a:r>
              <a:rPr lang="pl-PL" sz="2800" dirty="0" smtClean="0"/>
              <a:t>    </a:t>
            </a:r>
          </a:p>
          <a:p>
            <a:pPr>
              <a:buNone/>
            </a:pPr>
            <a:endParaRPr lang="pl-PL" sz="2400" dirty="0" smtClean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17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ZDERZENIA SPRĘŻYSTE I NIESPRĘŻYSTE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1" name="Obraz 10" descr="Rys_5_03a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2132856"/>
            <a:ext cx="3377952" cy="2533464"/>
          </a:xfrm>
          <a:prstGeom prst="rect">
            <a:avLst/>
          </a:prstGeom>
        </p:spPr>
      </p:pic>
      <p:pic>
        <p:nvPicPr>
          <p:cNvPr id="12" name="Obraz 11" descr="Rys_5_03b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2132856"/>
            <a:ext cx="3384376" cy="25382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805264"/>
          </a:xfrm>
        </p:spPr>
        <p:txBody>
          <a:bodyPr/>
          <a:lstStyle/>
          <a:p>
            <a:r>
              <a:rPr lang="pl-PL" sz="2400" b="1" dirty="0" smtClean="0"/>
              <a:t>W zderzeniach niesprężystych </a:t>
            </a:r>
            <a:r>
              <a:rPr lang="pl-PL" sz="2400" dirty="0" smtClean="0"/>
              <a:t>energia kinetyczna ciał po zderzeniu jest mniejsza niż przed zderzeniem.</a:t>
            </a:r>
          </a:p>
          <a:p>
            <a:r>
              <a:rPr lang="pl-PL" sz="2400" dirty="0" smtClean="0"/>
              <a:t>W zderzeniach </a:t>
            </a:r>
            <a:r>
              <a:rPr lang="pl-PL" sz="2400" b="1" dirty="0" smtClean="0"/>
              <a:t>doskonale niesprężystych </a:t>
            </a:r>
            <a:r>
              <a:rPr lang="pl-PL" sz="2400" dirty="0" smtClean="0"/>
              <a:t>ciała „łączą się” po zderzeniu.</a:t>
            </a:r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pPr>
              <a:buNone/>
            </a:pPr>
            <a:endParaRPr lang="pl-PL" sz="2400" dirty="0" smtClean="0"/>
          </a:p>
          <a:p>
            <a:pPr>
              <a:buNone/>
            </a:pPr>
            <a:r>
              <a:rPr lang="pl-PL" sz="1600" dirty="0" smtClean="0"/>
              <a:t>         </a:t>
            </a:r>
          </a:p>
          <a:p>
            <a:pPr>
              <a:buNone/>
            </a:pPr>
            <a:endParaRPr lang="pl-PL" sz="1600" dirty="0" smtClean="0"/>
          </a:p>
          <a:p>
            <a:pPr>
              <a:buNone/>
            </a:pPr>
            <a:endParaRPr lang="pl-PL" sz="1600" dirty="0" smtClean="0"/>
          </a:p>
          <a:p>
            <a:pPr algn="ctr">
              <a:buNone/>
            </a:pPr>
            <a:r>
              <a:rPr lang="pl-PL" sz="1600" dirty="0" smtClean="0"/>
              <a:t>Prędkość </a:t>
            </a:r>
            <a:r>
              <a:rPr lang="pl-PL" sz="1600" dirty="0" smtClean="0"/>
              <a:t>ciał po zderzeniu obliczamy z prawa zachowania pędu:</a:t>
            </a:r>
          </a:p>
          <a:p>
            <a:endParaRPr lang="pl-PL" sz="1600" dirty="0" smtClean="0"/>
          </a:p>
          <a:p>
            <a:endParaRPr lang="pl-PL" sz="16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pPr>
              <a:buNone/>
            </a:pPr>
            <a:r>
              <a:rPr lang="pl-PL" sz="2800" dirty="0" smtClean="0"/>
              <a:t>    </a:t>
            </a:r>
          </a:p>
          <a:p>
            <a:pPr>
              <a:buNone/>
            </a:pPr>
            <a:endParaRPr lang="pl-PL" sz="2400" dirty="0" smtClean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18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ZDERZENIA SPRĘŻYSTE I NIESPRĘŻYSTE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6" name="Obiekt 15"/>
          <p:cNvGraphicFramePr>
            <a:graphicFrameLocks noChangeAspect="1"/>
          </p:cNvGraphicFramePr>
          <p:nvPr/>
        </p:nvGraphicFramePr>
        <p:xfrm>
          <a:off x="2411760" y="5949280"/>
          <a:ext cx="4032448" cy="576064"/>
        </p:xfrm>
        <a:graphic>
          <a:graphicData uri="http://schemas.openxmlformats.org/presentationml/2006/ole">
            <p:oleObj spid="_x0000_s55301" name="Równanie" r:id="rId5" imgW="1511280" imgH="215640" progId="Equation.3">
              <p:embed/>
            </p:oleObj>
          </a:graphicData>
        </a:graphic>
      </p:graphicFrame>
      <p:pic>
        <p:nvPicPr>
          <p:cNvPr id="10" name="Obraz 9" descr="Rys_5_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39752" y="2708920"/>
            <a:ext cx="3888432" cy="29163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395536" y="1052736"/>
            <a:ext cx="8229600" cy="5256212"/>
          </a:xfrm>
        </p:spPr>
        <p:txBody>
          <a:bodyPr/>
          <a:lstStyle/>
          <a:p>
            <a:pPr algn="ctr">
              <a:buNone/>
            </a:pPr>
            <a:r>
              <a:rPr lang="pl-PL" sz="2400" dirty="0" smtClean="0"/>
              <a:t>Jak wyjaśnić ruch kul w tzw. kołysce Newtona?</a:t>
            </a:r>
          </a:p>
          <a:p>
            <a:pPr>
              <a:buNone/>
            </a:pPr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pPr>
              <a:buNone/>
            </a:pPr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endParaRPr lang="pl-PL" sz="2400" dirty="0" smtClean="0"/>
          </a:p>
          <a:p>
            <a:pPr>
              <a:buNone/>
            </a:pPr>
            <a:r>
              <a:rPr lang="pl-PL" sz="2800" dirty="0" smtClean="0"/>
              <a:t>    </a:t>
            </a:r>
          </a:p>
          <a:p>
            <a:pPr>
              <a:buNone/>
            </a:pPr>
            <a:endParaRPr lang="pl-PL" sz="2400" dirty="0" smtClean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07B7CD-FAC7-4107-BC6F-D47F5DD2DECA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19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ZDERZENIA SPRĘŻYSTE I NIESPRĘŻYSTE</a:t>
            </a:r>
            <a:endParaRPr lang="pl-PL" sz="2800" b="1" dirty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0" y="638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9" name="kolyska_Newtona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835696" y="1844824"/>
            <a:ext cx="5256584" cy="39424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970</TotalTime>
  <Words>2256</Words>
  <Application>Microsoft Office PowerPoint</Application>
  <PresentationFormat>Pokaz na ekranie (4:3)</PresentationFormat>
  <Paragraphs>300</Paragraphs>
  <Slides>20</Slides>
  <Notes>16</Notes>
  <HiddenSlides>0</HiddenSlides>
  <MMClips>1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2" baseType="lpstr">
      <vt:lpstr>Motyw pakietu Office</vt:lpstr>
      <vt:lpstr>Równanie</vt:lpstr>
      <vt:lpstr>Treści multimedialne - kodowanie, przetwarzanie, prezentacja  Odtwarzanie treści multimedialnych</vt:lpstr>
      <vt:lpstr>   ENERGIA MECHANICZNA  podsumowanie      Elżbieta Kawecka </vt:lpstr>
      <vt:lpstr>PROGRAM WYKŁADU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</vt:vector>
  </TitlesOfParts>
  <Company>WWSI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Ela Kawecka</cp:lastModifiedBy>
  <cp:revision>150</cp:revision>
  <dcterms:created xsi:type="dcterms:W3CDTF">2009-06-29T13:15:16Z</dcterms:created>
  <dcterms:modified xsi:type="dcterms:W3CDTF">2014-03-12T21:08:48Z</dcterms:modified>
</cp:coreProperties>
</file>