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9" r:id="rId2"/>
    <p:sldId id="260" r:id="rId3"/>
    <p:sldId id="353" r:id="rId4"/>
    <p:sldId id="355" r:id="rId5"/>
    <p:sldId id="391" r:id="rId6"/>
    <p:sldId id="393" r:id="rId7"/>
    <p:sldId id="375" r:id="rId8"/>
    <p:sldId id="386" r:id="rId9"/>
    <p:sldId id="380" r:id="rId10"/>
    <p:sldId id="392" r:id="rId11"/>
    <p:sldId id="379" r:id="rId12"/>
    <p:sldId id="384" r:id="rId13"/>
    <p:sldId id="394" r:id="rId14"/>
    <p:sldId id="387" r:id="rId15"/>
    <p:sldId id="395" r:id="rId16"/>
    <p:sldId id="382" r:id="rId17"/>
    <p:sldId id="388" r:id="rId18"/>
    <p:sldId id="389" r:id="rId19"/>
    <p:sldId id="396" r:id="rId20"/>
    <p:sldId id="400" r:id="rId21"/>
    <p:sldId id="383" r:id="rId22"/>
    <p:sldId id="397" r:id="rId23"/>
    <p:sldId id="398" r:id="rId24"/>
    <p:sldId id="399" r:id="rId25"/>
    <p:sldId id="352" r:id="rId26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1EE26"/>
    <a:srgbClr val="21F616"/>
    <a:srgbClr val="0060A8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yl pośredni 2 — Ak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Styl pośredni 3 — 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yl pośredni 4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AF606853-7671-496A-8E4F-DF71F8EC918B}" styleName="Styl ciemny 1 — Ak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0A1B5D5-9B99-4C35-A422-299274C87663}" styleName="Styl pośredni 1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Styl jasny 3 — Ak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Styl jasny 2 — Ak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8D230F3-CF80-4859-8CE7-A43EE81993B5}" styleName="Styl jasny 1 — Ak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69043" autoAdjust="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2013_WirtualneLabFiz\!Praca\Modu&#322;%208_Ruch_harmoniczny_fale_mech\ruch_harmoniczny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2013_WirtualneLabFiz\!Praca\Modu&#322;%208_Ruch_harmoniczny_fale_mech\ruch_harmoniczny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2013_WirtualneLabFiz\!Praca\Modu&#322;%208_Ruch_harmoniczny_fale_mech\oscylator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title>
      <c:layout>
        <c:manualLayout>
          <c:xMode val="edge"/>
          <c:yMode val="edge"/>
          <c:x val="0.39139588801399838"/>
          <c:y val="4.1666666666666692E-2"/>
        </c:manualLayout>
      </c:layout>
    </c:title>
    <c:plotArea>
      <c:layout/>
      <c:scatterChart>
        <c:scatterStyle val="smoothMarker"/>
        <c:ser>
          <c:idx val="0"/>
          <c:order val="0"/>
          <c:tx>
            <c:strRef>
              <c:f>Arkusz1!$B$4</c:f>
              <c:strCache>
                <c:ptCount val="1"/>
                <c:pt idx="0">
                  <c:v>x (m)</c:v>
                </c:pt>
              </c:strCache>
            </c:strRef>
          </c:tx>
          <c:marker>
            <c:symbol val="none"/>
          </c:marker>
          <c:xVal>
            <c:numRef>
              <c:f>Arkusz1!$A$5:$A$50</c:f>
              <c:numCache>
                <c:formatCode>General</c:formatCode>
                <c:ptCount val="46"/>
                <c:pt idx="0">
                  <c:v>0</c:v>
                </c:pt>
                <c:pt idx="1">
                  <c:v>5.0000000000000201E-3</c:v>
                </c:pt>
                <c:pt idx="2">
                  <c:v>1.0000000000000023E-2</c:v>
                </c:pt>
                <c:pt idx="3">
                  <c:v>1.4999999999999998E-2</c:v>
                </c:pt>
                <c:pt idx="4">
                  <c:v>2.0000000000000039E-2</c:v>
                </c:pt>
                <c:pt idx="5">
                  <c:v>2.5000000000000033E-2</c:v>
                </c:pt>
                <c:pt idx="6">
                  <c:v>3.0000000000000047E-2</c:v>
                </c:pt>
                <c:pt idx="7">
                  <c:v>3.5000000000000059E-2</c:v>
                </c:pt>
                <c:pt idx="8">
                  <c:v>4.0000000000000077E-2</c:v>
                </c:pt>
                <c:pt idx="9">
                  <c:v>4.5000000000000033E-2</c:v>
                </c:pt>
                <c:pt idx="10">
                  <c:v>5.0000000000000065E-2</c:v>
                </c:pt>
                <c:pt idx="11">
                  <c:v>5.5000000000000084E-2</c:v>
                </c:pt>
                <c:pt idx="12">
                  <c:v>6.0000000000000116E-2</c:v>
                </c:pt>
                <c:pt idx="13">
                  <c:v>6.5000000000000099E-2</c:v>
                </c:pt>
                <c:pt idx="14">
                  <c:v>7.0000000000000034E-2</c:v>
                </c:pt>
                <c:pt idx="15">
                  <c:v>7.5000000000000108E-2</c:v>
                </c:pt>
                <c:pt idx="16">
                  <c:v>8.0000000000000154E-2</c:v>
                </c:pt>
                <c:pt idx="17">
                  <c:v>8.5000000000000048E-2</c:v>
                </c:pt>
                <c:pt idx="18">
                  <c:v>9.0000000000000066E-2</c:v>
                </c:pt>
                <c:pt idx="19">
                  <c:v>9.5000000000000182E-2</c:v>
                </c:pt>
                <c:pt idx="20">
                  <c:v>0.10000000000000002</c:v>
                </c:pt>
                <c:pt idx="21">
                  <c:v>0.10500000000000002</c:v>
                </c:pt>
                <c:pt idx="22">
                  <c:v>0.11000000000000013</c:v>
                </c:pt>
                <c:pt idx="23">
                  <c:v>0.11500000000000014</c:v>
                </c:pt>
                <c:pt idx="24">
                  <c:v>0.12000000000000006</c:v>
                </c:pt>
                <c:pt idx="25">
                  <c:v>0.12500000000000003</c:v>
                </c:pt>
                <c:pt idx="26">
                  <c:v>0.13000000000000003</c:v>
                </c:pt>
                <c:pt idx="27">
                  <c:v>0.13500000000000004</c:v>
                </c:pt>
                <c:pt idx="28">
                  <c:v>0.14000000000000004</c:v>
                </c:pt>
                <c:pt idx="29">
                  <c:v>0.14500000000000021</c:v>
                </c:pt>
                <c:pt idx="30">
                  <c:v>0.15000000000000024</c:v>
                </c:pt>
                <c:pt idx="31">
                  <c:v>0.15500000000000044</c:v>
                </c:pt>
                <c:pt idx="32">
                  <c:v>0.16000000000000028</c:v>
                </c:pt>
                <c:pt idx="33">
                  <c:v>0.16500000000000031</c:v>
                </c:pt>
                <c:pt idx="34">
                  <c:v>0.17000000000000021</c:v>
                </c:pt>
                <c:pt idx="35">
                  <c:v>0.17500000000000021</c:v>
                </c:pt>
                <c:pt idx="36">
                  <c:v>0.18000000000000024</c:v>
                </c:pt>
                <c:pt idx="37">
                  <c:v>0.18500000000000041</c:v>
                </c:pt>
                <c:pt idx="38">
                  <c:v>0.19000000000000031</c:v>
                </c:pt>
                <c:pt idx="39">
                  <c:v>0.19500000000000034</c:v>
                </c:pt>
                <c:pt idx="40">
                  <c:v>0.20000000000000009</c:v>
                </c:pt>
                <c:pt idx="41">
                  <c:v>0.20500000000000021</c:v>
                </c:pt>
                <c:pt idx="42">
                  <c:v>0.21000000000000021</c:v>
                </c:pt>
                <c:pt idx="43">
                  <c:v>0.21500000000000041</c:v>
                </c:pt>
                <c:pt idx="44">
                  <c:v>0.22000000000000033</c:v>
                </c:pt>
                <c:pt idx="45">
                  <c:v>0.22500000000000037</c:v>
                </c:pt>
              </c:numCache>
            </c:numRef>
          </c:xVal>
          <c:yVal>
            <c:numRef>
              <c:f>Arkusz1!$B$5:$B$50</c:f>
              <c:numCache>
                <c:formatCode>0.00</c:formatCode>
                <c:ptCount val="46"/>
                <c:pt idx="0">
                  <c:v>0</c:v>
                </c:pt>
                <c:pt idx="1">
                  <c:v>6.1803398874989493E-2</c:v>
                </c:pt>
                <c:pt idx="2">
                  <c:v>0.11755705045849472</c:v>
                </c:pt>
                <c:pt idx="3">
                  <c:v>0.16180339887498979</c:v>
                </c:pt>
                <c:pt idx="4">
                  <c:v>0.19021130325903099</c:v>
                </c:pt>
                <c:pt idx="5">
                  <c:v>0.2</c:v>
                </c:pt>
                <c:pt idx="6">
                  <c:v>0.19021130325903099</c:v>
                </c:pt>
                <c:pt idx="7">
                  <c:v>0.16180339887498979</c:v>
                </c:pt>
                <c:pt idx="8">
                  <c:v>0.11755705045849472</c:v>
                </c:pt>
                <c:pt idx="9">
                  <c:v>6.1803398874989514E-2</c:v>
                </c:pt>
                <c:pt idx="10">
                  <c:v>1.1332081106818905E-16</c:v>
                </c:pt>
                <c:pt idx="11">
                  <c:v>-6.1803398874989403E-2</c:v>
                </c:pt>
                <c:pt idx="12">
                  <c:v>-0.11755705045849464</c:v>
                </c:pt>
                <c:pt idx="13">
                  <c:v>-0.16180339887498962</c:v>
                </c:pt>
                <c:pt idx="14">
                  <c:v>-0.19021130325903099</c:v>
                </c:pt>
                <c:pt idx="15">
                  <c:v>-0.2</c:v>
                </c:pt>
                <c:pt idx="16">
                  <c:v>-0.19021130325903102</c:v>
                </c:pt>
                <c:pt idx="17">
                  <c:v>-0.16180339887498979</c:v>
                </c:pt>
                <c:pt idx="18">
                  <c:v>-0.11755705045849461</c:v>
                </c:pt>
                <c:pt idx="19">
                  <c:v>-6.1803398874989403E-2</c:v>
                </c:pt>
                <c:pt idx="20">
                  <c:v>1.2862974574368457E-16</c:v>
                </c:pt>
                <c:pt idx="21">
                  <c:v>6.1803398874989784E-2</c:v>
                </c:pt>
                <c:pt idx="22">
                  <c:v>0.117557050458495</c:v>
                </c:pt>
                <c:pt idx="23">
                  <c:v>0.16180339887498996</c:v>
                </c:pt>
                <c:pt idx="24">
                  <c:v>0.19021130325903118</c:v>
                </c:pt>
                <c:pt idx="25">
                  <c:v>0.2</c:v>
                </c:pt>
                <c:pt idx="26">
                  <c:v>0.19021130325903099</c:v>
                </c:pt>
                <c:pt idx="27">
                  <c:v>0.16180339887498962</c:v>
                </c:pt>
                <c:pt idx="28">
                  <c:v>0.11755705045849452</c:v>
                </c:pt>
                <c:pt idx="29">
                  <c:v>6.1803398874988924E-2</c:v>
                </c:pt>
                <c:pt idx="30">
                  <c:v>-6.3703382846560482E-16</c:v>
                </c:pt>
                <c:pt idx="31">
                  <c:v>-6.1803398874990104E-2</c:v>
                </c:pt>
                <c:pt idx="32">
                  <c:v>-0.11755705045849522</c:v>
                </c:pt>
                <c:pt idx="33">
                  <c:v>-0.16180339887499023</c:v>
                </c:pt>
                <c:pt idx="34">
                  <c:v>-0.19021130325903118</c:v>
                </c:pt>
                <c:pt idx="35">
                  <c:v>-0.2</c:v>
                </c:pt>
                <c:pt idx="36">
                  <c:v>-0.19021130325903074</c:v>
                </c:pt>
                <c:pt idx="37">
                  <c:v>-0.16180339887498918</c:v>
                </c:pt>
                <c:pt idx="38">
                  <c:v>-0.11755705045849402</c:v>
                </c:pt>
                <c:pt idx="39">
                  <c:v>-6.1803398874988584E-2</c:v>
                </c:pt>
                <c:pt idx="40">
                  <c:v>9.6780222724748884E-16</c:v>
                </c:pt>
                <c:pt idx="41">
                  <c:v>6.1803398874990423E-2</c:v>
                </c:pt>
                <c:pt idx="42">
                  <c:v>0.11755705045849572</c:v>
                </c:pt>
                <c:pt idx="43">
                  <c:v>0.16180339887499184</c:v>
                </c:pt>
                <c:pt idx="44">
                  <c:v>0.19021130325903149</c:v>
                </c:pt>
                <c:pt idx="45">
                  <c:v>0.2</c:v>
                </c:pt>
              </c:numCache>
            </c:numRef>
          </c:yVal>
          <c:smooth val="1"/>
        </c:ser>
        <c:axId val="107898752"/>
        <c:axId val="111622400"/>
      </c:scatterChart>
      <c:valAx>
        <c:axId val="107898752"/>
        <c:scaling>
          <c:orientation val="minMax"/>
          <c:max val="0.2"/>
        </c:scaling>
        <c:axPos val="b"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t(s)</a:t>
                </a:r>
              </a:p>
            </c:rich>
          </c:tx>
          <c:layout>
            <c:manualLayout>
              <c:xMode val="edge"/>
              <c:yMode val="edge"/>
              <c:x val="0.88269553805774381"/>
              <c:y val="0.43619358998810281"/>
            </c:manualLayout>
          </c:layout>
        </c:title>
        <c:numFmt formatCode="General" sourceLinked="1"/>
        <c:tickLblPos val="nextTo"/>
        <c:spPr>
          <a:ln w="25400">
            <a:solidFill>
              <a:schemeClr val="tx1"/>
            </a:solidFill>
            <a:tailEnd type="arrow"/>
          </a:ln>
        </c:spPr>
        <c:crossAx val="111622400"/>
        <c:crosses val="autoZero"/>
        <c:crossBetween val="midCat"/>
      </c:valAx>
      <c:valAx>
        <c:axId val="111622400"/>
        <c:scaling>
          <c:orientation val="minMax"/>
        </c:scaling>
        <c:axPos val="l"/>
        <c:majorGridlines/>
        <c:numFmt formatCode="0.00" sourceLinked="1"/>
        <c:tickLblPos val="nextTo"/>
        <c:spPr>
          <a:ln w="25400" cmpd="sng">
            <a:solidFill>
              <a:schemeClr val="tx1"/>
            </a:solidFill>
            <a:tailEnd type="arrow"/>
          </a:ln>
        </c:spPr>
        <c:crossAx val="107898752"/>
        <c:crosses val="autoZero"/>
        <c:crossBetween val="midCat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style val="8"/>
  <c:chart>
    <c:title>
      <c:layout/>
    </c:title>
    <c:plotArea>
      <c:layout/>
      <c:scatterChart>
        <c:scatterStyle val="smoothMarker"/>
        <c:ser>
          <c:idx val="0"/>
          <c:order val="0"/>
          <c:tx>
            <c:strRef>
              <c:f>Arkusz1!$C$4</c:f>
              <c:strCache>
                <c:ptCount val="1"/>
                <c:pt idx="0">
                  <c:v>v (m/s)</c:v>
                </c:pt>
              </c:strCache>
            </c:strRef>
          </c:tx>
          <c:marker>
            <c:symbol val="none"/>
          </c:marker>
          <c:xVal>
            <c:numRef>
              <c:f>Arkusz1!$A$5:$A$50</c:f>
              <c:numCache>
                <c:formatCode>General</c:formatCode>
                <c:ptCount val="46"/>
                <c:pt idx="0">
                  <c:v>0</c:v>
                </c:pt>
                <c:pt idx="1">
                  <c:v>5.0000000000000114E-3</c:v>
                </c:pt>
                <c:pt idx="2">
                  <c:v>1.0000000000000005E-2</c:v>
                </c:pt>
                <c:pt idx="3">
                  <c:v>1.4999999999999998E-2</c:v>
                </c:pt>
                <c:pt idx="4">
                  <c:v>2.0000000000000011E-2</c:v>
                </c:pt>
                <c:pt idx="5">
                  <c:v>2.5000000000000001E-2</c:v>
                </c:pt>
                <c:pt idx="6">
                  <c:v>3.0000000000000002E-2</c:v>
                </c:pt>
                <c:pt idx="7">
                  <c:v>3.500000000000001E-2</c:v>
                </c:pt>
                <c:pt idx="8">
                  <c:v>4.0000000000000022E-2</c:v>
                </c:pt>
                <c:pt idx="9">
                  <c:v>4.5000000000000012E-2</c:v>
                </c:pt>
                <c:pt idx="10">
                  <c:v>0.05</c:v>
                </c:pt>
                <c:pt idx="11">
                  <c:v>5.5000000000000014E-2</c:v>
                </c:pt>
                <c:pt idx="12">
                  <c:v>6.0000000000000032E-2</c:v>
                </c:pt>
                <c:pt idx="13">
                  <c:v>6.5000000000000002E-2</c:v>
                </c:pt>
                <c:pt idx="14">
                  <c:v>6.9999999999999993E-2</c:v>
                </c:pt>
                <c:pt idx="15">
                  <c:v>7.5000000000000011E-2</c:v>
                </c:pt>
                <c:pt idx="16">
                  <c:v>8.0000000000000043E-2</c:v>
                </c:pt>
                <c:pt idx="17">
                  <c:v>8.5000000000000006E-2</c:v>
                </c:pt>
                <c:pt idx="18">
                  <c:v>9.0000000000000024E-2</c:v>
                </c:pt>
                <c:pt idx="19">
                  <c:v>9.5000000000000043E-2</c:v>
                </c:pt>
                <c:pt idx="20">
                  <c:v>0.10000000000000002</c:v>
                </c:pt>
                <c:pt idx="21">
                  <c:v>0.10500000000000002</c:v>
                </c:pt>
                <c:pt idx="22">
                  <c:v>0.11000000000000003</c:v>
                </c:pt>
                <c:pt idx="23">
                  <c:v>0.11500000000000003</c:v>
                </c:pt>
                <c:pt idx="24">
                  <c:v>0.12000000000000006</c:v>
                </c:pt>
                <c:pt idx="25">
                  <c:v>0.12500000000000003</c:v>
                </c:pt>
                <c:pt idx="26">
                  <c:v>0.13000000000000003</c:v>
                </c:pt>
                <c:pt idx="27">
                  <c:v>0.13500000000000004</c:v>
                </c:pt>
                <c:pt idx="28">
                  <c:v>0.14000000000000004</c:v>
                </c:pt>
                <c:pt idx="29">
                  <c:v>0.14500000000000021</c:v>
                </c:pt>
                <c:pt idx="30">
                  <c:v>0.15000000000000024</c:v>
                </c:pt>
                <c:pt idx="31">
                  <c:v>0.15500000000000044</c:v>
                </c:pt>
                <c:pt idx="32">
                  <c:v>0.16000000000000006</c:v>
                </c:pt>
                <c:pt idx="33">
                  <c:v>0.16500000000000006</c:v>
                </c:pt>
                <c:pt idx="34">
                  <c:v>0.17000000000000021</c:v>
                </c:pt>
                <c:pt idx="35">
                  <c:v>0.17500000000000021</c:v>
                </c:pt>
                <c:pt idx="36">
                  <c:v>0.18000000000000024</c:v>
                </c:pt>
                <c:pt idx="37">
                  <c:v>0.18500000000000041</c:v>
                </c:pt>
                <c:pt idx="38">
                  <c:v>0.19000000000000009</c:v>
                </c:pt>
                <c:pt idx="39">
                  <c:v>0.19500000000000009</c:v>
                </c:pt>
                <c:pt idx="40">
                  <c:v>0.20000000000000009</c:v>
                </c:pt>
                <c:pt idx="41">
                  <c:v>0.20500000000000021</c:v>
                </c:pt>
                <c:pt idx="42">
                  <c:v>0.21000000000000021</c:v>
                </c:pt>
                <c:pt idx="43">
                  <c:v>0.21500000000000041</c:v>
                </c:pt>
                <c:pt idx="44">
                  <c:v>0.22000000000000011</c:v>
                </c:pt>
                <c:pt idx="45">
                  <c:v>0.22500000000000014</c:v>
                </c:pt>
              </c:numCache>
            </c:numRef>
          </c:xVal>
          <c:yVal>
            <c:numRef>
              <c:f>Arkusz1!$C$5:$C$50</c:f>
              <c:numCache>
                <c:formatCode>0.00</c:formatCode>
                <c:ptCount val="46"/>
                <c:pt idx="0">
                  <c:v>12.360679774997896</c:v>
                </c:pt>
                <c:pt idx="1">
                  <c:v>11.150730316701123</c:v>
                </c:pt>
                <c:pt idx="2">
                  <c:v>8.849269683298969</c:v>
                </c:pt>
                <c:pt idx="3">
                  <c:v>5.6815808768081748</c:v>
                </c:pt>
                <c:pt idx="4">
                  <c:v>1.9577393481938599</c:v>
                </c:pt>
                <c:pt idx="5">
                  <c:v>-1.9577393481938599</c:v>
                </c:pt>
                <c:pt idx="6">
                  <c:v>-5.6815808768081748</c:v>
                </c:pt>
                <c:pt idx="7">
                  <c:v>-8.849269683298969</c:v>
                </c:pt>
                <c:pt idx="8">
                  <c:v>-11.150730316701123</c:v>
                </c:pt>
                <c:pt idx="9">
                  <c:v>-12.360679774997879</c:v>
                </c:pt>
                <c:pt idx="10">
                  <c:v>-12.360679774997926</c:v>
                </c:pt>
                <c:pt idx="11">
                  <c:v>-11.150730316701125</c:v>
                </c:pt>
                <c:pt idx="12">
                  <c:v>-8.8492696832989655</c:v>
                </c:pt>
                <c:pt idx="13">
                  <c:v>-5.6815808768081864</c:v>
                </c:pt>
                <c:pt idx="14">
                  <c:v>-1.957739348193871</c:v>
                </c:pt>
                <c:pt idx="15">
                  <c:v>1.9577393481938539</c:v>
                </c:pt>
                <c:pt idx="16">
                  <c:v>5.6815808768081766</c:v>
                </c:pt>
                <c:pt idx="17">
                  <c:v>8.8492696832989992</c:v>
                </c:pt>
                <c:pt idx="18">
                  <c:v>11.150730316701125</c:v>
                </c:pt>
                <c:pt idx="19">
                  <c:v>12.360679774997926</c:v>
                </c:pt>
                <c:pt idx="20">
                  <c:v>12.360679774997974</c:v>
                </c:pt>
                <c:pt idx="21">
                  <c:v>11.150730316701111</c:v>
                </c:pt>
                <c:pt idx="22">
                  <c:v>8.8492696832989601</c:v>
                </c:pt>
                <c:pt idx="23">
                  <c:v>5.6815808768081748</c:v>
                </c:pt>
                <c:pt idx="24">
                  <c:v>1.9577393481938266</c:v>
                </c:pt>
                <c:pt idx="25">
                  <c:v>-1.9577393481938759</c:v>
                </c:pt>
                <c:pt idx="26">
                  <c:v>-5.6815808768081899</c:v>
                </c:pt>
                <c:pt idx="27">
                  <c:v>-8.849269683298985</c:v>
                </c:pt>
                <c:pt idx="28">
                  <c:v>-11.15073031670118</c:v>
                </c:pt>
                <c:pt idx="29">
                  <c:v>-12.360679774997926</c:v>
                </c:pt>
                <c:pt idx="30">
                  <c:v>-12.360679774997889</c:v>
                </c:pt>
                <c:pt idx="31">
                  <c:v>-11.150730316701106</c:v>
                </c:pt>
                <c:pt idx="32">
                  <c:v>-8.8492696832989406</c:v>
                </c:pt>
                <c:pt idx="33">
                  <c:v>-5.6815808768081562</c:v>
                </c:pt>
                <c:pt idx="34">
                  <c:v>-1.957739348193821</c:v>
                </c:pt>
                <c:pt idx="35">
                  <c:v>1.9577393481939154</c:v>
                </c:pt>
                <c:pt idx="36">
                  <c:v>5.681580876808229</c:v>
                </c:pt>
                <c:pt idx="37">
                  <c:v>8.8492696832990188</c:v>
                </c:pt>
                <c:pt idx="38">
                  <c:v>11.150730316701138</c:v>
                </c:pt>
                <c:pt idx="39">
                  <c:v>12.360679774997926</c:v>
                </c:pt>
                <c:pt idx="40">
                  <c:v>12.360679774997887</c:v>
                </c:pt>
                <c:pt idx="41">
                  <c:v>11.150730316701145</c:v>
                </c:pt>
                <c:pt idx="42">
                  <c:v>8.8492696832989193</c:v>
                </c:pt>
                <c:pt idx="43">
                  <c:v>5.6815808768081215</c:v>
                </c:pt>
                <c:pt idx="44">
                  <c:v>1.9577393481937766</c:v>
                </c:pt>
                <c:pt idx="45">
                  <c:v>-1.9577393481939376</c:v>
                </c:pt>
              </c:numCache>
            </c:numRef>
          </c:yVal>
          <c:smooth val="1"/>
        </c:ser>
        <c:axId val="108129664"/>
        <c:axId val="108152320"/>
      </c:scatterChart>
      <c:valAx>
        <c:axId val="108129664"/>
        <c:scaling>
          <c:orientation val="minMax"/>
          <c:max val="0.2"/>
        </c:scaling>
        <c:axPos val="b"/>
        <c:min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t(s)</a:t>
                </a:r>
              </a:p>
            </c:rich>
          </c:tx>
          <c:layout>
            <c:manualLayout>
              <c:xMode val="edge"/>
              <c:yMode val="edge"/>
              <c:x val="0.90491776027995929"/>
              <c:y val="0.45275444736074688"/>
            </c:manualLayout>
          </c:layout>
        </c:title>
        <c:numFmt formatCode="General" sourceLinked="1"/>
        <c:tickLblPos val="nextTo"/>
        <c:spPr>
          <a:ln w="25400">
            <a:solidFill>
              <a:schemeClr val="tx1"/>
            </a:solidFill>
            <a:tailEnd type="arrow"/>
          </a:ln>
        </c:spPr>
        <c:crossAx val="108152320"/>
        <c:crosses val="autoZero"/>
        <c:crossBetween val="midCat"/>
      </c:valAx>
      <c:valAx>
        <c:axId val="108152320"/>
        <c:scaling>
          <c:orientation val="minMax"/>
        </c:scaling>
        <c:axPos val="l"/>
        <c:majorGridlines/>
        <c:numFmt formatCode="0.00" sourceLinked="1"/>
        <c:tickLblPos val="nextTo"/>
        <c:spPr>
          <a:ln w="25400">
            <a:solidFill>
              <a:schemeClr val="tx1"/>
            </a:solidFill>
            <a:tailEnd type="arrow"/>
          </a:ln>
        </c:spPr>
        <c:crossAx val="108129664"/>
        <c:crosses val="autoZero"/>
        <c:crossBetween val="midCat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l-PL"/>
  <c:chart>
    <c:title>
      <c:tx>
        <c:rich>
          <a:bodyPr/>
          <a:lstStyle/>
          <a:p>
            <a:pPr>
              <a:defRPr/>
            </a:pPr>
            <a:r>
              <a:rPr lang="pl-PL" dirty="0"/>
              <a:t>E</a:t>
            </a:r>
            <a:r>
              <a:rPr lang="en-US" dirty="0" err="1"/>
              <a:t>ner</a:t>
            </a:r>
            <a:r>
              <a:rPr lang="pl-PL" dirty="0" err="1"/>
              <a:t>gia</a:t>
            </a:r>
            <a:r>
              <a:rPr lang="pl-PL" dirty="0"/>
              <a:t> </a:t>
            </a:r>
            <a:r>
              <a:rPr lang="pl-PL" dirty="0" smtClean="0"/>
              <a:t>(J)</a:t>
            </a:r>
            <a:endParaRPr lang="pl-PL" dirty="0"/>
          </a:p>
        </c:rich>
      </c:tx>
      <c:layout>
        <c:manualLayout>
          <c:xMode val="edge"/>
          <c:yMode val="edge"/>
          <c:x val="2.7679692423555714E-2"/>
          <c:y val="0.11652831057987019"/>
        </c:manualLayout>
      </c:layout>
    </c:title>
    <c:plotArea>
      <c:layout>
        <c:manualLayout>
          <c:layoutTarget val="inner"/>
          <c:xMode val="edge"/>
          <c:yMode val="edge"/>
          <c:x val="0.26484397505488588"/>
          <c:y val="7.527472437703002E-2"/>
          <c:w val="0.66312555733728751"/>
          <c:h val="0.57463529091446841"/>
        </c:manualLayout>
      </c:layout>
      <c:scatterChart>
        <c:scatterStyle val="smoothMarker"/>
        <c:ser>
          <c:idx val="0"/>
          <c:order val="0"/>
          <c:tx>
            <c:strRef>
              <c:f>Energia!$D$8</c:f>
              <c:strCache>
                <c:ptCount val="1"/>
                <c:pt idx="0">
                  <c:v>Ek (J)</c:v>
                </c:pt>
              </c:strCache>
            </c:strRef>
          </c:tx>
          <c:marker>
            <c:symbol val="none"/>
          </c:marker>
          <c:xVal>
            <c:numRef>
              <c:f>Energia!$A$9:$A$87</c:f>
              <c:numCache>
                <c:formatCode>General</c:formatCode>
                <c:ptCount val="79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0.15000000000000024</c:v>
                </c:pt>
                <c:pt idx="4">
                  <c:v>0.2</c:v>
                </c:pt>
                <c:pt idx="5">
                  <c:v>0.25</c:v>
                </c:pt>
                <c:pt idx="6">
                  <c:v>0.30000000000000032</c:v>
                </c:pt>
                <c:pt idx="7">
                  <c:v>0.35000000000000031</c:v>
                </c:pt>
                <c:pt idx="8">
                  <c:v>0.40000000000000008</c:v>
                </c:pt>
                <c:pt idx="9">
                  <c:v>0.45</c:v>
                </c:pt>
                <c:pt idx="10">
                  <c:v>0.5</c:v>
                </c:pt>
                <c:pt idx="11">
                  <c:v>0.54999999999999993</c:v>
                </c:pt>
                <c:pt idx="12">
                  <c:v>0.60000000000000064</c:v>
                </c:pt>
                <c:pt idx="13">
                  <c:v>0.6500000000000038</c:v>
                </c:pt>
                <c:pt idx="14">
                  <c:v>0.70000000000000062</c:v>
                </c:pt>
                <c:pt idx="15">
                  <c:v>0.75000000000000344</c:v>
                </c:pt>
                <c:pt idx="16">
                  <c:v>0.8000000000000006</c:v>
                </c:pt>
                <c:pt idx="17">
                  <c:v>0.85000000000000064</c:v>
                </c:pt>
                <c:pt idx="18">
                  <c:v>0.90000000000000024</c:v>
                </c:pt>
                <c:pt idx="19">
                  <c:v>0.95000000000000062</c:v>
                </c:pt>
                <c:pt idx="20">
                  <c:v>1.0000000000000002</c:v>
                </c:pt>
                <c:pt idx="21">
                  <c:v>1.0500000000000003</c:v>
                </c:pt>
                <c:pt idx="22">
                  <c:v>1.1000000000000003</c:v>
                </c:pt>
                <c:pt idx="23">
                  <c:v>1.1500000000000021</c:v>
                </c:pt>
                <c:pt idx="24">
                  <c:v>1.2000000000000004</c:v>
                </c:pt>
                <c:pt idx="25">
                  <c:v>1.2500000000000004</c:v>
                </c:pt>
                <c:pt idx="26">
                  <c:v>1.3000000000000005</c:v>
                </c:pt>
                <c:pt idx="27">
                  <c:v>1.3500000000000005</c:v>
                </c:pt>
                <c:pt idx="28">
                  <c:v>1.4000000000000006</c:v>
                </c:pt>
                <c:pt idx="29">
                  <c:v>1.4500000000000006</c:v>
                </c:pt>
                <c:pt idx="30">
                  <c:v>1.5000000000000007</c:v>
                </c:pt>
                <c:pt idx="31">
                  <c:v>1.5500000000000007</c:v>
                </c:pt>
                <c:pt idx="32">
                  <c:v>1.6000000000000021</c:v>
                </c:pt>
                <c:pt idx="33">
                  <c:v>1.6500000000000021</c:v>
                </c:pt>
                <c:pt idx="34">
                  <c:v>1.7000000000000008</c:v>
                </c:pt>
                <c:pt idx="35">
                  <c:v>1.7500000000000009</c:v>
                </c:pt>
                <c:pt idx="36">
                  <c:v>1.8000000000000009</c:v>
                </c:pt>
                <c:pt idx="37">
                  <c:v>1.8500000000000021</c:v>
                </c:pt>
                <c:pt idx="38">
                  <c:v>1.9000000000000021</c:v>
                </c:pt>
                <c:pt idx="39">
                  <c:v>1.9500000000000075</c:v>
                </c:pt>
                <c:pt idx="40">
                  <c:v>2.0000000000000009</c:v>
                </c:pt>
                <c:pt idx="41">
                  <c:v>2.0500000000000007</c:v>
                </c:pt>
                <c:pt idx="42">
                  <c:v>2.1000000000000005</c:v>
                </c:pt>
                <c:pt idx="43">
                  <c:v>2.1500000000000004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2.3499999999999988</c:v>
                </c:pt>
                <c:pt idx="48">
                  <c:v>2.3999999999999977</c:v>
                </c:pt>
                <c:pt idx="49">
                  <c:v>2.4499999999999993</c:v>
                </c:pt>
                <c:pt idx="50">
                  <c:v>2.4999999999999987</c:v>
                </c:pt>
                <c:pt idx="51">
                  <c:v>2.5499999999999989</c:v>
                </c:pt>
                <c:pt idx="52">
                  <c:v>2.5999999999999988</c:v>
                </c:pt>
                <c:pt idx="53">
                  <c:v>2.6499999999999986</c:v>
                </c:pt>
                <c:pt idx="54">
                  <c:v>2.6999999999999984</c:v>
                </c:pt>
                <c:pt idx="55">
                  <c:v>2.7499999999999982</c:v>
                </c:pt>
                <c:pt idx="56">
                  <c:v>2.799999999999998</c:v>
                </c:pt>
                <c:pt idx="57">
                  <c:v>2.8499999999999979</c:v>
                </c:pt>
                <c:pt idx="58">
                  <c:v>2.8999999999999977</c:v>
                </c:pt>
                <c:pt idx="59">
                  <c:v>2.9499999999999975</c:v>
                </c:pt>
                <c:pt idx="60">
                  <c:v>2.9999999999999973</c:v>
                </c:pt>
                <c:pt idx="61">
                  <c:v>3.0499999999999972</c:v>
                </c:pt>
                <c:pt idx="62">
                  <c:v>3.099999999999997</c:v>
                </c:pt>
                <c:pt idx="63">
                  <c:v>3.1499999999999972</c:v>
                </c:pt>
                <c:pt idx="64">
                  <c:v>3.1999999999999966</c:v>
                </c:pt>
                <c:pt idx="65">
                  <c:v>3.2499999999999982</c:v>
                </c:pt>
                <c:pt idx="66">
                  <c:v>3.2999999999999972</c:v>
                </c:pt>
                <c:pt idx="67">
                  <c:v>3.3499999999999961</c:v>
                </c:pt>
                <c:pt idx="68">
                  <c:v>3.3999999999999937</c:v>
                </c:pt>
                <c:pt idx="69">
                  <c:v>3.4499999999999957</c:v>
                </c:pt>
                <c:pt idx="70">
                  <c:v>3.4999999999999947</c:v>
                </c:pt>
                <c:pt idx="71">
                  <c:v>3.5499999999999954</c:v>
                </c:pt>
                <c:pt idx="72">
                  <c:v>3.5999999999999948</c:v>
                </c:pt>
                <c:pt idx="73">
                  <c:v>3.649999999999995</c:v>
                </c:pt>
                <c:pt idx="74">
                  <c:v>3.6999999999999948</c:v>
                </c:pt>
                <c:pt idx="75">
                  <c:v>3.7499999999999951</c:v>
                </c:pt>
                <c:pt idx="76">
                  <c:v>3.7999999999999945</c:v>
                </c:pt>
                <c:pt idx="77">
                  <c:v>3.8499999999999943</c:v>
                </c:pt>
                <c:pt idx="78">
                  <c:v>3.8999999999999937</c:v>
                </c:pt>
              </c:numCache>
            </c:numRef>
          </c:xVal>
          <c:yVal>
            <c:numRef>
              <c:f>Energia!$D$9:$D$87</c:f>
              <c:numCache>
                <c:formatCode>0.0000</c:formatCode>
                <c:ptCount val="79"/>
                <c:pt idx="0">
                  <c:v>1.9739208802178717E-2</c:v>
                </c:pt>
                <c:pt idx="1">
                  <c:v>1.7854282089328422E-2</c:v>
                </c:pt>
                <c:pt idx="2">
                  <c:v>1.2919479888783761E-2</c:v>
                </c:pt>
                <c:pt idx="3">
                  <c:v>6.819728913395013E-3</c:v>
                </c:pt>
                <c:pt idx="4">
                  <c:v>1.8849267128502941E-3</c:v>
                </c:pt>
                <c:pt idx="5">
                  <c:v>7.4070825201940516E-35</c:v>
                </c:pt>
                <c:pt idx="6">
                  <c:v>1.8849267128502921E-3</c:v>
                </c:pt>
                <c:pt idx="7">
                  <c:v>6.819728913395013E-3</c:v>
                </c:pt>
                <c:pt idx="8">
                  <c:v>1.2919479888783761E-2</c:v>
                </c:pt>
                <c:pt idx="9">
                  <c:v>1.7854282089328415E-2</c:v>
                </c:pt>
                <c:pt idx="10">
                  <c:v>1.9739208802178717E-2</c:v>
                </c:pt>
                <c:pt idx="11">
                  <c:v>1.7854282089328429E-2</c:v>
                </c:pt>
                <c:pt idx="12">
                  <c:v>1.2919479888783761E-2</c:v>
                </c:pt>
                <c:pt idx="13">
                  <c:v>6.8197289133950147E-3</c:v>
                </c:pt>
                <c:pt idx="14">
                  <c:v>1.8849267128502941E-3</c:v>
                </c:pt>
                <c:pt idx="15">
                  <c:v>9.7943590546997369E-33</c:v>
                </c:pt>
                <c:pt idx="16">
                  <c:v>1.8849267128503021E-3</c:v>
                </c:pt>
                <c:pt idx="17">
                  <c:v>6.8197289133950208E-3</c:v>
                </c:pt>
                <c:pt idx="18">
                  <c:v>1.2919479888783785E-2</c:v>
                </c:pt>
                <c:pt idx="19">
                  <c:v>1.785428208932844E-2</c:v>
                </c:pt>
                <c:pt idx="20">
                  <c:v>1.9739208802178717E-2</c:v>
                </c:pt>
                <c:pt idx="21">
                  <c:v>1.7854282089328408E-2</c:v>
                </c:pt>
                <c:pt idx="22">
                  <c:v>1.2919479888783721E-2</c:v>
                </c:pt>
                <c:pt idx="23">
                  <c:v>6.8197289133949844E-3</c:v>
                </c:pt>
                <c:pt idx="24">
                  <c:v>1.8849267128502661E-3</c:v>
                </c:pt>
                <c:pt idx="25">
                  <c:v>1.0977633926559495E-31</c:v>
                </c:pt>
                <c:pt idx="26">
                  <c:v>1.8849267128503303E-3</c:v>
                </c:pt>
                <c:pt idx="27">
                  <c:v>6.8197289133950633E-3</c:v>
                </c:pt>
                <c:pt idx="28">
                  <c:v>1.2919479888783825E-2</c:v>
                </c:pt>
                <c:pt idx="29">
                  <c:v>1.7854282089328464E-2</c:v>
                </c:pt>
                <c:pt idx="30">
                  <c:v>1.9739208802178717E-2</c:v>
                </c:pt>
                <c:pt idx="31">
                  <c:v>1.785428208932837E-2</c:v>
                </c:pt>
                <c:pt idx="32">
                  <c:v>1.2919479888783681E-2</c:v>
                </c:pt>
                <c:pt idx="33">
                  <c:v>6.8197289133949315E-3</c:v>
                </c:pt>
                <c:pt idx="34">
                  <c:v>1.8849267128502381E-3</c:v>
                </c:pt>
                <c:pt idx="35">
                  <c:v>4.7399035595399597E-31</c:v>
                </c:pt>
                <c:pt idx="36">
                  <c:v>1.88492671285035E-3</c:v>
                </c:pt>
                <c:pt idx="37">
                  <c:v>6.8197289133950971E-3</c:v>
                </c:pt>
                <c:pt idx="38">
                  <c:v>1.2919479888783881E-2</c:v>
                </c:pt>
                <c:pt idx="39">
                  <c:v>1.7854282089328502E-2</c:v>
                </c:pt>
                <c:pt idx="40">
                  <c:v>1.9739208802178717E-2</c:v>
                </c:pt>
                <c:pt idx="41">
                  <c:v>1.785428208932837E-2</c:v>
                </c:pt>
                <c:pt idx="42">
                  <c:v>1.2919479888783721E-2</c:v>
                </c:pt>
                <c:pt idx="43">
                  <c:v>6.8197289133949965E-3</c:v>
                </c:pt>
                <c:pt idx="44">
                  <c:v>1.884926712850278E-3</c:v>
                </c:pt>
                <c:pt idx="45">
                  <c:v>5.9997368413571511E-33</c:v>
                </c:pt>
                <c:pt idx="46">
                  <c:v>1.8849267128502661E-3</c:v>
                </c:pt>
                <c:pt idx="47">
                  <c:v>6.8197289133949844E-3</c:v>
                </c:pt>
                <c:pt idx="48">
                  <c:v>1.2919479888783681E-2</c:v>
                </c:pt>
                <c:pt idx="49">
                  <c:v>1.7854282089328356E-2</c:v>
                </c:pt>
                <c:pt idx="50">
                  <c:v>1.9739208802178717E-2</c:v>
                </c:pt>
                <c:pt idx="51">
                  <c:v>1.7854282089328495E-2</c:v>
                </c:pt>
                <c:pt idx="52">
                  <c:v>1.2919479888783903E-2</c:v>
                </c:pt>
                <c:pt idx="53">
                  <c:v>6.8197289133951943E-3</c:v>
                </c:pt>
                <c:pt idx="54">
                  <c:v>1.8849267128504233E-3</c:v>
                </c:pt>
                <c:pt idx="55">
                  <c:v>3.3917547502958934E-30</c:v>
                </c:pt>
                <c:pt idx="56">
                  <c:v>1.884926712850162E-3</c:v>
                </c:pt>
                <c:pt idx="57">
                  <c:v>6.8197289133947805E-3</c:v>
                </c:pt>
                <c:pt idx="58">
                  <c:v>1.2919479888783539E-2</c:v>
                </c:pt>
                <c:pt idx="59">
                  <c:v>1.7854282089328231E-2</c:v>
                </c:pt>
                <c:pt idx="60">
                  <c:v>1.9739208802178717E-2</c:v>
                </c:pt>
                <c:pt idx="61">
                  <c:v>1.7854282089328662E-2</c:v>
                </c:pt>
                <c:pt idx="62">
                  <c:v>1.2919479888784101E-2</c:v>
                </c:pt>
                <c:pt idx="63">
                  <c:v>6.8197289133953929E-3</c:v>
                </c:pt>
                <c:pt idx="64">
                  <c:v>1.8849267128505521E-3</c:v>
                </c:pt>
                <c:pt idx="65">
                  <c:v>1.126484321053926E-29</c:v>
                </c:pt>
                <c:pt idx="66">
                  <c:v>1.8849267128499951E-3</c:v>
                </c:pt>
                <c:pt idx="67">
                  <c:v>6.8197289133945854E-3</c:v>
                </c:pt>
                <c:pt idx="68">
                  <c:v>1.2919479888783333E-2</c:v>
                </c:pt>
                <c:pt idx="69">
                  <c:v>1.7854282089328103E-2</c:v>
                </c:pt>
                <c:pt idx="70">
                  <c:v>1.9739208802178717E-2</c:v>
                </c:pt>
                <c:pt idx="71">
                  <c:v>1.7854282089328787E-2</c:v>
                </c:pt>
                <c:pt idx="72">
                  <c:v>1.2919479888784301E-2</c:v>
                </c:pt>
                <c:pt idx="73">
                  <c:v>6.8197289133955534E-3</c:v>
                </c:pt>
                <c:pt idx="74">
                  <c:v>1.884926712850674E-3</c:v>
                </c:pt>
                <c:pt idx="75">
                  <c:v>2.3726213689044411E-29</c:v>
                </c:pt>
                <c:pt idx="76">
                  <c:v>1.8849267128498695E-3</c:v>
                </c:pt>
                <c:pt idx="77">
                  <c:v>6.8197289133943052E-3</c:v>
                </c:pt>
                <c:pt idx="78">
                  <c:v>1.2919479888783142E-2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Energia!$E$8</c:f>
              <c:strCache>
                <c:ptCount val="1"/>
                <c:pt idx="0">
                  <c:v>Ep (J)</c:v>
                </c:pt>
              </c:strCache>
            </c:strRef>
          </c:tx>
          <c:marker>
            <c:symbol val="none"/>
          </c:marker>
          <c:xVal>
            <c:numRef>
              <c:f>Energia!$A$9:$A$87</c:f>
              <c:numCache>
                <c:formatCode>General</c:formatCode>
                <c:ptCount val="79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0.15000000000000024</c:v>
                </c:pt>
                <c:pt idx="4">
                  <c:v>0.2</c:v>
                </c:pt>
                <c:pt idx="5">
                  <c:v>0.25</c:v>
                </c:pt>
                <c:pt idx="6">
                  <c:v>0.30000000000000032</c:v>
                </c:pt>
                <c:pt idx="7">
                  <c:v>0.35000000000000031</c:v>
                </c:pt>
                <c:pt idx="8">
                  <c:v>0.40000000000000008</c:v>
                </c:pt>
                <c:pt idx="9">
                  <c:v>0.45</c:v>
                </c:pt>
                <c:pt idx="10">
                  <c:v>0.5</c:v>
                </c:pt>
                <c:pt idx="11">
                  <c:v>0.54999999999999993</c:v>
                </c:pt>
                <c:pt idx="12">
                  <c:v>0.60000000000000064</c:v>
                </c:pt>
                <c:pt idx="13">
                  <c:v>0.6500000000000038</c:v>
                </c:pt>
                <c:pt idx="14">
                  <c:v>0.70000000000000062</c:v>
                </c:pt>
                <c:pt idx="15">
                  <c:v>0.75000000000000344</c:v>
                </c:pt>
                <c:pt idx="16">
                  <c:v>0.8000000000000006</c:v>
                </c:pt>
                <c:pt idx="17">
                  <c:v>0.85000000000000064</c:v>
                </c:pt>
                <c:pt idx="18">
                  <c:v>0.90000000000000024</c:v>
                </c:pt>
                <c:pt idx="19">
                  <c:v>0.95000000000000062</c:v>
                </c:pt>
                <c:pt idx="20">
                  <c:v>1.0000000000000002</c:v>
                </c:pt>
                <c:pt idx="21">
                  <c:v>1.0500000000000003</c:v>
                </c:pt>
                <c:pt idx="22">
                  <c:v>1.1000000000000003</c:v>
                </c:pt>
                <c:pt idx="23">
                  <c:v>1.1500000000000021</c:v>
                </c:pt>
                <c:pt idx="24">
                  <c:v>1.2000000000000004</c:v>
                </c:pt>
                <c:pt idx="25">
                  <c:v>1.2500000000000004</c:v>
                </c:pt>
                <c:pt idx="26">
                  <c:v>1.3000000000000005</c:v>
                </c:pt>
                <c:pt idx="27">
                  <c:v>1.3500000000000005</c:v>
                </c:pt>
                <c:pt idx="28">
                  <c:v>1.4000000000000006</c:v>
                </c:pt>
                <c:pt idx="29">
                  <c:v>1.4500000000000006</c:v>
                </c:pt>
                <c:pt idx="30">
                  <c:v>1.5000000000000007</c:v>
                </c:pt>
                <c:pt idx="31">
                  <c:v>1.5500000000000007</c:v>
                </c:pt>
                <c:pt idx="32">
                  <c:v>1.6000000000000021</c:v>
                </c:pt>
                <c:pt idx="33">
                  <c:v>1.6500000000000021</c:v>
                </c:pt>
                <c:pt idx="34">
                  <c:v>1.7000000000000008</c:v>
                </c:pt>
                <c:pt idx="35">
                  <c:v>1.7500000000000009</c:v>
                </c:pt>
                <c:pt idx="36">
                  <c:v>1.8000000000000009</c:v>
                </c:pt>
                <c:pt idx="37">
                  <c:v>1.8500000000000021</c:v>
                </c:pt>
                <c:pt idx="38">
                  <c:v>1.9000000000000021</c:v>
                </c:pt>
                <c:pt idx="39">
                  <c:v>1.9500000000000075</c:v>
                </c:pt>
                <c:pt idx="40">
                  <c:v>2.0000000000000009</c:v>
                </c:pt>
                <c:pt idx="41">
                  <c:v>2.0500000000000007</c:v>
                </c:pt>
                <c:pt idx="42">
                  <c:v>2.1000000000000005</c:v>
                </c:pt>
                <c:pt idx="43">
                  <c:v>2.1500000000000004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2.3499999999999988</c:v>
                </c:pt>
                <c:pt idx="48">
                  <c:v>2.3999999999999977</c:v>
                </c:pt>
                <c:pt idx="49">
                  <c:v>2.4499999999999993</c:v>
                </c:pt>
                <c:pt idx="50">
                  <c:v>2.4999999999999987</c:v>
                </c:pt>
                <c:pt idx="51">
                  <c:v>2.5499999999999989</c:v>
                </c:pt>
                <c:pt idx="52">
                  <c:v>2.5999999999999988</c:v>
                </c:pt>
                <c:pt idx="53">
                  <c:v>2.6499999999999986</c:v>
                </c:pt>
                <c:pt idx="54">
                  <c:v>2.6999999999999984</c:v>
                </c:pt>
                <c:pt idx="55">
                  <c:v>2.7499999999999982</c:v>
                </c:pt>
                <c:pt idx="56">
                  <c:v>2.799999999999998</c:v>
                </c:pt>
                <c:pt idx="57">
                  <c:v>2.8499999999999979</c:v>
                </c:pt>
                <c:pt idx="58">
                  <c:v>2.8999999999999977</c:v>
                </c:pt>
                <c:pt idx="59">
                  <c:v>2.9499999999999975</c:v>
                </c:pt>
                <c:pt idx="60">
                  <c:v>2.9999999999999973</c:v>
                </c:pt>
                <c:pt idx="61">
                  <c:v>3.0499999999999972</c:v>
                </c:pt>
                <c:pt idx="62">
                  <c:v>3.099999999999997</c:v>
                </c:pt>
                <c:pt idx="63">
                  <c:v>3.1499999999999972</c:v>
                </c:pt>
                <c:pt idx="64">
                  <c:v>3.1999999999999966</c:v>
                </c:pt>
                <c:pt idx="65">
                  <c:v>3.2499999999999982</c:v>
                </c:pt>
                <c:pt idx="66">
                  <c:v>3.2999999999999972</c:v>
                </c:pt>
                <c:pt idx="67">
                  <c:v>3.3499999999999961</c:v>
                </c:pt>
                <c:pt idx="68">
                  <c:v>3.3999999999999937</c:v>
                </c:pt>
                <c:pt idx="69">
                  <c:v>3.4499999999999957</c:v>
                </c:pt>
                <c:pt idx="70">
                  <c:v>3.4999999999999947</c:v>
                </c:pt>
                <c:pt idx="71">
                  <c:v>3.5499999999999954</c:v>
                </c:pt>
                <c:pt idx="72">
                  <c:v>3.5999999999999948</c:v>
                </c:pt>
                <c:pt idx="73">
                  <c:v>3.649999999999995</c:v>
                </c:pt>
                <c:pt idx="74">
                  <c:v>3.6999999999999948</c:v>
                </c:pt>
                <c:pt idx="75">
                  <c:v>3.7499999999999951</c:v>
                </c:pt>
                <c:pt idx="76">
                  <c:v>3.7999999999999945</c:v>
                </c:pt>
                <c:pt idx="77">
                  <c:v>3.8499999999999943</c:v>
                </c:pt>
                <c:pt idx="78">
                  <c:v>3.8999999999999937</c:v>
                </c:pt>
              </c:numCache>
            </c:numRef>
          </c:xVal>
          <c:yVal>
            <c:numRef>
              <c:f>Energia!$E$9:$E$87</c:f>
              <c:numCache>
                <c:formatCode>0.0000</c:formatCode>
                <c:ptCount val="79"/>
                <c:pt idx="0">
                  <c:v>0</c:v>
                </c:pt>
                <c:pt idx="1">
                  <c:v>1.8849267128502921E-3</c:v>
                </c:pt>
                <c:pt idx="2">
                  <c:v>6.819728913395013E-3</c:v>
                </c:pt>
                <c:pt idx="3">
                  <c:v>1.2919479888783761E-2</c:v>
                </c:pt>
                <c:pt idx="4">
                  <c:v>1.7854282089328422E-2</c:v>
                </c:pt>
                <c:pt idx="5">
                  <c:v>1.973920880217872E-2</c:v>
                </c:pt>
                <c:pt idx="6">
                  <c:v>1.7854282089328429E-2</c:v>
                </c:pt>
                <c:pt idx="7">
                  <c:v>1.2919479888783761E-2</c:v>
                </c:pt>
                <c:pt idx="8">
                  <c:v>6.8197289133950147E-3</c:v>
                </c:pt>
                <c:pt idx="9">
                  <c:v>1.8849267128503001E-3</c:v>
                </c:pt>
                <c:pt idx="10">
                  <c:v>6.337078663866872E-33</c:v>
                </c:pt>
                <c:pt idx="11">
                  <c:v>1.8849267128502863E-3</c:v>
                </c:pt>
                <c:pt idx="12">
                  <c:v>6.819728913395013E-3</c:v>
                </c:pt>
                <c:pt idx="13">
                  <c:v>1.2919479888783761E-2</c:v>
                </c:pt>
                <c:pt idx="14">
                  <c:v>1.7854282089328422E-2</c:v>
                </c:pt>
                <c:pt idx="15">
                  <c:v>1.973920880217872E-2</c:v>
                </c:pt>
                <c:pt idx="16">
                  <c:v>1.7854282089328419E-2</c:v>
                </c:pt>
                <c:pt idx="17">
                  <c:v>1.2919479888783761E-2</c:v>
                </c:pt>
                <c:pt idx="18">
                  <c:v>6.819728913394993E-3</c:v>
                </c:pt>
                <c:pt idx="19">
                  <c:v>1.8849267128502761E-3</c:v>
                </c:pt>
                <c:pt idx="20">
                  <c:v>4.6287711042962532E-32</c:v>
                </c:pt>
                <c:pt idx="21">
                  <c:v>1.8849267128503121E-3</c:v>
                </c:pt>
                <c:pt idx="22">
                  <c:v>6.8197289133950382E-3</c:v>
                </c:pt>
                <c:pt idx="23">
                  <c:v>1.2919479888783801E-2</c:v>
                </c:pt>
                <c:pt idx="24">
                  <c:v>1.7854282089328453E-2</c:v>
                </c:pt>
                <c:pt idx="25">
                  <c:v>1.973920880217872E-2</c:v>
                </c:pt>
                <c:pt idx="26">
                  <c:v>1.7854282089328388E-2</c:v>
                </c:pt>
                <c:pt idx="27">
                  <c:v>1.2919479888783721E-2</c:v>
                </c:pt>
                <c:pt idx="28">
                  <c:v>6.8197289133949653E-3</c:v>
                </c:pt>
                <c:pt idx="29">
                  <c:v>1.8849267128502561E-3</c:v>
                </c:pt>
                <c:pt idx="30">
                  <c:v>2.0026024372259906E-31</c:v>
                </c:pt>
                <c:pt idx="31">
                  <c:v>1.88492671285035E-3</c:v>
                </c:pt>
                <c:pt idx="32">
                  <c:v>6.8197289133950997E-3</c:v>
                </c:pt>
                <c:pt idx="33">
                  <c:v>1.2919479888783841E-2</c:v>
                </c:pt>
                <c:pt idx="34">
                  <c:v>1.7854282089328478E-2</c:v>
                </c:pt>
                <c:pt idx="35">
                  <c:v>1.973920880217872E-2</c:v>
                </c:pt>
                <c:pt idx="36">
                  <c:v>1.785428208932837E-2</c:v>
                </c:pt>
                <c:pt idx="37">
                  <c:v>1.2919479888783681E-2</c:v>
                </c:pt>
                <c:pt idx="38">
                  <c:v>6.8197289133949124E-3</c:v>
                </c:pt>
                <c:pt idx="39">
                  <c:v>1.8849267128502201E-3</c:v>
                </c:pt>
                <c:pt idx="40">
                  <c:v>4.6221388133971645E-31</c:v>
                </c:pt>
                <c:pt idx="41">
                  <c:v>1.8849267128503485E-3</c:v>
                </c:pt>
                <c:pt idx="42">
                  <c:v>6.8197289133950624E-3</c:v>
                </c:pt>
                <c:pt idx="43">
                  <c:v>1.2919479888783785E-2</c:v>
                </c:pt>
                <c:pt idx="44">
                  <c:v>1.785428208932844E-2</c:v>
                </c:pt>
                <c:pt idx="45">
                  <c:v>1.973920880217872E-2</c:v>
                </c:pt>
                <c:pt idx="46">
                  <c:v>1.7854282089328453E-2</c:v>
                </c:pt>
                <c:pt idx="47">
                  <c:v>1.2919479888783801E-2</c:v>
                </c:pt>
                <c:pt idx="48">
                  <c:v>6.8197289133950824E-3</c:v>
                </c:pt>
                <c:pt idx="49">
                  <c:v>1.8849267128503615E-3</c:v>
                </c:pt>
                <c:pt idx="50">
                  <c:v>6.9685609690845487E-31</c:v>
                </c:pt>
                <c:pt idx="51">
                  <c:v>1.8849267128502301E-3</c:v>
                </c:pt>
                <c:pt idx="52">
                  <c:v>6.8197289133948942E-3</c:v>
                </c:pt>
                <c:pt idx="53">
                  <c:v>1.2919479888783603E-2</c:v>
                </c:pt>
                <c:pt idx="54">
                  <c:v>1.7854282089328294E-2</c:v>
                </c:pt>
                <c:pt idx="55">
                  <c:v>1.973920880217872E-2</c:v>
                </c:pt>
                <c:pt idx="56">
                  <c:v>1.7854282089328558E-2</c:v>
                </c:pt>
                <c:pt idx="57">
                  <c:v>1.2919479888784021E-2</c:v>
                </c:pt>
                <c:pt idx="58">
                  <c:v>6.8197289133952533E-3</c:v>
                </c:pt>
                <c:pt idx="59">
                  <c:v>1.8849267128504868E-3</c:v>
                </c:pt>
                <c:pt idx="60">
                  <c:v>6.7547637281348568E-30</c:v>
                </c:pt>
                <c:pt idx="61">
                  <c:v>1.8849267128500601E-3</c:v>
                </c:pt>
                <c:pt idx="62">
                  <c:v>6.8197289133946955E-3</c:v>
                </c:pt>
                <c:pt idx="63">
                  <c:v>1.2919479888783381E-2</c:v>
                </c:pt>
                <c:pt idx="64">
                  <c:v>1.7854282089328169E-2</c:v>
                </c:pt>
                <c:pt idx="65">
                  <c:v>1.973920880217872E-2</c:v>
                </c:pt>
                <c:pt idx="66">
                  <c:v>1.7854282089328724E-2</c:v>
                </c:pt>
                <c:pt idx="67">
                  <c:v>1.2919479888784205E-2</c:v>
                </c:pt>
                <c:pt idx="68">
                  <c:v>6.8197289133954814E-3</c:v>
                </c:pt>
                <c:pt idx="69">
                  <c:v>1.8849267128506122E-3</c:v>
                </c:pt>
                <c:pt idx="70">
                  <c:v>1.6921993197509072E-29</c:v>
                </c:pt>
                <c:pt idx="71">
                  <c:v>1.884926712849932E-3</c:v>
                </c:pt>
                <c:pt idx="72">
                  <c:v>6.8197289133944761E-3</c:v>
                </c:pt>
                <c:pt idx="73">
                  <c:v>1.2919479888783243E-2</c:v>
                </c:pt>
                <c:pt idx="74">
                  <c:v>1.7854282089328044E-2</c:v>
                </c:pt>
                <c:pt idx="75">
                  <c:v>1.973920880217872E-2</c:v>
                </c:pt>
                <c:pt idx="76">
                  <c:v>1.7854282089328852E-2</c:v>
                </c:pt>
                <c:pt idx="77">
                  <c:v>1.2919479888784467E-2</c:v>
                </c:pt>
                <c:pt idx="78">
                  <c:v>6.8197289133957017E-3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Energia!$F$8</c:f>
              <c:strCache>
                <c:ptCount val="1"/>
                <c:pt idx="0">
                  <c:v>E = Ek + Ep</c:v>
                </c:pt>
              </c:strCache>
            </c:strRef>
          </c:tx>
          <c:marker>
            <c:symbol val="none"/>
          </c:marker>
          <c:xVal>
            <c:numRef>
              <c:f>Energia!$A$9:$A$87</c:f>
              <c:numCache>
                <c:formatCode>General</c:formatCode>
                <c:ptCount val="79"/>
                <c:pt idx="0">
                  <c:v>0</c:v>
                </c:pt>
                <c:pt idx="1">
                  <c:v>0.05</c:v>
                </c:pt>
                <c:pt idx="2">
                  <c:v>0.1</c:v>
                </c:pt>
                <c:pt idx="3">
                  <c:v>0.15000000000000024</c:v>
                </c:pt>
                <c:pt idx="4">
                  <c:v>0.2</c:v>
                </c:pt>
                <c:pt idx="5">
                  <c:v>0.25</c:v>
                </c:pt>
                <c:pt idx="6">
                  <c:v>0.30000000000000032</c:v>
                </c:pt>
                <c:pt idx="7">
                  <c:v>0.35000000000000031</c:v>
                </c:pt>
                <c:pt idx="8">
                  <c:v>0.40000000000000008</c:v>
                </c:pt>
                <c:pt idx="9">
                  <c:v>0.45</c:v>
                </c:pt>
                <c:pt idx="10">
                  <c:v>0.5</c:v>
                </c:pt>
                <c:pt idx="11">
                  <c:v>0.54999999999999993</c:v>
                </c:pt>
                <c:pt idx="12">
                  <c:v>0.60000000000000064</c:v>
                </c:pt>
                <c:pt idx="13">
                  <c:v>0.6500000000000038</c:v>
                </c:pt>
                <c:pt idx="14">
                  <c:v>0.70000000000000062</c:v>
                </c:pt>
                <c:pt idx="15">
                  <c:v>0.75000000000000344</c:v>
                </c:pt>
                <c:pt idx="16">
                  <c:v>0.8000000000000006</c:v>
                </c:pt>
                <c:pt idx="17">
                  <c:v>0.85000000000000064</c:v>
                </c:pt>
                <c:pt idx="18">
                  <c:v>0.90000000000000024</c:v>
                </c:pt>
                <c:pt idx="19">
                  <c:v>0.95000000000000062</c:v>
                </c:pt>
                <c:pt idx="20">
                  <c:v>1.0000000000000002</c:v>
                </c:pt>
                <c:pt idx="21">
                  <c:v>1.0500000000000003</c:v>
                </c:pt>
                <c:pt idx="22">
                  <c:v>1.1000000000000003</c:v>
                </c:pt>
                <c:pt idx="23">
                  <c:v>1.1500000000000021</c:v>
                </c:pt>
                <c:pt idx="24">
                  <c:v>1.2000000000000004</c:v>
                </c:pt>
                <c:pt idx="25">
                  <c:v>1.2500000000000004</c:v>
                </c:pt>
                <c:pt idx="26">
                  <c:v>1.3000000000000005</c:v>
                </c:pt>
                <c:pt idx="27">
                  <c:v>1.3500000000000005</c:v>
                </c:pt>
                <c:pt idx="28">
                  <c:v>1.4000000000000006</c:v>
                </c:pt>
                <c:pt idx="29">
                  <c:v>1.4500000000000006</c:v>
                </c:pt>
                <c:pt idx="30">
                  <c:v>1.5000000000000007</c:v>
                </c:pt>
                <c:pt idx="31">
                  <c:v>1.5500000000000007</c:v>
                </c:pt>
                <c:pt idx="32">
                  <c:v>1.6000000000000021</c:v>
                </c:pt>
                <c:pt idx="33">
                  <c:v>1.6500000000000021</c:v>
                </c:pt>
                <c:pt idx="34">
                  <c:v>1.7000000000000008</c:v>
                </c:pt>
                <c:pt idx="35">
                  <c:v>1.7500000000000009</c:v>
                </c:pt>
                <c:pt idx="36">
                  <c:v>1.8000000000000009</c:v>
                </c:pt>
                <c:pt idx="37">
                  <c:v>1.8500000000000021</c:v>
                </c:pt>
                <c:pt idx="38">
                  <c:v>1.9000000000000021</c:v>
                </c:pt>
                <c:pt idx="39">
                  <c:v>1.9500000000000075</c:v>
                </c:pt>
                <c:pt idx="40">
                  <c:v>2.0000000000000009</c:v>
                </c:pt>
                <c:pt idx="41">
                  <c:v>2.0500000000000007</c:v>
                </c:pt>
                <c:pt idx="42">
                  <c:v>2.1000000000000005</c:v>
                </c:pt>
                <c:pt idx="43">
                  <c:v>2.1500000000000004</c:v>
                </c:pt>
                <c:pt idx="44">
                  <c:v>2.2000000000000002</c:v>
                </c:pt>
                <c:pt idx="45">
                  <c:v>2.25</c:v>
                </c:pt>
                <c:pt idx="46">
                  <c:v>2.2999999999999998</c:v>
                </c:pt>
                <c:pt idx="47">
                  <c:v>2.3499999999999988</c:v>
                </c:pt>
                <c:pt idx="48">
                  <c:v>2.3999999999999977</c:v>
                </c:pt>
                <c:pt idx="49">
                  <c:v>2.4499999999999993</c:v>
                </c:pt>
                <c:pt idx="50">
                  <c:v>2.4999999999999987</c:v>
                </c:pt>
                <c:pt idx="51">
                  <c:v>2.5499999999999989</c:v>
                </c:pt>
                <c:pt idx="52">
                  <c:v>2.5999999999999988</c:v>
                </c:pt>
                <c:pt idx="53">
                  <c:v>2.6499999999999986</c:v>
                </c:pt>
                <c:pt idx="54">
                  <c:v>2.6999999999999984</c:v>
                </c:pt>
                <c:pt idx="55">
                  <c:v>2.7499999999999982</c:v>
                </c:pt>
                <c:pt idx="56">
                  <c:v>2.799999999999998</c:v>
                </c:pt>
                <c:pt idx="57">
                  <c:v>2.8499999999999979</c:v>
                </c:pt>
                <c:pt idx="58">
                  <c:v>2.8999999999999977</c:v>
                </c:pt>
                <c:pt idx="59">
                  <c:v>2.9499999999999975</c:v>
                </c:pt>
                <c:pt idx="60">
                  <c:v>2.9999999999999973</c:v>
                </c:pt>
                <c:pt idx="61">
                  <c:v>3.0499999999999972</c:v>
                </c:pt>
                <c:pt idx="62">
                  <c:v>3.099999999999997</c:v>
                </c:pt>
                <c:pt idx="63">
                  <c:v>3.1499999999999972</c:v>
                </c:pt>
                <c:pt idx="64">
                  <c:v>3.1999999999999966</c:v>
                </c:pt>
                <c:pt idx="65">
                  <c:v>3.2499999999999982</c:v>
                </c:pt>
                <c:pt idx="66">
                  <c:v>3.2999999999999972</c:v>
                </c:pt>
                <c:pt idx="67">
                  <c:v>3.3499999999999961</c:v>
                </c:pt>
                <c:pt idx="68">
                  <c:v>3.3999999999999937</c:v>
                </c:pt>
                <c:pt idx="69">
                  <c:v>3.4499999999999957</c:v>
                </c:pt>
                <c:pt idx="70">
                  <c:v>3.4999999999999947</c:v>
                </c:pt>
                <c:pt idx="71">
                  <c:v>3.5499999999999954</c:v>
                </c:pt>
                <c:pt idx="72">
                  <c:v>3.5999999999999948</c:v>
                </c:pt>
                <c:pt idx="73">
                  <c:v>3.649999999999995</c:v>
                </c:pt>
                <c:pt idx="74">
                  <c:v>3.6999999999999948</c:v>
                </c:pt>
                <c:pt idx="75">
                  <c:v>3.7499999999999951</c:v>
                </c:pt>
                <c:pt idx="76">
                  <c:v>3.7999999999999945</c:v>
                </c:pt>
                <c:pt idx="77">
                  <c:v>3.8499999999999943</c:v>
                </c:pt>
                <c:pt idx="78">
                  <c:v>3.8999999999999937</c:v>
                </c:pt>
              </c:numCache>
            </c:numRef>
          </c:xVal>
          <c:yVal>
            <c:numRef>
              <c:f>Energia!$F$9:$F$87</c:f>
              <c:numCache>
                <c:formatCode>0.0000</c:formatCode>
                <c:ptCount val="79"/>
                <c:pt idx="0">
                  <c:v>1.9739208802178717E-2</c:v>
                </c:pt>
                <c:pt idx="1">
                  <c:v>1.9739208802178713E-2</c:v>
                </c:pt>
                <c:pt idx="2">
                  <c:v>1.973920880217872E-2</c:v>
                </c:pt>
                <c:pt idx="3">
                  <c:v>1.973920880217872E-2</c:v>
                </c:pt>
                <c:pt idx="4">
                  <c:v>1.9739208802178717E-2</c:v>
                </c:pt>
                <c:pt idx="5">
                  <c:v>1.973920880217872E-2</c:v>
                </c:pt>
                <c:pt idx="6">
                  <c:v>1.973920880217872E-2</c:v>
                </c:pt>
                <c:pt idx="7">
                  <c:v>1.973920880217872E-2</c:v>
                </c:pt>
                <c:pt idx="8">
                  <c:v>1.9739208802178717E-2</c:v>
                </c:pt>
                <c:pt idx="9">
                  <c:v>1.9739208802178713E-2</c:v>
                </c:pt>
                <c:pt idx="10">
                  <c:v>1.9739208802178717E-2</c:v>
                </c:pt>
                <c:pt idx="11">
                  <c:v>1.9739208802178717E-2</c:v>
                </c:pt>
                <c:pt idx="12">
                  <c:v>1.973920880217872E-2</c:v>
                </c:pt>
                <c:pt idx="13">
                  <c:v>1.973920880217872E-2</c:v>
                </c:pt>
                <c:pt idx="14">
                  <c:v>1.9739208802178717E-2</c:v>
                </c:pt>
                <c:pt idx="15">
                  <c:v>1.973920880217872E-2</c:v>
                </c:pt>
                <c:pt idx="16">
                  <c:v>1.973920880217872E-2</c:v>
                </c:pt>
                <c:pt idx="17">
                  <c:v>1.9739208802178717E-2</c:v>
                </c:pt>
                <c:pt idx="18">
                  <c:v>1.973920880217872E-2</c:v>
                </c:pt>
                <c:pt idx="19">
                  <c:v>1.9739208802178717E-2</c:v>
                </c:pt>
                <c:pt idx="20">
                  <c:v>1.9739208802178717E-2</c:v>
                </c:pt>
                <c:pt idx="21">
                  <c:v>1.973920880217872E-2</c:v>
                </c:pt>
                <c:pt idx="22">
                  <c:v>1.973920880217872E-2</c:v>
                </c:pt>
                <c:pt idx="23">
                  <c:v>1.9739208802178717E-2</c:v>
                </c:pt>
                <c:pt idx="24">
                  <c:v>1.9739208802178717E-2</c:v>
                </c:pt>
                <c:pt idx="25">
                  <c:v>1.973920880217872E-2</c:v>
                </c:pt>
                <c:pt idx="26">
                  <c:v>1.9739208802178717E-2</c:v>
                </c:pt>
                <c:pt idx="27">
                  <c:v>1.9739208802178717E-2</c:v>
                </c:pt>
                <c:pt idx="28">
                  <c:v>1.973920880217872E-2</c:v>
                </c:pt>
                <c:pt idx="29">
                  <c:v>1.973920880217872E-2</c:v>
                </c:pt>
                <c:pt idx="30">
                  <c:v>1.9739208802178717E-2</c:v>
                </c:pt>
                <c:pt idx="31">
                  <c:v>1.973920880217872E-2</c:v>
                </c:pt>
                <c:pt idx="32">
                  <c:v>1.9739208802178713E-2</c:v>
                </c:pt>
                <c:pt idx="33">
                  <c:v>1.9739208802178717E-2</c:v>
                </c:pt>
                <c:pt idx="34">
                  <c:v>1.9739208802178717E-2</c:v>
                </c:pt>
                <c:pt idx="35">
                  <c:v>1.973920880217872E-2</c:v>
                </c:pt>
                <c:pt idx="36">
                  <c:v>1.973920880217872E-2</c:v>
                </c:pt>
                <c:pt idx="37">
                  <c:v>1.9739208802178717E-2</c:v>
                </c:pt>
                <c:pt idx="38">
                  <c:v>1.973920880217872E-2</c:v>
                </c:pt>
                <c:pt idx="39">
                  <c:v>1.9739208802178717E-2</c:v>
                </c:pt>
                <c:pt idx="40">
                  <c:v>1.9739208802178717E-2</c:v>
                </c:pt>
                <c:pt idx="41">
                  <c:v>1.973920880217872E-2</c:v>
                </c:pt>
                <c:pt idx="42">
                  <c:v>1.973920880217872E-2</c:v>
                </c:pt>
                <c:pt idx="43">
                  <c:v>1.9739208802178713E-2</c:v>
                </c:pt>
                <c:pt idx="44">
                  <c:v>1.9739208802178717E-2</c:v>
                </c:pt>
                <c:pt idx="45">
                  <c:v>1.973920880217872E-2</c:v>
                </c:pt>
                <c:pt idx="46">
                  <c:v>1.9739208802178717E-2</c:v>
                </c:pt>
                <c:pt idx="47">
                  <c:v>1.9739208802178717E-2</c:v>
                </c:pt>
                <c:pt idx="48">
                  <c:v>1.9739208802178717E-2</c:v>
                </c:pt>
                <c:pt idx="49">
                  <c:v>1.9739208802178717E-2</c:v>
                </c:pt>
                <c:pt idx="50">
                  <c:v>1.9739208802178717E-2</c:v>
                </c:pt>
                <c:pt idx="51">
                  <c:v>1.973920880217872E-2</c:v>
                </c:pt>
                <c:pt idx="52">
                  <c:v>1.9739208802178717E-2</c:v>
                </c:pt>
                <c:pt idx="53">
                  <c:v>1.9739208802178717E-2</c:v>
                </c:pt>
                <c:pt idx="54">
                  <c:v>1.9739208802178717E-2</c:v>
                </c:pt>
                <c:pt idx="55">
                  <c:v>1.973920880217872E-2</c:v>
                </c:pt>
                <c:pt idx="56">
                  <c:v>1.973920880217872E-2</c:v>
                </c:pt>
                <c:pt idx="57">
                  <c:v>1.9739208802178717E-2</c:v>
                </c:pt>
                <c:pt idx="58">
                  <c:v>1.973920880217872E-2</c:v>
                </c:pt>
                <c:pt idx="59">
                  <c:v>1.9739208802178717E-2</c:v>
                </c:pt>
                <c:pt idx="60">
                  <c:v>1.9739208802178717E-2</c:v>
                </c:pt>
                <c:pt idx="61">
                  <c:v>1.973920880217872E-2</c:v>
                </c:pt>
                <c:pt idx="62">
                  <c:v>1.9739208802178713E-2</c:v>
                </c:pt>
                <c:pt idx="63">
                  <c:v>1.9739208802178713E-2</c:v>
                </c:pt>
                <c:pt idx="64">
                  <c:v>1.9739208802178717E-2</c:v>
                </c:pt>
                <c:pt idx="65">
                  <c:v>1.973920880217872E-2</c:v>
                </c:pt>
                <c:pt idx="66">
                  <c:v>1.973920880217872E-2</c:v>
                </c:pt>
                <c:pt idx="67">
                  <c:v>1.9739208802178717E-2</c:v>
                </c:pt>
                <c:pt idx="68">
                  <c:v>1.9739208802178717E-2</c:v>
                </c:pt>
                <c:pt idx="69">
                  <c:v>1.9739208802178713E-2</c:v>
                </c:pt>
                <c:pt idx="70">
                  <c:v>1.9739208802178717E-2</c:v>
                </c:pt>
                <c:pt idx="71">
                  <c:v>1.9739208802178717E-2</c:v>
                </c:pt>
                <c:pt idx="72">
                  <c:v>1.9739208802178717E-2</c:v>
                </c:pt>
                <c:pt idx="73">
                  <c:v>1.9739208802178717E-2</c:v>
                </c:pt>
                <c:pt idx="74">
                  <c:v>1.9739208802178717E-2</c:v>
                </c:pt>
                <c:pt idx="75">
                  <c:v>1.973920880217872E-2</c:v>
                </c:pt>
                <c:pt idx="76">
                  <c:v>1.973920880217872E-2</c:v>
                </c:pt>
                <c:pt idx="77">
                  <c:v>1.9739208802178713E-2</c:v>
                </c:pt>
                <c:pt idx="78">
                  <c:v>1.9739208802178717E-2</c:v>
                </c:pt>
              </c:numCache>
            </c:numRef>
          </c:yVal>
          <c:smooth val="1"/>
        </c:ser>
        <c:axId val="107977728"/>
        <c:axId val="108000384"/>
      </c:scatterChart>
      <c:valAx>
        <c:axId val="107977728"/>
        <c:scaling>
          <c:orientation val="minMax"/>
          <c:max val="4"/>
        </c:scaling>
        <c:axPos val="b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 (s)</a:t>
                </a:r>
              </a:p>
            </c:rich>
          </c:tx>
          <c:layout/>
        </c:title>
        <c:numFmt formatCode="General" sourceLinked="1"/>
        <c:tickLblPos val="nextTo"/>
        <c:spPr>
          <a:ln w="19050">
            <a:solidFill>
              <a:schemeClr val="tx1"/>
            </a:solidFill>
            <a:tailEnd type="arrow"/>
          </a:ln>
        </c:spPr>
        <c:crossAx val="108000384"/>
        <c:crosses val="autoZero"/>
        <c:crossBetween val="midCat"/>
      </c:valAx>
      <c:valAx>
        <c:axId val="108000384"/>
        <c:scaling>
          <c:orientation val="minMax"/>
        </c:scaling>
        <c:axPos val="l"/>
        <c:majorGridlines/>
        <c:numFmt formatCode="0.0000" sourceLinked="1"/>
        <c:tickLblPos val="nextTo"/>
        <c:spPr>
          <a:ln w="19050">
            <a:solidFill>
              <a:schemeClr val="tx1"/>
            </a:solidFill>
            <a:tailEnd type="arrow"/>
          </a:ln>
        </c:spPr>
        <c:crossAx val="107977728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3.3512377680749349E-2"/>
          <c:y val="0.30895464229464725"/>
          <c:w val="0.13614729536224388"/>
          <c:h val="0.17570950412821076"/>
        </c:manualLayout>
      </c:layout>
    </c:legend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EE06545-AF1F-4D26-BC2E-EA0191DA57A2}" type="datetimeFigureOut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FA678C7-E246-4E00-9226-455C52B6B0B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4</a:t>
            </a:fld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5</a:t>
            </a:fld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253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4C7B37C-CA92-4587-B22A-4DF0D7093658}" type="slidenum">
              <a:rPr lang="pl-PL" smtClean="0"/>
              <a:pPr/>
              <a:t>6</a:t>
            </a:fld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253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4C7B37C-CA92-4587-B22A-4DF0D7093658}" type="slidenum">
              <a:rPr lang="pl-PL" smtClean="0"/>
              <a:pPr/>
              <a:t>7</a:t>
            </a:fld>
            <a:endParaRPr 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8</a:t>
            </a:fld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9</a:t>
            </a:fld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10</a:t>
            </a:fld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11</a:t>
            </a:fld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12</a:t>
            </a:fld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13</a:t>
            </a:fld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14</a:t>
            </a:fld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15</a:t>
            </a:fld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16</a:t>
            </a:fld>
            <a:endParaRPr 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17</a:t>
            </a:fld>
            <a:endParaRPr 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18</a:t>
            </a:fld>
            <a:endParaRPr lang="pl-P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19</a:t>
            </a:fld>
            <a:endParaRPr lang="pl-P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20</a:t>
            </a:fld>
            <a:endParaRPr lang="pl-P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21</a:t>
            </a:fld>
            <a:endParaRPr lang="pl-P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22</a:t>
            </a:fld>
            <a:endParaRPr lang="pl-P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23</a:t>
            </a:fld>
            <a:endParaRPr lang="pl-P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24</a:t>
            </a:fld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52E43-79A1-43CA-97EB-80F8D0BF016A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D426F-C014-4C9E-ABC9-39D3CF4661B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1FAD9-E8F5-44DE-95F9-4954A257267B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3CC45-D9D5-46F5-9E88-1C3165BDE6E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CBEEB-971F-4A68-A798-11BCB6ADAA18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278C5-0D77-4F5A-A5E1-BC10B733C2A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F7BE9-31AE-4A97-843D-47CD004320D5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2F0FD-1761-4435-84DC-719850C30AB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C05A9-78D0-498B-A406-44F6C8EEFF1A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6D25FB-869D-4D1D-A1E1-1CADCB422B9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C5F37-7781-4240-8724-FCC4F633E063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C57F0-ACE8-4B0B-BC31-FB86210D746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23F37-C5BD-499A-8DB4-36F8DDD78D85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8DA78-0361-484C-8B20-F5C7D1AFA61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30CD28-8A1A-4C5D-BE34-3D1C5AF14E07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17619-55BF-48AF-99C1-7BC07F8CE7A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D34FF-A0D6-40DA-8DED-872285DE1C84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33E57-1822-4693-8E81-780D52A8C28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2D2E1-224C-4605-BB6F-6A95C1513DFF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210D7-057D-4259-AD89-BFEEB4199BF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7E8B6-0A54-413C-8E7B-42EE960F843E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E77B4-79A8-4E28-BDEB-D5BFED9364D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43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CDBF6B7-9716-404E-A98B-06DE5CA08576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AAB3888-3238-49B9-916A-18377733760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chart" Target="../charts/chart2.xml"/><Relationship Id="rId5" Type="http://schemas.openxmlformats.org/officeDocument/2006/relationships/chart" Target="../charts/char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7.bin"/><Relationship Id="rId5" Type="http://schemas.openxmlformats.org/officeDocument/2006/relationships/chart" Target="../charts/chart3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5.png"/><Relationship Id="rId5" Type="http://schemas.openxmlformats.org/officeDocument/2006/relationships/oleObject" Target="../embeddings/oleObject8.bin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9.bin"/><Relationship Id="rId5" Type="http://schemas.openxmlformats.org/officeDocument/2006/relationships/hyperlink" Target="http://pl.wikipedia.org/wiki/Plik:Simple_harmonic_motion_animation.gif" TargetMode="Externa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pl.wikipedia.org/wiki/Plik:Standing_wave.gif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25.jpe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7.jpeg"/><Relationship Id="rId5" Type="http://schemas.openxmlformats.org/officeDocument/2006/relationships/oleObject" Target="../embeddings/oleObject11.bin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sz="3600" b="1" smtClean="0"/>
              <a:t>Treści multimedialne - kodowanie, przetwarzanie, prezentacja</a:t>
            </a:r>
            <a:r>
              <a:rPr lang="pl-PL" sz="3600" smtClean="0"/>
              <a:t/>
            </a:r>
            <a:br>
              <a:rPr lang="pl-PL" sz="3600" smtClean="0"/>
            </a:br>
            <a:r>
              <a:rPr lang="pl-PL" sz="1600" smtClean="0"/>
              <a:t/>
            </a:r>
            <a:br>
              <a:rPr lang="pl-PL" sz="1600" smtClean="0"/>
            </a:br>
            <a:r>
              <a:rPr 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1126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2C5A85C-A641-4CB2-84CE-34CBEAA2D51E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11270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0" y="404664"/>
            <a:ext cx="8388424" cy="4896544"/>
          </a:xfrm>
        </p:spPr>
        <p:txBody>
          <a:bodyPr anchor="t"/>
          <a:lstStyle/>
          <a:p>
            <a:pPr algn="l"/>
            <a:r>
              <a:rPr lang="pl-PL" sz="40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>Ruch harmoniczny</a:t>
            </a:r>
            <a:br>
              <a:rPr lang="pl-PL" sz="40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</a:br>
            <a:r>
              <a:rPr lang="pl-PL" sz="40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>i fale mechaniczne</a:t>
            </a:r>
            <a: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/>
            </a:r>
            <a:b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</a:br>
            <a:r>
              <a:rPr lang="pl-PL" sz="40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>- </a:t>
            </a:r>
            <a:r>
              <a:rPr lang="pl-PL" sz="36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>podsumowanie</a:t>
            </a:r>
            <a:br>
              <a:rPr lang="pl-PL" sz="36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</a:br>
            <a:r>
              <a:rPr lang="pl-PL" sz="36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/>
            </a:r>
            <a:br>
              <a:rPr lang="pl-PL" sz="36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</a:br>
            <a:r>
              <a:rPr lang="pl-PL" sz="36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/>
            </a:r>
            <a:br>
              <a:rPr lang="pl-PL" sz="36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</a:br>
            <a:r>
              <a:rPr lang="pl-PL" sz="36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/>
            </a:r>
            <a:br>
              <a:rPr lang="pl-PL" sz="36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</a:br>
            <a:r>
              <a:rPr lang="pl-PL" sz="36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/>
            </a:r>
            <a:br>
              <a:rPr lang="pl-PL" sz="36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</a:br>
            <a:r>
              <a:rPr lang="pl-PL" sz="36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>   </a:t>
            </a:r>
            <a:r>
              <a:rPr lang="pl-PL" sz="24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>Elżbieta Kawecka</a:t>
            </a: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endParaRPr lang="pl-PL" sz="32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76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36FA72D-52B5-46BB-9EF6-219DCEB2B1F9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PROGRAM WYKŁADU</a:t>
            </a:r>
          </a:p>
        </p:txBody>
      </p:sp>
      <p:sp>
        <p:nvSpPr>
          <p:cNvPr id="13315" name="Symbol zastępczy zawartości 6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184576"/>
          </a:xfrm>
        </p:spPr>
        <p:txBody>
          <a:bodyPr/>
          <a:lstStyle/>
          <a:p>
            <a:pPr marL="514350" indent="-514350">
              <a:spcBef>
                <a:spcPts val="1800"/>
              </a:spcBef>
              <a:buFont typeface="Arial" charset="0"/>
              <a:buAutoNum type="arabicPeriod"/>
            </a:pPr>
            <a:r>
              <a:rPr lang="pl-PL" sz="2400" dirty="0" smtClean="0">
                <a:latin typeface="Bookman Old Style" pitchFamily="18" charset="0"/>
              </a:rPr>
              <a:t>Ruch harmoniczny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400" dirty="0" smtClean="0">
                <a:latin typeface="Bookman Old Style" pitchFamily="18" charset="0"/>
              </a:rPr>
              <a:t>Wahadło matematyczne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400" dirty="0" smtClean="0">
                <a:latin typeface="Bookman Old Style" pitchFamily="18" charset="0"/>
              </a:rPr>
              <a:t>Przemiany energii w ruchu harmonicznym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400" dirty="0" smtClean="0">
                <a:latin typeface="Bookman Old Style" pitchFamily="18" charset="0"/>
              </a:rPr>
              <a:t>Drgania wymuszone. Rezonans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400" dirty="0" smtClean="0">
                <a:latin typeface="Bookman Old Style" pitchFamily="18" charset="0"/>
              </a:rPr>
              <a:t>Płaska fala harmoniczna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400" dirty="0" smtClean="0">
                <a:latin typeface="Bookman Old Style" pitchFamily="18" charset="0"/>
              </a:rPr>
              <a:t>Dyfrakcja i interferencja fal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400" dirty="0" smtClean="0">
                <a:latin typeface="Bookman Old Style" pitchFamily="18" charset="0"/>
              </a:rPr>
              <a:t>Fale stojące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400" dirty="0" smtClean="0">
                <a:latin typeface="Bookman Old Style" pitchFamily="18" charset="0"/>
              </a:rPr>
              <a:t>Dźwięki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400" dirty="0" smtClean="0">
                <a:latin typeface="Bookman Old Style" pitchFamily="18" charset="0"/>
              </a:rPr>
              <a:t>Efekt Dopplera</a:t>
            </a:r>
            <a:endParaRPr 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endParaRPr 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endParaRPr 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endParaRPr lang="pl-PL" sz="2800" dirty="0" smtClean="0">
              <a:latin typeface="Bookman Old Style" pitchFamily="18" charset="0"/>
            </a:endParaRPr>
          </a:p>
        </p:txBody>
      </p:sp>
      <p:sp>
        <p:nvSpPr>
          <p:cNvPr id="3076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sp>
        <p:nvSpPr>
          <p:cNvPr id="1331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BC1BE44-2639-4907-82A7-C68D1DB9B4E7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3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256212"/>
          </a:xfrm>
        </p:spPr>
        <p:txBody>
          <a:bodyPr/>
          <a:lstStyle/>
          <a:p>
            <a:endParaRPr lang="pl-PL" sz="2400" b="1" dirty="0" smtClean="0"/>
          </a:p>
          <a:p>
            <a:r>
              <a:rPr lang="pl-PL" sz="2400" b="1" dirty="0" smtClean="0"/>
              <a:t>Ruch harmoniczny </a:t>
            </a:r>
            <a:r>
              <a:rPr lang="pl-PL" sz="2400" dirty="0" smtClean="0"/>
              <a:t>to taki ruch drgający, w którym siła jest  wprost proporcjonalna do wychylenia i zwrócona ku położeniu równowagi</a:t>
            </a:r>
          </a:p>
          <a:p>
            <a:endParaRPr lang="pl-PL" sz="2400" dirty="0" smtClean="0"/>
          </a:p>
          <a:p>
            <a:pPr algn="ctr">
              <a:buNone/>
            </a:pPr>
            <a:endParaRPr lang="pl-PL" sz="24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pl-PL" sz="2400" dirty="0" smtClean="0">
                <a:solidFill>
                  <a:srgbClr val="FF0000"/>
                </a:solidFill>
              </a:rPr>
              <a:t>                                    </a:t>
            </a:r>
          </a:p>
          <a:p>
            <a:pPr algn="ctr">
              <a:buNone/>
            </a:pPr>
            <a:endParaRPr lang="pl-PL" sz="24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pl-PL" sz="2400" dirty="0" smtClean="0">
                <a:solidFill>
                  <a:srgbClr val="FF0000"/>
                </a:solidFill>
              </a:rPr>
              <a:t>Animacja 8.1. Wahadło sprężynowe</a:t>
            </a:r>
            <a:br>
              <a:rPr lang="pl-PL" sz="2400" dirty="0" smtClean="0">
                <a:solidFill>
                  <a:srgbClr val="FF0000"/>
                </a:solidFill>
              </a:rPr>
            </a:br>
            <a:r>
              <a:rPr lang="pl-PL" sz="2400" dirty="0" smtClean="0">
                <a:solidFill>
                  <a:srgbClr val="FF0000"/>
                </a:solidFill>
              </a:rPr>
              <a:t/>
            </a:r>
            <a:br>
              <a:rPr lang="pl-PL" sz="2400" dirty="0" smtClean="0">
                <a:solidFill>
                  <a:srgbClr val="FF0000"/>
                </a:solidFill>
              </a:rPr>
            </a:br>
            <a:endParaRPr lang="pl-PL" sz="2400" dirty="0" smtClean="0">
              <a:solidFill>
                <a:srgbClr val="FF0000"/>
              </a:solidFill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4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RUCH HARMONICZNY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26064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15" name="Obiekt 14"/>
          <p:cNvGraphicFramePr>
            <a:graphicFrameLocks noChangeAspect="1"/>
          </p:cNvGraphicFramePr>
          <p:nvPr/>
        </p:nvGraphicFramePr>
        <p:xfrm flipV="1">
          <a:off x="3491880" y="3068960"/>
          <a:ext cx="1327150" cy="431353"/>
        </p:xfrm>
        <a:graphic>
          <a:graphicData uri="http://schemas.openxmlformats.org/presentationml/2006/ole">
            <p:oleObj spid="_x0000_s3088" name="Równanie" r:id="rId5" imgW="54576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256212"/>
          </a:xfrm>
        </p:spPr>
        <p:txBody>
          <a:bodyPr/>
          <a:lstStyle/>
          <a:p>
            <a:r>
              <a:rPr lang="pl-PL" sz="2400" b="1" dirty="0" smtClean="0"/>
              <a:t>W ruchu harmonicznym </a:t>
            </a:r>
            <a:r>
              <a:rPr lang="pl-PL" sz="2400" dirty="0" smtClean="0"/>
              <a:t>wykresy wychylenia x(t)</a:t>
            </a:r>
            <a:br>
              <a:rPr lang="pl-PL" sz="2400" dirty="0" smtClean="0"/>
            </a:br>
            <a:r>
              <a:rPr lang="pl-PL" sz="2400" dirty="0" smtClean="0"/>
              <a:t>i prędkości v(t) są przesunięte w fazie o ¼ okresu</a:t>
            </a:r>
          </a:p>
          <a:p>
            <a:endParaRPr lang="pl-PL" sz="2400" dirty="0" smtClean="0"/>
          </a:p>
          <a:p>
            <a:pPr algn="ctr">
              <a:buNone/>
            </a:pPr>
            <a:endParaRPr lang="pl-PL" sz="24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pl-PL" sz="2400" dirty="0" smtClean="0">
                <a:solidFill>
                  <a:srgbClr val="FF0000"/>
                </a:solidFill>
              </a:rPr>
              <a:t>                                    </a:t>
            </a:r>
          </a:p>
          <a:p>
            <a:pPr algn="ctr">
              <a:buNone/>
            </a:pPr>
            <a:endParaRPr lang="pl-PL" sz="24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pl-PL" sz="2400" dirty="0" smtClean="0">
                <a:solidFill>
                  <a:srgbClr val="FF0000"/>
                </a:solidFill>
              </a:rPr>
              <a:t/>
            </a:r>
            <a:br>
              <a:rPr lang="pl-PL" sz="2400" dirty="0" smtClean="0">
                <a:solidFill>
                  <a:srgbClr val="FF0000"/>
                </a:solidFill>
              </a:rPr>
            </a:br>
            <a:endParaRPr lang="pl-PL" sz="2400" dirty="0" smtClean="0">
              <a:solidFill>
                <a:srgbClr val="FF0000"/>
              </a:solidFill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5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RUCH DRGAJĄCY PROSTY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26064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9" name="Wykres 8"/>
          <p:cNvGraphicFramePr/>
          <p:nvPr/>
        </p:nvGraphicFramePr>
        <p:xfrm>
          <a:off x="899592" y="1916832"/>
          <a:ext cx="4176464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0" name="Wykres 9"/>
          <p:cNvGraphicFramePr/>
          <p:nvPr/>
        </p:nvGraphicFramePr>
        <p:xfrm>
          <a:off x="899592" y="3933056"/>
          <a:ext cx="4176464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1" name="Obiekt 10"/>
          <p:cNvGraphicFramePr>
            <a:graphicFrameLocks noChangeAspect="1"/>
          </p:cNvGraphicFramePr>
          <p:nvPr/>
        </p:nvGraphicFramePr>
        <p:xfrm>
          <a:off x="5220072" y="2636912"/>
          <a:ext cx="2961329" cy="504056"/>
        </p:xfrm>
        <a:graphic>
          <a:graphicData uri="http://schemas.openxmlformats.org/presentationml/2006/ole">
            <p:oleObj spid="_x0000_s75779" name="Równanie" r:id="rId7" imgW="1193760" imgH="203040" progId="Equation.3">
              <p:embed/>
            </p:oleObj>
          </a:graphicData>
        </a:graphic>
      </p:graphicFrame>
      <p:graphicFrame>
        <p:nvGraphicFramePr>
          <p:cNvPr id="75780" name="Object 4"/>
          <p:cNvGraphicFramePr>
            <a:graphicFrameLocks noChangeAspect="1"/>
          </p:cNvGraphicFramePr>
          <p:nvPr/>
        </p:nvGraphicFramePr>
        <p:xfrm>
          <a:off x="5230813" y="4983163"/>
          <a:ext cx="3086100" cy="565150"/>
        </p:xfrm>
        <a:graphic>
          <a:graphicData uri="http://schemas.openxmlformats.org/presentationml/2006/ole">
            <p:oleObj spid="_x0000_s75780" name="Równanie" r:id="rId8" imgW="1244520" imgH="228600" progId="Equation.3">
              <p:embed/>
            </p:oleObj>
          </a:graphicData>
        </a:graphic>
      </p:graphicFrame>
      <p:sp>
        <p:nvSpPr>
          <p:cNvPr id="12" name="pole tekstowe 11"/>
          <p:cNvSpPr txBox="1"/>
          <p:nvPr/>
        </p:nvSpPr>
        <p:spPr>
          <a:xfrm>
            <a:off x="5652120" y="3356992"/>
            <a:ext cx="29523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i="1" dirty="0" smtClean="0"/>
              <a:t>A – amplituda drgań</a:t>
            </a:r>
          </a:p>
          <a:p>
            <a:pPr>
              <a:buFont typeface="Symbol"/>
              <a:buChar char="w"/>
            </a:pPr>
            <a:r>
              <a:rPr lang="pl-PL" sz="2000" i="1" dirty="0" smtClean="0"/>
              <a:t> –</a:t>
            </a:r>
            <a:r>
              <a:rPr lang="pl-PL" sz="2000" i="1" dirty="0" smtClean="0">
                <a:sym typeface="Symbol"/>
              </a:rPr>
              <a:t> częstość kołowa</a:t>
            </a:r>
          </a:p>
          <a:p>
            <a:r>
              <a:rPr lang="pl-PL" sz="2000" i="1" dirty="0" smtClean="0">
                <a:sym typeface="Symbol"/>
              </a:rPr>
              <a:t> </a:t>
            </a:r>
            <a:r>
              <a:rPr lang="pl-PL" sz="2000" i="1" dirty="0" smtClean="0"/>
              <a:t>–</a:t>
            </a:r>
            <a:r>
              <a:rPr lang="pl-PL" sz="2000" i="1" dirty="0" smtClean="0">
                <a:sym typeface="Symbol"/>
              </a:rPr>
              <a:t> faza początkowa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5ECA981-B00F-40D5-9163-72C82F568301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6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175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WAHADŁO MATEMATYCZNE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15" name="Symbol zastępczy zawartości 9"/>
          <p:cNvSpPr txBox="1">
            <a:spLocks/>
          </p:cNvSpPr>
          <p:nvPr/>
        </p:nvSpPr>
        <p:spPr bwMode="auto">
          <a:xfrm>
            <a:off x="395536" y="764704"/>
            <a:ext cx="8229600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pl-PL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pl-PL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Symbol zastępczy zawartości 15"/>
          <p:cNvSpPr txBox="1">
            <a:spLocks/>
          </p:cNvSpPr>
          <p:nvPr/>
        </p:nvSpPr>
        <p:spPr bwMode="auto">
          <a:xfrm>
            <a:off x="539552" y="5157192"/>
            <a:ext cx="82296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l-PL" dirty="0" smtClean="0"/>
              <a:t>Ciężarek zawieszony na nici jest dobrym przybliżeniem idealnego wahadła, zwanego </a:t>
            </a:r>
            <a:r>
              <a:rPr lang="pl-PL" b="1" dirty="0" smtClean="0"/>
              <a:t>wahadłem matematycznym</a:t>
            </a:r>
            <a:r>
              <a:rPr lang="pl-PL" dirty="0" smtClean="0"/>
              <a:t> - „punktowej masy zawieszonej na nieważkiej i nierozciągliwej nici”. </a:t>
            </a:r>
          </a:p>
          <a:p>
            <a: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pl-PL" dirty="0" smtClean="0"/>
              <a:t>Animacja ruchu wahadła w programie </a:t>
            </a:r>
            <a:r>
              <a:rPr lang="pl-PL" dirty="0" err="1" smtClean="0"/>
              <a:t>Modellus</a:t>
            </a:r>
            <a:r>
              <a:rPr lang="pl-PL" dirty="0" smtClean="0"/>
              <a:t>.</a:t>
            </a:r>
          </a:p>
          <a:p>
            <a:pPr marL="342900" lvl="0" indent="-342900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kumimoji="0" lang="pl-PL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Obraz 6" descr="wahadł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1124744"/>
            <a:ext cx="5863183" cy="38621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5ECA981-B00F-40D5-9163-72C82F568301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7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175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WAHADŁO MATEMATYCZNE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15" name="Symbol zastępczy zawartości 9"/>
          <p:cNvSpPr txBox="1">
            <a:spLocks/>
          </p:cNvSpPr>
          <p:nvPr/>
        </p:nvSpPr>
        <p:spPr bwMode="auto">
          <a:xfrm>
            <a:off x="395536" y="764704"/>
            <a:ext cx="8229600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pl-PL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pl-PL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Symbol zastępczy zawartości 15"/>
          <p:cNvSpPr>
            <a:spLocks noGrp="1"/>
          </p:cNvSpPr>
          <p:nvPr>
            <p:ph idx="1"/>
          </p:nvPr>
        </p:nvSpPr>
        <p:spPr>
          <a:xfrm>
            <a:off x="323528" y="1196752"/>
            <a:ext cx="8568952" cy="1584176"/>
          </a:xfrm>
        </p:spPr>
        <p:txBody>
          <a:bodyPr/>
          <a:lstStyle/>
          <a:p>
            <a:r>
              <a:rPr lang="pl-PL" sz="2400" dirty="0" smtClean="0"/>
              <a:t>Dla małych kątów ruch wahadła matematycznego  jest ruchem harmonicznym, gdyż siła jest proporcjonalna do wychylenia i zwrócona ku położeniu równowagi.</a:t>
            </a:r>
          </a:p>
          <a:p>
            <a:pPr>
              <a:buNone/>
            </a:pPr>
            <a:endParaRPr lang="pl-PL" sz="2400" dirty="0" smtClean="0"/>
          </a:p>
          <a:p>
            <a:r>
              <a:rPr lang="pl-PL" sz="2400" dirty="0" smtClean="0"/>
              <a:t>Okres drgań wahadła</a:t>
            </a:r>
          </a:p>
          <a:p>
            <a:endParaRPr lang="pl-PL" sz="2400" dirty="0" smtClean="0"/>
          </a:p>
          <a:p>
            <a:pPr>
              <a:buNone/>
            </a:pPr>
            <a:endParaRPr lang="pl-PL" sz="2400" dirty="0" smtClean="0"/>
          </a:p>
          <a:p>
            <a:endParaRPr lang="pl-PL" sz="2400" dirty="0" smtClean="0"/>
          </a:p>
          <a:p>
            <a:pPr lvl="0">
              <a:buNone/>
            </a:pPr>
            <a:r>
              <a:rPr lang="pl-PL" sz="2400" dirty="0" smtClean="0"/>
              <a:t>    zależy od długości nici i wartości przyspieszenia grawitacyjnego w miejscu, w którym znajduje się wahadło. </a:t>
            </a:r>
            <a:br>
              <a:rPr lang="pl-PL" sz="2400" dirty="0" smtClean="0"/>
            </a:b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(</a:t>
            </a:r>
            <a:r>
              <a:rPr lang="pl-PL" sz="2400" i="1" dirty="0" smtClean="0"/>
              <a:t>l </a:t>
            </a:r>
            <a:r>
              <a:rPr lang="pl-PL" sz="2400" dirty="0" smtClean="0"/>
              <a:t>– długość wahadła, </a:t>
            </a:r>
            <a:r>
              <a:rPr lang="pl-PL" sz="2400" i="1" dirty="0" smtClean="0"/>
              <a:t>g</a:t>
            </a:r>
            <a:r>
              <a:rPr lang="pl-PL" sz="2400" dirty="0" smtClean="0"/>
              <a:t> – przyspieszenie ziemskie)</a:t>
            </a:r>
          </a:p>
          <a:p>
            <a:pPr>
              <a:buNone/>
            </a:pPr>
            <a:endParaRPr lang="pl-PL" sz="2400" dirty="0" smtClean="0"/>
          </a:p>
          <a:p>
            <a:pPr>
              <a:buNone/>
            </a:pPr>
            <a:r>
              <a:rPr lang="pl-PL" sz="2400" dirty="0" smtClean="0"/>
              <a:t> </a:t>
            </a:r>
          </a:p>
        </p:txBody>
      </p:sp>
      <p:graphicFrame>
        <p:nvGraphicFramePr>
          <p:cNvPr id="17" name="Obiekt 16"/>
          <p:cNvGraphicFramePr>
            <a:graphicFrameLocks noChangeAspect="1"/>
          </p:cNvGraphicFramePr>
          <p:nvPr/>
        </p:nvGraphicFramePr>
        <p:xfrm>
          <a:off x="2915816" y="3140968"/>
          <a:ext cx="1656184" cy="1094266"/>
        </p:xfrm>
        <a:graphic>
          <a:graphicData uri="http://schemas.openxmlformats.org/presentationml/2006/ole">
            <p:oleObj spid="_x0000_s7182" name="Równanie" r:id="rId5" imgW="711000" imgH="469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8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0" y="188640"/>
            <a:ext cx="914400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PRZEMIANY ENERGII W RUCHU HARMONICZNYM</a:t>
            </a:r>
            <a:endParaRPr lang="pl-PL" sz="26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8" name="Obraz 7" descr="Tab_01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908720"/>
            <a:ext cx="7620000" cy="5715000"/>
          </a:xfrm>
          <a:prstGeom prst="rect">
            <a:avLst/>
          </a:prstGeom>
        </p:spPr>
      </p:pic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1187624" y="5877272"/>
            <a:ext cx="7200800" cy="576064"/>
          </a:xfrm>
        </p:spPr>
        <p:txBody>
          <a:bodyPr/>
          <a:lstStyle/>
          <a:p>
            <a:pPr algn="ctr">
              <a:buNone/>
            </a:pPr>
            <a:r>
              <a:rPr lang="pl-PL" sz="1800" dirty="0" err="1" smtClean="0"/>
              <a:t>E</a:t>
            </a:r>
            <a:r>
              <a:rPr lang="pl-PL" sz="1800" baseline="-25000" dirty="0" err="1" smtClean="0"/>
              <a:t>p</a:t>
            </a:r>
            <a:r>
              <a:rPr lang="pl-PL" sz="1800" dirty="0" smtClean="0"/>
              <a:t> – energia potencjalna,  </a:t>
            </a:r>
            <a:r>
              <a:rPr lang="pl-PL" sz="1800" dirty="0" err="1" smtClean="0"/>
              <a:t>E</a:t>
            </a:r>
            <a:r>
              <a:rPr lang="pl-PL" sz="1800" baseline="-25000" dirty="0" err="1" smtClean="0"/>
              <a:t>k</a:t>
            </a:r>
            <a:r>
              <a:rPr lang="pl-PL" sz="1800" dirty="0" smtClean="0"/>
              <a:t> – energia kinetyczna</a:t>
            </a:r>
            <a:endParaRPr lang="pl-PL" sz="2400" b="1" dirty="0" smtClean="0"/>
          </a:p>
          <a:p>
            <a:pPr>
              <a:buNone/>
            </a:pPr>
            <a:endParaRPr lang="pl-PL" sz="2400" dirty="0" smtClean="0"/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323528" y="1052736"/>
            <a:ext cx="8229600" cy="3456384"/>
          </a:xfrm>
        </p:spPr>
        <p:txBody>
          <a:bodyPr/>
          <a:lstStyle/>
          <a:p>
            <a:r>
              <a:rPr lang="pl-PL" sz="2400" b="1" dirty="0" smtClean="0"/>
              <a:t>Energia potencjalna </a:t>
            </a:r>
            <a:r>
              <a:rPr lang="pl-PL" sz="2400" dirty="0" smtClean="0"/>
              <a:t>jest proporcjonalna do kwadratu wychylenia</a:t>
            </a:r>
            <a:endParaRPr lang="pl-PL" sz="2400" b="1" dirty="0" smtClean="0"/>
          </a:p>
          <a:p>
            <a:endParaRPr lang="pl-PL" sz="2400" b="1" dirty="0" smtClean="0"/>
          </a:p>
          <a:p>
            <a:pPr>
              <a:buNone/>
            </a:pPr>
            <a:endParaRPr lang="pl-PL" sz="2400" b="1" dirty="0" smtClean="0"/>
          </a:p>
          <a:p>
            <a:pPr>
              <a:buNone/>
            </a:pPr>
            <a:r>
              <a:rPr lang="pl-PL" sz="2400" dirty="0" smtClean="0"/>
              <a:t>                </a:t>
            </a:r>
          </a:p>
          <a:p>
            <a:pPr>
              <a:buNone/>
            </a:pPr>
            <a:endParaRPr lang="pl-PL" sz="2400" dirty="0" smtClean="0"/>
          </a:p>
          <a:p>
            <a:r>
              <a:rPr lang="pl-PL" sz="2400" b="1" dirty="0" smtClean="0"/>
              <a:t>Energia kinetyczna </a:t>
            </a:r>
            <a:r>
              <a:rPr lang="pl-PL" sz="2400" dirty="0" smtClean="0"/>
              <a:t>jest proporcjonalna do kwadratu prędkości</a:t>
            </a:r>
          </a:p>
          <a:p>
            <a:pPr>
              <a:buNone/>
            </a:pPr>
            <a:endParaRPr lang="pl-PL" sz="2400" dirty="0" smtClean="0"/>
          </a:p>
          <a:p>
            <a:pPr>
              <a:buNone/>
            </a:pPr>
            <a:endParaRPr lang="pl-PL" sz="2400" dirty="0" smtClean="0"/>
          </a:p>
          <a:p>
            <a:pPr>
              <a:buNone/>
            </a:pPr>
            <a:endParaRPr lang="pl-PL" sz="2400" dirty="0" smtClean="0"/>
          </a:p>
          <a:p>
            <a:pPr marL="0" indent="0" algn="just">
              <a:buFont typeface="Arial" charset="0"/>
              <a:buNone/>
              <a:defRPr/>
            </a:pPr>
            <a:endParaRPr lang="pl-PL" sz="2400" b="1" dirty="0" smtClean="0">
              <a:latin typeface="Bookman Old Style" pitchFamily="18" charset="0"/>
              <a:cs typeface="Arial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400" b="1" dirty="0" smtClean="0">
              <a:latin typeface="Bookman Old Style" pitchFamily="18" charset="0"/>
              <a:cs typeface="Arial" charset="0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9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0" y="130175"/>
            <a:ext cx="914400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PRZEMIANY ENERGII W RUCHU HARMONICZNYM</a:t>
            </a:r>
            <a:endParaRPr lang="pl-PL" sz="26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51205" name="Object 5"/>
          <p:cNvGraphicFramePr>
            <a:graphicFrameLocks noChangeAspect="1"/>
          </p:cNvGraphicFramePr>
          <p:nvPr/>
        </p:nvGraphicFramePr>
        <p:xfrm>
          <a:off x="1860550" y="1844675"/>
          <a:ext cx="4779963" cy="998538"/>
        </p:xfrm>
        <a:graphic>
          <a:graphicData uri="http://schemas.openxmlformats.org/presentationml/2006/ole">
            <p:oleObj spid="_x0000_s51205" name="Równanie" r:id="rId5" imgW="2006280" imgH="419040" progId="Equation.3">
              <p:embed/>
            </p:oleObj>
          </a:graphicData>
        </a:graphic>
      </p:graphicFrame>
      <p:graphicFrame>
        <p:nvGraphicFramePr>
          <p:cNvPr id="51207" name="Object 7"/>
          <p:cNvGraphicFramePr>
            <a:graphicFrameLocks noChangeAspect="1"/>
          </p:cNvGraphicFramePr>
          <p:nvPr/>
        </p:nvGraphicFramePr>
        <p:xfrm>
          <a:off x="1749425" y="4941888"/>
          <a:ext cx="4840288" cy="998537"/>
        </p:xfrm>
        <a:graphic>
          <a:graphicData uri="http://schemas.openxmlformats.org/presentationml/2006/ole">
            <p:oleObj spid="_x0000_s51207" name="Równanie" r:id="rId6" imgW="2031840" imgH="419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10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0" y="188640"/>
            <a:ext cx="914400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600" b="1" dirty="0" smtClean="0">
                <a:solidFill>
                  <a:schemeClr val="bg1"/>
                </a:solidFill>
                <a:latin typeface="Bookman Old Style" pitchFamily="18" charset="0"/>
              </a:rPr>
              <a:t>PRZEMIANY ENERGII W RUCHU HARMONICZNYM</a:t>
            </a:r>
            <a:endParaRPr lang="pl-PL" sz="26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18" name="Wykres 17"/>
          <p:cNvGraphicFramePr/>
          <p:nvPr/>
        </p:nvGraphicFramePr>
        <p:xfrm>
          <a:off x="467544" y="908720"/>
          <a:ext cx="813690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Symbol zastępczy zawartości 9"/>
          <p:cNvSpPr>
            <a:spLocks noGrp="1"/>
          </p:cNvSpPr>
          <p:nvPr>
            <p:ph idx="1"/>
          </p:nvPr>
        </p:nvSpPr>
        <p:spPr>
          <a:xfrm>
            <a:off x="2339752" y="4509120"/>
            <a:ext cx="5400600" cy="576064"/>
          </a:xfrm>
        </p:spPr>
        <p:txBody>
          <a:bodyPr/>
          <a:lstStyle/>
          <a:p>
            <a:pPr algn="ctr">
              <a:buNone/>
            </a:pPr>
            <a:r>
              <a:rPr lang="pl-PL" sz="1800" dirty="0" err="1" smtClean="0">
                <a:solidFill>
                  <a:srgbClr val="C00000"/>
                </a:solidFill>
              </a:rPr>
              <a:t>E</a:t>
            </a:r>
            <a:r>
              <a:rPr lang="pl-PL" sz="1800" baseline="-25000" dirty="0" err="1" smtClean="0">
                <a:solidFill>
                  <a:srgbClr val="C00000"/>
                </a:solidFill>
              </a:rPr>
              <a:t>p</a:t>
            </a:r>
            <a:r>
              <a:rPr lang="pl-PL" sz="1800" dirty="0" smtClean="0">
                <a:solidFill>
                  <a:srgbClr val="C00000"/>
                </a:solidFill>
              </a:rPr>
              <a:t> – energia potencjalna</a:t>
            </a:r>
            <a:r>
              <a:rPr lang="pl-PL" sz="1800" dirty="0" smtClean="0"/>
              <a:t>,  </a:t>
            </a:r>
            <a:r>
              <a:rPr lang="pl-PL" sz="1800" dirty="0" err="1" smtClean="0">
                <a:solidFill>
                  <a:schemeClr val="accent1"/>
                </a:solidFill>
              </a:rPr>
              <a:t>E</a:t>
            </a:r>
            <a:r>
              <a:rPr lang="pl-PL" sz="1800" baseline="-25000" dirty="0" err="1" smtClean="0">
                <a:solidFill>
                  <a:schemeClr val="accent1"/>
                </a:solidFill>
              </a:rPr>
              <a:t>k</a:t>
            </a:r>
            <a:r>
              <a:rPr lang="pl-PL" sz="1800" dirty="0" smtClean="0">
                <a:solidFill>
                  <a:schemeClr val="accent1"/>
                </a:solidFill>
              </a:rPr>
              <a:t> – energia kinetyczna</a:t>
            </a:r>
            <a:endParaRPr lang="pl-PL" sz="2400" b="1" dirty="0" smtClean="0">
              <a:solidFill>
                <a:schemeClr val="accent1"/>
              </a:solidFill>
            </a:endParaRPr>
          </a:p>
          <a:p>
            <a:pPr>
              <a:buNone/>
            </a:pPr>
            <a:endParaRPr lang="pl-PL" sz="2400" dirty="0" smtClean="0"/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755576" y="5157192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Całkowita energia E jest proporcjonalna do kwadratu amplitudy, kwadratu częstotliwości i masy ciała poruszającego się ruchem harmonicznym.</a:t>
            </a:r>
            <a:endParaRPr lang="pl-PL" dirty="0"/>
          </a:p>
        </p:txBody>
      </p:sp>
      <p:graphicFrame>
        <p:nvGraphicFramePr>
          <p:cNvPr id="94209" name="Object 1"/>
          <p:cNvGraphicFramePr>
            <a:graphicFrameLocks noChangeAspect="1"/>
          </p:cNvGraphicFramePr>
          <p:nvPr/>
        </p:nvGraphicFramePr>
        <p:xfrm>
          <a:off x="3563888" y="5805265"/>
          <a:ext cx="1512168" cy="805380"/>
        </p:xfrm>
        <a:graphic>
          <a:graphicData uri="http://schemas.openxmlformats.org/presentationml/2006/ole">
            <p:oleObj spid="_x0000_s94209" name="Równanie" r:id="rId6" imgW="787320" imgH="419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544616"/>
          </a:xfrm>
        </p:spPr>
        <p:txBody>
          <a:bodyPr/>
          <a:lstStyle/>
          <a:p>
            <a:r>
              <a:rPr lang="pl-PL" sz="2400" b="1" dirty="0" smtClean="0"/>
              <a:t>Drgania wymuszone</a:t>
            </a:r>
            <a:r>
              <a:rPr lang="pl-PL" sz="2400" dirty="0" smtClean="0"/>
              <a:t> to drgania wywołane działaniem siły wymuszającej, która zmienia się okresowo w czasie:</a:t>
            </a:r>
          </a:p>
          <a:p>
            <a:endParaRPr lang="pl-PL" sz="2400" dirty="0" smtClean="0"/>
          </a:p>
          <a:p>
            <a:pPr algn="ctr">
              <a:buNone/>
            </a:pPr>
            <a:r>
              <a:rPr lang="pl-PL" sz="2000" dirty="0" smtClean="0"/>
              <a:t>    </a:t>
            </a:r>
            <a:r>
              <a:rPr lang="pl-PL" sz="1800" dirty="0" smtClean="0"/>
              <a:t>F</a:t>
            </a:r>
            <a:r>
              <a:rPr lang="pl-PL" sz="1800" baseline="-25000" dirty="0" smtClean="0"/>
              <a:t>0</a:t>
            </a:r>
            <a:r>
              <a:rPr lang="pl-PL" sz="1800" dirty="0" smtClean="0"/>
              <a:t> – amplituda siły wymuszającej, f – częstotliwość</a:t>
            </a:r>
          </a:p>
          <a:p>
            <a:r>
              <a:rPr lang="pl-PL" sz="2400" dirty="0" smtClean="0"/>
              <a:t>Gdy częstotliwość siły wymuszającej jest równa częstotliwości drgań własnych układ wpada w </a:t>
            </a:r>
            <a:r>
              <a:rPr lang="pl-PL" sz="2400" b="1" dirty="0" smtClean="0"/>
              <a:t>rezonans</a:t>
            </a:r>
            <a:r>
              <a:rPr lang="pl-PL" sz="2400" dirty="0" smtClean="0"/>
              <a:t>. </a:t>
            </a:r>
          </a:p>
          <a:p>
            <a:pPr>
              <a:buNone/>
            </a:pPr>
            <a:endParaRPr lang="pl-PL" sz="2400" dirty="0" smtClean="0"/>
          </a:p>
          <a:p>
            <a:endParaRPr lang="pl-PL" sz="2400" dirty="0" smtClean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11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10" name="Obiekt 9"/>
          <p:cNvGraphicFramePr>
            <a:graphicFrameLocks noChangeAspect="1"/>
          </p:cNvGraphicFramePr>
          <p:nvPr/>
        </p:nvGraphicFramePr>
        <p:xfrm>
          <a:off x="2843808" y="1844824"/>
          <a:ext cx="2735262" cy="519113"/>
        </p:xfrm>
        <a:graphic>
          <a:graphicData uri="http://schemas.openxmlformats.org/presentationml/2006/ole">
            <p:oleObj spid="_x0000_s50180" name="Równanie" r:id="rId5" imgW="1206360" imgH="228600" progId="Equation.3">
              <p:embed/>
            </p:oleObj>
          </a:graphicData>
        </a:graphic>
      </p:graphicFrame>
      <p:sp>
        <p:nvSpPr>
          <p:cNvPr id="11" name="Tytuł 5"/>
          <p:cNvSpPr txBox="1">
            <a:spLocks/>
          </p:cNvSpPr>
          <p:nvPr/>
        </p:nvSpPr>
        <p:spPr bwMode="auto">
          <a:xfrm>
            <a:off x="0" y="188640"/>
            <a:ext cx="914400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DRGANIA WYMUSZONE, REZONANS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14" name="Obraz 13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3573016"/>
            <a:ext cx="4392488" cy="288032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15" name="pole tekstowe 14"/>
          <p:cNvSpPr txBox="1"/>
          <p:nvPr/>
        </p:nvSpPr>
        <p:spPr>
          <a:xfrm>
            <a:off x="5436096" y="4797152"/>
            <a:ext cx="31683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/>
              <a:t>Krzywe rezonansowe przy różnym tłumieniu. </a:t>
            </a:r>
          </a:p>
          <a:p>
            <a:r>
              <a:rPr lang="pl-PL" sz="1600" dirty="0" smtClean="0"/>
              <a:t>Amplituda drgań silnie rośnie dla częstotliwości siły wymuszającej równej częstotliwości drgań własnych układu (0,5 Hz).</a:t>
            </a:r>
            <a:endParaRPr lang="pl-PL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256212"/>
          </a:xfrm>
        </p:spPr>
        <p:txBody>
          <a:bodyPr/>
          <a:lstStyle/>
          <a:p>
            <a:endParaRPr lang="pl-PL" sz="2400" dirty="0" smtClean="0"/>
          </a:p>
          <a:p>
            <a:endParaRPr lang="pl-PL" sz="2400" dirty="0" smtClean="0"/>
          </a:p>
          <a:p>
            <a:pPr>
              <a:buNone/>
            </a:pPr>
            <a:r>
              <a:rPr lang="pl-PL" sz="2800" dirty="0" smtClean="0"/>
              <a:t>    </a:t>
            </a:r>
          </a:p>
          <a:p>
            <a:pPr>
              <a:buNone/>
            </a:pPr>
            <a:endParaRPr lang="pl-PL" sz="2400" b="1" dirty="0" smtClean="0"/>
          </a:p>
          <a:p>
            <a:pPr>
              <a:buNone/>
            </a:pPr>
            <a:endParaRPr lang="pl-PL" sz="2400" b="1" dirty="0" smtClean="0"/>
          </a:p>
          <a:p>
            <a:pPr>
              <a:buNone/>
            </a:pPr>
            <a:r>
              <a:rPr lang="pl-PL" sz="2400" dirty="0" smtClean="0"/>
              <a:t>    </a:t>
            </a:r>
          </a:p>
          <a:p>
            <a:endParaRPr lang="pl-PL" sz="2400" dirty="0" smtClean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914514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FALE MECHANICZNE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1" name="Obraz 10" descr="P823002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124744"/>
            <a:ext cx="39604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az 11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3933056"/>
            <a:ext cx="5759450" cy="2539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pole tekstowe 12"/>
          <p:cNvSpPr txBox="1"/>
          <p:nvPr/>
        </p:nvSpPr>
        <p:spPr>
          <a:xfrm>
            <a:off x="5004048" y="2276872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Fale na powierzchni wody</a:t>
            </a:r>
            <a:endParaRPr lang="pl-PL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683568" y="5013176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Fale dźwiękowe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13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914514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FALE NA POWIERZCHNI WODY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827584" y="5661248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>
                <a:sym typeface="Symbol"/>
              </a:rPr>
              <a:t></a:t>
            </a:r>
            <a:r>
              <a:rPr lang="pl-PL" dirty="0" smtClean="0">
                <a:sym typeface="Symbol"/>
              </a:rPr>
              <a:t> - długość fali - odległość między kolejnymi powierzchniami falowymi (np. grzbietami fal) = drodze przebytej przez falę w ciągu okresu </a:t>
            </a:r>
            <a:r>
              <a:rPr lang="pl-PL" dirty="0" smtClean="0"/>
              <a:t> </a:t>
            </a:r>
            <a:endParaRPr lang="pl-PL" dirty="0"/>
          </a:p>
        </p:txBody>
      </p:sp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1475656" y="4725144"/>
            <a:ext cx="2232248" cy="648072"/>
          </a:xfrm>
        </p:spPr>
        <p:txBody>
          <a:bodyPr/>
          <a:lstStyle/>
          <a:p>
            <a:pPr>
              <a:buNone/>
            </a:pPr>
            <a:r>
              <a:rPr lang="pl-PL" sz="2000" dirty="0" smtClean="0"/>
              <a:t>Fala płaska</a:t>
            </a:r>
          </a:p>
          <a:p>
            <a:pPr>
              <a:buNone/>
            </a:pPr>
            <a:r>
              <a:rPr lang="pl-PL" sz="2800" dirty="0" smtClean="0"/>
              <a:t>    </a:t>
            </a:r>
          </a:p>
          <a:p>
            <a:pPr>
              <a:buNone/>
            </a:pPr>
            <a:endParaRPr lang="pl-PL" sz="2400" b="1" dirty="0" smtClean="0"/>
          </a:p>
          <a:p>
            <a:pPr>
              <a:buNone/>
            </a:pPr>
            <a:endParaRPr lang="pl-PL" sz="2400" b="1" dirty="0" smtClean="0"/>
          </a:p>
          <a:p>
            <a:pPr>
              <a:buNone/>
            </a:pPr>
            <a:r>
              <a:rPr lang="pl-PL" sz="2400" dirty="0" smtClean="0"/>
              <a:t>    </a:t>
            </a:r>
          </a:p>
          <a:p>
            <a:endParaRPr lang="pl-PL" sz="2400" dirty="0" smtClean="0"/>
          </a:p>
        </p:txBody>
      </p:sp>
      <p:pic>
        <p:nvPicPr>
          <p:cNvPr id="14" name="Obraz 13" descr="Rys_5_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1556792"/>
            <a:ext cx="3936437" cy="2952328"/>
          </a:xfrm>
          <a:prstGeom prst="rect">
            <a:avLst/>
          </a:prstGeom>
        </p:spPr>
      </p:pic>
      <p:pic>
        <p:nvPicPr>
          <p:cNvPr id="12" name="Obraz 11" descr="Rys_5_0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1628800"/>
            <a:ext cx="3864429" cy="2898322"/>
          </a:xfrm>
          <a:prstGeom prst="rect">
            <a:avLst/>
          </a:prstGeom>
        </p:spPr>
      </p:pic>
      <p:sp>
        <p:nvSpPr>
          <p:cNvPr id="15" name="Symbol zastępczy zawartości 9"/>
          <p:cNvSpPr txBox="1">
            <a:spLocks/>
          </p:cNvSpPr>
          <p:nvPr/>
        </p:nvSpPr>
        <p:spPr bwMode="auto">
          <a:xfrm>
            <a:off x="5508104" y="4725144"/>
            <a:ext cx="2232248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Fala kolista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14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914514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FALA PODŁUŻNA I POPRZECZNA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18864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1979712" y="45811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dirty="0" smtClean="0"/>
              <a:t>Animacja ruchu fali w programie </a:t>
            </a:r>
            <a:r>
              <a:rPr lang="pl-PL" dirty="0" err="1" smtClean="0"/>
              <a:t>Modellus</a:t>
            </a:r>
            <a:endParaRPr lang="pl-PL" dirty="0"/>
          </a:p>
        </p:txBody>
      </p:sp>
      <p:pic>
        <p:nvPicPr>
          <p:cNvPr id="10" name="Obraz 9" descr="fal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9797" y="2420888"/>
            <a:ext cx="8714203" cy="16611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15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914514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PŁASKA FALA HARMONICZNA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" name="Symbol zastępczy zawartości 10"/>
          <p:cNvSpPr>
            <a:spLocks noGrp="1"/>
          </p:cNvSpPr>
          <p:nvPr>
            <p:ph idx="1"/>
          </p:nvPr>
        </p:nvSpPr>
        <p:spPr>
          <a:xfrm>
            <a:off x="323528" y="980728"/>
            <a:ext cx="8820472" cy="5184575"/>
          </a:xfrm>
        </p:spPr>
        <p:txBody>
          <a:bodyPr/>
          <a:lstStyle/>
          <a:p>
            <a:r>
              <a:rPr lang="pl-PL" sz="2400" dirty="0" smtClean="0"/>
              <a:t>Przy analizie ruchu falowego wyróżnia się dwa ruchy: </a:t>
            </a:r>
          </a:p>
          <a:p>
            <a:pPr lvl="1"/>
            <a:r>
              <a:rPr lang="pl-PL" sz="2000" dirty="0" smtClean="0"/>
              <a:t>ruch drgający cząstek ośrodka</a:t>
            </a:r>
          </a:p>
          <a:p>
            <a:pPr lvl="1"/>
            <a:r>
              <a:rPr lang="pl-PL" sz="2000" dirty="0" smtClean="0"/>
              <a:t>rozchodzenie się zaburzenia </a:t>
            </a:r>
            <a:br>
              <a:rPr lang="pl-PL" sz="2000" dirty="0" smtClean="0"/>
            </a:br>
            <a:r>
              <a:rPr lang="pl-PL" sz="2000" u="sng" dirty="0" smtClean="0">
                <a:hlinkClick r:id="rId5"/>
              </a:rPr>
              <a:t>http</a:t>
            </a:r>
            <a:r>
              <a:rPr lang="pl-PL" sz="2000" u="sng" dirty="0" smtClean="0">
                <a:hlinkClick r:id="rId5"/>
              </a:rPr>
              <a:t>://pl.wikipedia.org/wiki/Plik:Simple_harmonic_motion_animation.gif</a:t>
            </a:r>
            <a:endParaRPr lang="pl-PL" sz="2000" dirty="0" smtClean="0"/>
          </a:p>
          <a:p>
            <a:endParaRPr lang="pl-PL" sz="2400" dirty="0" smtClean="0"/>
          </a:p>
          <a:p>
            <a:r>
              <a:rPr lang="pl-PL" sz="2400" dirty="0" smtClean="0"/>
              <a:t>Jeśli drgania są drganiami harmonicznymi, to ruch płaskiej fali harmonicznej rozchodzącej się w kierunku dodatnim osi x można opisać równaniem:</a:t>
            </a:r>
            <a:endParaRPr lang="pl-PL" dirty="0" smtClean="0"/>
          </a:p>
          <a:p>
            <a:endParaRPr lang="pl-PL" dirty="0" smtClean="0"/>
          </a:p>
          <a:p>
            <a:endParaRPr lang="pl-PL" sz="2400" dirty="0" smtClean="0"/>
          </a:p>
          <a:p>
            <a:pPr>
              <a:buNone/>
            </a:pPr>
            <a:r>
              <a:rPr lang="pl-PL" sz="2000" dirty="0" smtClean="0"/>
              <a:t> y – wychylenie cząstki o współrzędnej x w chwili t, A - amplituda drgań,</a:t>
            </a:r>
          </a:p>
          <a:p>
            <a:pPr>
              <a:buNone/>
            </a:pPr>
            <a:r>
              <a:rPr lang="pl-PL" sz="2000" dirty="0" smtClean="0"/>
              <a:t> </a:t>
            </a:r>
            <a:r>
              <a:rPr lang="pl-PL" sz="2000" dirty="0" smtClean="0">
                <a:sym typeface="Symbol"/>
              </a:rPr>
              <a:t> - częstość kołowa, k – liczba falowa (k=2/).</a:t>
            </a:r>
            <a:endParaRPr lang="pl-PL" sz="2400" dirty="0"/>
          </a:p>
        </p:txBody>
      </p:sp>
      <p:graphicFrame>
        <p:nvGraphicFramePr>
          <p:cNvPr id="14" name="Obiekt 13"/>
          <p:cNvGraphicFramePr>
            <a:graphicFrameLocks noChangeAspect="1"/>
          </p:cNvGraphicFramePr>
          <p:nvPr/>
        </p:nvGraphicFramePr>
        <p:xfrm>
          <a:off x="2627784" y="4643970"/>
          <a:ext cx="3816424" cy="555117"/>
        </p:xfrm>
        <a:graphic>
          <a:graphicData uri="http://schemas.openxmlformats.org/presentationml/2006/ole">
            <p:oleObj spid="_x0000_s135170" name="Równanie" r:id="rId6" imgW="139680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16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DYFRAKCJA  FALI 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25152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3" name="Obraz 12" descr="Rys_6_02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836712"/>
            <a:ext cx="7632848" cy="5724636"/>
          </a:xfrm>
          <a:prstGeom prst="rect">
            <a:avLst/>
          </a:prstGeom>
        </p:spPr>
      </p:pic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2051720" y="5517232"/>
            <a:ext cx="4752528" cy="603448"/>
          </a:xfrm>
        </p:spPr>
        <p:txBody>
          <a:bodyPr/>
          <a:lstStyle/>
          <a:p>
            <a:pPr algn="ctr">
              <a:buNone/>
            </a:pPr>
            <a:r>
              <a:rPr lang="pl-PL" sz="2000" dirty="0" smtClean="0"/>
              <a:t>Fala ulega dyfrakcji (ugięciu) przechodząc przez  szczelinę.</a:t>
            </a:r>
            <a:r>
              <a:rPr lang="pl-PL" sz="2000" dirty="0" smtClean="0">
                <a:sym typeface="Symbol"/>
              </a:rPr>
              <a:t>    </a:t>
            </a:r>
            <a:endParaRPr lang="pl-PL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17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INTERFERENCJA FAL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" name="Obraz 9" descr="Rys_6_04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836712"/>
            <a:ext cx="7632848" cy="5724636"/>
          </a:xfrm>
          <a:prstGeom prst="rect">
            <a:avLst/>
          </a:prstGeom>
        </p:spPr>
      </p:pic>
      <p:sp>
        <p:nvSpPr>
          <p:cNvPr id="11" name="Symbol zastępczy zawartości 9"/>
          <p:cNvSpPr>
            <a:spLocks noGrp="1"/>
          </p:cNvSpPr>
          <p:nvPr>
            <p:ph idx="1"/>
          </p:nvPr>
        </p:nvSpPr>
        <p:spPr>
          <a:xfrm>
            <a:off x="611560" y="5373216"/>
            <a:ext cx="7848872" cy="603448"/>
          </a:xfrm>
        </p:spPr>
        <p:txBody>
          <a:bodyPr/>
          <a:lstStyle/>
          <a:p>
            <a:pPr algn="ctr">
              <a:buNone/>
            </a:pPr>
            <a:r>
              <a:rPr lang="pl-PL" sz="2000" dirty="0" smtClean="0"/>
              <a:t>Interferencja (nakładanie się fal) powoduje powstanie charakterystycznych obszarów wzmocnienia i wygaszenia fali.</a:t>
            </a:r>
            <a:r>
              <a:rPr lang="pl-PL" sz="2000" dirty="0" smtClean="0">
                <a:sym typeface="Symbol"/>
              </a:rPr>
              <a:t>    </a:t>
            </a:r>
            <a:endParaRPr lang="pl-PL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18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FALE STOJĄCE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" name="Symbol zastępczy zawartości 10"/>
          <p:cNvSpPr>
            <a:spLocks noGrp="1"/>
          </p:cNvSpPr>
          <p:nvPr>
            <p:ph idx="1"/>
          </p:nvPr>
        </p:nvSpPr>
        <p:spPr>
          <a:xfrm>
            <a:off x="323528" y="980728"/>
            <a:ext cx="8820472" cy="5184575"/>
          </a:xfrm>
        </p:spPr>
        <p:txBody>
          <a:bodyPr/>
          <a:lstStyle/>
          <a:p>
            <a:r>
              <a:rPr lang="pl-PL" sz="2400" b="1" dirty="0" smtClean="0"/>
              <a:t>Fala stojąca </a:t>
            </a:r>
            <a:r>
              <a:rPr lang="pl-PL" sz="2400" dirty="0" smtClean="0"/>
              <a:t>powstaje w ograniczonym obszarze przestrzeni w wyniku interferencji dwóch fal biegnących w przeciwnych kierunkach.</a:t>
            </a:r>
          </a:p>
          <a:p>
            <a:pPr lvl="1">
              <a:buNone/>
            </a:pPr>
            <a:endParaRPr lang="pl-PL" sz="2000" dirty="0" smtClean="0">
              <a:solidFill>
                <a:srgbClr val="FF0000"/>
              </a:solidFill>
            </a:endParaRPr>
          </a:p>
          <a:p>
            <a:pPr lvl="1">
              <a:buNone/>
            </a:pPr>
            <a:r>
              <a:rPr lang="pl-PL" sz="2000" dirty="0" smtClean="0"/>
              <a:t>Animacja fali stojącej</a:t>
            </a:r>
            <a:endParaRPr lang="pl-PL" sz="2000" dirty="0" smtClean="0"/>
          </a:p>
          <a:p>
            <a:pPr lvl="1">
              <a:buNone/>
            </a:pPr>
            <a:r>
              <a:rPr lang="pl-PL" sz="2000" u="sng" dirty="0" smtClean="0">
                <a:hlinkClick r:id="rId4"/>
              </a:rPr>
              <a:t>http</a:t>
            </a:r>
            <a:r>
              <a:rPr lang="pl-PL" sz="2000" u="sng" dirty="0" smtClean="0">
                <a:hlinkClick r:id="rId4"/>
              </a:rPr>
              <a:t>://pl.wikipedia.org/wiki/Plik:Standing_wave.gif</a:t>
            </a:r>
            <a:endParaRPr lang="pl-PL" sz="2000" dirty="0" smtClean="0"/>
          </a:p>
          <a:p>
            <a:endParaRPr lang="pl-PL" sz="2400" dirty="0" smtClean="0"/>
          </a:p>
          <a:p>
            <a:pPr>
              <a:buNone/>
            </a:pPr>
            <a:endParaRPr lang="pl-PL" sz="2400" dirty="0" smtClean="0"/>
          </a:p>
          <a:p>
            <a:endParaRPr lang="pl-PL" sz="2400" dirty="0" smtClean="0"/>
          </a:p>
          <a:p>
            <a:r>
              <a:rPr lang="pl-PL" sz="2400" b="1" dirty="0" smtClean="0"/>
              <a:t>Węzły</a:t>
            </a:r>
            <a:r>
              <a:rPr lang="pl-PL" sz="2400" dirty="0" smtClean="0"/>
              <a:t> (punkty wygaszenia fali) i </a:t>
            </a:r>
            <a:r>
              <a:rPr lang="pl-PL" sz="2400" b="1" dirty="0" smtClean="0"/>
              <a:t>strzałki</a:t>
            </a:r>
            <a:r>
              <a:rPr lang="pl-PL" sz="2400" dirty="0" smtClean="0"/>
              <a:t> (punkty wzmocnienia fali) nie przemieszczają się.</a:t>
            </a:r>
            <a:endParaRPr lang="pl-PL" dirty="0" smtClean="0"/>
          </a:p>
          <a:p>
            <a:pPr>
              <a:buNone/>
            </a:pPr>
            <a:endParaRPr lang="pl-PL" dirty="0" smtClean="0"/>
          </a:p>
          <a:p>
            <a:endParaRPr lang="pl-PL" sz="2400" dirty="0" smtClean="0"/>
          </a:p>
          <a:p>
            <a:pPr>
              <a:buNone/>
            </a:pPr>
            <a:r>
              <a:rPr lang="pl-PL" sz="2000" dirty="0" smtClean="0"/>
              <a:t> 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19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FALE STOJĄCE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" name="Obraz 9" descr="Rys_7_0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5656" y="836712"/>
            <a:ext cx="5472608" cy="4104456"/>
          </a:xfrm>
          <a:prstGeom prst="rect">
            <a:avLst/>
          </a:prstGeom>
        </p:spPr>
      </p:pic>
      <p:sp>
        <p:nvSpPr>
          <p:cNvPr id="11" name="Symbol zastępczy zawartości 9"/>
          <p:cNvSpPr>
            <a:spLocks noGrp="1"/>
          </p:cNvSpPr>
          <p:nvPr>
            <p:ph idx="1"/>
          </p:nvPr>
        </p:nvSpPr>
        <p:spPr>
          <a:xfrm>
            <a:off x="1403648" y="5013176"/>
            <a:ext cx="5616624" cy="603448"/>
          </a:xfrm>
        </p:spPr>
        <p:txBody>
          <a:bodyPr/>
          <a:lstStyle/>
          <a:p>
            <a:pPr>
              <a:buNone/>
            </a:pPr>
            <a:r>
              <a:rPr lang="pl-PL" sz="2000" dirty="0" smtClean="0"/>
              <a:t>     Fale stojące powstają na strunie, której oba końce są umocowane, gdy długość struny  </a:t>
            </a:r>
          </a:p>
        </p:txBody>
      </p:sp>
      <p:graphicFrame>
        <p:nvGraphicFramePr>
          <p:cNvPr id="12" name="Obiekt 11"/>
          <p:cNvGraphicFramePr>
            <a:graphicFrameLocks noChangeAspect="1"/>
          </p:cNvGraphicFramePr>
          <p:nvPr/>
        </p:nvGraphicFramePr>
        <p:xfrm>
          <a:off x="3275856" y="5733256"/>
          <a:ext cx="2664296" cy="878651"/>
        </p:xfrm>
        <a:graphic>
          <a:graphicData uri="http://schemas.openxmlformats.org/presentationml/2006/ole">
            <p:oleObj spid="_x0000_s136194" name="Równanie" r:id="rId6" imgW="119376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20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FALE STOJĄCE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" name="Symbol zastępczy zawartości 9"/>
          <p:cNvSpPr>
            <a:spLocks noGrp="1"/>
          </p:cNvSpPr>
          <p:nvPr>
            <p:ph idx="1"/>
          </p:nvPr>
        </p:nvSpPr>
        <p:spPr>
          <a:xfrm>
            <a:off x="1043608" y="5301208"/>
            <a:ext cx="6840760" cy="720080"/>
          </a:xfrm>
        </p:spPr>
        <p:txBody>
          <a:bodyPr/>
          <a:lstStyle/>
          <a:p>
            <a:pPr>
              <a:buNone/>
            </a:pPr>
            <a:r>
              <a:rPr lang="pl-PL" sz="2000" dirty="0" smtClean="0"/>
              <a:t>     Stojące fale dźwiękowe powstają w słupie powietrza, jednostronnie zamkniętym, gdy jego długość</a:t>
            </a:r>
          </a:p>
        </p:txBody>
      </p:sp>
      <p:graphicFrame>
        <p:nvGraphicFramePr>
          <p:cNvPr id="12" name="Obiekt 11"/>
          <p:cNvGraphicFramePr>
            <a:graphicFrameLocks noChangeAspect="1"/>
          </p:cNvGraphicFramePr>
          <p:nvPr/>
        </p:nvGraphicFramePr>
        <p:xfrm>
          <a:off x="3275856" y="5949280"/>
          <a:ext cx="2952328" cy="743459"/>
        </p:xfrm>
        <a:graphic>
          <a:graphicData uri="http://schemas.openxmlformats.org/presentationml/2006/ole">
            <p:oleObj spid="_x0000_s138242" name="Równanie" r:id="rId5" imgW="1562040" imgH="393480" progId="Equation.3">
              <p:embed/>
            </p:oleObj>
          </a:graphicData>
        </a:graphic>
      </p:graphicFrame>
      <p:pic>
        <p:nvPicPr>
          <p:cNvPr id="13" name="Obraz 12" descr="Rys_7_0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03648" y="764704"/>
            <a:ext cx="5976664" cy="44824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1800200"/>
          </a:xfrm>
        </p:spPr>
        <p:txBody>
          <a:bodyPr/>
          <a:lstStyle/>
          <a:p>
            <a:r>
              <a:rPr lang="pl-PL" sz="2400" dirty="0" smtClean="0"/>
              <a:t>Źródłem dźwięków są ciała drgające z częstotliwością od ok. 20 Hz do 20 000 Hz (zakres słyszalności).</a:t>
            </a:r>
          </a:p>
          <a:p>
            <a:r>
              <a:rPr lang="pl-PL" sz="2400" dirty="0" smtClean="0"/>
              <a:t>Fala dźwiękowa jest falą podłużną; jej prędkość w powietrzu (o temperaturze 15</a:t>
            </a:r>
            <a:r>
              <a:rPr lang="pl-PL" sz="2400" dirty="0" smtClean="0">
                <a:sym typeface="Symbol"/>
              </a:rPr>
              <a:t></a:t>
            </a:r>
            <a:r>
              <a:rPr lang="pl-PL" sz="2400" dirty="0" smtClean="0"/>
              <a:t>C) wynosi około 340 m/s.</a:t>
            </a:r>
          </a:p>
          <a:p>
            <a:endParaRPr lang="pl-PL" sz="2400" dirty="0" smtClean="0"/>
          </a:p>
          <a:p>
            <a:pPr>
              <a:buNone/>
            </a:pPr>
            <a:endParaRPr lang="pl-PL" sz="2400" dirty="0" smtClean="0"/>
          </a:p>
          <a:p>
            <a:endParaRPr lang="pl-PL" sz="2400" dirty="0" smtClean="0"/>
          </a:p>
          <a:p>
            <a:pPr>
              <a:buNone/>
            </a:pPr>
            <a:r>
              <a:rPr lang="pl-PL" sz="2800" dirty="0" smtClean="0"/>
              <a:t>    </a:t>
            </a:r>
          </a:p>
          <a:p>
            <a:pPr>
              <a:buNone/>
            </a:pPr>
            <a:endParaRPr lang="pl-PL" sz="2400" dirty="0" smtClean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21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DŹWIĘKI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" name="Obraz 9" descr="kamerton2.bmp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63688" y="2996952"/>
            <a:ext cx="5256584" cy="2016224"/>
          </a:xfrm>
          <a:prstGeom prst="rect">
            <a:avLst/>
          </a:prstGeom>
        </p:spPr>
      </p:pic>
      <p:sp>
        <p:nvSpPr>
          <p:cNvPr id="11" name="pole tekstowe 10"/>
          <p:cNvSpPr txBox="1"/>
          <p:nvPr/>
        </p:nvSpPr>
        <p:spPr>
          <a:xfrm>
            <a:off x="1403648" y="5157192"/>
            <a:ext cx="6264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Zapis drgań kamertonu: A – amplituda, T – okres drgań.</a:t>
            </a:r>
          </a:p>
          <a:p>
            <a:endParaRPr lang="pl-PL" dirty="0" smtClean="0"/>
          </a:p>
          <a:p>
            <a:r>
              <a:rPr lang="pl-PL" dirty="0" smtClean="0"/>
              <a:t>Im większa częstotliwość tym wyższy jest dźwięk.</a:t>
            </a:r>
          </a:p>
          <a:p>
            <a:r>
              <a:rPr lang="pl-PL" dirty="0" smtClean="0"/>
              <a:t>Im większa amplituda tym dźwięk jest głośniejszy. 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22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DŹWIĘKI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187624" y="3212976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/>
              <a:t>Zapis samogłoski „e”.</a:t>
            </a:r>
            <a:endParaRPr lang="pl-PL" dirty="0"/>
          </a:p>
        </p:txBody>
      </p:sp>
      <p:pic>
        <p:nvPicPr>
          <p:cNvPr id="12" name="Obraz 1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764704"/>
            <a:ext cx="5759450" cy="2539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az 12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3501008"/>
            <a:ext cx="5903466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ole tekstowe 14"/>
          <p:cNvSpPr txBox="1"/>
          <p:nvPr/>
        </p:nvSpPr>
        <p:spPr>
          <a:xfrm>
            <a:off x="1835696" y="5877272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Widmo dźwięku „e” zawiera dwie główne składowe o częstotliwościach: 0,23 </a:t>
            </a:r>
            <a:r>
              <a:rPr lang="pl-PL" dirty="0" err="1" smtClean="0"/>
              <a:t>kHz</a:t>
            </a:r>
            <a:r>
              <a:rPr lang="pl-PL" dirty="0" smtClean="0"/>
              <a:t> i 0,46 </a:t>
            </a:r>
            <a:r>
              <a:rPr lang="pl-PL" dirty="0" err="1" smtClean="0"/>
              <a:t>kHz</a:t>
            </a:r>
            <a:r>
              <a:rPr lang="pl-PL" dirty="0" smtClean="0"/>
              <a:t>. 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23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EFEKT DOPPLERA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4" name="Obraz 13" descr="Rys_9_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600" y="980728"/>
            <a:ext cx="7008779" cy="5256584"/>
          </a:xfrm>
          <a:prstGeom prst="rect">
            <a:avLst/>
          </a:prstGeom>
        </p:spPr>
      </p:pic>
      <p:sp>
        <p:nvSpPr>
          <p:cNvPr id="15" name="pole tekstowe 14"/>
          <p:cNvSpPr txBox="1"/>
          <p:nvPr/>
        </p:nvSpPr>
        <p:spPr>
          <a:xfrm>
            <a:off x="1763688" y="5301208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Źródło dźwięku Z zbliża się z prędkością </a:t>
            </a:r>
            <a:r>
              <a:rPr lang="pl-PL" i="1" dirty="0" err="1" smtClean="0"/>
              <a:t>v</a:t>
            </a:r>
            <a:r>
              <a:rPr lang="pl-PL" i="1" baseline="-25000" dirty="0" err="1" smtClean="0"/>
              <a:t>Z</a:t>
            </a:r>
            <a:r>
              <a:rPr lang="pl-PL" dirty="0" smtClean="0"/>
              <a:t> do obserwatora A, </a:t>
            </a:r>
            <a:r>
              <a:rPr lang="pl-PL" dirty="0" err="1" smtClean="0"/>
              <a:t>a</a:t>
            </a:r>
            <a:r>
              <a:rPr lang="pl-PL" dirty="0" smtClean="0"/>
              <a:t> oddala się od obserwatora B. 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24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EFEKT DOPPLERA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899592" y="1052736"/>
            <a:ext cx="6840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Obserwator A, do którego zbliża sie źródło dźwięku, słyszy dźwięk wyższy od dźwięku emitowanego przez źródło. </a:t>
            </a:r>
            <a:endParaRPr lang="pl-PL" sz="2000" dirty="0"/>
          </a:p>
        </p:txBody>
      </p:sp>
      <p:graphicFrame>
        <p:nvGraphicFramePr>
          <p:cNvPr id="10" name="Obiekt 9"/>
          <p:cNvGraphicFramePr>
            <a:graphicFrameLocks noChangeAspect="1"/>
          </p:cNvGraphicFramePr>
          <p:nvPr/>
        </p:nvGraphicFramePr>
        <p:xfrm>
          <a:off x="2627784" y="1988840"/>
          <a:ext cx="2448272" cy="990967"/>
        </p:xfrm>
        <a:graphic>
          <a:graphicData uri="http://schemas.openxmlformats.org/presentationml/2006/ole">
            <p:oleObj spid="_x0000_s137218" name="Równanie" r:id="rId5" imgW="1066680" imgH="431640" progId="Equation.3">
              <p:embed/>
            </p:oleObj>
          </a:graphicData>
        </a:graphic>
      </p:graphicFrame>
      <p:sp>
        <p:nvSpPr>
          <p:cNvPr id="12" name="pole tekstowe 11"/>
          <p:cNvSpPr txBox="1"/>
          <p:nvPr/>
        </p:nvSpPr>
        <p:spPr>
          <a:xfrm>
            <a:off x="827584" y="3501008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Natomiast obserwator B, od którego oddala się źródło, słyszy dźwięk niższy od dźwięku emitowanego przez źródło.</a:t>
            </a:r>
            <a:endParaRPr lang="pl-PL" sz="2000" dirty="0"/>
          </a:p>
        </p:txBody>
      </p:sp>
      <p:graphicFrame>
        <p:nvGraphicFramePr>
          <p:cNvPr id="137219" name="Object 3"/>
          <p:cNvGraphicFramePr>
            <a:graphicFrameLocks noChangeAspect="1"/>
          </p:cNvGraphicFramePr>
          <p:nvPr/>
        </p:nvGraphicFramePr>
        <p:xfrm>
          <a:off x="2757488" y="4581525"/>
          <a:ext cx="2478087" cy="990600"/>
        </p:xfrm>
        <a:graphic>
          <a:graphicData uri="http://schemas.openxmlformats.org/presentationml/2006/ole">
            <p:oleObj spid="_x0000_s137219" name="Równanie" r:id="rId6" imgW="1079280" imgH="431640" progId="Equation.3">
              <p:embed/>
            </p:oleObj>
          </a:graphicData>
        </a:graphic>
      </p:graphicFrame>
      <p:sp>
        <p:nvSpPr>
          <p:cNvPr id="13" name="pole tekstowe 12"/>
          <p:cNvSpPr txBox="1"/>
          <p:nvPr/>
        </p:nvSpPr>
        <p:spPr>
          <a:xfrm>
            <a:off x="2195736" y="6021288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solidFill>
                  <a:srgbClr val="FF0000"/>
                </a:solidFill>
              </a:rPr>
              <a:t>Animacja 8.2. Zjawisko Dopplera</a:t>
            </a:r>
            <a:endParaRPr lang="pl-PL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1334</TotalTime>
  <Words>3048</Words>
  <Application>Microsoft Office PowerPoint</Application>
  <PresentationFormat>Pokaz na ekranie (4:3)</PresentationFormat>
  <Paragraphs>350</Paragraphs>
  <Slides>25</Slides>
  <Notes>21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25</vt:i4>
      </vt:variant>
    </vt:vector>
  </HeadingPairs>
  <TitlesOfParts>
    <vt:vector size="27" baseType="lpstr">
      <vt:lpstr>Motyw pakietu Office</vt:lpstr>
      <vt:lpstr>Równanie</vt:lpstr>
      <vt:lpstr>Treści multimedialne - kodowanie, przetwarzanie, prezentacja  Odtwarzanie treści multimedialnych</vt:lpstr>
      <vt:lpstr>Ruch harmoniczny i fale mechaniczne - podsumowanie        Elżbieta Kawecka </vt:lpstr>
      <vt:lpstr>PROGRAM WYKŁADU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</vt:vector>
  </TitlesOfParts>
  <Company>WWSI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Ela Kawecka</cp:lastModifiedBy>
  <cp:revision>208</cp:revision>
  <dcterms:created xsi:type="dcterms:W3CDTF">2009-06-29T13:15:16Z</dcterms:created>
  <dcterms:modified xsi:type="dcterms:W3CDTF">2014-03-13T21:41:54Z</dcterms:modified>
</cp:coreProperties>
</file>