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9" r:id="rId2"/>
    <p:sldId id="260" r:id="rId3"/>
    <p:sldId id="353" r:id="rId4"/>
    <p:sldId id="355" r:id="rId5"/>
    <p:sldId id="378" r:id="rId6"/>
    <p:sldId id="373" r:id="rId7"/>
    <p:sldId id="381" r:id="rId8"/>
    <p:sldId id="375" r:id="rId9"/>
    <p:sldId id="379" r:id="rId10"/>
    <p:sldId id="385" r:id="rId11"/>
    <p:sldId id="377" r:id="rId12"/>
    <p:sldId id="380" r:id="rId13"/>
    <p:sldId id="383" r:id="rId14"/>
    <p:sldId id="386" r:id="rId15"/>
    <p:sldId id="387" r:id="rId16"/>
    <p:sldId id="382" r:id="rId17"/>
    <p:sldId id="388" r:id="rId18"/>
    <p:sldId id="352" r:id="rId1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69043" autoAdjust="0"/>
  </p:normalViewPr>
  <p:slideViewPr>
    <p:cSldViewPr>
      <p:cViewPr varScale="1">
        <p:scale>
          <a:sx n="86" d="100"/>
          <a:sy n="86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3_WirtualneLabFiz\!Praca\Modul_10_Prad_staly\sem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3_WirtualneLabFiz\!Praca\Modul_10_Prad_staly\3%20Metale%20zalezno&#347;c%20oporu%20od%20temperatury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Maciek\zadanie%20termistor%20z%20wykresem%20do%20WLF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1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Arkusz1!$B$3</c:f>
              <c:strCache>
                <c:ptCount val="1"/>
                <c:pt idx="0">
                  <c:v>U [V]</c:v>
                </c:pt>
              </c:strCache>
            </c:strRef>
          </c:tx>
          <c:spPr>
            <a:ln w="28575">
              <a:noFill/>
            </a:ln>
          </c:spPr>
          <c:marker>
            <c:symbol val="x"/>
            <c:size val="7"/>
            <c:spPr>
              <a:ln w="19050"/>
            </c:spPr>
          </c:marker>
          <c:trendline>
            <c:spPr>
              <a:ln w="22225"/>
            </c:spPr>
            <c:trendlineType val="linear"/>
          </c:trendline>
          <c:xVal>
            <c:numRef>
              <c:f>Arkusz1!$A$4:$A$13</c:f>
              <c:numCache>
                <c:formatCode>General</c:formatCode>
                <c:ptCount val="10"/>
                <c:pt idx="0">
                  <c:v>31.5</c:v>
                </c:pt>
                <c:pt idx="1">
                  <c:v>53.4</c:v>
                </c:pt>
                <c:pt idx="2">
                  <c:v>77.099999999999994</c:v>
                </c:pt>
                <c:pt idx="3">
                  <c:v>100.8</c:v>
                </c:pt>
                <c:pt idx="4">
                  <c:v>126.6</c:v>
                </c:pt>
                <c:pt idx="5">
                  <c:v>153</c:v>
                </c:pt>
                <c:pt idx="6">
                  <c:v>189</c:v>
                </c:pt>
                <c:pt idx="7">
                  <c:v>232</c:v>
                </c:pt>
                <c:pt idx="8">
                  <c:v>380</c:v>
                </c:pt>
                <c:pt idx="9">
                  <c:v>530</c:v>
                </c:pt>
              </c:numCache>
            </c:numRef>
          </c:xVal>
          <c:yVal>
            <c:numRef>
              <c:f>Arkusz1!$B$4:$B$13</c:f>
              <c:numCache>
                <c:formatCode>General</c:formatCode>
                <c:ptCount val="10"/>
                <c:pt idx="0">
                  <c:v>3.8899999999999997</c:v>
                </c:pt>
                <c:pt idx="1">
                  <c:v>3.77</c:v>
                </c:pt>
                <c:pt idx="2">
                  <c:v>3.58</c:v>
                </c:pt>
                <c:pt idx="3">
                  <c:v>3.36</c:v>
                </c:pt>
                <c:pt idx="4">
                  <c:v>3.23</c:v>
                </c:pt>
                <c:pt idx="5">
                  <c:v>2.8699999999999997</c:v>
                </c:pt>
                <c:pt idx="6">
                  <c:v>2.54</c:v>
                </c:pt>
                <c:pt idx="7">
                  <c:v>2.3899999999999997</c:v>
                </c:pt>
                <c:pt idx="8">
                  <c:v>1.22</c:v>
                </c:pt>
                <c:pt idx="9">
                  <c:v>0.33000000000000368</c:v>
                </c:pt>
              </c:numCache>
            </c:numRef>
          </c:yVal>
        </c:ser>
        <c:axId val="99068160"/>
        <c:axId val="99836672"/>
      </c:scatterChart>
      <c:valAx>
        <c:axId val="99068160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pl-PL"/>
                  <a:t>I [mA]</a:t>
                </a:r>
              </a:p>
            </c:rich>
          </c:tx>
          <c:layout/>
        </c:title>
        <c:numFmt formatCode="General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99836672"/>
        <c:crosses val="autoZero"/>
        <c:crossBetween val="midCat"/>
      </c:valAx>
      <c:valAx>
        <c:axId val="99836672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pl-PL"/>
                  <a:t>U [V]</a:t>
                </a:r>
              </a:p>
            </c:rich>
          </c:tx>
          <c:layout/>
        </c:title>
        <c:numFmt formatCode="General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99068160"/>
        <c:crosses val="autoZero"/>
        <c:crossBetween val="midCat"/>
      </c:valAx>
    </c:plotArea>
    <c:plotVisOnly val="1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plotArea>
      <c:layout>
        <c:manualLayout>
          <c:layoutTarget val="inner"/>
          <c:xMode val="edge"/>
          <c:yMode val="edge"/>
          <c:x val="6.508514568171625E-2"/>
          <c:y val="3.8550405033244466E-2"/>
          <c:w val="0.59916669556359714"/>
          <c:h val="0.87446471061222919"/>
        </c:manualLayout>
      </c:layout>
      <c:scatterChart>
        <c:scatterStyle val="lineMarker"/>
        <c:ser>
          <c:idx val="0"/>
          <c:order val="0"/>
          <c:tx>
            <c:strRef>
              <c:f>Arkusz1!$B$3</c:f>
              <c:strCache>
                <c:ptCount val="1"/>
                <c:pt idx="0">
                  <c:v>wolfram</c:v>
                </c:pt>
              </c:strCache>
            </c:strRef>
          </c:tx>
          <c:spPr>
            <a:ln w="28575">
              <a:noFill/>
            </a:ln>
          </c:spPr>
          <c:trendline>
            <c:spPr>
              <a:ln w="12700">
                <a:solidFill>
                  <a:schemeClr val="accent1"/>
                </a:solidFill>
                <a:prstDash val="dash"/>
              </a:ln>
            </c:spPr>
            <c:trendlineType val="linear"/>
          </c:trendline>
          <c:xVal>
            <c:numRef>
              <c:f>Arkusz1!$A$4:$A$10</c:f>
              <c:numCache>
                <c:formatCode>General</c:formatCode>
                <c:ptCount val="7"/>
                <c:pt idx="0">
                  <c:v>-73</c:v>
                </c:pt>
                <c:pt idx="1">
                  <c:v>0</c:v>
                </c:pt>
                <c:pt idx="2">
                  <c:v>25</c:v>
                </c:pt>
                <c:pt idx="3">
                  <c:v>127</c:v>
                </c:pt>
                <c:pt idx="4">
                  <c:v>327</c:v>
                </c:pt>
                <c:pt idx="5">
                  <c:v>527</c:v>
                </c:pt>
                <c:pt idx="6">
                  <c:v>927</c:v>
                </c:pt>
              </c:numCache>
            </c:numRef>
          </c:xVal>
          <c:yVal>
            <c:numRef>
              <c:f>Arkusz1!$B$4:$B$10</c:f>
              <c:numCache>
                <c:formatCode>General</c:formatCode>
                <c:ptCount val="7"/>
                <c:pt idx="0">
                  <c:v>3.8</c:v>
                </c:pt>
                <c:pt idx="1">
                  <c:v>4.8</c:v>
                </c:pt>
                <c:pt idx="2">
                  <c:v>5.4</c:v>
                </c:pt>
                <c:pt idx="3">
                  <c:v>7.9</c:v>
                </c:pt>
                <c:pt idx="4">
                  <c:v>13.1</c:v>
                </c:pt>
                <c:pt idx="5">
                  <c:v>18.8</c:v>
                </c:pt>
                <c:pt idx="6">
                  <c:v>30.9</c:v>
                </c:pt>
              </c:numCache>
            </c:numRef>
          </c:yVal>
        </c:ser>
        <c:ser>
          <c:idx val="1"/>
          <c:order val="1"/>
          <c:tx>
            <c:strRef>
              <c:f>Arkusz1!$C$3</c:f>
              <c:strCache>
                <c:ptCount val="1"/>
              </c:strCache>
            </c:strRef>
          </c:tx>
          <c:spPr>
            <a:ln w="28575">
              <a:noFill/>
            </a:ln>
          </c:spPr>
          <c:xVal>
            <c:numRef>
              <c:f>Arkusz1!$A$4:$A$10</c:f>
              <c:numCache>
                <c:formatCode>General</c:formatCode>
                <c:ptCount val="7"/>
                <c:pt idx="0">
                  <c:v>-73</c:v>
                </c:pt>
                <c:pt idx="1">
                  <c:v>0</c:v>
                </c:pt>
                <c:pt idx="2">
                  <c:v>25</c:v>
                </c:pt>
                <c:pt idx="3">
                  <c:v>127</c:v>
                </c:pt>
                <c:pt idx="4">
                  <c:v>327</c:v>
                </c:pt>
                <c:pt idx="5">
                  <c:v>527</c:v>
                </c:pt>
                <c:pt idx="6">
                  <c:v>927</c:v>
                </c:pt>
              </c:numCache>
            </c:numRef>
          </c:xVal>
          <c:yVal>
            <c:numRef>
              <c:f>Arkusz1!$C$4:$C$10</c:f>
              <c:numCache>
                <c:formatCode>General</c:formatCode>
                <c:ptCount val="7"/>
              </c:numCache>
            </c:numRef>
          </c:yVal>
        </c:ser>
        <c:ser>
          <c:idx val="2"/>
          <c:order val="2"/>
          <c:tx>
            <c:strRef>
              <c:f>Arkusz1!$D$3</c:f>
              <c:strCache>
                <c:ptCount val="1"/>
                <c:pt idx="0">
                  <c:v>miedź</c:v>
                </c:pt>
              </c:strCache>
            </c:strRef>
          </c:tx>
          <c:spPr>
            <a:ln w="28575">
              <a:noFill/>
            </a:ln>
          </c:spPr>
          <c:trendline>
            <c:spPr>
              <a:ln w="12700">
                <a:solidFill>
                  <a:srgbClr val="00B050"/>
                </a:solidFill>
                <a:prstDash val="dash"/>
              </a:ln>
            </c:spPr>
            <c:trendlineType val="linear"/>
          </c:trendline>
          <c:xVal>
            <c:numRef>
              <c:f>Arkusz1!$A$4:$A$10</c:f>
              <c:numCache>
                <c:formatCode>General</c:formatCode>
                <c:ptCount val="7"/>
                <c:pt idx="0">
                  <c:v>-73</c:v>
                </c:pt>
                <c:pt idx="1">
                  <c:v>0</c:v>
                </c:pt>
                <c:pt idx="2">
                  <c:v>25</c:v>
                </c:pt>
                <c:pt idx="3">
                  <c:v>127</c:v>
                </c:pt>
                <c:pt idx="4">
                  <c:v>327</c:v>
                </c:pt>
                <c:pt idx="5">
                  <c:v>527</c:v>
                </c:pt>
                <c:pt idx="6">
                  <c:v>927</c:v>
                </c:pt>
              </c:numCache>
            </c:numRef>
          </c:xVal>
          <c:yVal>
            <c:numRef>
              <c:f>Arkusz1!$D$4:$D$10</c:f>
              <c:numCache>
                <c:formatCode>General</c:formatCode>
                <c:ptCount val="7"/>
                <c:pt idx="0">
                  <c:v>1</c:v>
                </c:pt>
                <c:pt idx="1">
                  <c:v>1.5</c:v>
                </c:pt>
                <c:pt idx="2">
                  <c:v>1.7000000000000008</c:v>
                </c:pt>
                <c:pt idx="3">
                  <c:v>2.4</c:v>
                </c:pt>
                <c:pt idx="4">
                  <c:v>3.8</c:v>
                </c:pt>
                <c:pt idx="5">
                  <c:v>5.3</c:v>
                </c:pt>
                <c:pt idx="6">
                  <c:v>8.5</c:v>
                </c:pt>
              </c:numCache>
            </c:numRef>
          </c:yVal>
        </c:ser>
        <c:ser>
          <c:idx val="3"/>
          <c:order val="3"/>
          <c:tx>
            <c:strRef>
              <c:f>Arkusz1!$E$3</c:f>
              <c:strCache>
                <c:ptCount val="1"/>
              </c:strCache>
            </c:strRef>
          </c:tx>
          <c:spPr>
            <a:ln w="28575">
              <a:noFill/>
            </a:ln>
          </c:spPr>
          <c:xVal>
            <c:numRef>
              <c:f>Arkusz1!$A$4:$A$10</c:f>
              <c:numCache>
                <c:formatCode>General</c:formatCode>
                <c:ptCount val="7"/>
                <c:pt idx="0">
                  <c:v>-73</c:v>
                </c:pt>
                <c:pt idx="1">
                  <c:v>0</c:v>
                </c:pt>
                <c:pt idx="2">
                  <c:v>25</c:v>
                </c:pt>
                <c:pt idx="3">
                  <c:v>127</c:v>
                </c:pt>
                <c:pt idx="4">
                  <c:v>327</c:v>
                </c:pt>
                <c:pt idx="5">
                  <c:v>527</c:v>
                </c:pt>
                <c:pt idx="6">
                  <c:v>927</c:v>
                </c:pt>
              </c:numCache>
            </c:numRef>
          </c:xVal>
          <c:yVal>
            <c:numRef>
              <c:f>Arkusz1!$E$4:$E$10</c:f>
              <c:numCache>
                <c:formatCode>General</c:formatCode>
                <c:ptCount val="7"/>
              </c:numCache>
            </c:numRef>
          </c:yVal>
        </c:ser>
        <c:ser>
          <c:idx val="4"/>
          <c:order val="4"/>
          <c:tx>
            <c:strRef>
              <c:f>Arkusz1!$F$3</c:f>
              <c:strCache>
                <c:ptCount val="1"/>
                <c:pt idx="0">
                  <c:v>żelazo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7"/>
            <c:spPr>
              <a:solidFill>
                <a:srgbClr val="FF0000"/>
              </a:solidFill>
            </c:spPr>
          </c:marker>
          <c:trendline>
            <c:spPr>
              <a:ln w="12700">
                <a:solidFill>
                  <a:srgbClr val="FF0000"/>
                </a:solidFill>
                <a:prstDash val="dash"/>
              </a:ln>
            </c:spPr>
            <c:trendlineType val="linear"/>
          </c:trendline>
          <c:xVal>
            <c:numRef>
              <c:f>Arkusz1!$A$4:$A$10</c:f>
              <c:numCache>
                <c:formatCode>General</c:formatCode>
                <c:ptCount val="7"/>
                <c:pt idx="0">
                  <c:v>-73</c:v>
                </c:pt>
                <c:pt idx="1">
                  <c:v>0</c:v>
                </c:pt>
                <c:pt idx="2">
                  <c:v>25</c:v>
                </c:pt>
                <c:pt idx="3">
                  <c:v>127</c:v>
                </c:pt>
                <c:pt idx="4">
                  <c:v>327</c:v>
                </c:pt>
                <c:pt idx="5">
                  <c:v>527</c:v>
                </c:pt>
                <c:pt idx="6">
                  <c:v>927</c:v>
                </c:pt>
              </c:numCache>
            </c:numRef>
          </c:xVal>
          <c:yVal>
            <c:numRef>
              <c:f>Arkusz1!$F$4:$F$10</c:f>
              <c:numCache>
                <c:formatCode>General</c:formatCode>
                <c:ptCount val="7"/>
                <c:pt idx="0">
                  <c:v>5.2</c:v>
                </c:pt>
                <c:pt idx="1">
                  <c:v>8.6</c:v>
                </c:pt>
                <c:pt idx="2">
                  <c:v>9.7000000000000011</c:v>
                </c:pt>
                <c:pt idx="3">
                  <c:v>23.7</c:v>
                </c:pt>
                <c:pt idx="4">
                  <c:v>32.9</c:v>
                </c:pt>
                <c:pt idx="5">
                  <c:v>57.1</c:v>
                </c:pt>
                <c:pt idx="6">
                  <c:v>110</c:v>
                </c:pt>
              </c:numCache>
            </c:numRef>
          </c:yVal>
        </c:ser>
        <c:axId val="99161216"/>
        <c:axId val="99163136"/>
      </c:scatterChart>
      <c:valAx>
        <c:axId val="99161216"/>
        <c:scaling>
          <c:orientation val="minMax"/>
        </c:scaling>
        <c:axPos val="b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pl-PL"/>
                  <a:t>Temperatura [</a:t>
                </a:r>
                <a:r>
                  <a:rPr lang="pl-PL" baseline="30000"/>
                  <a:t>o</a:t>
                </a:r>
                <a:r>
                  <a:rPr lang="pl-PL"/>
                  <a:t>C]</a:t>
                </a:r>
              </a:p>
            </c:rich>
          </c:tx>
          <c:layout>
            <c:manualLayout>
              <c:xMode val="edge"/>
              <c:yMode val="edge"/>
              <c:x val="0.71840321888169467"/>
              <c:y val="0.89859364102317418"/>
            </c:manualLayout>
          </c:layout>
        </c:title>
        <c:numFmt formatCode="General" sourceLinked="1"/>
        <c:tickLblPos val="nextTo"/>
        <c:spPr>
          <a:ln w="15875">
            <a:solidFill>
              <a:schemeClr val="tx1"/>
            </a:solidFill>
            <a:tailEnd type="arrow"/>
          </a:ln>
        </c:spPr>
        <c:crossAx val="99163136"/>
        <c:crosses val="autoZero"/>
        <c:crossBetween val="midCat"/>
      </c:valAx>
      <c:valAx>
        <c:axId val="99163136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Opór wł</a:t>
                </a:r>
                <a:r>
                  <a:rPr lang="pl-PL"/>
                  <a:t>aściwy</a:t>
                </a:r>
                <a:br>
                  <a:rPr lang="pl-PL"/>
                </a:br>
                <a:r>
                  <a:rPr lang="en-US"/>
                  <a:t> 10</a:t>
                </a:r>
                <a:r>
                  <a:rPr lang="en-US" baseline="30000"/>
                  <a:t>-8</a:t>
                </a:r>
                <a:r>
                  <a:rPr lang="pl-PL" baseline="30000"/>
                  <a:t> </a:t>
                </a:r>
                <a:r>
                  <a:rPr lang="pl-PL" baseline="0"/>
                  <a:t>[</a:t>
                </a:r>
                <a:r>
                  <a:rPr lang="pl-PL" sz="1000" b="1" i="0" u="none" strike="noStrike" baseline="0">
                    <a:sym typeface="Symbol"/>
                  </a:rPr>
                  <a:t></a:t>
                </a:r>
                <a:r>
                  <a:rPr lang="pl-PL" sz="1000" b="1" i="0" u="none" strike="noStrike" baseline="0"/>
                  <a:t>m</a:t>
                </a:r>
                <a:r>
                  <a:rPr lang="pl-PL" baseline="0"/>
                  <a:t>]</a:t>
                </a:r>
                <a:endParaRPr lang="en-US" baseline="30000"/>
              </a:p>
            </c:rich>
          </c:tx>
          <c:layout>
            <c:manualLayout>
              <c:xMode val="edge"/>
              <c:yMode val="edge"/>
              <c:x val="5.9245636461469485E-2"/>
              <c:y val="2.2774684047183742E-3"/>
            </c:manualLayout>
          </c:layout>
        </c:title>
        <c:numFmt formatCode="General" sourceLinked="1"/>
        <c:tickLblPos val="nextTo"/>
        <c:spPr>
          <a:ln w="15875">
            <a:solidFill>
              <a:schemeClr val="tx1"/>
            </a:solidFill>
            <a:tailEnd type="arrow"/>
          </a:ln>
        </c:spPr>
        <c:crossAx val="99161216"/>
        <c:crosses val="autoZero"/>
        <c:crossBetween val="midCat"/>
      </c:valAx>
    </c:plotArea>
    <c:legend>
      <c:legendPos val="r"/>
      <c:legendEntry>
        <c:idx val="1"/>
        <c:delete val="1"/>
      </c:legendEntry>
      <c:legendEntry>
        <c:idx val="3"/>
        <c:delete val="1"/>
      </c:legendEntry>
      <c:layout/>
    </c:legend>
    <c:plotVisOnly val="1"/>
  </c:chart>
  <c:spPr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 baseline="0"/>
            </a:pPr>
            <a:r>
              <a:rPr lang="en-US" sz="1400" baseline="0" dirty="0" err="1"/>
              <a:t>Zależność</a:t>
            </a:r>
            <a:r>
              <a:rPr lang="en-US" sz="1400" baseline="0" dirty="0"/>
              <a:t> </a:t>
            </a:r>
            <a:r>
              <a:rPr lang="en-US" sz="1400" baseline="0" dirty="0" err="1"/>
              <a:t>oporu</a:t>
            </a:r>
            <a:r>
              <a:rPr lang="en-US" sz="1400" baseline="0" dirty="0"/>
              <a:t> </a:t>
            </a:r>
            <a:r>
              <a:rPr lang="en-US" sz="1400" baseline="0" dirty="0" err="1"/>
              <a:t>od</a:t>
            </a:r>
            <a:r>
              <a:rPr lang="en-US" sz="1400" baseline="0" dirty="0"/>
              <a:t> tem</a:t>
            </a:r>
            <a:r>
              <a:rPr lang="pl-PL" sz="1400" baseline="0" dirty="0"/>
              <a:t>pe</a:t>
            </a:r>
            <a:r>
              <a:rPr lang="en-US" sz="1400" baseline="0" dirty="0" err="1" smtClean="0"/>
              <a:t>ratury</a:t>
            </a:r>
            <a:r>
              <a:rPr lang="pl-PL" sz="1400" baseline="0" dirty="0" smtClean="0"/>
              <a:t> termistora </a:t>
            </a:r>
            <a:endParaRPr lang="en-US" sz="1400" baseline="0" dirty="0"/>
          </a:p>
        </c:rich>
      </c:tx>
      <c:layout>
        <c:manualLayout>
          <c:xMode val="edge"/>
          <c:yMode val="edge"/>
          <c:x val="0.15491967754070216"/>
          <c:y val="0"/>
        </c:manualLayout>
      </c:layout>
    </c:title>
    <c:plotArea>
      <c:layout>
        <c:manualLayout>
          <c:layoutTarget val="inner"/>
          <c:xMode val="edge"/>
          <c:yMode val="edge"/>
          <c:x val="0.12265316835395576"/>
          <c:y val="0.15713924796833637"/>
          <c:w val="0.7668637848840324"/>
          <c:h val="0.68508288068269541"/>
        </c:manualLayout>
      </c:layout>
      <c:scatterChart>
        <c:scatterStyle val="smoothMarker"/>
        <c:ser>
          <c:idx val="0"/>
          <c:order val="0"/>
          <c:tx>
            <c:strRef>
              <c:f>Arkusz1!$C$31</c:f>
              <c:strCache>
                <c:ptCount val="1"/>
                <c:pt idx="0">
                  <c:v>R (Ohm)</c:v>
                </c:pt>
              </c:strCache>
            </c:strRef>
          </c:tx>
          <c:marker>
            <c:symbol val="none"/>
          </c:marker>
          <c:xVal>
            <c:numRef>
              <c:f>Arkusz1!$A$32:$A$46</c:f>
              <c:numCache>
                <c:formatCode>General</c:formatCode>
                <c:ptCount val="15"/>
                <c:pt idx="0">
                  <c:v>-40</c:v>
                </c:pt>
                <c:pt idx="1">
                  <c:v>-30</c:v>
                </c:pt>
                <c:pt idx="2">
                  <c:v>-20</c:v>
                </c:pt>
                <c:pt idx="3">
                  <c:v>-10</c:v>
                </c:pt>
                <c:pt idx="4">
                  <c:v>0</c:v>
                </c:pt>
                <c:pt idx="5">
                  <c:v>10</c:v>
                </c:pt>
                <c:pt idx="6">
                  <c:v>20</c:v>
                </c:pt>
                <c:pt idx="7">
                  <c:v>30</c:v>
                </c:pt>
                <c:pt idx="8">
                  <c:v>40</c:v>
                </c:pt>
                <c:pt idx="9">
                  <c:v>50</c:v>
                </c:pt>
                <c:pt idx="10">
                  <c:v>60</c:v>
                </c:pt>
                <c:pt idx="11">
                  <c:v>70</c:v>
                </c:pt>
                <c:pt idx="12">
                  <c:v>80</c:v>
                </c:pt>
                <c:pt idx="13">
                  <c:v>90</c:v>
                </c:pt>
                <c:pt idx="14">
                  <c:v>100</c:v>
                </c:pt>
              </c:numCache>
            </c:numRef>
          </c:xVal>
          <c:yVal>
            <c:numRef>
              <c:f>Arkusz1!$C$32:$C$46</c:f>
              <c:numCache>
                <c:formatCode>0</c:formatCode>
                <c:ptCount val="15"/>
                <c:pt idx="0">
                  <c:v>60517.962996815804</c:v>
                </c:pt>
                <c:pt idx="1">
                  <c:v>30931.882150157136</c:v>
                </c:pt>
                <c:pt idx="2">
                  <c:v>16671.325376979232</c:v>
                </c:pt>
                <c:pt idx="3">
                  <c:v>9417.7532908985722</c:v>
                </c:pt>
                <c:pt idx="4">
                  <c:v>5547.4661495863456</c:v>
                </c:pt>
                <c:pt idx="5">
                  <c:v>3392.2356639805962</c:v>
                </c:pt>
                <c:pt idx="6">
                  <c:v>2145.1524688876348</c:v>
                </c:pt>
                <c:pt idx="7">
                  <c:v>1398.1941063010672</c:v>
                </c:pt>
                <c:pt idx="8">
                  <c:v>936.60132676482897</c:v>
                </c:pt>
                <c:pt idx="9">
                  <c:v>643.15677708745432</c:v>
                </c:pt>
                <c:pt idx="10">
                  <c:v>451.73424115277265</c:v>
                </c:pt>
                <c:pt idx="11">
                  <c:v>323.88866643228425</c:v>
                </c:pt>
                <c:pt idx="12">
                  <c:v>236.64358648052908</c:v>
                </c:pt>
                <c:pt idx="13">
                  <c:v>175.9152232095411</c:v>
                </c:pt>
                <c:pt idx="14">
                  <c:v>132.8672080546738</c:v>
                </c:pt>
              </c:numCache>
            </c:numRef>
          </c:yVal>
          <c:smooth val="1"/>
        </c:ser>
        <c:axId val="136633728"/>
        <c:axId val="138740480"/>
      </c:scatterChart>
      <c:valAx>
        <c:axId val="136633728"/>
        <c:scaling>
          <c:orientation val="minMax"/>
          <c:max val="100"/>
          <c:min val="-20"/>
        </c:scaling>
        <c:axPos val="b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Temperatura [</a:t>
                </a:r>
                <a:r>
                  <a:rPr lang="en-US" baseline="30000"/>
                  <a:t>o</a:t>
                </a:r>
                <a:r>
                  <a:rPr lang="pl-PL" baseline="0"/>
                  <a:t>C</a:t>
                </a:r>
                <a:r>
                  <a:rPr lang="en-US"/>
                  <a:t>]</a:t>
                </a:r>
              </a:p>
            </c:rich>
          </c:tx>
          <c:layout/>
        </c:title>
        <c:numFmt formatCode="General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138740480"/>
        <c:crosses val="autoZero"/>
        <c:crossBetween val="midCat"/>
      </c:valAx>
      <c:valAx>
        <c:axId val="138740480"/>
        <c:scaling>
          <c:orientation val="minMax"/>
          <c:max val="20000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Opór [Ohm]</a:t>
                </a:r>
              </a:p>
            </c:rich>
          </c:tx>
          <c:layout>
            <c:manualLayout>
              <c:xMode val="edge"/>
              <c:yMode val="edge"/>
              <c:x val="0.26666666666666738"/>
              <c:y val="0.15885160076915519"/>
            </c:manualLayout>
          </c:layout>
        </c:title>
        <c:numFmt formatCode="0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136633728"/>
        <c:crosses val="autoZero"/>
        <c:crossBetween val="midCat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1AE3564-28F3-4A29-8129-EFEF8EA806A9}" type="datetimeFigureOut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DB3F4EC-D1DC-4DAE-8081-B6CFA4D9A7F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4AB1BE-A24E-40F9-BC0F-9AF3323D5D4C}" type="slidenum">
              <a:rPr lang="pl-PL" smtClean="0"/>
              <a:pPr/>
              <a:t>4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4AB1BE-A24E-40F9-BC0F-9AF3323D5D4C}" type="slidenum">
              <a:rPr lang="pl-PL" smtClean="0"/>
              <a:pPr/>
              <a:t>5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6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7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8EF13B-4608-4BFD-B751-A35F5C51F08E}" type="slidenum">
              <a:rPr lang="pl-PL" smtClean="0"/>
              <a:pPr/>
              <a:t>8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258CFD-BC0D-4117-930D-F8C80A11B0B7}" type="slidenum">
              <a:rPr lang="pl-PL" smtClean="0"/>
              <a:pPr/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258CFD-BC0D-4117-930D-F8C80A11B0B7}" type="slidenum">
              <a:rPr lang="pl-PL" smtClean="0"/>
              <a:pPr/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4AB1BE-A24E-40F9-BC0F-9AF3323D5D4C}" type="slidenum">
              <a:rPr lang="pl-PL" smtClean="0"/>
              <a:pPr/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14</a:t>
            </a:fld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8EED72-CB0A-400C-BF71-16C94DF9992F}" type="slidenum">
              <a:rPr lang="pl-PL" smtClean="0"/>
              <a:pPr/>
              <a:t>15</a:t>
            </a:fld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8EF13B-4608-4BFD-B751-A35F5C51F08E}" type="slidenum">
              <a:rPr lang="pl-PL" smtClean="0"/>
              <a:pPr/>
              <a:t>16</a:t>
            </a:fld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38EF13B-4608-4BFD-B751-A35F5C51F08E}" type="slidenum">
              <a:rPr lang="pl-PL" smtClean="0"/>
              <a:pPr/>
              <a:t>17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97999-CA04-40F9-BDED-84FB4FCB2B28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E76DF-115C-4A3A-BC9E-E0BA891B82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924FF-D277-4029-B458-0A401F604D76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FC997-6A3A-4550-8FAC-3AE8D8902C9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AA96E-5E94-4934-BA9C-275686EF3FDB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FE978-B1E7-44DA-8BDD-7EEB6B4416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32575-7162-4F44-A042-F0F6661ACA3A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96487-F704-4354-B32B-3135086EF5C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0A88-2C8E-43CB-BE85-0DD7CF270AA8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36804-ACC7-418C-8F75-DA77F2E807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6B41A-ABCB-4275-B427-172BAE2CD007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9F31F-D695-4476-A0C3-539DF007E14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1AFBD-999A-4F4B-AD44-73E9ED24A060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18B61-FE8F-495F-9713-5DCF50D28C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EC912-6E08-41EE-B64D-52D8C4297932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50927-F901-4A9B-9EE5-80436BDA76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FC890-62C4-4CB6-85EC-F6FAE92E3984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51728-18A3-41F1-96DD-55337FFF496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7FFC1-2452-40C3-B803-365D7B758410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9DBAE-99E7-4554-86EF-4DA7F13E902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668A9-B7AD-4848-91F4-7C45A3D04DB0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1A0AB-EA4C-4366-B63F-3EA6F0C0A3F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43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3DEBF2E-A805-41A7-AAC8-19AFF8DE8072}" type="datetime1">
              <a:rPr lang="pl-PL"/>
              <a:pPr>
                <a:defRPr/>
              </a:pPr>
              <a:t>2014-03-02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F57D592-FCB4-4532-8D70-F21EAEFBB05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://wiki.wolnepodreczniki.pl/Plik:III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pl.wikipedia.org/wiki/Plik:SolarpanelBp.JPG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jpeg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30.jpeg"/><Relationship Id="rId4" Type="http://schemas.openxmlformats.org/officeDocument/2006/relationships/image" Target="../media/image4.jpeg"/><Relationship Id="rId9" Type="http://schemas.openxmlformats.org/officeDocument/2006/relationships/oleObject" Target="../embeddings/oleObject1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5.bin"/><Relationship Id="rId5" Type="http://schemas.openxmlformats.org/officeDocument/2006/relationships/chart" Target="../charts/chart1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5" Type="http://schemas.openxmlformats.org/officeDocument/2006/relationships/chart" Target="../charts/chart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0646D4-BF43-45B3-A55C-00967A67DD3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11270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0"/>
            <a:ext cx="8785225" cy="5517232"/>
          </a:xfrm>
        </p:spPr>
        <p:txBody>
          <a:bodyPr anchor="t"/>
          <a:lstStyle/>
          <a:p>
            <a:pPr algn="l"/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PRĄD STAŁY</a:t>
            </a:r>
            <a:r>
              <a:rPr lang="pl-PL" sz="3200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Bookman Old Style" pitchFamily="18" charset="0"/>
              </a:rPr>
              <a:t>- podsumowanie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</a:t>
            </a:r>
            <a:r>
              <a:rPr lang="pl-PL" sz="2400" dirty="0" smtClean="0">
                <a:solidFill>
                  <a:schemeClr val="bg1"/>
                </a:solidFill>
                <a:latin typeface="Bookman Old Style" pitchFamily="18" charset="0"/>
              </a:rPr>
              <a:t>Elżbieta Kawecka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FD80D4-0642-451A-900C-33D0DB5264CD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smtClean="0">
                <a:solidFill>
                  <a:schemeClr val="bg1"/>
                </a:solidFill>
                <a:latin typeface="Bookman Old Style" pitchFamily="18" charset="0"/>
              </a:rPr>
              <a:t>PROGRAM WYKŁADU</a:t>
            </a:r>
          </a:p>
        </p:txBody>
      </p:sp>
      <p:sp>
        <p:nvSpPr>
          <p:cNvPr id="13315" name="Symbol zastępczy zawartości 6"/>
          <p:cNvSpPr>
            <a:spLocks noGrp="1"/>
          </p:cNvSpPr>
          <p:nvPr>
            <p:ph idx="1"/>
          </p:nvPr>
        </p:nvSpPr>
        <p:spPr>
          <a:xfrm>
            <a:off x="539750" y="1844675"/>
            <a:ext cx="8229600" cy="3744913"/>
          </a:xfrm>
        </p:spPr>
        <p:txBody>
          <a:bodyPr/>
          <a:lstStyle/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Ogniwa jako źródła prądu stałego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Opór elektryczny przewodnika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Obwody prądu stałego</a:t>
            </a:r>
          </a:p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Przemiany energii podczas przepływu prądu elektrycznego</a:t>
            </a:r>
          </a:p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Wpływ temperatury na opór elektryczny</a:t>
            </a: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331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893B14-4CE4-426B-A8E5-4DE4CA418DC0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500063" y="1268413"/>
            <a:ext cx="8229600" cy="2664643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Ogniwa galwaniczne</a:t>
            </a:r>
          </a:p>
          <a:p>
            <a:pPr lvl="1">
              <a:defRPr/>
            </a:pPr>
            <a:r>
              <a:rPr lang="pl-PL" sz="1800" dirty="0" smtClean="0">
                <a:latin typeface="Bookman Old Style" pitchFamily="18" charset="0"/>
              </a:rPr>
              <a:t>to chemiczne źródła napięcia, w których następuje przemiana energii chemicznej na energię elektryczną</a:t>
            </a:r>
          </a:p>
          <a:p>
            <a:pPr lvl="1">
              <a:defRPr/>
            </a:pPr>
            <a:r>
              <a:rPr lang="pl-PL" sz="1800" dirty="0" smtClean="0">
                <a:latin typeface="Bookman Old Style" pitchFamily="18" charset="0"/>
              </a:rPr>
              <a:t>są złożone z elektrolitu i dwóch płytek z różnych metali zanurzonych w roztworze elektrolitu</a:t>
            </a:r>
          </a:p>
          <a:p>
            <a:pPr lvl="1">
              <a:defRPr/>
            </a:pPr>
            <a:r>
              <a:rPr lang="pl-PL" sz="1800" dirty="0" smtClean="0">
                <a:latin typeface="Bookman Old Style" pitchFamily="18" charset="0"/>
              </a:rPr>
              <a:t>ogniwo Volty składa się płytki  cynkowej i miedzianej, zanurzonych w słabym roztworze H</a:t>
            </a:r>
            <a:r>
              <a:rPr lang="pl-PL" sz="1800" baseline="-25000" dirty="0" smtClean="0">
                <a:latin typeface="Bookman Old Style" pitchFamily="18" charset="0"/>
              </a:rPr>
              <a:t>2</a:t>
            </a:r>
            <a:r>
              <a:rPr lang="pl-PL" sz="1800" dirty="0" smtClean="0">
                <a:latin typeface="Bookman Old Style" pitchFamily="18" charset="0"/>
              </a:rPr>
              <a:t>SO</a:t>
            </a:r>
            <a:r>
              <a:rPr lang="pl-PL" sz="1800" baseline="-25000" dirty="0" smtClean="0">
                <a:latin typeface="Bookman Old Style" pitchFamily="18" charset="0"/>
              </a:rPr>
              <a:t>4</a:t>
            </a: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Ogniwa słoneczne</a:t>
            </a: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491880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D0D176-F08D-43E5-B2DD-5702168BE28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OGNIWA JAKO ŹRÓDŁA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3076" name="Picture 4" descr="Plik:SolarpanelB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77072"/>
            <a:ext cx="2952328" cy="1659298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251520" y="6093296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dirty="0" smtClean="0">
                <a:hlinkClick r:id="rId5"/>
              </a:rPr>
              <a:t>http://pl.wikipedia.org/wiki/Plik:SolarpanelBp.JPG</a:t>
            </a:r>
            <a:endParaRPr lang="pl-PL" sz="1400" dirty="0" smtClean="0"/>
          </a:p>
          <a:p>
            <a:pPr algn="ctr"/>
            <a:endParaRPr lang="pl-PL" sz="1400" dirty="0"/>
          </a:p>
        </p:txBody>
      </p:sp>
      <p:pic>
        <p:nvPicPr>
          <p:cNvPr id="2" name="Picture 6" descr="http://wiki.wolnepodreczniki.pl/thumb.php?f=III.png&amp;width=3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501008"/>
            <a:ext cx="2857500" cy="2447926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5292080" y="5877272"/>
            <a:ext cx="343074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1400" b="1" dirty="0" smtClean="0">
                <a:latin typeface="Bookman Old Style" pitchFamily="18" charset="0"/>
              </a:rPr>
              <a:t>Ogniwo Volty</a:t>
            </a:r>
            <a:endParaRPr lang="pl-PL" sz="1400" b="1" dirty="0" smtClean="0">
              <a:latin typeface="Bookman Old Style" pitchFamily="18" charset="0"/>
              <a:hlinkClick r:id="rId7"/>
            </a:endParaRPr>
          </a:p>
          <a:p>
            <a:r>
              <a:rPr lang="pl-PL" sz="1400" dirty="0" smtClean="0">
                <a:hlinkClick r:id="rId7"/>
              </a:rPr>
              <a:t>http</a:t>
            </a:r>
            <a:r>
              <a:rPr lang="pl-PL" sz="1400" dirty="0" smtClean="0">
                <a:hlinkClick r:id="rId7"/>
              </a:rPr>
              <a:t>://wiki.wolnepodreczniki.pl/Plik:III.png</a:t>
            </a:r>
            <a:endParaRPr lang="pl-PL" sz="1400" dirty="0" smtClean="0"/>
          </a:p>
          <a:p>
            <a:endParaRPr lang="pl-PL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3168352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Siła elektromotoryczna </a:t>
            </a:r>
            <a:r>
              <a:rPr lang="pl-PL" sz="2000" dirty="0" smtClean="0">
                <a:latin typeface="Bookman Old Style" pitchFamily="18" charset="0"/>
              </a:rPr>
              <a:t>źródła </a:t>
            </a:r>
            <a:r>
              <a:rPr lang="pl-PL" sz="2000" dirty="0" smtClean="0">
                <a:latin typeface="Bookman Old Style" pitchFamily="18" charset="0"/>
              </a:rPr>
              <a:t>prądu jest zdefiniowana </a:t>
            </a:r>
            <a:r>
              <a:rPr lang="pl-PL" sz="2000" dirty="0" smtClean="0">
                <a:latin typeface="Bookman Old Style" pitchFamily="18" charset="0"/>
              </a:rPr>
              <a:t>jako stosunek dowolnej formy energii zamienionej na energię elektryczną </a:t>
            </a:r>
            <a:r>
              <a:rPr lang="pl-PL" sz="2000" dirty="0" err="1" smtClean="0">
                <a:latin typeface="Bookman Old Style" pitchFamily="18" charset="0"/>
              </a:rPr>
              <a:t>E</a:t>
            </a:r>
            <a:r>
              <a:rPr lang="pl-PL" sz="2000" baseline="-25000" dirty="0" err="1" smtClean="0">
                <a:latin typeface="Bookman Old Style" pitchFamily="18" charset="0"/>
              </a:rPr>
              <a:t>el</a:t>
            </a:r>
            <a:r>
              <a:rPr lang="pl-PL" sz="2000" dirty="0" smtClean="0">
                <a:latin typeface="Bookman Old Style" pitchFamily="18" charset="0"/>
              </a:rPr>
              <a:t> do ładunku q, który w tym czasie przepłynął przez obwód:</a:t>
            </a:r>
          </a:p>
          <a:p>
            <a:pPr marL="0" indent="0"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Siła </a:t>
            </a:r>
            <a:r>
              <a:rPr lang="pl-PL" sz="2000" b="1" dirty="0" smtClean="0">
                <a:latin typeface="Bookman Old Style" pitchFamily="18" charset="0"/>
              </a:rPr>
              <a:t>elektromotoryczna</a:t>
            </a:r>
            <a:r>
              <a:rPr lang="pl-PL" sz="2000" dirty="0" smtClean="0">
                <a:latin typeface="Bookman Old Style" pitchFamily="18" charset="0"/>
              </a:rPr>
              <a:t> </a:t>
            </a:r>
            <a:r>
              <a:rPr lang="pl-PL" sz="2000" dirty="0" smtClean="0">
                <a:latin typeface="Bookman Old Style" pitchFamily="18" charset="0"/>
              </a:rPr>
              <a:t>jest </a:t>
            </a:r>
            <a:r>
              <a:rPr lang="pl-PL" sz="2000" dirty="0" smtClean="0">
                <a:latin typeface="Bookman Old Style" pitchFamily="18" charset="0"/>
              </a:rPr>
              <a:t>równa napięciu na </a:t>
            </a:r>
            <a:r>
              <a:rPr lang="pl-PL" sz="2000" dirty="0" smtClean="0">
                <a:latin typeface="Bookman Old Style" pitchFamily="18" charset="0"/>
              </a:rPr>
              <a:t>biegunach źródła, </a:t>
            </a:r>
            <a:r>
              <a:rPr lang="pl-PL" sz="2000" dirty="0" smtClean="0">
                <a:latin typeface="Bookman Old Style" pitchFamily="18" charset="0"/>
              </a:rPr>
              <a:t>gdy nie czerpiemy z niego prądu.</a:t>
            </a:r>
          </a:p>
          <a:p>
            <a:pPr marL="0" indent="0">
              <a:buFont typeface="Arial" charset="0"/>
              <a:buNone/>
              <a:defRPr/>
            </a:pPr>
            <a:r>
              <a:rPr lang="pl-PL" sz="2000" dirty="0" smtClean="0">
                <a:latin typeface="Bookman Old Style" pitchFamily="18" charset="0"/>
              </a:rPr>
              <a:t>Źródło </a:t>
            </a:r>
            <a:r>
              <a:rPr lang="pl-PL" sz="2000" dirty="0" smtClean="0">
                <a:latin typeface="Bookman Old Style" pitchFamily="18" charset="0"/>
              </a:rPr>
              <a:t>prądu posiada swój własny opór zwany </a:t>
            </a:r>
            <a:r>
              <a:rPr lang="pl-PL" sz="2000" b="1" dirty="0" smtClean="0">
                <a:latin typeface="Bookman Old Style" pitchFamily="18" charset="0"/>
              </a:rPr>
              <a:t>oporem wewnętrznym.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491880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D0D176-F08D-43E5-B2DD-5702168BE28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OGNIWA JAKO ŹRÓDŁA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1" name="Obraz 10" descr="Moc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9552" y="4077072"/>
            <a:ext cx="3888432" cy="2232248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4716016" y="458112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W zamkniętym obwodzie napięcie na zaciskach bateryjki jest mniejsze od siły elektromotorycznej.</a:t>
            </a:r>
          </a:p>
        </p:txBody>
      </p:sp>
      <p:graphicFrame>
        <p:nvGraphicFramePr>
          <p:cNvPr id="8" name="Obiekt 7"/>
          <p:cNvGraphicFramePr>
            <a:graphicFrameLocks noChangeAspect="1"/>
          </p:cNvGraphicFramePr>
          <p:nvPr/>
        </p:nvGraphicFramePr>
        <p:xfrm>
          <a:off x="3851920" y="1844824"/>
          <a:ext cx="864096" cy="731158"/>
        </p:xfrm>
        <a:graphic>
          <a:graphicData uri="http://schemas.openxmlformats.org/presentationml/2006/ole">
            <p:oleObj spid="_x0000_s31745" name="Równanie" r:id="rId6" imgW="49500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6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12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OPÓR ELEKTRYCZNY PRZEWODNIKA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8" name="Obraz 7" descr="opornik_p.bmp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47664" y="3068960"/>
            <a:ext cx="5381625" cy="2933700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611560" y="908720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Bookman Old Style" pitchFamily="18" charset="0"/>
              </a:rPr>
              <a:t>Prawo Ohma</a:t>
            </a:r>
          </a:p>
          <a:p>
            <a:r>
              <a:rPr lang="pl-PL" dirty="0" smtClean="0">
                <a:latin typeface="Bookman Old Style" pitchFamily="18" charset="0"/>
              </a:rPr>
              <a:t>Natężenie prądu </a:t>
            </a:r>
            <a:r>
              <a:rPr lang="pl-PL" i="1" dirty="0" smtClean="0">
                <a:latin typeface="Bookman Old Style" pitchFamily="18" charset="0"/>
              </a:rPr>
              <a:t>I</a:t>
            </a:r>
            <a:r>
              <a:rPr lang="pl-PL" dirty="0" smtClean="0">
                <a:latin typeface="Bookman Old Style" pitchFamily="18" charset="0"/>
              </a:rPr>
              <a:t> płynącego przez przewodnik jest wprost proporcjonalne do napięcia </a:t>
            </a:r>
            <a:r>
              <a:rPr lang="pl-PL" i="1" dirty="0" smtClean="0">
                <a:latin typeface="Bookman Old Style" pitchFamily="18" charset="0"/>
              </a:rPr>
              <a:t>U </a:t>
            </a:r>
            <a:r>
              <a:rPr lang="pl-PL" dirty="0" smtClean="0">
                <a:latin typeface="Bookman Old Style" pitchFamily="18" charset="0"/>
              </a:rPr>
              <a:t>na jego końcach.</a:t>
            </a:r>
            <a:endParaRPr lang="pl-PL" dirty="0">
              <a:latin typeface="Bookman Old Style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11560" y="609329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Bookman Old Style" pitchFamily="18" charset="0"/>
              </a:rPr>
              <a:t>Charakterystyka prądowo-napięciowa opornika o oporze 10 </a:t>
            </a:r>
            <a:r>
              <a:rPr lang="pl-PL" dirty="0" smtClean="0">
                <a:latin typeface="Bookman Old Style" pitchFamily="18" charset="0"/>
                <a:sym typeface="Symbol"/>
              </a:rPr>
              <a:t></a:t>
            </a:r>
            <a:r>
              <a:rPr lang="pl-PL" dirty="0" smtClean="0">
                <a:latin typeface="Bookman Old Style" pitchFamily="18" charset="0"/>
              </a:rPr>
              <a:t>.</a:t>
            </a:r>
            <a:endParaRPr lang="pl-PL" dirty="0">
              <a:latin typeface="Bookman Old Style" pitchFamily="18" charset="0"/>
            </a:endParaRPr>
          </a:p>
        </p:txBody>
      </p:sp>
      <p:graphicFrame>
        <p:nvGraphicFramePr>
          <p:cNvPr id="12" name="Obiekt 11"/>
          <p:cNvGraphicFramePr>
            <a:graphicFrameLocks noChangeAspect="1"/>
          </p:cNvGraphicFramePr>
          <p:nvPr/>
        </p:nvGraphicFramePr>
        <p:xfrm>
          <a:off x="3995936" y="1844824"/>
          <a:ext cx="864096" cy="720420"/>
        </p:xfrm>
        <a:graphic>
          <a:graphicData uri="http://schemas.openxmlformats.org/presentationml/2006/ole">
            <p:oleObj spid="_x0000_s5123" name="Równanie" r:id="rId6" imgW="419040" imgH="393480" progId="Equation.3">
              <p:embed/>
            </p:oleObj>
          </a:graphicData>
        </a:graphic>
      </p:graphicFrame>
      <p:sp>
        <p:nvSpPr>
          <p:cNvPr id="13" name="pole tekstowe 12"/>
          <p:cNvSpPr txBox="1"/>
          <p:nvPr/>
        </p:nvSpPr>
        <p:spPr>
          <a:xfrm>
            <a:off x="755576" y="256490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R – opór elektryczny przewodnika</a:t>
            </a:r>
            <a:endParaRPr lang="pl-PL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12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OPÓR ELEKTRYCZNY PRZEWODNIKA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11560" y="764704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latin typeface="Bookman Old Style" pitchFamily="18" charset="0"/>
              </a:rPr>
              <a:t>Żarówka i dioda nie spełniają prawa Ohma.</a:t>
            </a:r>
            <a:endParaRPr lang="pl-PL" sz="2400" dirty="0">
              <a:latin typeface="Bookman Old Style" pitchFamily="18" charset="0"/>
            </a:endParaRPr>
          </a:p>
        </p:txBody>
      </p:sp>
      <p:pic>
        <p:nvPicPr>
          <p:cNvPr id="14" name="Obraz 1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124745"/>
            <a:ext cx="475252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az 1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284984"/>
            <a:ext cx="4319885" cy="2455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pole tekstowe 15"/>
          <p:cNvSpPr txBox="1"/>
          <p:nvPr/>
        </p:nvSpPr>
        <p:spPr>
          <a:xfrm>
            <a:off x="4644008" y="5805264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Charakterystyka prądowo-napięciowa zielonej diody LED.</a:t>
            </a:r>
            <a:endParaRPr lang="pl-PL" dirty="0">
              <a:latin typeface="Bookman Old Style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83568" y="364502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Charakterystyka prądowo-napięciowa żarówki.</a:t>
            </a:r>
            <a:endParaRPr lang="pl-PL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45B9A54-66DB-4285-A827-97C69E26BB8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8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OPÓR ELEKTRYCZNY PRZEWODNIKA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36504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Opór elektryczny przewodnika </a:t>
            </a:r>
            <a:r>
              <a:rPr lang="pl-PL" sz="2000" dirty="0" smtClean="0">
                <a:latin typeface="Bookman Old Style" pitchFamily="18" charset="0"/>
              </a:rPr>
              <a:t>zależy od jego długości (l), pola </a:t>
            </a:r>
            <a:r>
              <a:rPr lang="pl-PL" sz="2000" dirty="0" smtClean="0">
                <a:latin typeface="Bookman Old Style" pitchFamily="18" charset="0"/>
              </a:rPr>
              <a:t>przekroju poprzecznego (S) i rodzaju materiału (oporu właściwego przewodnika </a:t>
            </a:r>
            <a:r>
              <a:rPr lang="pl-PL" sz="2000" dirty="0" smtClean="0">
                <a:latin typeface="Bookman Old Style" pitchFamily="18" charset="0"/>
                <a:sym typeface="Symbol"/>
              </a:rPr>
              <a:t>)</a:t>
            </a: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Opór elektryczny </a:t>
            </a:r>
            <a:r>
              <a:rPr lang="pl-PL" sz="2000" b="1" dirty="0" smtClean="0">
                <a:latin typeface="Bookman Old Style" pitchFamily="18" charset="0"/>
              </a:rPr>
              <a:t>przewodników zależy </a:t>
            </a:r>
            <a:r>
              <a:rPr lang="pl-PL" sz="2000" b="1" dirty="0" smtClean="0">
                <a:latin typeface="Bookman Old Style" pitchFamily="18" charset="0"/>
              </a:rPr>
              <a:t>od temperatury</a:t>
            </a:r>
            <a:r>
              <a:rPr lang="pl-PL" sz="2000" dirty="0" smtClean="0">
                <a:latin typeface="Bookman Old Style" pitchFamily="18" charset="0"/>
              </a:rPr>
              <a:t>:</a:t>
            </a:r>
          </a:p>
          <a:p>
            <a:pPr marL="0" indent="0">
              <a:buNone/>
              <a:defRPr/>
            </a:pPr>
            <a:r>
              <a:rPr lang="pl-PL" sz="2000" dirty="0" smtClean="0">
                <a:latin typeface="Bookman Old Style" pitchFamily="18" charset="0"/>
              </a:rPr>
              <a:t>ze wzrostem temperatury rośnie </a:t>
            </a:r>
            <a:r>
              <a:rPr lang="pl-PL" sz="2000" dirty="0" smtClean="0">
                <a:latin typeface="Bookman Old Style" pitchFamily="18" charset="0"/>
              </a:rPr>
              <a:t>opór metali, zaś opór półprzewodników maleje.</a:t>
            </a: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3419872" y="2996952"/>
          <a:ext cx="1440160" cy="952032"/>
        </p:xfrm>
        <a:graphic>
          <a:graphicData uri="http://schemas.openxmlformats.org/presentationml/2006/ole">
            <p:oleObj spid="_x0000_s7170" name="Równanie" r:id="rId5" imgW="5968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9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12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OBWODY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788024" y="1268760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Bookman Old Style" pitchFamily="18" charset="0"/>
              </a:rPr>
              <a:t>I prawo Kirchhoffa</a:t>
            </a:r>
          </a:p>
          <a:p>
            <a:r>
              <a:rPr lang="pl-PL" dirty="0" smtClean="0">
                <a:latin typeface="Bookman Old Style" pitchFamily="18" charset="0"/>
              </a:rPr>
              <a:t>Suma natężeń prądów wpływających jest równa sumie natężeń prądów wypływających z węzła sieci.</a:t>
            </a:r>
          </a:p>
        </p:txBody>
      </p:sp>
      <p:pic>
        <p:nvPicPr>
          <p:cNvPr id="14" name="Obraz 13" descr="rys_3_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5536" y="1052736"/>
            <a:ext cx="3988746" cy="1548041"/>
          </a:xfrm>
          <a:prstGeom prst="rect">
            <a:avLst/>
          </a:prstGeom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67544" y="3146485"/>
            <a:ext cx="79928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II prawo Kirchhoffa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Suma napięć na wszystkich elementach oczka sieci musi być równa zero.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dirty="0" smtClean="0">
              <a:latin typeface="Bookman Old Styl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Wybieramy kierunek „obiegu” obwodu i sumujemy zmiany potencjału „przy przejściu” przez kolejne elementy obwodu.</a:t>
            </a: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899592" y="5661248"/>
            <a:ext cx="2592288" cy="52322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altLang="zh-TW" sz="1400" dirty="0" smtClean="0">
                <a:solidFill>
                  <a:srgbClr val="FF0000"/>
                </a:solidFill>
                <a:latin typeface="Arial" pitchFamily="34" charset="0"/>
              </a:rPr>
              <a:t>Rys. 3.6. Zmiana potencjału przy „przejściu” źródła prądu.</a:t>
            </a:r>
            <a:endParaRPr lang="pl-PL" sz="1400" dirty="0" smtClean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932040" y="5661248"/>
            <a:ext cx="3024336" cy="52322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altLang="zh-TW" sz="1400" dirty="0" smtClean="0">
                <a:solidFill>
                  <a:srgbClr val="FF0000"/>
                </a:solidFill>
                <a:latin typeface="Arial" pitchFamily="34" charset="0"/>
              </a:rPr>
              <a:t>Rys. 3.7. Zmiana potencjału przy „przejściu” opornika.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1475656" y="2636912"/>
            <a:ext cx="1368152" cy="3077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altLang="zh-TW" sz="1400" dirty="0" smtClean="0">
                <a:solidFill>
                  <a:srgbClr val="FF0000"/>
                </a:solidFill>
                <a:latin typeface="Arial" pitchFamily="34" charset="0"/>
              </a:rPr>
              <a:t>Rys. 3.1. </a:t>
            </a:r>
            <a:endParaRPr lang="pl-PL" sz="1400" dirty="0" smtClean="0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10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12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OBWODY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23528" y="1093967"/>
            <a:ext cx="79928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l-PL" sz="2000" dirty="0" smtClean="0">
                <a:latin typeface="Bookman Old Style" pitchFamily="18" charset="0"/>
              </a:rPr>
              <a:t>Przykład zastosowania </a:t>
            </a:r>
            <a:r>
              <a:rPr kumimoji="0" lang="pl-P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</a:rPr>
              <a:t>II prawa Kirchhoffa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l-PL" sz="2000" b="1" dirty="0" smtClean="0">
              <a:latin typeface="Arial" pitchFamily="34" charset="0"/>
            </a:endParaRPr>
          </a:p>
        </p:txBody>
      </p:sp>
      <p:pic>
        <p:nvPicPr>
          <p:cNvPr id="18" name="Obraz 17" descr="rys_3_6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3528" y="1916832"/>
            <a:ext cx="3672408" cy="1584176"/>
          </a:xfrm>
          <a:prstGeom prst="rect">
            <a:avLst/>
          </a:prstGeom>
        </p:spPr>
      </p:pic>
      <p:pic>
        <p:nvPicPr>
          <p:cNvPr id="19" name="Obraz 18" descr="rys_3_7p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55576" y="3501008"/>
            <a:ext cx="3240360" cy="2016224"/>
          </a:xfrm>
          <a:prstGeom prst="rect">
            <a:avLst/>
          </a:prstGeom>
        </p:spPr>
      </p:pic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4703763" y="2297113"/>
          <a:ext cx="2640012" cy="3795712"/>
        </p:xfrm>
        <a:graphic>
          <a:graphicData uri="http://schemas.openxmlformats.org/presentationml/2006/ole">
            <p:oleObj spid="_x0000_s41986" name="Równanie" r:id="rId7" imgW="1269720" imgH="1828800" progId="Equation.3">
              <p:embed/>
            </p:oleObj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7584" y="5661248"/>
            <a:ext cx="3024336" cy="7386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pl-PL" sz="1400" dirty="0" smtClean="0">
                <a:solidFill>
                  <a:srgbClr val="FF0000"/>
                </a:solidFill>
              </a:rPr>
              <a:t>Rys. 3.9. </a:t>
            </a:r>
            <a:r>
              <a:rPr lang="pl-PL" sz="1400" dirty="0" smtClean="0">
                <a:solidFill>
                  <a:srgbClr val="FF0000"/>
                </a:solidFill>
              </a:rPr>
              <a:t> i 3.9. Schemat obwodu  i ilustracja </a:t>
            </a:r>
            <a:r>
              <a:rPr lang="pl-PL" sz="1400" dirty="0" smtClean="0">
                <a:solidFill>
                  <a:srgbClr val="FF0000"/>
                </a:solidFill>
              </a:rPr>
              <a:t>graficzna zmian potencjału przy „obiegu” </a:t>
            </a:r>
            <a:r>
              <a:rPr lang="pl-PL" sz="1400" dirty="0" smtClean="0">
                <a:solidFill>
                  <a:srgbClr val="FF0000"/>
                </a:solidFill>
              </a:rPr>
              <a:t>obwodu.</a:t>
            </a:r>
            <a:endParaRPr lang="pl-PL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819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716CEA-F978-4A78-A755-1E749BDE9C04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198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OBWODY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4716016" y="4725144"/>
          <a:ext cx="2088232" cy="616978"/>
        </p:xfrm>
        <a:graphic>
          <a:graphicData uri="http://schemas.openxmlformats.org/presentationml/2006/ole">
            <p:oleObj spid="_x0000_s8194" name="Równanie" r:id="rId5" imgW="774360" imgH="228600" progId="Equation.3">
              <p:embed/>
            </p:oleObj>
          </a:graphicData>
        </a:graphic>
      </p:graphicFrame>
      <p:pic>
        <p:nvPicPr>
          <p:cNvPr id="7" name="Obraz 6" descr="rys_3_2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15616" y="2060848"/>
            <a:ext cx="6408712" cy="1872208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1787479" y="1268760"/>
            <a:ext cx="4248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000" dirty="0" smtClean="0">
                <a:latin typeface="Bookman Old Style" pitchFamily="18" charset="0"/>
              </a:rPr>
              <a:t>Szeregowe połączenie oporników</a:t>
            </a:r>
            <a:endParaRPr lang="pl-PL" sz="2000" dirty="0">
              <a:latin typeface="Bookman Old Style" pitchFamily="18" charset="0"/>
            </a:endParaRPr>
          </a:p>
        </p:txBody>
      </p:sp>
      <p:graphicFrame>
        <p:nvGraphicFramePr>
          <p:cNvPr id="8195" name="Object 4"/>
          <p:cNvGraphicFramePr>
            <a:graphicFrameLocks noChangeAspect="1"/>
          </p:cNvGraphicFramePr>
          <p:nvPr/>
        </p:nvGraphicFramePr>
        <p:xfrm>
          <a:off x="1763688" y="4797152"/>
          <a:ext cx="2032390" cy="576064"/>
        </p:xfrm>
        <a:graphic>
          <a:graphicData uri="http://schemas.openxmlformats.org/presentationml/2006/ole">
            <p:oleObj spid="_x0000_s8195" name="Równanie" r:id="rId7" imgW="761760" imgH="215640" progId="Equation.3">
              <p:embed/>
            </p:oleObj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4747148" y="5589240"/>
            <a:ext cx="2587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000" dirty="0" err="1" smtClean="0">
                <a:latin typeface="Bookman Old Style" pitchFamily="18" charset="0"/>
              </a:rPr>
              <a:t>R</a:t>
            </a:r>
            <a:r>
              <a:rPr lang="pl-PL" sz="2000" baseline="-25000" dirty="0" err="1" smtClean="0">
                <a:latin typeface="Bookman Old Style" pitchFamily="18" charset="0"/>
              </a:rPr>
              <a:t>x</a:t>
            </a:r>
            <a:r>
              <a:rPr lang="pl-PL" sz="2000" dirty="0" smtClean="0">
                <a:latin typeface="Bookman Old Style" pitchFamily="18" charset="0"/>
              </a:rPr>
              <a:t> – opór zastępczy</a:t>
            </a:r>
            <a:endParaRPr lang="pl-PL" sz="2000" dirty="0">
              <a:latin typeface="Bookman Old Style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347864" y="3933056"/>
            <a:ext cx="1159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Rys. 3.2. </a:t>
            </a:r>
            <a:endParaRPr lang="pl-P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819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716CEA-F978-4A78-A755-1E749BDE9C04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198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OBWODY PRĄDU STAŁEGO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4860033" y="4221088"/>
          <a:ext cx="1944216" cy="1183494"/>
        </p:xfrm>
        <a:graphic>
          <a:graphicData uri="http://schemas.openxmlformats.org/presentationml/2006/ole">
            <p:oleObj spid="_x0000_s38914" name="Równanie" r:id="rId5" imgW="863280" imgH="431640" progId="Equation.3">
              <p:embed/>
            </p:oleObj>
          </a:graphicData>
        </a:graphic>
      </p:graphicFrame>
      <p:graphicFrame>
        <p:nvGraphicFramePr>
          <p:cNvPr id="8195" name="Object 4"/>
          <p:cNvGraphicFramePr>
            <a:graphicFrameLocks noChangeAspect="1"/>
          </p:cNvGraphicFramePr>
          <p:nvPr/>
        </p:nvGraphicFramePr>
        <p:xfrm>
          <a:off x="2051720" y="4509120"/>
          <a:ext cx="1739900" cy="592137"/>
        </p:xfrm>
        <a:graphic>
          <a:graphicData uri="http://schemas.openxmlformats.org/presentationml/2006/ole">
            <p:oleObj spid="_x0000_s38915" name="Równanie" r:id="rId6" imgW="634680" imgH="215640" progId="Equation.3">
              <p:embed/>
            </p:oleObj>
          </a:graphicData>
        </a:graphic>
      </p:graphicFrame>
      <p:sp>
        <p:nvSpPr>
          <p:cNvPr id="10" name="pole tekstowe 9"/>
          <p:cNvSpPr txBox="1"/>
          <p:nvPr/>
        </p:nvSpPr>
        <p:spPr>
          <a:xfrm>
            <a:off x="2051720" y="1268760"/>
            <a:ext cx="43669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Bookman Old Style" pitchFamily="18" charset="0"/>
              </a:rPr>
              <a:t>Równoległe połączenie oporników</a:t>
            </a:r>
            <a:endParaRPr lang="pl-PL" sz="2000" dirty="0">
              <a:latin typeface="Bookman Old Style" pitchFamily="18" charset="0"/>
            </a:endParaRPr>
          </a:p>
        </p:txBody>
      </p:sp>
      <p:pic>
        <p:nvPicPr>
          <p:cNvPr id="11" name="Obraz 10" descr="rys_3_3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051720" y="1988840"/>
            <a:ext cx="5040560" cy="1872208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4747148" y="5589240"/>
            <a:ext cx="2587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000" dirty="0" err="1" smtClean="0">
                <a:latin typeface="Bookman Old Style" pitchFamily="18" charset="0"/>
              </a:rPr>
              <a:t>R</a:t>
            </a:r>
            <a:r>
              <a:rPr lang="pl-PL" sz="2000" baseline="-25000" dirty="0" err="1" smtClean="0">
                <a:latin typeface="Bookman Old Style" pitchFamily="18" charset="0"/>
              </a:rPr>
              <a:t>x</a:t>
            </a:r>
            <a:r>
              <a:rPr lang="pl-PL" sz="2000" dirty="0" smtClean="0">
                <a:latin typeface="Bookman Old Style" pitchFamily="18" charset="0"/>
              </a:rPr>
              <a:t> – opór zastępczy</a:t>
            </a:r>
            <a:endParaRPr lang="pl-PL" sz="2000" dirty="0">
              <a:latin typeface="Bookman Old Style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3347864" y="3933056"/>
            <a:ext cx="1159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Rys. </a:t>
            </a:r>
            <a:r>
              <a:rPr lang="pl-PL" dirty="0" smtClean="0">
                <a:solidFill>
                  <a:srgbClr val="FF0000"/>
                </a:solidFill>
              </a:rPr>
              <a:t>3.3. </a:t>
            </a:r>
            <a:endParaRPr lang="pl-P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328591"/>
          </a:xfrm>
        </p:spPr>
        <p:txBody>
          <a:bodyPr/>
          <a:lstStyle/>
          <a:p>
            <a:pPr>
              <a:defRPr/>
            </a:pPr>
            <a:r>
              <a:rPr lang="pl-PL" sz="2000" b="1" dirty="0" smtClean="0">
                <a:latin typeface="Bookman Old Style" pitchFamily="18" charset="0"/>
              </a:rPr>
              <a:t>Pracę W, </a:t>
            </a:r>
            <a:r>
              <a:rPr lang="pl-PL" sz="2000" dirty="0" smtClean="0">
                <a:latin typeface="Bookman Old Style" pitchFamily="18" charset="0"/>
              </a:rPr>
              <a:t>wykonaną w czasie t przez prąd elektryczny o natężeniu I, przepływający przez odbiornik, na którym panuje napięcie U, </a:t>
            </a:r>
            <a:r>
              <a:rPr lang="pl-PL" sz="2000" dirty="0" smtClean="0">
                <a:latin typeface="Bookman Old Style" pitchFamily="18" charset="0"/>
              </a:rPr>
              <a:t>obliczamy z zależności</a:t>
            </a:r>
            <a:r>
              <a:rPr lang="pl-PL" sz="2000" dirty="0" smtClean="0">
                <a:latin typeface="Bookman Old Style" pitchFamily="18" charset="0"/>
              </a:rPr>
              <a:t>:</a:t>
            </a:r>
          </a:p>
          <a:p>
            <a:pPr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>
              <a:defRPr/>
            </a:pPr>
            <a:r>
              <a:rPr lang="pl-PL" sz="2000" b="1" dirty="0" smtClean="0">
                <a:latin typeface="Bookman Old Style" pitchFamily="18" charset="0"/>
              </a:rPr>
              <a:t>Moc prądu</a:t>
            </a:r>
          </a:p>
          <a:p>
            <a:pPr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defRPr/>
            </a:pPr>
            <a:r>
              <a:rPr lang="pl-PL" sz="2000" b="1" dirty="0" smtClean="0">
                <a:latin typeface="Bookman Old Style" pitchFamily="18" charset="0"/>
              </a:rPr>
              <a:t>Prawo </a:t>
            </a:r>
            <a:r>
              <a:rPr lang="pl-PL" sz="2000" b="1" dirty="0" err="1" smtClean="0">
                <a:latin typeface="Bookman Old Style" pitchFamily="18" charset="0"/>
              </a:rPr>
              <a:t>Joule’a-Lenza</a:t>
            </a:r>
            <a:r>
              <a:rPr lang="pl-PL" sz="2000" b="1" dirty="0" smtClean="0">
                <a:latin typeface="Bookman Old Style" pitchFamily="18" charset="0"/>
              </a:rPr>
              <a:t> </a:t>
            </a:r>
            <a:r>
              <a:rPr lang="pl-PL" sz="2000" dirty="0" smtClean="0">
                <a:latin typeface="Bookman Old Style" pitchFamily="18" charset="0"/>
              </a:rPr>
              <a:t/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Ilość energii cieplnej Q, wydzielanej podczas przepływu prądu elektrycznego przez przewodnik, jest równa pracy wykonanej przez prąd elektryczny. Dla przewodników spełniających prawo Ohma:</a:t>
            </a: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491880" y="64928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DD0D176-F08D-43E5-B2DD-5702168BE28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0" y="188640"/>
            <a:ext cx="9396536" cy="301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OBWODACH PRĄDU STAŁEGO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6" name="Obiekt 5"/>
          <p:cNvGraphicFramePr>
            <a:graphicFrameLocks noChangeAspect="1"/>
          </p:cNvGraphicFramePr>
          <p:nvPr/>
        </p:nvGraphicFramePr>
        <p:xfrm>
          <a:off x="3347861" y="2060848"/>
          <a:ext cx="1512171" cy="504057"/>
        </p:xfrm>
        <a:graphic>
          <a:graphicData uri="http://schemas.openxmlformats.org/presentationml/2006/ole">
            <p:oleObj spid="_x0000_s43010" name="Równanie" r:id="rId5" imgW="533160" imgH="177480" progId="Equation.3">
              <p:embed/>
            </p:oleObj>
          </a:graphicData>
        </a:graphic>
      </p:graphicFrame>
      <p:graphicFrame>
        <p:nvGraphicFramePr>
          <p:cNvPr id="7" name="Obiekt 6"/>
          <p:cNvGraphicFramePr>
            <a:graphicFrameLocks noChangeAspect="1"/>
          </p:cNvGraphicFramePr>
          <p:nvPr/>
        </p:nvGraphicFramePr>
        <p:xfrm>
          <a:off x="3347864" y="2852936"/>
          <a:ext cx="1700317" cy="864096"/>
        </p:xfrm>
        <a:graphic>
          <a:graphicData uri="http://schemas.openxmlformats.org/presentationml/2006/ole">
            <p:oleObj spid="_x0000_s43011" name="Równanie" r:id="rId6" imgW="774360" imgH="393480" progId="Equation.3">
              <p:embed/>
            </p:oleObj>
          </a:graphicData>
        </a:graphic>
      </p:graphicFrame>
      <p:graphicFrame>
        <p:nvGraphicFramePr>
          <p:cNvPr id="8" name="Obiekt 7"/>
          <p:cNvGraphicFramePr>
            <a:graphicFrameLocks noChangeAspect="1"/>
          </p:cNvGraphicFramePr>
          <p:nvPr/>
        </p:nvGraphicFramePr>
        <p:xfrm>
          <a:off x="3131840" y="5589240"/>
          <a:ext cx="2484276" cy="648072"/>
        </p:xfrm>
        <a:graphic>
          <a:graphicData uri="http://schemas.openxmlformats.org/presentationml/2006/ole">
            <p:oleObj spid="_x0000_s43012" name="Równanie" r:id="rId7" imgW="876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251520" y="4143563"/>
            <a:ext cx="85689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l-PL" dirty="0" smtClean="0">
                <a:latin typeface="Bookman Old Style" pitchFamily="18" charset="0"/>
              </a:rPr>
              <a:t>Energia elektryczna </a:t>
            </a:r>
            <a:r>
              <a:rPr lang="pl-PL" dirty="0" smtClean="0">
                <a:latin typeface="Bookman Old Style" pitchFamily="18" charset="0"/>
              </a:rPr>
              <a:t>(</a:t>
            </a:r>
            <a:r>
              <a:rPr lang="pl-PL" i="1" dirty="0" err="1" smtClean="0">
                <a:latin typeface="Bookman Old Style" pitchFamily="18" charset="0"/>
              </a:rPr>
              <a:t>E</a:t>
            </a:r>
            <a:r>
              <a:rPr lang="pl-PL" i="1" baseline="-25000" dirty="0" err="1" smtClean="0">
                <a:latin typeface="Bookman Old Style" pitchFamily="18" charset="0"/>
              </a:rPr>
              <a:t>el</a:t>
            </a:r>
            <a:r>
              <a:rPr lang="pl-PL" i="1" dirty="0" smtClean="0">
                <a:latin typeface="Bookman Old Style" pitchFamily="18" charset="0"/>
              </a:rPr>
              <a:t>)</a:t>
            </a:r>
            <a:r>
              <a:rPr lang="pl-PL" dirty="0" smtClean="0">
                <a:latin typeface="Bookman Old Style" pitchFamily="18" charset="0"/>
              </a:rPr>
              <a:t>wytworzona </a:t>
            </a:r>
            <a:r>
              <a:rPr lang="pl-PL" dirty="0" smtClean="0">
                <a:latin typeface="Bookman Old Style" pitchFamily="18" charset="0"/>
              </a:rPr>
              <a:t>przez źródło </a:t>
            </a:r>
            <a:r>
              <a:rPr lang="pl-PL" dirty="0" smtClean="0">
                <a:latin typeface="Bookman Old Style" pitchFamily="18" charset="0"/>
              </a:rPr>
              <a:t>jest </a:t>
            </a:r>
            <a:r>
              <a:rPr lang="pl-PL" dirty="0" smtClean="0">
                <a:latin typeface="Bookman Old Style" pitchFamily="18" charset="0"/>
              </a:rPr>
              <a:t>równa pracy wykonywanej przez prąd elektryczny płynący w obwodzie, </a:t>
            </a:r>
            <a:r>
              <a:rPr lang="pl-PL" dirty="0" smtClean="0">
                <a:latin typeface="Bookman Old Style" pitchFamily="18" charset="0"/>
              </a:rPr>
              <a:t>czyli:</a:t>
            </a:r>
            <a:endParaRPr kumimoji="0" lang="pl-PL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611560" y="3429000"/>
            <a:ext cx="7272808" cy="3077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l-PL" altLang="zh-TW" sz="1400" dirty="0" smtClean="0">
                <a:solidFill>
                  <a:srgbClr val="FF0000"/>
                </a:solidFill>
                <a:latin typeface="Arial" pitchFamily="34" charset="0"/>
              </a:rPr>
              <a:t>Rys. </a:t>
            </a:r>
            <a:r>
              <a:rPr lang="pl-PL" altLang="zh-TW" sz="1400" dirty="0" smtClean="0">
                <a:solidFill>
                  <a:srgbClr val="FF0000"/>
                </a:solidFill>
                <a:latin typeface="Arial" pitchFamily="34" charset="0"/>
              </a:rPr>
              <a:t>4.1 i 4.1b. Pomiary napięcia na biegunach baterii i natężenia prądu w obwodzie</a:t>
            </a:r>
            <a:endParaRPr lang="pl-PL" sz="1400" dirty="0" smtClean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0" y="18864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OBWODACH PRĄDU STAŁEGO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3" name="Obraz 12" descr="Sem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1560" y="1124744"/>
            <a:ext cx="2597690" cy="1945531"/>
          </a:xfrm>
          <a:prstGeom prst="rect">
            <a:avLst/>
          </a:prstGeom>
        </p:spPr>
      </p:pic>
      <p:graphicFrame>
        <p:nvGraphicFramePr>
          <p:cNvPr id="16" name="Obiekt 15"/>
          <p:cNvGraphicFramePr>
            <a:graphicFrameLocks noChangeAspect="1"/>
          </p:cNvGraphicFramePr>
          <p:nvPr/>
        </p:nvGraphicFramePr>
        <p:xfrm>
          <a:off x="3203848" y="4941168"/>
          <a:ext cx="1998663" cy="974725"/>
        </p:xfrm>
        <a:graphic>
          <a:graphicData uri="http://schemas.openxmlformats.org/presentationml/2006/ole">
            <p:oleObj spid="_x0000_s52226" name="Równanie" r:id="rId6" imgW="939600" imgH="457200" progId="Equation.3">
              <p:embed/>
            </p:oleObj>
          </a:graphicData>
        </a:graphic>
      </p:graphicFrame>
      <p:sp>
        <p:nvSpPr>
          <p:cNvPr id="17" name="Prostokąt 16"/>
          <p:cNvSpPr/>
          <p:nvPr/>
        </p:nvSpPr>
        <p:spPr>
          <a:xfrm>
            <a:off x="467544" y="6093296"/>
            <a:ext cx="8638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dirty="0" smtClean="0">
                <a:latin typeface="Bookman Old Style" pitchFamily="18" charset="0"/>
              </a:rPr>
              <a:t>gdzie </a:t>
            </a:r>
            <a:r>
              <a:rPr lang="pl-PL" sz="1600" i="1" dirty="0" smtClean="0">
                <a:latin typeface="Bookman Old Style" pitchFamily="18" charset="0"/>
              </a:rPr>
              <a:t>q </a:t>
            </a:r>
            <a:r>
              <a:rPr lang="pl-PL" sz="1600" dirty="0" smtClean="0">
                <a:latin typeface="Bookman Old Style" pitchFamily="18" charset="0"/>
              </a:rPr>
              <a:t>– ładunek przepływający w obwodzie w czasie </a:t>
            </a:r>
            <a:r>
              <a:rPr lang="pl-PL" sz="1600" i="1" dirty="0" smtClean="0">
                <a:latin typeface="Bookman Old Style" pitchFamily="18" charset="0"/>
              </a:rPr>
              <a:t>t</a:t>
            </a:r>
            <a:r>
              <a:rPr lang="pl-PL" sz="1600" dirty="0" smtClean="0">
                <a:latin typeface="Bookman Old Style" pitchFamily="18" charset="0"/>
              </a:rPr>
              <a:t>, </a:t>
            </a:r>
            <a:r>
              <a:rPr lang="pl-PL" sz="1600" i="1" dirty="0" smtClean="0">
                <a:latin typeface="Bookman Old Style" pitchFamily="18" charset="0"/>
              </a:rPr>
              <a:t>I</a:t>
            </a:r>
            <a:r>
              <a:rPr lang="pl-PL" sz="1600" dirty="0" smtClean="0">
                <a:latin typeface="Bookman Old Style" pitchFamily="18" charset="0"/>
              </a:rPr>
              <a:t> – natężenie prądu,</a:t>
            </a:r>
          </a:p>
          <a:p>
            <a:r>
              <a:rPr lang="pl-PL" sz="1600" dirty="0" smtClean="0">
                <a:latin typeface="Bookman Old Style" pitchFamily="18" charset="0"/>
              </a:rPr>
              <a:t> </a:t>
            </a:r>
            <a:r>
              <a:rPr lang="pl-PL" sz="1600" dirty="0" smtClean="0">
                <a:latin typeface="Bookman Old Style" pitchFamily="18" charset="0"/>
                <a:sym typeface="Symbol"/>
              </a:rPr>
              <a:t> - siła elektromotoryczna, </a:t>
            </a:r>
            <a:r>
              <a:rPr lang="pl-PL" sz="1600" i="1" dirty="0" err="1" smtClean="0">
                <a:latin typeface="Bookman Old Style" pitchFamily="18" charset="0"/>
                <a:sym typeface="Symbol"/>
              </a:rPr>
              <a:t>r</a:t>
            </a:r>
            <a:r>
              <a:rPr lang="pl-PL" sz="1600" dirty="0" smtClean="0">
                <a:latin typeface="Bookman Old Style" pitchFamily="18" charset="0"/>
                <a:sym typeface="Symbol"/>
              </a:rPr>
              <a:t> – opór wewnętrzny źródła, </a:t>
            </a:r>
            <a:r>
              <a:rPr lang="pl-PL" sz="1600" i="1" dirty="0" smtClean="0">
                <a:latin typeface="Bookman Old Style" pitchFamily="18" charset="0"/>
                <a:sym typeface="Symbol"/>
              </a:rPr>
              <a:t>R</a:t>
            </a:r>
            <a:r>
              <a:rPr lang="pl-PL" sz="1600" dirty="0" smtClean="0">
                <a:latin typeface="Bookman Old Style" pitchFamily="18" charset="0"/>
                <a:sym typeface="Symbol"/>
              </a:rPr>
              <a:t> – opór zewnętrzny obwodu</a:t>
            </a:r>
            <a:endParaRPr lang="pl-PL" sz="1600" dirty="0">
              <a:latin typeface="Bookman Old Style" pitchFamily="18" charset="0"/>
            </a:endParaRPr>
          </a:p>
        </p:txBody>
      </p:sp>
      <p:pic>
        <p:nvPicPr>
          <p:cNvPr id="18" name="Obraz 17" descr="rys_4_1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5936" y="1052736"/>
            <a:ext cx="3473248" cy="2160240"/>
          </a:xfrm>
          <a:prstGeom prst="rect">
            <a:avLst/>
          </a:prstGeom>
        </p:spPr>
      </p:pic>
      <p:sp>
        <p:nvSpPr>
          <p:cNvPr id="19" name="Strzałka w prawo 18"/>
          <p:cNvSpPr/>
          <p:nvPr/>
        </p:nvSpPr>
        <p:spPr>
          <a:xfrm>
            <a:off x="5436096" y="5301208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/>
        </p:nvGraphicFramePr>
        <p:xfrm>
          <a:off x="6228184" y="5157192"/>
          <a:ext cx="1647825" cy="431800"/>
        </p:xfrm>
        <a:graphic>
          <a:graphicData uri="http://schemas.openxmlformats.org/presentationml/2006/ole">
            <p:oleObj spid="_x0000_s52227" name="Równanie" r:id="rId8" imgW="774360" imgH="203040" progId="Equation.3">
              <p:embed/>
            </p:oleObj>
          </a:graphicData>
        </a:graphic>
      </p:graphicFrame>
      <p:graphicFrame>
        <p:nvGraphicFramePr>
          <p:cNvPr id="20" name="Obiekt 19"/>
          <p:cNvGraphicFramePr>
            <a:graphicFrameLocks noChangeAspect="1"/>
          </p:cNvGraphicFramePr>
          <p:nvPr/>
        </p:nvGraphicFramePr>
        <p:xfrm>
          <a:off x="611560" y="5157192"/>
          <a:ext cx="1312146" cy="576064"/>
        </p:xfrm>
        <a:graphic>
          <a:graphicData uri="http://schemas.openxmlformats.org/presentationml/2006/ole">
            <p:oleObj spid="_x0000_s52228" name="Równanie" r:id="rId9" imgW="520560" imgH="228600" progId="Equation.3">
              <p:embed/>
            </p:oleObj>
          </a:graphicData>
        </a:graphic>
      </p:graphicFrame>
      <p:sp>
        <p:nvSpPr>
          <p:cNvPr id="22" name="Strzałka w prawo 21"/>
          <p:cNvSpPr/>
          <p:nvPr/>
        </p:nvSpPr>
        <p:spPr>
          <a:xfrm>
            <a:off x="2051720" y="5301208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3D20F7-DB92-47DB-939E-6EB5769BB11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467544" y="821323"/>
            <a:ext cx="70567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pl-PL" sz="2000" b="1" dirty="0" smtClean="0">
                <a:latin typeface="Bookman Old Style" pitchFamily="18" charset="0"/>
              </a:rPr>
              <a:t>Prawo Ohma dla obwodu zamkniętego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1547664" y="6309320"/>
            <a:ext cx="6264696" cy="30777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pl-PL" sz="1400" dirty="0" smtClean="0"/>
              <a:t>Wykres zależności napięcia na zaciskach bateryjki od natężenia prądu. </a:t>
            </a:r>
            <a:endParaRPr lang="pl-PL" sz="1400" dirty="0"/>
          </a:p>
        </p:txBody>
      </p:sp>
      <p:sp>
        <p:nvSpPr>
          <p:cNvPr id="12" name="Prostokąt 11"/>
          <p:cNvSpPr/>
          <p:nvPr/>
        </p:nvSpPr>
        <p:spPr>
          <a:xfrm>
            <a:off x="0" y="18864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OBWODACH PRĄDU STAŁEGO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14" name="Wykres 13"/>
          <p:cNvGraphicFramePr/>
          <p:nvPr/>
        </p:nvGraphicFramePr>
        <p:xfrm>
          <a:off x="2195736" y="3789040"/>
          <a:ext cx="4260715" cy="2684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Prostokąt 16"/>
          <p:cNvSpPr/>
          <p:nvPr/>
        </p:nvSpPr>
        <p:spPr>
          <a:xfrm>
            <a:off x="1835696" y="2636912"/>
            <a:ext cx="42354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dirty="0" smtClean="0">
                <a:latin typeface="Bookman Old Style" pitchFamily="18" charset="0"/>
              </a:rPr>
              <a:t>Napięcie U na biegunach źródła:</a:t>
            </a:r>
            <a:endParaRPr lang="pl-PL" sz="2000" dirty="0">
              <a:latin typeface="Bookman Old Style" pitchFamily="18" charset="0"/>
            </a:endParaRPr>
          </a:p>
        </p:txBody>
      </p:sp>
      <p:graphicFrame>
        <p:nvGraphicFramePr>
          <p:cNvPr id="53251" name="Object 3"/>
          <p:cNvGraphicFramePr>
            <a:graphicFrameLocks noChangeAspect="1"/>
          </p:cNvGraphicFramePr>
          <p:nvPr/>
        </p:nvGraphicFramePr>
        <p:xfrm>
          <a:off x="3347864" y="1340768"/>
          <a:ext cx="1296987" cy="974725"/>
        </p:xfrm>
        <a:graphic>
          <a:graphicData uri="http://schemas.openxmlformats.org/presentationml/2006/ole">
            <p:oleObj spid="_x0000_s53251" name="Równanie" r:id="rId6" imgW="609480" imgH="393480" progId="Equation.3">
              <p:embed/>
            </p:oleObj>
          </a:graphicData>
        </a:graphic>
      </p:graphicFrame>
      <p:graphicFrame>
        <p:nvGraphicFramePr>
          <p:cNvPr id="18" name="Obiekt 17"/>
          <p:cNvGraphicFramePr>
            <a:graphicFrameLocks noChangeAspect="1"/>
          </p:cNvGraphicFramePr>
          <p:nvPr/>
        </p:nvGraphicFramePr>
        <p:xfrm>
          <a:off x="3059832" y="3284984"/>
          <a:ext cx="2437103" cy="448940"/>
        </p:xfrm>
        <a:graphic>
          <a:graphicData uri="http://schemas.openxmlformats.org/presentationml/2006/ole">
            <p:oleObj spid="_x0000_s53252" name="Równanie" r:id="rId7" imgW="965160" imgH="177480" progId="Equation.3">
              <p:embed/>
            </p:oleObj>
          </a:graphicData>
        </a:graphic>
      </p:graphicFrame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5508104" y="1340768"/>
            <a:ext cx="3635896" cy="116955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pl-PL" sz="1400" i="1" dirty="0" smtClean="0">
                <a:latin typeface="Bookman Old Style" pitchFamily="18" charset="0"/>
              </a:rPr>
              <a:t>I</a:t>
            </a:r>
            <a:r>
              <a:rPr lang="pl-PL" sz="1400" dirty="0" smtClean="0">
                <a:latin typeface="Bookman Old Style" pitchFamily="18" charset="0"/>
              </a:rPr>
              <a:t> – natężenie prądu</a:t>
            </a:r>
          </a:p>
          <a:p>
            <a:pPr>
              <a:buFont typeface="Symbol" pitchFamily="18" charset="2"/>
              <a:buChar char="e"/>
            </a:pPr>
            <a:r>
              <a:rPr lang="pl-PL" sz="1400" dirty="0" smtClean="0">
                <a:latin typeface="Bookman Old Style" pitchFamily="18" charset="0"/>
                <a:sym typeface="Symbol"/>
              </a:rPr>
              <a:t>- siła elektromotoryczna źródła prądu</a:t>
            </a:r>
          </a:p>
          <a:p>
            <a:r>
              <a:rPr lang="pl-PL" sz="1400" i="1" dirty="0" err="1" smtClean="0">
                <a:latin typeface="Bookman Old Style" pitchFamily="18" charset="0"/>
                <a:sym typeface="Symbol"/>
              </a:rPr>
              <a:t>r</a:t>
            </a:r>
            <a:r>
              <a:rPr lang="pl-PL" sz="1400" dirty="0" smtClean="0">
                <a:latin typeface="Bookman Old Style" pitchFamily="18" charset="0"/>
                <a:sym typeface="Symbol"/>
              </a:rPr>
              <a:t> – opór wewnętrzny źródła</a:t>
            </a:r>
          </a:p>
          <a:p>
            <a:r>
              <a:rPr lang="pl-PL" sz="1400" i="1" dirty="0" smtClean="0">
                <a:latin typeface="Bookman Old Style" pitchFamily="18" charset="0"/>
                <a:sym typeface="Symbol"/>
              </a:rPr>
              <a:t>R</a:t>
            </a:r>
            <a:r>
              <a:rPr lang="pl-PL" sz="1400" dirty="0" smtClean="0">
                <a:latin typeface="Bookman Old Style" pitchFamily="18" charset="0"/>
                <a:sym typeface="Symbol"/>
              </a:rPr>
              <a:t> – opór zewnętrzny obwodu</a:t>
            </a:r>
          </a:p>
          <a:p>
            <a:endParaRPr lang="pl-PL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45B9A54-66DB-4285-A827-97C69E26BB8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16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WPŁYW TEMPERATURY NA OPÓR ELEKTRYCZNY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Symbol zastępczy zawartości 9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080120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Opór elektryczny </a:t>
            </a:r>
            <a:r>
              <a:rPr lang="pl-PL" sz="2000" b="1" dirty="0" smtClean="0">
                <a:latin typeface="Bookman Old Style" pitchFamily="18" charset="0"/>
              </a:rPr>
              <a:t>metali </a:t>
            </a:r>
            <a:r>
              <a:rPr lang="pl-PL" sz="2000" dirty="0" smtClean="0">
                <a:latin typeface="Bookman Old Style" pitchFamily="18" charset="0"/>
              </a:rPr>
              <a:t>rośnie ze </a:t>
            </a:r>
            <a:r>
              <a:rPr lang="pl-PL" sz="2000" dirty="0" smtClean="0">
                <a:latin typeface="Bookman Old Style" pitchFamily="18" charset="0"/>
              </a:rPr>
              <a:t>wzrostem </a:t>
            </a:r>
            <a:r>
              <a:rPr lang="pl-PL" sz="2000" dirty="0" smtClean="0">
                <a:latin typeface="Bookman Old Style" pitchFamily="18" charset="0"/>
              </a:rPr>
              <a:t>temperatury:</a:t>
            </a: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9" name="Wykres 8"/>
          <p:cNvGraphicFramePr/>
          <p:nvPr/>
        </p:nvGraphicFramePr>
        <p:xfrm>
          <a:off x="2195736" y="3284984"/>
          <a:ext cx="4464496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247456" y="1916832"/>
            <a:ext cx="489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R(t) - opór w temperaturze </a:t>
            </a: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t</a:t>
            </a:r>
            <a:r>
              <a:rPr kumimoji="0" lang="pl-PL" sz="1600" b="0" i="0" u="none" strike="noStrike" cap="none" normalizeH="0" baseline="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o</a:t>
            </a: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C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R</a:t>
            </a:r>
            <a:r>
              <a:rPr kumimoji="0" lang="pl-PL" sz="1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0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- opór w temperaturze 0</a:t>
            </a:r>
            <a:r>
              <a:rPr kumimoji="0" lang="pl-PL" sz="16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o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C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sym typeface="Symbol" pitchFamily="18" charset="2"/>
              </a:rPr>
              <a:t>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- temperaturowy współczynnik oporu (w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1/K) 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Symbol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  <a:sym typeface="Symbol" pitchFamily="18" charset="2"/>
              </a:rPr>
              <a:t></a:t>
            </a: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T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man Old Style" pitchFamily="18" charset="0"/>
              </a:rPr>
              <a:t> - przyrost temperatury (w K)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man Old Style" pitchFamily="18" charset="0"/>
              <a:sym typeface="Symbol" pitchFamily="18" charset="2"/>
            </a:endParaRPr>
          </a:p>
        </p:txBody>
      </p:sp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971600" y="2030638"/>
          <a:ext cx="3024336" cy="585166"/>
        </p:xfrm>
        <a:graphic>
          <a:graphicData uri="http://schemas.openxmlformats.org/presentationml/2006/ole">
            <p:oleObj spid="_x0000_s14338" name="Równanie" r:id="rId6" imgW="11808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45B9A54-66DB-4285-A827-97C69E26BB8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WPŁYW TEMPERATURY NA OPÓR ELEKTRYCZNY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Symbol zastępczy zawartości 9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584176"/>
          </a:xfrm>
        </p:spPr>
        <p:txBody>
          <a:bodyPr/>
          <a:lstStyle/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Opór elektryczny </a:t>
            </a:r>
            <a:r>
              <a:rPr lang="pl-PL" sz="2000" dirty="0" smtClean="0">
                <a:latin typeface="Bookman Old Style" pitchFamily="18" charset="0"/>
              </a:rPr>
              <a:t>półprzewodników maleje ze wzrostem temperatury, gdyż rośnie liczba nośników prądu.</a:t>
            </a: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10" name="Wykres 9"/>
          <p:cNvGraphicFramePr/>
          <p:nvPr/>
        </p:nvGraphicFramePr>
        <p:xfrm>
          <a:off x="1835696" y="2564904"/>
          <a:ext cx="540060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908</TotalTime>
  <Words>2249</Words>
  <Application>Microsoft Office PowerPoint</Application>
  <PresentationFormat>Pokaz na ekranie (4:3)</PresentationFormat>
  <Paragraphs>237</Paragraphs>
  <Slides>18</Slides>
  <Notes>14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18</vt:i4>
      </vt:variant>
    </vt:vector>
  </HeadingPairs>
  <TitlesOfParts>
    <vt:vector size="21" baseType="lpstr">
      <vt:lpstr>Motyw pakietu Office</vt:lpstr>
      <vt:lpstr>Równanie</vt:lpstr>
      <vt:lpstr>Microsoft Equation 3.0</vt:lpstr>
      <vt:lpstr>Treści multimedialne - kodowanie, przetwarzanie, prezentacja  Odtwarzanie treści multimedialnych</vt:lpstr>
      <vt:lpstr>           PRĄD STAŁY - podsumowanie        Elżbieta Kawecka </vt:lpstr>
      <vt:lpstr>PROGRAM WYKŁADU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Ela Kawecka</cp:lastModifiedBy>
  <cp:revision>141</cp:revision>
  <dcterms:created xsi:type="dcterms:W3CDTF">2009-06-29T13:15:16Z</dcterms:created>
  <dcterms:modified xsi:type="dcterms:W3CDTF">2014-03-02T12:42:38Z</dcterms:modified>
</cp:coreProperties>
</file>