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9" r:id="rId2"/>
    <p:sldId id="260" r:id="rId3"/>
    <p:sldId id="355" r:id="rId4"/>
    <p:sldId id="356" r:id="rId5"/>
    <p:sldId id="372" r:id="rId6"/>
    <p:sldId id="373" r:id="rId7"/>
    <p:sldId id="364" r:id="rId8"/>
    <p:sldId id="371" r:id="rId9"/>
    <p:sldId id="370" r:id="rId10"/>
    <p:sldId id="369" r:id="rId11"/>
    <p:sldId id="415" r:id="rId12"/>
    <p:sldId id="414" r:id="rId13"/>
    <p:sldId id="413" r:id="rId14"/>
    <p:sldId id="412" r:id="rId15"/>
    <p:sldId id="417" r:id="rId16"/>
    <p:sldId id="416" r:id="rId17"/>
    <p:sldId id="423" r:id="rId18"/>
    <p:sldId id="422" r:id="rId19"/>
    <p:sldId id="421" r:id="rId20"/>
    <p:sldId id="420" r:id="rId21"/>
    <p:sldId id="419" r:id="rId22"/>
    <p:sldId id="418" r:id="rId23"/>
    <p:sldId id="424" r:id="rId24"/>
    <p:sldId id="428" r:id="rId25"/>
    <p:sldId id="427" r:id="rId26"/>
    <p:sldId id="426" r:id="rId27"/>
    <p:sldId id="425" r:id="rId28"/>
    <p:sldId id="429" r:id="rId29"/>
    <p:sldId id="433" r:id="rId30"/>
    <p:sldId id="432" r:id="rId31"/>
    <p:sldId id="352" r:id="rId32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69043" autoAdjust="0"/>
  </p:normalViewPr>
  <p:slideViewPr>
    <p:cSldViewPr>
      <p:cViewPr varScale="1">
        <p:scale>
          <a:sx n="89" d="100"/>
          <a:sy n="89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6DE2B797-6BE2-4161-9968-F5AE358E13A9}" type="datetimeFigureOut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1ADF063-56F4-4F85-B089-35C10223FBD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4217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0E300-8E10-4D47-B6F8-C744BCE430B4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FA73E-89F8-4A3F-8542-60963DD1775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3255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F7360-B5D6-4432-B08D-ABCF7753ED6E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CAF76-6661-4F91-963A-5A2603FFDE6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002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8B621-F3D6-484B-AE93-00D39287D1EC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B6492-C7C5-4AA0-B018-20CD723E330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0238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24975-8F4E-48ED-9B5A-DF93759C2E04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6EDE0-5F8A-4ABB-85AD-69B9BD2BCE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8674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481D1-370E-4110-BA81-1065770269E1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463CA-F409-41E5-AF1A-13DF128C8A8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1265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754DC-BDE7-4819-9642-22EE00359BEF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98C5B-39F8-4AC3-824A-3E019B0D1A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9976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24362-12B7-4F43-B42D-491026594DAF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3F406-950E-4130-B528-5066F4BAE89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339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6080A-3DD7-48B1-9A9A-99E97ABB84F2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4ED41-DC99-4E02-9B56-8B98ACBD70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6854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B2AEB-2C2D-4433-B2ED-26CC706DC8F8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A8736-877B-484C-B3CF-66B92C2C5CF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2912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EF33F-A40A-4A53-851D-09E67D702646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5446-8CA5-4C16-8486-B7BE213D11E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7927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02F4-AFEF-48E8-B085-90F2446B9B28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0988E-4657-45FB-8718-1CF516AF43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4194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5B988E3-9044-44BA-82B8-D2816F264E72}" type="datetime1">
              <a:rPr lang="pl-PL"/>
              <a:pPr>
                <a:defRPr/>
              </a:pPr>
              <a:t>2014-09-17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9108D70-C85D-42AD-B4E0-4885ED83731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hyperlink" Target="http://images.google.pl/imgres?imgurl=http://www.swieczak.pl/pliki/komputery/komputer.jpg&amp;imgrefurl=http://pamietnika.bloog.pl/kat,0,m,1,r,2009,index.html&amp;usg=__bGfE7Oy0mEdsE5H1g-ZKEBrBMLU=&amp;h=300&amp;w=400&amp;sz=15&amp;hl=pl&amp;start=1&amp;sig2=OFPBS35IpA7KdZgJ6potuA&amp;tbnid=KJbG-QImznsjMM:&amp;tbnh=93&amp;tbnw=124&amp;prev=/images?q=komputer&amp;gbv=2&amp;hl=pl&amp;sa=G&amp;ei=5x1KSsTJDsmzsgap3PyCCg" TargetMode="Externa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tm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tmp"/><Relationship Id="rId4" Type="http://schemas.openxmlformats.org/officeDocument/2006/relationships/image" Target="../media/image28.tm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tm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tm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tmp"/><Relationship Id="rId11" Type="http://schemas.openxmlformats.org/officeDocument/2006/relationships/image" Target="../media/image43.png"/><Relationship Id="rId5" Type="http://schemas.openxmlformats.org/officeDocument/2006/relationships/image" Target="../media/image37.tmp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tmp"/><Relationship Id="rId3" Type="http://schemas.openxmlformats.org/officeDocument/2006/relationships/image" Target="../media/image66.tmp"/><Relationship Id="rId7" Type="http://schemas.openxmlformats.org/officeDocument/2006/relationships/image" Target="../media/image70.tm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tmp"/><Relationship Id="rId5" Type="http://schemas.openxmlformats.org/officeDocument/2006/relationships/image" Target="../media/image68.tmp"/><Relationship Id="rId4" Type="http://schemas.openxmlformats.org/officeDocument/2006/relationships/image" Target="../media/image67.tmp"/><Relationship Id="rId9" Type="http://schemas.openxmlformats.org/officeDocument/2006/relationships/image" Target="../media/image72.tmp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 smtClean="0"/>
              <a:t>Treści multimedialne - kodowanie, przetwarzanie, prezentacja</a:t>
            </a:r>
            <a:r>
              <a:rPr lang="pl-PL" sz="3600" smtClean="0"/>
              <a:t/>
            </a:r>
            <a:br>
              <a:rPr lang="pl-PL" sz="3600" smtClean="0"/>
            </a:br>
            <a:r>
              <a:rPr lang="pl-PL" sz="1600" smtClean="0"/>
              <a:t/>
            </a:r>
            <a:br>
              <a:rPr lang="pl-PL" sz="1600" smtClean="0"/>
            </a:br>
            <a:r>
              <a:rPr 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3076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DA745B2-BC2F-4FE6-A28A-C9CE062EF4CD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3078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9D2C037-D65A-439E-832A-188CFE43E1FE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099" name="Tytuł 5"/>
          <p:cNvSpPr>
            <a:spLocks noGrp="1"/>
          </p:cNvSpPr>
          <p:nvPr>
            <p:ph type="title"/>
          </p:nvPr>
        </p:nvSpPr>
        <p:spPr>
          <a:xfrm>
            <a:off x="323527" y="188913"/>
            <a:ext cx="7344817" cy="4752975"/>
          </a:xfrm>
        </p:spPr>
        <p:txBody>
          <a:bodyPr anchor="t"/>
          <a:lstStyle/>
          <a:p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40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Od </a:t>
            </a:r>
            <a:r>
              <a:rPr lang="pl-PL" sz="40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chaosu do bazy danych</a:t>
            </a:r>
            <a:br>
              <a:rPr lang="pl-PL" sz="40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40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40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28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Andrzej Ptasznik</a:t>
            </a:r>
            <a:r>
              <a:rPr lang="pl-PL" sz="36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6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endParaRPr lang="pl-PL" sz="3200" b="1" dirty="0" smtClean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Podstawowe definicje</a:t>
            </a:r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7C51729-1E96-4382-9544-9F3D9895A665}" type="slidenum">
              <a:rPr lang="pl-PL" sz="28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pl-PL" sz="28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Schemat blokowy: proces alternatywny 4"/>
          <p:cNvSpPr/>
          <p:nvPr/>
        </p:nvSpPr>
        <p:spPr>
          <a:xfrm>
            <a:off x="350457" y="1580377"/>
            <a:ext cx="5181600" cy="981075"/>
          </a:xfrm>
          <a:prstGeom prst="flowChartAlternateProcess">
            <a:avLst/>
          </a:prstGeom>
          <a:noFill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600" algn="just">
              <a:lnSpc>
                <a:spcPct val="150000"/>
              </a:lnSpc>
              <a:spcAft>
                <a:spcPts val="1000"/>
              </a:spcAft>
            </a:pPr>
            <a:r>
              <a:rPr lang="pl-PL" sz="105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pl-PL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50000"/>
              </a:lnSpc>
              <a:spcAft>
                <a:spcPts val="1000"/>
              </a:spcAft>
            </a:pPr>
            <a:r>
              <a:rPr lang="pl-PL" sz="1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Dane to liczby, znaki, symbole (i cokolwiek innego) zapisane w celu ich przetwarzania. </a:t>
            </a:r>
            <a:endParaRPr lang="pl-PL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5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Pole tekstowe 43"/>
          <p:cNvSpPr txBox="1"/>
          <p:nvPr/>
        </p:nvSpPr>
        <p:spPr>
          <a:xfrm>
            <a:off x="2566961" y="1447027"/>
            <a:ext cx="675984" cy="26670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DANE</a:t>
            </a:r>
            <a:endParaRPr lang="pl-PL" sz="12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Schemat blokowy: proces alternatywny 6"/>
          <p:cNvSpPr/>
          <p:nvPr/>
        </p:nvSpPr>
        <p:spPr>
          <a:xfrm>
            <a:off x="395535" y="3028288"/>
            <a:ext cx="5181600" cy="1208628"/>
          </a:xfrm>
          <a:prstGeom prst="flowChartAlternateProcess">
            <a:avLst/>
          </a:prstGeom>
          <a:noFill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sz="105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pl-PL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pl-PL" sz="1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Informacja to taki czynnik, któremu człowiek może przypisać określony sens (znaczenie), aby móc ją wykorzystywać do różnych celów. </a:t>
            </a:r>
            <a:endParaRPr lang="pl-PL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5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8" name="Pole tekstowe 45"/>
          <p:cNvSpPr txBox="1"/>
          <p:nvPr/>
        </p:nvSpPr>
        <p:spPr>
          <a:xfrm>
            <a:off x="2271634" y="2763738"/>
            <a:ext cx="1429401" cy="305222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INFORMACJA</a:t>
            </a:r>
            <a:endParaRPr lang="pl-PL" sz="12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Schemat blokowy: proces alternatywny 8"/>
          <p:cNvSpPr/>
          <p:nvPr/>
        </p:nvSpPr>
        <p:spPr>
          <a:xfrm>
            <a:off x="418218" y="4797152"/>
            <a:ext cx="5181600" cy="1728191"/>
          </a:xfrm>
          <a:prstGeom prst="flowChartAlternateProcess">
            <a:avLst/>
          </a:prstGeom>
          <a:noFill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pl-PL" sz="105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pl-PL" sz="105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50000"/>
              </a:lnSpc>
              <a:spcAft>
                <a:spcPts val="1000"/>
              </a:spcAft>
            </a:pPr>
            <a:r>
              <a:rPr lang="pl-PL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Wiedza to (zgodnie z prastarą definicją Platona </a:t>
            </a:r>
            <a:r>
              <a:rPr lang="pl-PL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r>
              <a:rPr lang="pl-PL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)</a:t>
            </a:r>
            <a:r>
              <a:rPr lang="pl-PL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ogół wiarygodnych informacji </a:t>
            </a:r>
            <a:r>
              <a:rPr lang="pl-PL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pl-PL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l-PL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</a:t>
            </a:r>
            <a:r>
              <a:rPr lang="pl-PL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rzeczywistości wraz z umiejętnością ich wykorzystywania. </a:t>
            </a:r>
            <a:endParaRPr lang="pl-PL" sz="1600" b="1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5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0" name="Pole tekstowe 48"/>
          <p:cNvSpPr txBox="1"/>
          <p:nvPr/>
        </p:nvSpPr>
        <p:spPr>
          <a:xfrm>
            <a:off x="2516741" y="4619674"/>
            <a:ext cx="1047147" cy="25527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2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WIEDZA</a:t>
            </a:r>
            <a:endParaRPr lang="pl-PL" sz="12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403648" y="723786"/>
            <a:ext cx="6742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Kilka definicji na  dobry początek</a:t>
            </a:r>
            <a:endParaRPr lang="pl-P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chemat blokowy: proces alternatywny 11"/>
          <p:cNvSpPr/>
          <p:nvPr/>
        </p:nvSpPr>
        <p:spPr>
          <a:xfrm>
            <a:off x="6228184" y="1736588"/>
            <a:ext cx="2449066" cy="971550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600" algn="just">
              <a:lnSpc>
                <a:spcPct val="150000"/>
              </a:lnSpc>
              <a:spcAft>
                <a:spcPts val="1000"/>
              </a:spcAft>
            </a:pPr>
            <a:r>
              <a:rPr lang="pl-PL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</a:t>
            </a:r>
            <a:endParaRPr lang="pl-PL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50000"/>
              </a:lnSpc>
              <a:spcAft>
                <a:spcPts val="1000"/>
              </a:spcAft>
            </a:pPr>
            <a:r>
              <a:rPr lang="pl-PL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/…/---/…/</a:t>
            </a:r>
            <a:endParaRPr lang="pl-PL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5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3" name="Pole tekstowe 51"/>
          <p:cNvSpPr txBox="1"/>
          <p:nvPr/>
        </p:nvSpPr>
        <p:spPr>
          <a:xfrm>
            <a:off x="6732241" y="1603238"/>
            <a:ext cx="1545194" cy="34290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Zapisane dane</a:t>
            </a:r>
          </a:p>
        </p:txBody>
      </p:sp>
      <p:sp>
        <p:nvSpPr>
          <p:cNvPr id="14" name="Schemat blokowy: proces alternatywny 13"/>
          <p:cNvSpPr/>
          <p:nvPr/>
        </p:nvSpPr>
        <p:spPr>
          <a:xfrm>
            <a:off x="6156177" y="3320950"/>
            <a:ext cx="2509958" cy="1116162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600" algn="just">
              <a:lnSpc>
                <a:spcPct val="150000"/>
              </a:lnSpc>
              <a:spcAft>
                <a:spcPts val="1000"/>
              </a:spcAft>
            </a:pPr>
            <a:r>
              <a:rPr lang="pl-PL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</a:t>
            </a:r>
            <a:endParaRPr lang="pl-PL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just">
              <a:lnSpc>
                <a:spcPct val="150000"/>
              </a:lnSpc>
              <a:spcAft>
                <a:spcPts val="1000"/>
              </a:spcAft>
            </a:pPr>
            <a:r>
              <a:rPr lang="pl-PL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</a:t>
            </a:r>
            <a:r>
              <a:rPr lang="pl-PL" sz="20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</a:t>
            </a:r>
            <a:r>
              <a:rPr lang="pl-PL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S.O.S</a:t>
            </a:r>
            <a:endParaRPr lang="pl-PL" sz="105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5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5" name="Pole tekstowe 53"/>
          <p:cNvSpPr txBox="1"/>
          <p:nvPr/>
        </p:nvSpPr>
        <p:spPr>
          <a:xfrm>
            <a:off x="6635744" y="3020913"/>
            <a:ext cx="1680672" cy="60007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Zinterpretowane </a:t>
            </a:r>
            <a:r>
              <a:rPr lang="pl-PL" sz="12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dane (informacja</a:t>
            </a:r>
            <a:r>
              <a:rPr lang="pl-PL" sz="1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6" name="Schemat blokowy: proces alternatywny 15"/>
          <p:cNvSpPr/>
          <p:nvPr/>
        </p:nvSpPr>
        <p:spPr>
          <a:xfrm>
            <a:off x="5940152" y="5054304"/>
            <a:ext cx="2952328" cy="1255016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28600" algn="ctr">
              <a:lnSpc>
                <a:spcPct val="150000"/>
              </a:lnSpc>
              <a:spcAft>
                <a:spcPts val="1000"/>
              </a:spcAft>
            </a:pPr>
            <a:endParaRPr lang="pl-PL" sz="1600" b="1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28600" algn="ctr">
              <a:lnSpc>
                <a:spcPct val="150000"/>
              </a:lnSpc>
              <a:spcAft>
                <a:spcPts val="1000"/>
              </a:spcAft>
            </a:pPr>
            <a:r>
              <a:rPr lang="pl-PL" sz="16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Procedura działania po uzyskaniu sygnału S.O.S</a:t>
            </a:r>
            <a:endParaRPr lang="pl-PL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5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Wymóg porządkowania danych</a:t>
            </a:r>
          </a:p>
        </p:txBody>
      </p:sp>
      <p:sp>
        <p:nvSpPr>
          <p:cNvPr id="717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9C56FBA-DCBD-4C0F-9612-2A0D47468F03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6" name="Symbol zastępczy stopki 9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</a:rPr>
              <a:t>informatyka +</a:t>
            </a:r>
          </a:p>
        </p:txBody>
      </p:sp>
      <p:sp>
        <p:nvSpPr>
          <p:cNvPr id="7" name="Symbol zastępczy numeru slajdu 8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pl-PL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/>
            <a:fld id="{6F27BC22-023E-44AE-A1C3-70818B6C67DB}" type="slidenum">
              <a:rPr lang="pl-PL" sz="2800" smtClean="0">
                <a:solidFill>
                  <a:schemeClr val="bg1"/>
                </a:solidFill>
              </a:rPr>
              <a:pPr eaLnBrk="1" hangingPunct="1"/>
              <a:t>4</a:t>
            </a:fld>
            <a:endParaRPr lang="pl-PL" sz="2800">
              <a:solidFill>
                <a:schemeClr val="bg1"/>
              </a:solidFill>
            </a:endParaRPr>
          </a:p>
        </p:txBody>
      </p:sp>
      <p:pic>
        <p:nvPicPr>
          <p:cNvPr id="8" name="Picture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285875"/>
            <a:ext cx="4788024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ole tekstowe 8"/>
          <p:cNvSpPr txBox="1">
            <a:spLocks noChangeArrowheads="1"/>
          </p:cNvSpPr>
          <p:nvPr/>
        </p:nvSpPr>
        <p:spPr bwMode="auto">
          <a:xfrm>
            <a:off x="213743" y="1312084"/>
            <a:ext cx="4142233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sz="2800" dirty="0" smtClean="0"/>
              <a:t>Gromadzenie danych zapewnia porządek, gdyż w przeciwnym razie nie damy sobie rady w sytuacji ogromnej ich ilości.</a:t>
            </a:r>
            <a:endParaRPr lang="pl-PL" sz="2800" dirty="0"/>
          </a:p>
        </p:txBody>
      </p:sp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0" y="5286375"/>
            <a:ext cx="9144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l-PL" sz="2400" b="1" dirty="0">
                <a:solidFill>
                  <a:schemeClr val="tx2"/>
                </a:solidFill>
              </a:rPr>
              <a:t>Jak sprawnie gromadzić dane zachowując możliwość ich </a:t>
            </a:r>
            <a:r>
              <a:rPr lang="pl-PL" sz="2400" b="1" dirty="0" smtClean="0">
                <a:solidFill>
                  <a:schemeClr val="tx2"/>
                </a:solidFill>
              </a:rPr>
              <a:t>wykorzystania?</a:t>
            </a:r>
            <a:endParaRPr lang="pl-PL" sz="2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Baza danych</a:t>
            </a:r>
          </a:p>
        </p:txBody>
      </p:sp>
      <p:sp>
        <p:nvSpPr>
          <p:cNvPr id="8196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1E61350-9877-40E6-AA09-9630D82AB59D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 bwMode="auto">
          <a:xfrm>
            <a:off x="467544" y="774700"/>
            <a:ext cx="7772400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pl-PL" sz="32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Bazy danych </a:t>
            </a:r>
          </a:p>
        </p:txBody>
      </p:sp>
      <p:sp>
        <p:nvSpPr>
          <p:cNvPr id="6" name="Prostokąt 6"/>
          <p:cNvSpPr>
            <a:spLocks noChangeArrowheads="1"/>
          </p:cNvSpPr>
          <p:nvPr/>
        </p:nvSpPr>
        <p:spPr bwMode="auto">
          <a:xfrm>
            <a:off x="285750" y="1571625"/>
            <a:ext cx="471829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sz="2400" b="1" dirty="0"/>
              <a:t>Baza danych</a:t>
            </a:r>
            <a:r>
              <a:rPr lang="pl-PL" sz="2400" dirty="0"/>
              <a:t> to zbiór danych zapisanych w ściśle określony sposób w strukturach odpowiadających założonemu modelowi danych.</a:t>
            </a:r>
            <a:endParaRPr lang="pl-PL" sz="2400" b="1" dirty="0"/>
          </a:p>
        </p:txBody>
      </p:sp>
      <p:sp>
        <p:nvSpPr>
          <p:cNvPr id="7" name="Prostokąt 7"/>
          <p:cNvSpPr>
            <a:spLocks noChangeArrowheads="1"/>
          </p:cNvSpPr>
          <p:nvPr/>
        </p:nvSpPr>
        <p:spPr bwMode="auto">
          <a:xfrm>
            <a:off x="285750" y="5072063"/>
            <a:ext cx="85010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sz="2400" dirty="0"/>
              <a:t>Aktualnie najczęściej wykorzystuje się bazy danych oparte na relacyjnym modelu </a:t>
            </a:r>
            <a:r>
              <a:rPr lang="pl-PL" sz="2400" dirty="0" smtClean="0"/>
              <a:t>danych.</a:t>
            </a:r>
            <a:endParaRPr lang="pl-PL" sz="24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1700808"/>
            <a:ext cx="2613025" cy="3240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Bazy danych</a:t>
            </a:r>
          </a:p>
        </p:txBody>
      </p:sp>
      <p:sp>
        <p:nvSpPr>
          <p:cNvPr id="8196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1E61350-9877-40E6-AA09-9630D82AB59D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 bwMode="auto">
          <a:xfrm>
            <a:off x="457200" y="442912"/>
            <a:ext cx="8229600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l-PL" sz="3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Bazy danych </a:t>
            </a:r>
          </a:p>
        </p:txBody>
      </p:sp>
      <p:sp>
        <p:nvSpPr>
          <p:cNvPr id="6" name="Symbol zastępczy stopki 3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l-PL" sz="2800" smtClean="0">
                <a:solidFill>
                  <a:schemeClr val="bg1"/>
                </a:solidFill>
              </a:rPr>
              <a:t>informatyka +</a:t>
            </a:r>
          </a:p>
        </p:txBody>
      </p:sp>
      <p:sp>
        <p:nvSpPr>
          <p:cNvPr id="7" name="Symbol zastępczy numeru slajdu 4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pl-PL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/>
            <a:fld id="{82B41C4B-36A5-4737-BFCC-B149A8DE88CF}" type="slidenum">
              <a:rPr lang="pl-PL" sz="2800" smtClean="0">
                <a:solidFill>
                  <a:schemeClr val="bg1"/>
                </a:solidFill>
              </a:rPr>
              <a:pPr eaLnBrk="1" hangingPunct="1"/>
              <a:t>6</a:t>
            </a:fld>
            <a:endParaRPr lang="pl-PL" sz="280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86625" y="4714875"/>
            <a:ext cx="1714500" cy="1500188"/>
          </a:xfr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3571875"/>
            <a:ext cx="1452563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" y="1243457"/>
            <a:ext cx="4500563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214938"/>
            <a:ext cx="15001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az 11" descr="200px-Google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5715000"/>
            <a:ext cx="190500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pole tekstowe 10"/>
          <p:cNvSpPr txBox="1">
            <a:spLocks noChangeArrowheads="1"/>
          </p:cNvSpPr>
          <p:nvPr/>
        </p:nvSpPr>
        <p:spPr bwMode="auto">
          <a:xfrm>
            <a:off x="4644008" y="1243457"/>
            <a:ext cx="4320480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sz="2400" dirty="0"/>
              <a:t>Codziennie korzystamy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z </a:t>
            </a:r>
            <a:r>
              <a:rPr lang="pl-PL" sz="2400" dirty="0"/>
              <a:t>różnych baz danych</a:t>
            </a:r>
            <a:r>
              <a:rPr lang="pl-PL" sz="2800" b="1" dirty="0"/>
              <a:t>:</a:t>
            </a:r>
          </a:p>
        </p:txBody>
      </p:sp>
      <p:cxnSp>
        <p:nvCxnSpPr>
          <p:cNvPr id="14" name="Łącznik prosty ze strzałką 13"/>
          <p:cNvCxnSpPr>
            <a:endCxn id="10" idx="2"/>
          </p:cNvCxnSpPr>
          <p:nvPr/>
        </p:nvCxnSpPr>
        <p:spPr>
          <a:xfrm rot="5400000" flipH="1" flipV="1">
            <a:off x="582551" y="3714401"/>
            <a:ext cx="2057400" cy="12874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5286375" y="2143125"/>
            <a:ext cx="29384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sz="2000" dirty="0"/>
              <a:t>Rozkład jazdy pociągów</a:t>
            </a:r>
          </a:p>
        </p:txBody>
      </p:sp>
      <p:sp>
        <p:nvSpPr>
          <p:cNvPr id="16" name="pole tekstowe 15"/>
          <p:cNvSpPr txBox="1">
            <a:spLocks noChangeArrowheads="1"/>
          </p:cNvSpPr>
          <p:nvPr/>
        </p:nvSpPr>
        <p:spPr bwMode="auto">
          <a:xfrm>
            <a:off x="5286375" y="2500313"/>
            <a:ext cx="2774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dirty="0"/>
              <a:t>Korzystanie z bankomatu</a:t>
            </a:r>
          </a:p>
        </p:txBody>
      </p:sp>
      <p:cxnSp>
        <p:nvCxnSpPr>
          <p:cNvPr id="17" name="Łącznik prosty ze strzałką 16"/>
          <p:cNvCxnSpPr>
            <a:stCxn id="8" idx="0"/>
            <a:endCxn id="16" idx="3"/>
          </p:cNvCxnSpPr>
          <p:nvPr/>
        </p:nvCxnSpPr>
        <p:spPr>
          <a:xfrm rot="16200000" flipV="1">
            <a:off x="7087394" y="3658394"/>
            <a:ext cx="2030412" cy="82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ole tekstowe 17"/>
          <p:cNvSpPr txBox="1">
            <a:spLocks noChangeArrowheads="1"/>
          </p:cNvSpPr>
          <p:nvPr/>
        </p:nvSpPr>
        <p:spPr bwMode="auto">
          <a:xfrm>
            <a:off x="5357813" y="2857500"/>
            <a:ext cx="25003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dirty="0"/>
              <a:t>Korzystanie z pomocy i podpowiedzi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różnych programach</a:t>
            </a:r>
          </a:p>
        </p:txBody>
      </p:sp>
      <p:cxnSp>
        <p:nvCxnSpPr>
          <p:cNvPr id="19" name="Łącznik prosty ze strzałką 18"/>
          <p:cNvCxnSpPr>
            <a:stCxn id="18" idx="1"/>
            <a:endCxn id="9" idx="3"/>
          </p:cNvCxnSpPr>
          <p:nvPr/>
        </p:nvCxnSpPr>
        <p:spPr>
          <a:xfrm rot="10800000" flipV="1">
            <a:off x="3595688" y="3319463"/>
            <a:ext cx="1762125" cy="895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ole tekstowe 19"/>
          <p:cNvSpPr txBox="1">
            <a:spLocks noChangeArrowheads="1"/>
          </p:cNvSpPr>
          <p:nvPr/>
        </p:nvSpPr>
        <p:spPr bwMode="auto">
          <a:xfrm>
            <a:off x="5357813" y="3857625"/>
            <a:ext cx="28368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dirty="0"/>
              <a:t>Wyszukiwarki internetowe</a:t>
            </a:r>
          </a:p>
        </p:txBody>
      </p:sp>
      <p:cxnSp>
        <p:nvCxnSpPr>
          <p:cNvPr id="21" name="Łącznik prosty ze strzałką 20"/>
          <p:cNvCxnSpPr>
            <a:stCxn id="20" idx="2"/>
            <a:endCxn id="12" idx="0"/>
          </p:cNvCxnSpPr>
          <p:nvPr/>
        </p:nvCxnSpPr>
        <p:spPr>
          <a:xfrm rot="5400000">
            <a:off x="5049838" y="3987800"/>
            <a:ext cx="1487487" cy="19669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847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Relacyjny model danych</a:t>
            </a:r>
          </a:p>
        </p:txBody>
      </p:sp>
      <p:sp>
        <p:nvSpPr>
          <p:cNvPr id="9220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EA8F348-6B46-433B-9BB0-292D0A709DDB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6" name="Symbol zastępczy stopki 7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l-PL" sz="2400" dirty="0" smtClean="0">
                <a:solidFill>
                  <a:schemeClr val="bg1"/>
                </a:solidFill>
              </a:rPr>
              <a:t>informatyka +</a:t>
            </a:r>
          </a:p>
        </p:txBody>
      </p:sp>
      <p:sp>
        <p:nvSpPr>
          <p:cNvPr id="7" name="Symbol zastępczy numeru slajdu 6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pl-PL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/>
            <a:fld id="{8533E658-E6FD-4193-9AC7-BFBCA29F9EBB}" type="slidenum">
              <a:rPr lang="pl-PL" sz="2400" smtClean="0">
                <a:solidFill>
                  <a:schemeClr val="bg1"/>
                </a:solidFill>
              </a:rPr>
              <a:pPr eaLnBrk="1" hangingPunct="1"/>
              <a:t>7</a:t>
            </a:fld>
            <a:endParaRPr lang="pl-PL" sz="2400">
              <a:solidFill>
                <a:schemeClr val="bg1"/>
              </a:solidFill>
            </a:endParaRPr>
          </a:p>
        </p:txBody>
      </p:sp>
      <p:pic>
        <p:nvPicPr>
          <p:cNvPr id="8" name="Obraz 8" descr="blackboard_math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2116138"/>
            <a:ext cx="1643063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 8"/>
          <p:cNvSpPr>
            <a:spLocks noChangeArrowheads="1"/>
          </p:cNvSpPr>
          <p:nvPr/>
        </p:nvSpPr>
        <p:spPr bwMode="auto">
          <a:xfrm>
            <a:off x="357188" y="1285875"/>
            <a:ext cx="59293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sz="2400" dirty="0"/>
              <a:t>Sposób  modelowania danych w którym podstawowym pojęciem jest tabela.</a:t>
            </a:r>
          </a:p>
        </p:txBody>
      </p:sp>
      <p:sp>
        <p:nvSpPr>
          <p:cNvPr id="10" name="Prostokąt 9"/>
          <p:cNvSpPr>
            <a:spLocks noChangeArrowheads="1"/>
          </p:cNvSpPr>
          <p:nvPr/>
        </p:nvSpPr>
        <p:spPr bwMode="auto">
          <a:xfrm>
            <a:off x="416573" y="2501900"/>
            <a:ext cx="60721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sz="2400" dirty="0"/>
              <a:t>Relacja jest pojęciem matematycznym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(</a:t>
            </a:r>
            <a:r>
              <a:rPr lang="pl-PL" sz="2400" dirty="0"/>
              <a:t>z dziedziny teorii zbiorów) i cały model relacyjny jest doskonale opisany przez matematyków.</a:t>
            </a:r>
          </a:p>
        </p:txBody>
      </p:sp>
      <p:sp>
        <p:nvSpPr>
          <p:cNvPr id="11" name="Prostokąt 10"/>
          <p:cNvSpPr>
            <a:spLocks noChangeArrowheads="1"/>
          </p:cNvSpPr>
          <p:nvPr/>
        </p:nvSpPr>
        <p:spPr bwMode="auto">
          <a:xfrm>
            <a:off x="416574" y="4293096"/>
            <a:ext cx="5727052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sz="2400" dirty="0">
                <a:latin typeface="+mn-lt"/>
              </a:rPr>
              <a:t>Dobra interpretacja matematyczna pozwoliła zrealizować dobre oprogramowanie obsługujące relacyjne bazy danych</a:t>
            </a:r>
            <a:r>
              <a:rPr lang="pl-PL" sz="2400" dirty="0">
                <a:latin typeface="Verdana" panose="020B0604030504040204" pitchFamily="34" charset="0"/>
              </a:rPr>
              <a:t>.</a:t>
            </a:r>
          </a:p>
        </p:txBody>
      </p:sp>
      <p:pic>
        <p:nvPicPr>
          <p:cNvPr id="12" name="Obraz 11" descr="tabelk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1000125"/>
            <a:ext cx="19288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6" descr="undefined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4786313"/>
            <a:ext cx="1643062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Tabele</a:t>
            </a:r>
          </a:p>
        </p:txBody>
      </p:sp>
      <p:sp>
        <p:nvSpPr>
          <p:cNvPr id="1024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B894D56-C73E-448D-8412-38906393AA15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5" name="Kanwa 153"/>
          <p:cNvGrpSpPr/>
          <p:nvPr/>
        </p:nvGrpSpPr>
        <p:grpSpPr>
          <a:xfrm>
            <a:off x="143508" y="792151"/>
            <a:ext cx="3960440" cy="1152128"/>
            <a:chOff x="0" y="0"/>
            <a:chExt cx="5734050" cy="1724025"/>
          </a:xfrm>
        </p:grpSpPr>
        <p:sp>
          <p:nvSpPr>
            <p:cNvPr id="6" name="Prostokąt 5"/>
            <p:cNvSpPr/>
            <p:nvPr/>
          </p:nvSpPr>
          <p:spPr>
            <a:xfrm>
              <a:off x="0" y="0"/>
              <a:ext cx="5734050" cy="172402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0975" y="275250"/>
              <a:ext cx="5134950" cy="1324950"/>
            </a:xfrm>
            <a:prstGeom prst="rect">
              <a:avLst/>
            </a:prstGeom>
          </p:spPr>
        </p:pic>
      </p:grpSp>
      <p:pic>
        <p:nvPicPr>
          <p:cNvPr id="8" name="Obraz 7"/>
          <p:cNvPicPr/>
          <p:nvPr/>
        </p:nvPicPr>
        <p:blipFill>
          <a:blip r:embed="rId4"/>
          <a:stretch>
            <a:fillRect/>
          </a:stretch>
        </p:blipFill>
        <p:spPr>
          <a:xfrm>
            <a:off x="196852" y="2065867"/>
            <a:ext cx="3938601" cy="1078501"/>
          </a:xfrm>
          <a:prstGeom prst="rect">
            <a:avLst/>
          </a:prstGeom>
        </p:spPr>
      </p:pic>
      <p:pic>
        <p:nvPicPr>
          <p:cNvPr id="9" name="Obraz 8"/>
          <p:cNvPicPr/>
          <p:nvPr/>
        </p:nvPicPr>
        <p:blipFill>
          <a:blip r:embed="rId5"/>
          <a:stretch>
            <a:fillRect/>
          </a:stretch>
        </p:blipFill>
        <p:spPr>
          <a:xfrm>
            <a:off x="159302" y="3270570"/>
            <a:ext cx="3928851" cy="1008112"/>
          </a:xfrm>
          <a:prstGeom prst="rect">
            <a:avLst/>
          </a:prstGeom>
        </p:spPr>
      </p:pic>
      <p:pic>
        <p:nvPicPr>
          <p:cNvPr id="10" name="Obraz 9"/>
          <p:cNvPicPr/>
          <p:nvPr/>
        </p:nvPicPr>
        <p:blipFill>
          <a:blip r:embed="rId6"/>
          <a:stretch>
            <a:fillRect/>
          </a:stretch>
        </p:blipFill>
        <p:spPr>
          <a:xfrm>
            <a:off x="196852" y="4473184"/>
            <a:ext cx="4000859" cy="1105691"/>
          </a:xfrm>
          <a:prstGeom prst="rect">
            <a:avLst/>
          </a:prstGeom>
        </p:spPr>
      </p:pic>
      <p:grpSp>
        <p:nvGrpSpPr>
          <p:cNvPr id="11" name="Kanwa 371"/>
          <p:cNvGrpSpPr/>
          <p:nvPr/>
        </p:nvGrpSpPr>
        <p:grpSpPr>
          <a:xfrm>
            <a:off x="177430" y="5670557"/>
            <a:ext cx="4039702" cy="1142819"/>
            <a:chOff x="0" y="0"/>
            <a:chExt cx="5715000" cy="2247900"/>
          </a:xfrm>
        </p:grpSpPr>
        <p:sp>
          <p:nvSpPr>
            <p:cNvPr id="12" name="Prostokąt 11"/>
            <p:cNvSpPr/>
            <p:nvPr/>
          </p:nvSpPr>
          <p:spPr>
            <a:xfrm>
              <a:off x="0" y="0"/>
              <a:ext cx="5715000" cy="22479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13" name="Obraz 1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06686" y="97973"/>
              <a:ext cx="5325846" cy="2038218"/>
            </a:xfrm>
            <a:prstGeom prst="rect">
              <a:avLst/>
            </a:prstGeom>
          </p:spPr>
        </p:pic>
      </p:grpSp>
      <p:sp>
        <p:nvSpPr>
          <p:cNvPr id="14" name="Objaśnienie owalne 13"/>
          <p:cNvSpPr/>
          <p:nvPr/>
        </p:nvSpPr>
        <p:spPr>
          <a:xfrm>
            <a:off x="4355976" y="792151"/>
            <a:ext cx="4176464" cy="751751"/>
          </a:xfrm>
          <a:prstGeom prst="wedgeEllipseCallout">
            <a:avLst>
              <a:gd name="adj1" fmla="val -57532"/>
              <a:gd name="adj2" fmla="val -1006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Tabela nieokreślona</a:t>
            </a:r>
            <a:endParaRPr lang="pl-PL" dirty="0"/>
          </a:p>
        </p:txBody>
      </p:sp>
      <p:sp>
        <p:nvSpPr>
          <p:cNvPr id="15" name="Objaśnienie owalne 14"/>
          <p:cNvSpPr/>
          <p:nvPr/>
        </p:nvSpPr>
        <p:spPr>
          <a:xfrm>
            <a:off x="4644008" y="2114390"/>
            <a:ext cx="4176464" cy="751751"/>
          </a:xfrm>
          <a:prstGeom prst="wedgeEllipseCallout">
            <a:avLst>
              <a:gd name="adj1" fmla="val -61702"/>
              <a:gd name="adj2" fmla="val -195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Tabela „chaotyczna”</a:t>
            </a:r>
            <a:endParaRPr lang="pl-PL" dirty="0"/>
          </a:p>
        </p:txBody>
      </p:sp>
      <p:sp>
        <p:nvSpPr>
          <p:cNvPr id="16" name="Objaśnienie owalne 15"/>
          <p:cNvSpPr/>
          <p:nvPr/>
        </p:nvSpPr>
        <p:spPr>
          <a:xfrm>
            <a:off x="4677409" y="3436629"/>
            <a:ext cx="4176464" cy="751751"/>
          </a:xfrm>
          <a:prstGeom prst="wedgeEllipseCallout">
            <a:avLst>
              <a:gd name="adj1" fmla="val -61702"/>
              <a:gd name="adj2" fmla="val -195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Tabela o określonym przeznaczeniu</a:t>
            </a:r>
            <a:endParaRPr lang="pl-PL" dirty="0"/>
          </a:p>
        </p:txBody>
      </p:sp>
      <p:sp>
        <p:nvSpPr>
          <p:cNvPr id="17" name="Objaśnienie owalne 16"/>
          <p:cNvSpPr/>
          <p:nvPr/>
        </p:nvSpPr>
        <p:spPr>
          <a:xfrm>
            <a:off x="4788024" y="4650153"/>
            <a:ext cx="4176464" cy="751751"/>
          </a:xfrm>
          <a:prstGeom prst="wedgeEllipseCallout">
            <a:avLst>
              <a:gd name="adj1" fmla="val -61702"/>
              <a:gd name="adj2" fmla="val -195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Tabela o określonej strukturze  </a:t>
            </a:r>
            <a:endParaRPr lang="pl-PL" dirty="0"/>
          </a:p>
        </p:txBody>
      </p:sp>
      <p:sp>
        <p:nvSpPr>
          <p:cNvPr id="18" name="Objaśnienie owalne 17"/>
          <p:cNvSpPr/>
          <p:nvPr/>
        </p:nvSpPr>
        <p:spPr>
          <a:xfrm>
            <a:off x="4967536" y="5863677"/>
            <a:ext cx="3852936" cy="751751"/>
          </a:xfrm>
          <a:prstGeom prst="wedgeEllipseCallout">
            <a:avLst>
              <a:gd name="adj1" fmla="val -61702"/>
              <a:gd name="adj2" fmla="val -195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Tabela wraz </a:t>
            </a:r>
            <a:br>
              <a:rPr lang="pl-PL" dirty="0" smtClean="0"/>
            </a:br>
            <a:r>
              <a:rPr lang="pl-PL" dirty="0" smtClean="0"/>
              <a:t>z zawartością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Cechy modelu relacyjnego</a:t>
            </a:r>
          </a:p>
        </p:txBody>
      </p:sp>
      <p:sp>
        <p:nvSpPr>
          <p:cNvPr id="1126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5958123-56A6-4FED-9C80-22E1811DFC6B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1187624" y="1916832"/>
            <a:ext cx="6048672" cy="1066800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449580" algn="ctr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sz="1400" b="1" i="1" kern="50" dirty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> </a:t>
            </a:r>
            <a:endParaRPr lang="pl-PL" sz="1200" kern="50" dirty="0">
              <a:effectLst/>
              <a:latin typeface="Times New Roman" panose="02020603050405020304" pitchFamily="18" charset="0"/>
              <a:ea typeface="Lucida Sans Unicode" panose="020B0602030504020204" pitchFamily="34" charset="0"/>
            </a:endParaRPr>
          </a:p>
          <a:p>
            <a:pPr marL="449580" algn="ctr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b="1" kern="50" dirty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>Każda tabela w bazie danych </a:t>
            </a:r>
            <a:r>
              <a:rPr lang="pl-PL" b="1" kern="50" dirty="0" smtClean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/>
            </a:r>
            <a:br>
              <a:rPr lang="pl-PL" b="1" kern="50" dirty="0" smtClean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</a:br>
            <a:r>
              <a:rPr lang="pl-PL" b="1" kern="50" dirty="0" smtClean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>ma </a:t>
            </a:r>
            <a:r>
              <a:rPr lang="pl-PL" b="1" kern="50" dirty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>jednoznaczną nazwę.</a:t>
            </a:r>
            <a:endParaRPr lang="pl-PL" sz="1600" kern="50" dirty="0">
              <a:effectLst/>
              <a:latin typeface="Times New Roman" panose="02020603050405020304" pitchFamily="18" charset="0"/>
              <a:ea typeface="Lucida Sans Unicode" panose="020B0602030504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Pole tekstowe 63"/>
          <p:cNvSpPr txBox="1"/>
          <p:nvPr/>
        </p:nvSpPr>
        <p:spPr>
          <a:xfrm>
            <a:off x="3569247" y="1576774"/>
            <a:ext cx="1296144" cy="41206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Zasada 1</a:t>
            </a:r>
            <a:endParaRPr lang="pl-PL" sz="1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Obraz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185852"/>
            <a:ext cx="6552728" cy="3339491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648392" y="855041"/>
            <a:ext cx="7497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>
                <a:solidFill>
                  <a:schemeClr val="tx2"/>
                </a:solidFill>
                <a:ea typeface="+mj-ea"/>
                <a:cs typeface="Arial" panose="020B0604020202020204" pitchFamily="34" charset="0"/>
              </a:rPr>
              <a:t>Cechy relacyjnego modelu danych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Cechy modelu relacyjnego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1331640" y="1355155"/>
            <a:ext cx="5895975" cy="1066800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449580" algn="just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sz="1400" b="1" i="1" kern="50" dirty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> </a:t>
            </a:r>
            <a:endParaRPr lang="pl-PL" sz="1200" kern="50" dirty="0">
              <a:effectLst/>
              <a:latin typeface="Times New Roman" panose="02020603050405020304" pitchFamily="18" charset="0"/>
              <a:ea typeface="Lucida Sans Unicode" panose="020B0602030504020204" pitchFamily="34" charset="0"/>
            </a:endParaRPr>
          </a:p>
          <a:p>
            <a:pPr marL="449580" algn="ctr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Każda kolumna tabeli ma jednoznaczną nazwę w obrębie tej tabeli.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Pole tekstowe 76"/>
          <p:cNvSpPr txBox="1"/>
          <p:nvPr/>
        </p:nvSpPr>
        <p:spPr>
          <a:xfrm>
            <a:off x="3676375" y="1142132"/>
            <a:ext cx="1019175" cy="42604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Zasada 2</a:t>
            </a:r>
            <a:endParaRPr lang="pl-PL" sz="1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685651" y="304380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pic>
        <p:nvPicPr>
          <p:cNvPr id="8" name="Obraz 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481" y="2852936"/>
            <a:ext cx="6482292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Cechy modelu relacyjnego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1115616" y="1074954"/>
            <a:ext cx="5895975" cy="1066800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449580" algn="just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sz="1400" b="1" i="1" kern="50" dirty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> </a:t>
            </a:r>
            <a:endParaRPr lang="pl-PL" sz="1200" kern="50" dirty="0">
              <a:effectLst/>
              <a:latin typeface="Times New Roman" panose="02020603050405020304" pitchFamily="18" charset="0"/>
              <a:ea typeface="Lucida Sans Unicode" panose="020B0602030504020204" pitchFamily="34" charset="0"/>
            </a:endParaRPr>
          </a:p>
          <a:p>
            <a:pPr marL="449580" algn="ctr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Wszystkie wartości w kolumnie są tego samego typu.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Pole tekstowe 67"/>
          <p:cNvSpPr txBox="1"/>
          <p:nvPr/>
        </p:nvSpPr>
        <p:spPr>
          <a:xfrm>
            <a:off x="3554015" y="764704"/>
            <a:ext cx="1019175" cy="387612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Zasada 3</a:t>
            </a:r>
            <a:endParaRPr lang="pl-PL" sz="1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Obraz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760" y="4437111"/>
            <a:ext cx="5509002" cy="1479933"/>
          </a:xfrm>
          <a:prstGeom prst="rect">
            <a:avLst/>
          </a:prstGeom>
        </p:spPr>
      </p:pic>
      <p:pic>
        <p:nvPicPr>
          <p:cNvPr id="8" name="Obraz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760" y="2348880"/>
            <a:ext cx="5487831" cy="178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33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Cechy modelu relacyjnego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1601019" y="980728"/>
            <a:ext cx="5570660" cy="1253247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sz="1400" b="1" i="1" kern="50" dirty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> </a:t>
            </a:r>
            <a:endParaRPr lang="pl-PL" sz="1200" kern="50" dirty="0">
              <a:effectLst/>
              <a:latin typeface="Times New Roman" panose="02020603050405020304" pitchFamily="18" charset="0"/>
              <a:ea typeface="Lucida Sans Unicode" panose="020B0602030504020204" pitchFamily="34" charset="0"/>
            </a:endParaRPr>
          </a:p>
          <a:p>
            <a:pPr marL="449580" algn="ctr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W tabeli nie mogą istnieć dwa identyczne wiersze, każdy wiersz jest różny, </a:t>
            </a: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/>
            </a:r>
            <a:b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</a:b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tabela </a:t>
            </a: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może istnieć bez wierszy.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Pole tekstowe 77"/>
          <p:cNvSpPr txBox="1"/>
          <p:nvPr/>
        </p:nvSpPr>
        <p:spPr>
          <a:xfrm>
            <a:off x="3820291" y="648518"/>
            <a:ext cx="1019175" cy="39753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Zasada 4</a:t>
            </a:r>
            <a:endParaRPr lang="pl-PL" sz="1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Kanwa 376"/>
          <p:cNvGrpSpPr/>
          <p:nvPr/>
        </p:nvGrpSpPr>
        <p:grpSpPr>
          <a:xfrm>
            <a:off x="1762541" y="2379174"/>
            <a:ext cx="5311053" cy="1560521"/>
            <a:chOff x="0" y="0"/>
            <a:chExt cx="5723890" cy="1876425"/>
          </a:xfrm>
        </p:grpSpPr>
        <p:sp>
          <p:nvSpPr>
            <p:cNvPr id="8" name="Prostokąt 7"/>
            <p:cNvSpPr/>
            <p:nvPr/>
          </p:nvSpPr>
          <p:spPr>
            <a:xfrm>
              <a:off x="0" y="0"/>
              <a:ext cx="5723890" cy="187642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9" name="Obraz 8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000" y="180000"/>
              <a:ext cx="4648835" cy="1447800"/>
            </a:xfrm>
            <a:prstGeom prst="rect">
              <a:avLst/>
            </a:prstGeom>
          </p:spPr>
        </p:pic>
      </p:grpSp>
      <p:grpSp>
        <p:nvGrpSpPr>
          <p:cNvPr id="10" name="Kanwa 377"/>
          <p:cNvGrpSpPr/>
          <p:nvPr/>
        </p:nvGrpSpPr>
        <p:grpSpPr>
          <a:xfrm>
            <a:off x="1762541" y="4103691"/>
            <a:ext cx="5311053" cy="2194551"/>
            <a:chOff x="0" y="0"/>
            <a:chExt cx="5742940" cy="2447290"/>
          </a:xfrm>
        </p:grpSpPr>
        <p:sp>
          <p:nvSpPr>
            <p:cNvPr id="11" name="Prostokąt 10"/>
            <p:cNvSpPr/>
            <p:nvPr/>
          </p:nvSpPr>
          <p:spPr>
            <a:xfrm>
              <a:off x="0" y="0"/>
              <a:ext cx="5742940" cy="244729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12" name="Obraz 11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025" y="894215"/>
              <a:ext cx="4477725" cy="1476375"/>
            </a:xfrm>
            <a:prstGeom prst="rect">
              <a:avLst/>
            </a:prstGeom>
          </p:spPr>
        </p:pic>
        <p:sp>
          <p:nvSpPr>
            <p:cNvPr id="13" name="Objaśnienie w chmurce 12"/>
            <p:cNvSpPr/>
            <p:nvPr/>
          </p:nvSpPr>
          <p:spPr>
            <a:xfrm>
              <a:off x="671194" y="130918"/>
              <a:ext cx="4400550" cy="604759"/>
            </a:xfrm>
            <a:prstGeom prst="cloudCallout">
              <a:avLst>
                <a:gd name="adj1" fmla="val 32197"/>
                <a:gd name="adj2" fmla="val 67851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Dzięki kolumnie Pesel możliwa jest identyfikacja konkretnej osoby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0667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Cechy modelu relacyjnego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1277150" y="1269748"/>
            <a:ext cx="5760640" cy="1393835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sz="1400" b="1" i="1" kern="50" dirty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> </a:t>
            </a:r>
            <a:endParaRPr lang="pl-PL" sz="1200" kern="50" dirty="0">
              <a:effectLst/>
              <a:latin typeface="Times New Roman" panose="02020603050405020304" pitchFamily="18" charset="0"/>
              <a:ea typeface="Lucida Sans Unicode" panose="020B0602030504020204" pitchFamily="34" charset="0"/>
            </a:endParaRPr>
          </a:p>
          <a:p>
            <a:pPr marL="449580" algn="ctr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P</a:t>
            </a: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rzechowywane </a:t>
            </a: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w</a:t>
            </a: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 </a:t>
            </a: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tabeli relacyjnej </a:t>
            </a: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dane </a:t>
            </a: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oparte są </a:t>
            </a: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na </a:t>
            </a: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prostych </a:t>
            </a: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typach danych </a:t>
            </a:r>
            <a:b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</a:b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(</a:t>
            </a: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dane elementarne).</a:t>
            </a:r>
          </a:p>
          <a:p>
            <a:pPr marL="449580" algn="ctr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 </a:t>
            </a:r>
          </a:p>
        </p:txBody>
      </p:sp>
      <p:sp>
        <p:nvSpPr>
          <p:cNvPr id="6" name="Pole tekstowe 27"/>
          <p:cNvSpPr txBox="1"/>
          <p:nvPr/>
        </p:nvSpPr>
        <p:spPr>
          <a:xfrm>
            <a:off x="3659579" y="926650"/>
            <a:ext cx="995781" cy="343098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Zasada 5</a:t>
            </a:r>
            <a:endParaRPr lang="pl-PL" sz="1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Kanwa 380"/>
          <p:cNvGrpSpPr/>
          <p:nvPr/>
        </p:nvGrpSpPr>
        <p:grpSpPr>
          <a:xfrm>
            <a:off x="1480945" y="2852936"/>
            <a:ext cx="5685790" cy="3647440"/>
            <a:chOff x="0" y="0"/>
            <a:chExt cx="5685790" cy="3647440"/>
          </a:xfrm>
        </p:grpSpPr>
        <p:sp>
          <p:nvSpPr>
            <p:cNvPr id="8" name="Prostokąt 7"/>
            <p:cNvSpPr/>
            <p:nvPr/>
          </p:nvSpPr>
          <p:spPr>
            <a:xfrm>
              <a:off x="0" y="0"/>
              <a:ext cx="5685790" cy="36474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9" name="Obraz 8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501" y="914400"/>
              <a:ext cx="5219700" cy="2561586"/>
            </a:xfrm>
            <a:prstGeom prst="rect">
              <a:avLst/>
            </a:prstGeom>
          </p:spPr>
        </p:pic>
        <p:sp>
          <p:nvSpPr>
            <p:cNvPr id="10" name="Objaśnienie owalne 9"/>
            <p:cNvSpPr/>
            <p:nvPr/>
          </p:nvSpPr>
          <p:spPr>
            <a:xfrm>
              <a:off x="114300" y="85681"/>
              <a:ext cx="2124075" cy="619169"/>
            </a:xfrm>
            <a:prstGeom prst="wedgeEllipseCallout">
              <a:avLst>
                <a:gd name="adj1" fmla="val 59795"/>
                <a:gd name="adj2" fmla="val 14720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Kolumna o złożonej budowie</a:t>
              </a:r>
            </a:p>
          </p:txBody>
        </p:sp>
        <p:sp>
          <p:nvSpPr>
            <p:cNvPr id="11" name="Objaśnienie owalne 10"/>
            <p:cNvSpPr/>
            <p:nvPr/>
          </p:nvSpPr>
          <p:spPr>
            <a:xfrm>
              <a:off x="2676525" y="114280"/>
              <a:ext cx="2695575" cy="638175"/>
            </a:xfrm>
            <a:prstGeom prst="wedgeEllipseCallout">
              <a:avLst>
                <a:gd name="adj1" fmla="val 24179"/>
                <a:gd name="adj2" fmla="val 129607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Wiele wartości zapisanych w jednej kolumnie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8906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Cechy modelu relacyjnego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1259632" y="930108"/>
            <a:ext cx="6120679" cy="1562788"/>
          </a:xfrm>
          <a:prstGeom prst="roundRect">
            <a:avLst/>
          </a:prstGeom>
          <a:noFill/>
          <a:ln>
            <a:solidFill>
              <a:schemeClr val="tx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sz="1400" b="1" i="1" kern="50" dirty="0">
                <a:effectLst/>
                <a:latin typeface="Arial" panose="020B0604020202020204" pitchFamily="34" charset="0"/>
                <a:ea typeface="Lucida Sans Unicode" panose="020B0602030504020204" pitchFamily="34" charset="0"/>
              </a:rPr>
              <a:t> </a:t>
            </a:r>
            <a:endParaRPr lang="pl-PL" sz="1200" kern="50" dirty="0">
              <a:effectLst/>
              <a:latin typeface="Times New Roman" panose="02020603050405020304" pitchFamily="18" charset="0"/>
              <a:ea typeface="Lucida Sans Unicode" panose="020B0602030504020204" pitchFamily="34" charset="0"/>
            </a:endParaRPr>
          </a:p>
          <a:p>
            <a:pPr marL="449580" algn="ctr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Kolejność wierszy i kolejność kolumn w tabeli relacyjnej nie ma żadnego </a:t>
            </a: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znaczenia </a:t>
            </a:r>
            <a:b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</a:b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– </a:t>
            </a: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czyli położenie danej w tabeli </a:t>
            </a: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/>
            </a:r>
            <a:b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</a:br>
            <a:r>
              <a:rPr lang="pl-PL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nie </a:t>
            </a:r>
            <a:r>
              <a:rPr lang="pl-PL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wpływa na jej znaczenie.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6" name="Pole tekstowe 79"/>
          <p:cNvSpPr txBox="1"/>
          <p:nvPr/>
        </p:nvSpPr>
        <p:spPr>
          <a:xfrm>
            <a:off x="3666369" y="629326"/>
            <a:ext cx="1019175" cy="351402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Zasada 6</a:t>
            </a:r>
            <a:endParaRPr lang="pl-PL" sz="1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Kanwa 391"/>
          <p:cNvGrpSpPr/>
          <p:nvPr/>
        </p:nvGrpSpPr>
        <p:grpSpPr>
          <a:xfrm>
            <a:off x="1651295" y="2655781"/>
            <a:ext cx="5305064" cy="4065397"/>
            <a:chOff x="0" y="0"/>
            <a:chExt cx="5657850" cy="5086350"/>
          </a:xfrm>
        </p:grpSpPr>
        <p:sp>
          <p:nvSpPr>
            <p:cNvPr id="8" name="Prostokąt 7"/>
            <p:cNvSpPr/>
            <p:nvPr/>
          </p:nvSpPr>
          <p:spPr>
            <a:xfrm>
              <a:off x="0" y="0"/>
              <a:ext cx="5657850" cy="508635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9" name="Obraz 8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25" y="180000"/>
              <a:ext cx="4591050" cy="1343025"/>
            </a:xfrm>
            <a:prstGeom prst="rect">
              <a:avLst/>
            </a:prstGeom>
          </p:spPr>
        </p:pic>
        <p:pic>
          <p:nvPicPr>
            <p:cNvPr id="10" name="Obraz 9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175" y="1713525"/>
              <a:ext cx="4610100" cy="1371600"/>
            </a:xfrm>
            <a:prstGeom prst="rect">
              <a:avLst/>
            </a:prstGeom>
          </p:spPr>
        </p:pic>
        <p:pic>
          <p:nvPicPr>
            <p:cNvPr id="11" name="Obraz 10"/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175" y="3266100"/>
              <a:ext cx="4629150" cy="1285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09391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Cechy modelu relacyjnego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5" name="Kanwa 395"/>
          <p:cNvGrpSpPr/>
          <p:nvPr/>
        </p:nvGrpSpPr>
        <p:grpSpPr>
          <a:xfrm>
            <a:off x="363307" y="1131428"/>
            <a:ext cx="5829300" cy="1552575"/>
            <a:chOff x="0" y="0"/>
            <a:chExt cx="5829300" cy="1552575"/>
          </a:xfrm>
        </p:grpSpPr>
        <p:sp>
          <p:nvSpPr>
            <p:cNvPr id="6" name="Prostokąt 5"/>
            <p:cNvSpPr/>
            <p:nvPr/>
          </p:nvSpPr>
          <p:spPr>
            <a:xfrm>
              <a:off x="0" y="0"/>
              <a:ext cx="5829300" cy="15525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7" name="Obraz 6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50" y="257175"/>
              <a:ext cx="5343525" cy="1094014"/>
            </a:xfrm>
            <a:prstGeom prst="rect">
              <a:avLst/>
            </a:prstGeom>
          </p:spPr>
        </p:pic>
      </p:grpSp>
      <p:grpSp>
        <p:nvGrpSpPr>
          <p:cNvPr id="8" name="Kanwa 397"/>
          <p:cNvGrpSpPr/>
          <p:nvPr/>
        </p:nvGrpSpPr>
        <p:grpSpPr>
          <a:xfrm>
            <a:off x="406868" y="3429000"/>
            <a:ext cx="5753100" cy="2438400"/>
            <a:chOff x="0" y="0"/>
            <a:chExt cx="5753100" cy="2438400"/>
          </a:xfrm>
        </p:grpSpPr>
        <p:sp>
          <p:nvSpPr>
            <p:cNvPr id="9" name="Prostokąt 8"/>
            <p:cNvSpPr/>
            <p:nvPr/>
          </p:nvSpPr>
          <p:spPr>
            <a:xfrm>
              <a:off x="0" y="0"/>
              <a:ext cx="5753100" cy="24384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10" name="Obraz 9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2700" y="199050"/>
              <a:ext cx="2200275" cy="1943100"/>
            </a:xfrm>
            <a:prstGeom prst="rect">
              <a:avLst/>
            </a:prstGeom>
          </p:spPr>
        </p:pic>
        <p:sp>
          <p:nvSpPr>
            <p:cNvPr id="11" name="Objaśnienie owalne 10"/>
            <p:cNvSpPr/>
            <p:nvPr/>
          </p:nvSpPr>
          <p:spPr>
            <a:xfrm>
              <a:off x="51689" y="500704"/>
              <a:ext cx="2200275" cy="466725"/>
            </a:xfrm>
            <a:prstGeom prst="wedgeEllipseCallout">
              <a:avLst>
                <a:gd name="adj1" fmla="val 78705"/>
                <a:gd name="adj2" fmla="val -23792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</a:p>
          </p:txBody>
        </p:sp>
      </p:grpSp>
      <p:sp>
        <p:nvSpPr>
          <p:cNvPr id="12" name="Objaśnienie owalne 11"/>
          <p:cNvSpPr/>
          <p:nvPr/>
        </p:nvSpPr>
        <p:spPr>
          <a:xfrm>
            <a:off x="6588224" y="1388603"/>
            <a:ext cx="2448272" cy="816261"/>
          </a:xfrm>
          <a:prstGeom prst="wedgeEllipseCallout">
            <a:avLst>
              <a:gd name="adj1" fmla="val -72054"/>
              <a:gd name="adj2" fmla="val 4649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Widok tabeli</a:t>
            </a:r>
            <a:endParaRPr lang="pl-PL" dirty="0"/>
          </a:p>
        </p:txBody>
      </p:sp>
      <p:sp>
        <p:nvSpPr>
          <p:cNvPr id="13" name="Objaśnienie owalne 12"/>
          <p:cNvSpPr/>
          <p:nvPr/>
        </p:nvSpPr>
        <p:spPr>
          <a:xfrm>
            <a:off x="6444518" y="4077072"/>
            <a:ext cx="2448272" cy="816261"/>
          </a:xfrm>
          <a:prstGeom prst="wedgeEllipseCallout">
            <a:avLst>
              <a:gd name="adj1" fmla="val -72054"/>
              <a:gd name="adj2" fmla="val 4649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Schemat tabeli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5940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40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pl-PL" sz="40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1340769"/>
            <a:ext cx="6014857" cy="4104456"/>
          </a:xfrm>
          <a:prstGeom prst="rect">
            <a:avLst/>
          </a:prstGeom>
          <a:solidFill>
            <a:srgbClr val="FFFFCC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l-PL" sz="3200"/>
          </a:p>
        </p:txBody>
      </p:sp>
      <p:sp>
        <p:nvSpPr>
          <p:cNvPr id="6" name="Fala 5"/>
          <p:cNvSpPr/>
          <p:nvPr/>
        </p:nvSpPr>
        <p:spPr>
          <a:xfrm>
            <a:off x="547936" y="1502693"/>
            <a:ext cx="1885535" cy="632887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Firma A</a:t>
            </a:r>
            <a:endParaRPr lang="pl-PL" sz="140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Fala 6"/>
          <p:cNvSpPr/>
          <p:nvPr/>
        </p:nvSpPr>
        <p:spPr>
          <a:xfrm>
            <a:off x="605086" y="2378993"/>
            <a:ext cx="1885535" cy="632887"/>
          </a:xfrm>
          <a:prstGeom prst="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Firma B</a:t>
            </a:r>
            <a:endParaRPr lang="pl-PL" sz="140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Fala 7"/>
          <p:cNvSpPr/>
          <p:nvPr/>
        </p:nvSpPr>
        <p:spPr>
          <a:xfrm>
            <a:off x="605086" y="3283868"/>
            <a:ext cx="1885535" cy="632887"/>
          </a:xfrm>
          <a:prstGeom prst="wav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Towar X</a:t>
            </a:r>
            <a:endParaRPr lang="pl-PL" sz="140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Fala 8"/>
          <p:cNvSpPr/>
          <p:nvPr/>
        </p:nvSpPr>
        <p:spPr>
          <a:xfrm>
            <a:off x="633661" y="4331618"/>
            <a:ext cx="1885535" cy="632887"/>
          </a:xfrm>
          <a:prstGeom prst="wav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Faktura Nr </a:t>
            </a:r>
            <a:endParaRPr lang="pl-PL" sz="140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Strzałka w dół 9"/>
          <p:cNvSpPr/>
          <p:nvPr/>
        </p:nvSpPr>
        <p:spPr>
          <a:xfrm>
            <a:off x="1405186" y="2140868"/>
            <a:ext cx="188554" cy="260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l-PL" sz="3200"/>
          </a:p>
        </p:txBody>
      </p:sp>
      <p:sp>
        <p:nvSpPr>
          <p:cNvPr id="11" name="Strzałka w dół 10"/>
          <p:cNvSpPr/>
          <p:nvPr/>
        </p:nvSpPr>
        <p:spPr>
          <a:xfrm>
            <a:off x="1319461" y="3007643"/>
            <a:ext cx="188554" cy="260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l-PL" sz="3200"/>
          </a:p>
        </p:txBody>
      </p:sp>
      <p:sp>
        <p:nvSpPr>
          <p:cNvPr id="12" name="Strzałka w dół 11"/>
          <p:cNvSpPr/>
          <p:nvPr/>
        </p:nvSpPr>
        <p:spPr>
          <a:xfrm>
            <a:off x="1338511" y="3969668"/>
            <a:ext cx="188554" cy="260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l-PL" sz="3200"/>
          </a:p>
        </p:txBody>
      </p:sp>
      <p:sp>
        <p:nvSpPr>
          <p:cNvPr id="13" name="Objaśnienie w chmurce 12"/>
          <p:cNvSpPr/>
          <p:nvPr/>
        </p:nvSpPr>
        <p:spPr>
          <a:xfrm>
            <a:off x="3338761" y="1340769"/>
            <a:ext cx="2752881" cy="824475"/>
          </a:xfrm>
          <a:prstGeom prst="cloudCallout">
            <a:avLst>
              <a:gd name="adj1" fmla="val -76655"/>
              <a:gd name="adj2" fmla="val 59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Wystawca faktury</a:t>
            </a:r>
            <a:endParaRPr lang="pl-PL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Objaśnienie w chmurce 13"/>
          <p:cNvSpPr/>
          <p:nvPr/>
        </p:nvSpPr>
        <p:spPr>
          <a:xfrm>
            <a:off x="3272086" y="2321843"/>
            <a:ext cx="2752881" cy="816100"/>
          </a:xfrm>
          <a:prstGeom prst="cloudCallout">
            <a:avLst>
              <a:gd name="adj1" fmla="val -76655"/>
              <a:gd name="adj2" fmla="val 59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Kupujący</a:t>
            </a:r>
            <a:endParaRPr lang="pl-PL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Objaśnienie w chmurce 14"/>
          <p:cNvSpPr/>
          <p:nvPr/>
        </p:nvSpPr>
        <p:spPr>
          <a:xfrm>
            <a:off x="3414961" y="3283868"/>
            <a:ext cx="2752881" cy="685800"/>
          </a:xfrm>
          <a:prstGeom prst="cloudCallout">
            <a:avLst>
              <a:gd name="adj1" fmla="val -76655"/>
              <a:gd name="adj2" fmla="val 595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Przedmiot transakcji</a:t>
            </a:r>
            <a:endParaRPr lang="pl-PL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Objaśnienie w chmurce 15"/>
          <p:cNvSpPr/>
          <p:nvPr/>
        </p:nvSpPr>
        <p:spPr>
          <a:xfrm>
            <a:off x="3500686" y="4245893"/>
            <a:ext cx="2752881" cy="767283"/>
          </a:xfrm>
          <a:prstGeom prst="cloudCallout">
            <a:avLst>
              <a:gd name="adj1" fmla="val -76655"/>
              <a:gd name="adj2" fmla="val 59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Dokument transakcji</a:t>
            </a:r>
            <a:endParaRPr lang="pl-PL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-585539" y="-3576471"/>
            <a:ext cx="9050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sz="3200"/>
          </a:p>
        </p:txBody>
      </p:sp>
      <p:sp>
        <p:nvSpPr>
          <p:cNvPr id="18" name="Rectangle 22"/>
          <p:cNvSpPr>
            <a:spLocks noChangeArrowheads="1"/>
          </p:cNvSpPr>
          <p:nvPr/>
        </p:nvSpPr>
        <p:spPr bwMode="auto">
          <a:xfrm>
            <a:off x="-585539" y="-3319784"/>
            <a:ext cx="90505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 sz="3200"/>
          </a:p>
        </p:txBody>
      </p:sp>
      <p:sp>
        <p:nvSpPr>
          <p:cNvPr id="19" name="Objaśnienie owalne 18"/>
          <p:cNvSpPr/>
          <p:nvPr/>
        </p:nvSpPr>
        <p:spPr>
          <a:xfrm>
            <a:off x="6948264" y="2348880"/>
            <a:ext cx="1944216" cy="936104"/>
          </a:xfrm>
          <a:prstGeom prst="wedgeEllipseCallout">
            <a:avLst>
              <a:gd name="adj1" fmla="val -75927"/>
              <a:gd name="adj2" fmla="val 4668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Transakcja handlowa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0236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4000" b="1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pl-PL" sz="4000" b="1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401"/>
          <p:cNvGrpSpPr/>
          <p:nvPr/>
        </p:nvGrpSpPr>
        <p:grpSpPr>
          <a:xfrm>
            <a:off x="467544" y="1124744"/>
            <a:ext cx="7776864" cy="5472608"/>
            <a:chOff x="0" y="0"/>
            <a:chExt cx="5781040" cy="4267200"/>
          </a:xfrm>
        </p:grpSpPr>
        <p:sp>
          <p:nvSpPr>
            <p:cNvPr id="5" name="Prostokąt 4"/>
            <p:cNvSpPr/>
            <p:nvPr/>
          </p:nvSpPr>
          <p:spPr>
            <a:xfrm>
              <a:off x="0" y="0"/>
              <a:ext cx="5781040" cy="42672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sp>
          <p:nvSpPr>
            <p:cNvPr id="6" name="Nawias klamrowy zamykający 5"/>
            <p:cNvSpPr/>
            <p:nvPr/>
          </p:nvSpPr>
          <p:spPr>
            <a:xfrm>
              <a:off x="2438400" y="733425"/>
              <a:ext cx="247650" cy="609600"/>
            </a:xfrm>
            <a:prstGeom prst="rightBrac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3200" b="1"/>
            </a:p>
          </p:txBody>
        </p:sp>
        <p:sp>
          <p:nvSpPr>
            <p:cNvPr id="7" name="Nawias klamrowy zamykający 6"/>
            <p:cNvSpPr/>
            <p:nvPr/>
          </p:nvSpPr>
          <p:spPr>
            <a:xfrm>
              <a:off x="2438400" y="1428750"/>
              <a:ext cx="314325" cy="561975"/>
            </a:xfrm>
            <a:prstGeom prst="rightBrac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3200" b="1"/>
            </a:p>
          </p:txBody>
        </p:sp>
        <p:sp>
          <p:nvSpPr>
            <p:cNvPr id="8" name="Nawias klamrowy zamykający 7"/>
            <p:cNvSpPr/>
            <p:nvPr/>
          </p:nvSpPr>
          <p:spPr>
            <a:xfrm>
              <a:off x="2428875" y="2085975"/>
              <a:ext cx="257175" cy="514350"/>
            </a:xfrm>
            <a:prstGeom prst="rightBrac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3200" b="1"/>
            </a:p>
          </p:txBody>
        </p:sp>
        <p:sp>
          <p:nvSpPr>
            <p:cNvPr id="9" name="Nawias klamrowy zamykający 8"/>
            <p:cNvSpPr/>
            <p:nvPr/>
          </p:nvSpPr>
          <p:spPr>
            <a:xfrm>
              <a:off x="2447925" y="2733675"/>
              <a:ext cx="276225" cy="495300"/>
            </a:xfrm>
            <a:prstGeom prst="rightBrac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3200" b="1"/>
            </a:p>
          </p:txBody>
        </p:sp>
        <p:sp>
          <p:nvSpPr>
            <p:cNvPr id="10" name="Nawias klamrowy zamykający 9"/>
            <p:cNvSpPr/>
            <p:nvPr/>
          </p:nvSpPr>
          <p:spPr>
            <a:xfrm>
              <a:off x="2466975" y="3352800"/>
              <a:ext cx="180975" cy="609600"/>
            </a:xfrm>
            <a:prstGeom prst="rightBrac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3200" b="1"/>
            </a:p>
          </p:txBody>
        </p:sp>
        <p:pic>
          <p:nvPicPr>
            <p:cNvPr id="11" name="Obraz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355" y="231774"/>
              <a:ext cx="2143369" cy="3883026"/>
            </a:xfrm>
            <a:prstGeom prst="rect">
              <a:avLst/>
            </a:prstGeom>
          </p:spPr>
        </p:pic>
        <p:sp>
          <p:nvSpPr>
            <p:cNvPr id="12" name="Schemat blokowy: proces alternatywny 11"/>
            <p:cNvSpPr/>
            <p:nvPr/>
          </p:nvSpPr>
          <p:spPr>
            <a:xfrm>
              <a:off x="3038475" y="704849"/>
              <a:ext cx="2276475" cy="638176"/>
            </a:xfrm>
            <a:prstGeom prst="flowChartAlternateProcess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opisujące firmę A</a:t>
              </a:r>
            </a:p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(wystawcę faktury)</a:t>
              </a:r>
            </a:p>
          </p:txBody>
        </p:sp>
        <p:sp>
          <p:nvSpPr>
            <p:cNvPr id="13" name="Schemat blokowy: proces alternatywny 12"/>
            <p:cNvSpPr/>
            <p:nvPr/>
          </p:nvSpPr>
          <p:spPr>
            <a:xfrm>
              <a:off x="3038475" y="1437299"/>
              <a:ext cx="2276475" cy="629625"/>
            </a:xfrm>
            <a:prstGeom prst="flowChartAlternateProcess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4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opisujące firmę B</a:t>
              </a:r>
            </a:p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4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(kupującego)</a:t>
              </a:r>
            </a:p>
          </p:txBody>
        </p:sp>
        <p:sp>
          <p:nvSpPr>
            <p:cNvPr id="14" name="Schemat blokowy: proces alternatywny 13"/>
            <p:cNvSpPr/>
            <p:nvPr/>
          </p:nvSpPr>
          <p:spPr>
            <a:xfrm>
              <a:off x="3056550" y="2142150"/>
              <a:ext cx="2276475" cy="505800"/>
            </a:xfrm>
            <a:prstGeom prst="flowChartAlternateProcess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4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opisujące fakturę N</a:t>
              </a:r>
            </a:p>
          </p:txBody>
        </p:sp>
        <p:sp>
          <p:nvSpPr>
            <p:cNvPr id="15" name="Schemat blokowy: proces alternatywny 14"/>
            <p:cNvSpPr/>
            <p:nvPr/>
          </p:nvSpPr>
          <p:spPr>
            <a:xfrm>
              <a:off x="3066075" y="2751750"/>
              <a:ext cx="2276475" cy="486750"/>
            </a:xfrm>
            <a:prstGeom prst="flowChartAlternateProcess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4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opisujące towar X</a:t>
              </a:r>
            </a:p>
          </p:txBody>
        </p:sp>
        <p:sp>
          <p:nvSpPr>
            <p:cNvPr id="16" name="Schemat blokowy: proces alternatywny 15"/>
            <p:cNvSpPr/>
            <p:nvPr/>
          </p:nvSpPr>
          <p:spPr>
            <a:xfrm>
              <a:off x="3066075" y="3355974"/>
              <a:ext cx="2276475" cy="628650"/>
            </a:xfrm>
            <a:prstGeom prst="flowChartAlternateProcess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4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opisujące cechy transakcji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072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46936" y="834399"/>
            <a:ext cx="9001000" cy="201350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Obraz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73381"/>
            <a:ext cx="4752528" cy="1735539"/>
          </a:xfrm>
          <a:prstGeom prst="rect">
            <a:avLst/>
          </a:prstGeom>
        </p:spPr>
      </p:pic>
      <p:pic>
        <p:nvPicPr>
          <p:cNvPr id="6" name="Obraz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623" y="980729"/>
            <a:ext cx="4121873" cy="1728192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207441" y="3061586"/>
            <a:ext cx="88684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Wielokrotnie powtarzane zapisy tych samych danych (dane firm, dane </a:t>
            </a:r>
            <a:r>
              <a:rPr lang="pl-PL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opisujące 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towar i dane </a:t>
            </a:r>
            <a:r>
              <a:rPr lang="pl-PL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opisujące 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fakturę).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Występują 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niejednoznaczności opisu w kolumnie </a:t>
            </a:r>
            <a:r>
              <a:rPr lang="pl-PL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JednMiary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(czy but. to to samo co </a:t>
            </a:r>
            <a:r>
              <a:rPr lang="pl-PL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butelka, 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szt. to samo </a:t>
            </a:r>
            <a:r>
              <a:rPr lang="pl-PL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 sztuka, 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kilogram to samo co kg.).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Dane </a:t>
            </a:r>
            <a:r>
              <a:rPr lang="pl-PL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jednej 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faktury opisane są w kilku </a:t>
            </a:r>
            <a:r>
              <a:rPr lang="pl-PL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wierszach (w 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zależności od </a:t>
            </a:r>
            <a:r>
              <a:rPr lang="pl-PL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liczby i 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pozycji </a:t>
            </a:r>
            <a:r>
              <a:rPr lang="pl-PL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występujących </a:t>
            </a:r>
            <a:r>
              <a:rPr lang="pl-PL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tej fakturze). </a:t>
            </a:r>
            <a:endParaRPr lang="pl-PL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Schemat blokowy: proces alternatywny 7"/>
          <p:cNvSpPr/>
          <p:nvPr/>
        </p:nvSpPr>
        <p:spPr>
          <a:xfrm>
            <a:off x="1547665" y="5724193"/>
            <a:ext cx="6264696" cy="93599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pl-PL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pl-PL" sz="10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220980" algn="ctr">
              <a:lnSpc>
                <a:spcPct val="150000"/>
              </a:lnSpc>
              <a:spcAft>
                <a:spcPts val="800"/>
              </a:spcAft>
            </a:pPr>
            <a:r>
              <a:rPr lang="pl-PL" sz="1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Nadmiarowość – wielokrotne zapisywanie tych samych danych</a:t>
            </a:r>
            <a:endParaRPr lang="pl-PL" sz="105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9" name="Pole tekstowe 113"/>
          <p:cNvSpPr txBox="1"/>
          <p:nvPr/>
        </p:nvSpPr>
        <p:spPr>
          <a:xfrm>
            <a:off x="4036815" y="5595613"/>
            <a:ext cx="1209675" cy="38100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pl-PL" sz="1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Redundancja</a:t>
            </a:r>
            <a:endParaRPr lang="pl-PL" sz="10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69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build="p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b="1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pl-PL" sz="2400" b="1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258"/>
          <p:cNvGrpSpPr/>
          <p:nvPr/>
        </p:nvGrpSpPr>
        <p:grpSpPr>
          <a:xfrm>
            <a:off x="395536" y="836712"/>
            <a:ext cx="4104456" cy="1656183"/>
            <a:chOff x="0" y="0"/>
            <a:chExt cx="5715000" cy="2809875"/>
          </a:xfrm>
        </p:grpSpPr>
        <p:sp>
          <p:nvSpPr>
            <p:cNvPr id="5" name="Prostokąt 4"/>
            <p:cNvSpPr/>
            <p:nvPr/>
          </p:nvSpPr>
          <p:spPr>
            <a:xfrm>
              <a:off x="0" y="0"/>
              <a:ext cx="5715000" cy="28098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6" name="Obraz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886" y="932475"/>
              <a:ext cx="5447614" cy="1438095"/>
            </a:xfrm>
            <a:prstGeom prst="rect">
              <a:avLst/>
            </a:prstGeom>
          </p:spPr>
        </p:pic>
        <p:sp>
          <p:nvSpPr>
            <p:cNvPr id="7" name="Objaśnienie owalne 6"/>
            <p:cNvSpPr/>
            <p:nvPr/>
          </p:nvSpPr>
          <p:spPr>
            <a:xfrm>
              <a:off x="2105526" y="35118"/>
              <a:ext cx="2238376" cy="897357"/>
            </a:xfrm>
            <a:prstGeom prst="wedgeEllipseCallout">
              <a:avLst>
                <a:gd name="adj1" fmla="val -128934"/>
                <a:gd name="adj2" fmla="val 8006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</a:p>
          </p:txBody>
        </p:sp>
      </p:grpSp>
      <p:grpSp>
        <p:nvGrpSpPr>
          <p:cNvPr id="8" name="Kanwa 231"/>
          <p:cNvGrpSpPr/>
          <p:nvPr/>
        </p:nvGrpSpPr>
        <p:grpSpPr>
          <a:xfrm>
            <a:off x="4860032" y="908720"/>
            <a:ext cx="3361556" cy="1579240"/>
            <a:chOff x="0" y="0"/>
            <a:chExt cx="5715000" cy="2438400"/>
          </a:xfrm>
        </p:grpSpPr>
        <p:sp>
          <p:nvSpPr>
            <p:cNvPr id="9" name="Prostokąt 8"/>
            <p:cNvSpPr/>
            <p:nvPr/>
          </p:nvSpPr>
          <p:spPr>
            <a:xfrm>
              <a:off x="0" y="0"/>
              <a:ext cx="5715000" cy="24384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10" name="Obraz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42300" y="532425"/>
              <a:ext cx="1676190" cy="1428571"/>
            </a:xfrm>
            <a:prstGeom prst="rect">
              <a:avLst/>
            </a:prstGeom>
          </p:spPr>
        </p:pic>
        <p:sp>
          <p:nvSpPr>
            <p:cNvPr id="11" name="Objaśnienie owalne 10"/>
            <p:cNvSpPr/>
            <p:nvPr/>
          </p:nvSpPr>
          <p:spPr>
            <a:xfrm>
              <a:off x="142873" y="532426"/>
              <a:ext cx="2607719" cy="901432"/>
            </a:xfrm>
            <a:prstGeom prst="wedgeEllipseCallout">
              <a:avLst>
                <a:gd name="adj1" fmla="val 90328"/>
                <a:gd name="adj2" fmla="val -20829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</a:p>
          </p:txBody>
        </p:sp>
      </p:grpSp>
      <p:grpSp>
        <p:nvGrpSpPr>
          <p:cNvPr id="12" name="Kanwa 120"/>
          <p:cNvGrpSpPr/>
          <p:nvPr/>
        </p:nvGrpSpPr>
        <p:grpSpPr>
          <a:xfrm>
            <a:off x="5004193" y="2636912"/>
            <a:ext cx="3212851" cy="1728191"/>
            <a:chOff x="0" y="0"/>
            <a:chExt cx="5742940" cy="1744345"/>
          </a:xfrm>
        </p:grpSpPr>
        <p:sp>
          <p:nvSpPr>
            <p:cNvPr id="13" name="Prostokąt 12"/>
            <p:cNvSpPr/>
            <p:nvPr/>
          </p:nvSpPr>
          <p:spPr>
            <a:xfrm>
              <a:off x="0" y="0"/>
              <a:ext cx="5742940" cy="174434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14" name="Obraz 13"/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200" y="275250"/>
              <a:ext cx="2133600" cy="1000125"/>
            </a:xfrm>
            <a:prstGeom prst="rect">
              <a:avLst/>
            </a:prstGeom>
          </p:spPr>
        </p:pic>
        <p:sp>
          <p:nvSpPr>
            <p:cNvPr id="15" name="Objaśnienie owalne 14"/>
            <p:cNvSpPr/>
            <p:nvPr/>
          </p:nvSpPr>
          <p:spPr>
            <a:xfrm>
              <a:off x="2871469" y="314325"/>
              <a:ext cx="2757806" cy="800100"/>
            </a:xfrm>
            <a:prstGeom prst="wedgeEllipseCallout">
              <a:avLst>
                <a:gd name="adj1" fmla="val -89570"/>
                <a:gd name="adj2" fmla="val 1785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</a:p>
          </p:txBody>
        </p:sp>
      </p:grpSp>
      <p:grpSp>
        <p:nvGrpSpPr>
          <p:cNvPr id="16" name="Kanwa 137"/>
          <p:cNvGrpSpPr/>
          <p:nvPr/>
        </p:nvGrpSpPr>
        <p:grpSpPr>
          <a:xfrm>
            <a:off x="440733" y="2636912"/>
            <a:ext cx="4059259" cy="1728191"/>
            <a:chOff x="0" y="0"/>
            <a:chExt cx="5723890" cy="2457450"/>
          </a:xfrm>
        </p:grpSpPr>
        <p:sp>
          <p:nvSpPr>
            <p:cNvPr id="17" name="Prostokąt 16"/>
            <p:cNvSpPr/>
            <p:nvPr/>
          </p:nvSpPr>
          <p:spPr>
            <a:xfrm>
              <a:off x="0" y="0"/>
              <a:ext cx="5723890" cy="245745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18" name="Obraz 17"/>
            <p:cNvPicPr/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000" y="180000"/>
              <a:ext cx="2162175" cy="1952625"/>
            </a:xfrm>
            <a:prstGeom prst="rect">
              <a:avLst/>
            </a:prstGeom>
          </p:spPr>
        </p:pic>
        <p:sp>
          <p:nvSpPr>
            <p:cNvPr id="19" name="Objaśnienie owalne 18"/>
            <p:cNvSpPr/>
            <p:nvPr/>
          </p:nvSpPr>
          <p:spPr>
            <a:xfrm>
              <a:off x="2743200" y="180000"/>
              <a:ext cx="2609850" cy="648675"/>
            </a:xfrm>
            <a:prstGeom prst="wedgeEllipseCallout">
              <a:avLst>
                <a:gd name="adj1" fmla="val -106234"/>
                <a:gd name="adj2" fmla="val 19979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</a:p>
          </p:txBody>
        </p:sp>
        <p:sp>
          <p:nvSpPr>
            <p:cNvPr id="20" name="Objaśnienie owalne 19"/>
            <p:cNvSpPr/>
            <p:nvPr/>
          </p:nvSpPr>
          <p:spPr>
            <a:xfrm>
              <a:off x="2819400" y="1362075"/>
              <a:ext cx="2609850" cy="447675"/>
            </a:xfrm>
            <a:prstGeom prst="wedgeEllipseCallout">
              <a:avLst>
                <a:gd name="adj1" fmla="val -111709"/>
                <a:gd name="adj2" fmla="val -11968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</a:t>
              </a:r>
            </a:p>
          </p:txBody>
        </p:sp>
      </p:grpSp>
      <p:grpSp>
        <p:nvGrpSpPr>
          <p:cNvPr id="21" name="Kanwa 110"/>
          <p:cNvGrpSpPr/>
          <p:nvPr/>
        </p:nvGrpSpPr>
        <p:grpSpPr>
          <a:xfrm>
            <a:off x="4860031" y="4514055"/>
            <a:ext cx="4104457" cy="2155305"/>
            <a:chOff x="0" y="0"/>
            <a:chExt cx="5085298" cy="3180206"/>
          </a:xfrm>
        </p:grpSpPr>
        <p:sp>
          <p:nvSpPr>
            <p:cNvPr id="22" name="Prostokąt 21"/>
            <p:cNvSpPr/>
            <p:nvPr/>
          </p:nvSpPr>
          <p:spPr>
            <a:xfrm>
              <a:off x="0" y="0"/>
              <a:ext cx="4976770" cy="214926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23" name="Obraz 2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80001" y="180000"/>
              <a:ext cx="3649050" cy="1315425"/>
            </a:xfrm>
            <a:prstGeom prst="rect">
              <a:avLst/>
            </a:prstGeom>
          </p:spPr>
        </p:pic>
        <p:pic>
          <p:nvPicPr>
            <p:cNvPr id="24" name="Obraz 2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580300" y="1827825"/>
              <a:ext cx="1228571" cy="1352381"/>
            </a:xfrm>
            <a:prstGeom prst="rect">
              <a:avLst/>
            </a:prstGeom>
          </p:spPr>
        </p:pic>
        <p:pic>
          <p:nvPicPr>
            <p:cNvPr id="25" name="Obraz 2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466250" y="522900"/>
              <a:ext cx="619048" cy="200000"/>
            </a:xfrm>
            <a:prstGeom prst="rect">
              <a:avLst/>
            </a:prstGeom>
          </p:spPr>
        </p:pic>
        <p:pic>
          <p:nvPicPr>
            <p:cNvPr id="26" name="Obraz 25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466250" y="741975"/>
              <a:ext cx="619048" cy="200000"/>
            </a:xfrm>
            <a:prstGeom prst="rect">
              <a:avLst/>
            </a:prstGeom>
          </p:spPr>
        </p:pic>
        <p:pic>
          <p:nvPicPr>
            <p:cNvPr id="27" name="Obraz 26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456725" y="951525"/>
              <a:ext cx="619048" cy="200000"/>
            </a:xfrm>
            <a:prstGeom prst="rect">
              <a:avLst/>
            </a:prstGeom>
          </p:spPr>
        </p:pic>
        <p:pic>
          <p:nvPicPr>
            <p:cNvPr id="28" name="Obraz 27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456725" y="1324000"/>
              <a:ext cx="619048" cy="200000"/>
            </a:xfrm>
            <a:prstGeom prst="rect">
              <a:avLst/>
            </a:prstGeom>
          </p:spPr>
        </p:pic>
        <p:pic>
          <p:nvPicPr>
            <p:cNvPr id="29" name="Obraz 28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4456725" y="1151525"/>
              <a:ext cx="619048" cy="200000"/>
            </a:xfrm>
            <a:prstGeom prst="rect">
              <a:avLst/>
            </a:prstGeom>
          </p:spPr>
        </p:pic>
        <p:cxnSp>
          <p:nvCxnSpPr>
            <p:cNvPr id="30" name="Łącznik prosty ze strzałką 29"/>
            <p:cNvCxnSpPr>
              <a:endCxn id="27" idx="1"/>
            </p:cNvCxnSpPr>
            <p:nvPr/>
          </p:nvCxnSpPr>
          <p:spPr>
            <a:xfrm>
              <a:off x="3808871" y="1000125"/>
              <a:ext cx="647854" cy="514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Łącznik prosty ze strzałką 30"/>
            <p:cNvCxnSpPr/>
            <p:nvPr/>
          </p:nvCxnSpPr>
          <p:spPr>
            <a:xfrm>
              <a:off x="3886200" y="1390650"/>
              <a:ext cx="561000" cy="238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Łącznik prosty ze strzałką 31"/>
            <p:cNvCxnSpPr/>
            <p:nvPr/>
          </p:nvCxnSpPr>
          <p:spPr>
            <a:xfrm flipV="1">
              <a:off x="3790950" y="1543050"/>
              <a:ext cx="619125" cy="11620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Kanwa 186"/>
          <p:cNvGrpSpPr/>
          <p:nvPr/>
        </p:nvGrpSpPr>
        <p:grpSpPr>
          <a:xfrm>
            <a:off x="253445" y="4509120"/>
            <a:ext cx="4373492" cy="2188024"/>
            <a:chOff x="0" y="0"/>
            <a:chExt cx="5772150" cy="2724150"/>
          </a:xfrm>
        </p:grpSpPr>
        <p:sp>
          <p:nvSpPr>
            <p:cNvPr id="34" name="Prostokąt 33"/>
            <p:cNvSpPr/>
            <p:nvPr/>
          </p:nvSpPr>
          <p:spPr>
            <a:xfrm>
              <a:off x="0" y="0"/>
              <a:ext cx="5772150" cy="272415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35" name="Obraz 34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03800" y="94275"/>
              <a:ext cx="5314286" cy="1428571"/>
            </a:xfrm>
            <a:prstGeom prst="rect">
              <a:avLst/>
            </a:prstGeom>
          </p:spPr>
        </p:pic>
        <p:sp>
          <p:nvSpPr>
            <p:cNvPr id="36" name="Objaśnienie owalne 35"/>
            <p:cNvSpPr/>
            <p:nvPr/>
          </p:nvSpPr>
          <p:spPr>
            <a:xfrm>
              <a:off x="257174" y="1800225"/>
              <a:ext cx="2446950" cy="710029"/>
            </a:xfrm>
            <a:prstGeom prst="wedgeEllipseCallout">
              <a:avLst>
                <a:gd name="adj1" fmla="val -44763"/>
                <a:gd name="adj2" fmla="val -16218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  <a:endParaRPr lang="pl-PL" sz="1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Objaśnienie owalne 36"/>
            <p:cNvSpPr/>
            <p:nvPr/>
          </p:nvSpPr>
          <p:spPr>
            <a:xfrm>
              <a:off x="2704124" y="1865924"/>
              <a:ext cx="2553675" cy="448651"/>
            </a:xfrm>
            <a:prstGeom prst="wedgeEllipseCallout">
              <a:avLst>
                <a:gd name="adj1" fmla="val 10461"/>
                <a:gd name="adj2" fmla="val -249167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 obcy</a:t>
              </a:r>
              <a:endParaRPr lang="pl-PL" sz="1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131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6" name="Prostokąt zaokrąglony 5"/>
          <p:cNvSpPr/>
          <p:nvPr/>
        </p:nvSpPr>
        <p:spPr>
          <a:xfrm>
            <a:off x="755576" y="1052736"/>
            <a:ext cx="7488832" cy="48245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449580" indent="449580" algn="ctr">
              <a:lnSpc>
                <a:spcPct val="150000"/>
              </a:lnSpc>
              <a:spcAft>
                <a:spcPts val="600"/>
              </a:spcAft>
              <a:tabLst>
                <a:tab pos="457200" algn="l"/>
              </a:tabLst>
            </a:pPr>
            <a:r>
              <a:rPr lang="pl-PL" sz="2800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Kluczem obcym nazywamy taką kolumnę, która w danej tabeli nie jest kluczem </a:t>
            </a:r>
            <a:r>
              <a:rPr lang="pl-PL" sz="2800" b="1" kern="50" dirty="0" smtClean="0">
                <a:latin typeface="Arial" panose="020B0604020202020204" pitchFamily="34" charset="0"/>
                <a:ea typeface="Lucida Sans Unicode" panose="020B0602030504020204" pitchFamily="34" charset="0"/>
              </a:rPr>
              <a:t>podstawowym, </a:t>
            </a:r>
            <a:r>
              <a:rPr lang="pl-PL" sz="2800" b="1" kern="50" dirty="0">
                <a:latin typeface="Arial" panose="020B0604020202020204" pitchFamily="34" charset="0"/>
                <a:ea typeface="Lucida Sans Unicode" panose="020B0602030504020204" pitchFamily="34" charset="0"/>
              </a:rPr>
              <a:t>ale jest kluczem podstawowym w innej tabeli i zapewnia możliwość połączenia danych zapisanych w dwóch tabelach.</a:t>
            </a:r>
          </a:p>
        </p:txBody>
      </p:sp>
    </p:spTree>
    <p:extLst>
      <p:ext uri="{BB962C8B-B14F-4D97-AF65-F5344CB8AC3E}">
        <p14:creationId xmlns:p14="http://schemas.microsoft.com/office/powerpoint/2010/main" val="363057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156"/>
          <p:cNvGrpSpPr/>
          <p:nvPr/>
        </p:nvGrpSpPr>
        <p:grpSpPr>
          <a:xfrm>
            <a:off x="1259632" y="1412776"/>
            <a:ext cx="5715000" cy="1600200"/>
            <a:chOff x="0" y="0"/>
            <a:chExt cx="5715000" cy="1600200"/>
          </a:xfrm>
        </p:grpSpPr>
        <p:sp>
          <p:nvSpPr>
            <p:cNvPr id="5" name="Prostokąt 4"/>
            <p:cNvSpPr/>
            <p:nvPr/>
          </p:nvSpPr>
          <p:spPr>
            <a:xfrm>
              <a:off x="0" y="0"/>
              <a:ext cx="5715000" cy="16002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6" name="Obraz 5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625" y="180000"/>
              <a:ext cx="2171700" cy="1019175"/>
            </a:xfrm>
            <a:prstGeom prst="rect">
              <a:avLst/>
            </a:prstGeom>
          </p:spPr>
        </p:pic>
        <p:sp>
          <p:nvSpPr>
            <p:cNvPr id="7" name="Objaśnienie owalne 6"/>
            <p:cNvSpPr/>
            <p:nvPr/>
          </p:nvSpPr>
          <p:spPr>
            <a:xfrm>
              <a:off x="2853055" y="293642"/>
              <a:ext cx="2581275" cy="666750"/>
            </a:xfrm>
            <a:prstGeom prst="wedgeEllipseCallout">
              <a:avLst>
                <a:gd name="adj1" fmla="val -100907"/>
                <a:gd name="adj2" fmla="val 2500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  <a:endPara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Kanwa 180"/>
          <p:cNvGrpSpPr/>
          <p:nvPr/>
        </p:nvGrpSpPr>
        <p:grpSpPr>
          <a:xfrm>
            <a:off x="1250742" y="3861048"/>
            <a:ext cx="5723890" cy="1990725"/>
            <a:chOff x="0" y="0"/>
            <a:chExt cx="5723890" cy="1990725"/>
          </a:xfrm>
        </p:grpSpPr>
        <p:sp>
          <p:nvSpPr>
            <p:cNvPr id="9" name="Prostokąt 8"/>
            <p:cNvSpPr/>
            <p:nvPr/>
          </p:nvSpPr>
          <p:spPr>
            <a:xfrm>
              <a:off x="0" y="0"/>
              <a:ext cx="5723890" cy="199072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sp>
          <p:nvSpPr>
            <p:cNvPr id="10" name="Objaśnienie owalne 9"/>
            <p:cNvSpPr/>
            <p:nvPr/>
          </p:nvSpPr>
          <p:spPr>
            <a:xfrm>
              <a:off x="179979" y="428626"/>
              <a:ext cx="2229546" cy="647700"/>
            </a:xfrm>
            <a:prstGeom prst="wedgeEllipseCallout">
              <a:avLst>
                <a:gd name="adj1" fmla="val 92731"/>
                <a:gd name="adj2" fmla="val -17712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  <a:endPara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1" name="Obraz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04200" y="160950"/>
              <a:ext cx="1885714" cy="17523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7813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158"/>
          <p:cNvGrpSpPr/>
          <p:nvPr/>
        </p:nvGrpSpPr>
        <p:grpSpPr>
          <a:xfrm>
            <a:off x="1331640" y="1052736"/>
            <a:ext cx="5753100" cy="1933575"/>
            <a:chOff x="0" y="0"/>
            <a:chExt cx="5753100" cy="1933575"/>
          </a:xfrm>
        </p:grpSpPr>
        <p:sp>
          <p:nvSpPr>
            <p:cNvPr id="5" name="Prostokąt 4"/>
            <p:cNvSpPr/>
            <p:nvPr/>
          </p:nvSpPr>
          <p:spPr>
            <a:xfrm>
              <a:off x="0" y="0"/>
              <a:ext cx="5753100" cy="19335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6" name="Obraz 5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000" y="180000"/>
              <a:ext cx="2162175" cy="1266825"/>
            </a:xfrm>
            <a:prstGeom prst="rect">
              <a:avLst/>
            </a:prstGeom>
          </p:spPr>
        </p:pic>
        <p:sp>
          <p:nvSpPr>
            <p:cNvPr id="7" name="Objaśnienie owalne 6"/>
            <p:cNvSpPr/>
            <p:nvPr/>
          </p:nvSpPr>
          <p:spPr>
            <a:xfrm>
              <a:off x="2886075" y="85725"/>
              <a:ext cx="2581275" cy="390525"/>
            </a:xfrm>
            <a:prstGeom prst="wedgeEllipseCallout">
              <a:avLst>
                <a:gd name="adj1" fmla="val -113084"/>
                <a:gd name="adj2" fmla="val 72257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  <a:endParaRPr lang="pl-PL" sz="10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Objaśnienie owalne 7"/>
            <p:cNvSpPr/>
            <p:nvPr/>
          </p:nvSpPr>
          <p:spPr>
            <a:xfrm>
              <a:off x="2828925" y="676275"/>
              <a:ext cx="2638425" cy="352425"/>
            </a:xfrm>
            <a:prstGeom prst="wedgeEllipseCallout">
              <a:avLst>
                <a:gd name="adj1" fmla="val -103143"/>
                <a:gd name="adj2" fmla="val -15878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Nazwa stawki VAT</a:t>
              </a:r>
              <a:endParaRPr lang="pl-PL" sz="10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Objaśnienie owalne 8"/>
            <p:cNvSpPr/>
            <p:nvPr/>
          </p:nvSpPr>
          <p:spPr>
            <a:xfrm>
              <a:off x="2828925" y="1276350"/>
              <a:ext cx="2571750" cy="485775"/>
            </a:xfrm>
            <a:prstGeom prst="wedgeEllipseCallout">
              <a:avLst>
                <a:gd name="adj1" fmla="val -113426"/>
                <a:gd name="adj2" fmla="val -96324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Wartość stawki VAT</a:t>
              </a:r>
              <a:endParaRPr lang="pl-PL" sz="10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" name="Kanwa 171"/>
          <p:cNvGrpSpPr/>
          <p:nvPr/>
        </p:nvGrpSpPr>
        <p:grpSpPr>
          <a:xfrm>
            <a:off x="1331640" y="3501008"/>
            <a:ext cx="5819140" cy="2695575"/>
            <a:chOff x="0" y="0"/>
            <a:chExt cx="5819140" cy="2695575"/>
          </a:xfrm>
        </p:grpSpPr>
        <p:sp>
          <p:nvSpPr>
            <p:cNvPr id="11" name="Prostokąt 10"/>
            <p:cNvSpPr/>
            <p:nvPr/>
          </p:nvSpPr>
          <p:spPr>
            <a:xfrm>
              <a:off x="0" y="0"/>
              <a:ext cx="5819140" cy="269557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12" name="Obraz 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56275" y="265725"/>
              <a:ext cx="2476190" cy="1419048"/>
            </a:xfrm>
            <a:prstGeom prst="rect">
              <a:avLst/>
            </a:prstGeom>
          </p:spPr>
        </p:pic>
        <p:sp>
          <p:nvSpPr>
            <p:cNvPr id="13" name="Objaśnienie owalne 12"/>
            <p:cNvSpPr/>
            <p:nvPr/>
          </p:nvSpPr>
          <p:spPr>
            <a:xfrm>
              <a:off x="95250" y="1962150"/>
              <a:ext cx="2600325" cy="457200"/>
            </a:xfrm>
            <a:prstGeom prst="wedgeEllipseCallout">
              <a:avLst>
                <a:gd name="adj1" fmla="val -8312"/>
                <a:gd name="adj2" fmla="val -149488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  <a:endParaRPr lang="pl-PL" sz="10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Objaśnienie owalne 13"/>
            <p:cNvSpPr/>
            <p:nvPr/>
          </p:nvSpPr>
          <p:spPr>
            <a:xfrm>
              <a:off x="3152775" y="1981200"/>
              <a:ext cx="2190750" cy="504825"/>
            </a:xfrm>
            <a:prstGeom prst="wedgeEllipseCallout">
              <a:avLst>
                <a:gd name="adj1" fmla="val -74746"/>
                <a:gd name="adj2" fmla="val -128066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Nazwa stawki VAT</a:t>
              </a:r>
              <a:endParaRPr lang="pl-PL" sz="10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Pole tekstowe 187"/>
            <p:cNvSpPr txBox="1"/>
            <p:nvPr/>
          </p:nvSpPr>
          <p:spPr>
            <a:xfrm>
              <a:off x="3847262" y="247650"/>
              <a:ext cx="1971878" cy="1552549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Wartość stawki VAT.</a:t>
              </a:r>
            </a:p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Mogą występować te same wartości stawki VAT interpretowane w różny sposób.</a:t>
              </a:r>
            </a:p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cxnSp>
          <p:nvCxnSpPr>
            <p:cNvPr id="16" name="Łącznik prosty ze strzałką 15"/>
            <p:cNvCxnSpPr/>
            <p:nvPr/>
          </p:nvCxnSpPr>
          <p:spPr>
            <a:xfrm flipH="1" flipV="1">
              <a:off x="3332465" y="781050"/>
              <a:ext cx="506110" cy="200025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Łącznik prosty ze strzałką 16"/>
            <p:cNvCxnSpPr>
              <a:endCxn id="12" idx="3"/>
            </p:cNvCxnSpPr>
            <p:nvPr/>
          </p:nvCxnSpPr>
          <p:spPr>
            <a:xfrm flipH="1" flipV="1">
              <a:off x="3332465" y="975249"/>
              <a:ext cx="506110" cy="2487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54431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 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18" name="Kanwa 160"/>
          <p:cNvGrpSpPr/>
          <p:nvPr/>
        </p:nvGrpSpPr>
        <p:grpSpPr>
          <a:xfrm>
            <a:off x="1172830" y="906361"/>
            <a:ext cx="5819775" cy="2114550"/>
            <a:chOff x="0" y="0"/>
            <a:chExt cx="5819775" cy="2114550"/>
          </a:xfrm>
        </p:grpSpPr>
        <p:sp>
          <p:nvSpPr>
            <p:cNvPr id="19" name="Prostokąt 18"/>
            <p:cNvSpPr/>
            <p:nvPr/>
          </p:nvSpPr>
          <p:spPr>
            <a:xfrm>
              <a:off x="0" y="0"/>
              <a:ext cx="5819775" cy="211455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20" name="Obraz 19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725" y="208575"/>
              <a:ext cx="2209800" cy="1524000"/>
            </a:xfrm>
            <a:prstGeom prst="rect">
              <a:avLst/>
            </a:prstGeom>
          </p:spPr>
        </p:pic>
        <p:sp>
          <p:nvSpPr>
            <p:cNvPr id="21" name="Objaśnienie owalne 20"/>
            <p:cNvSpPr/>
            <p:nvPr/>
          </p:nvSpPr>
          <p:spPr>
            <a:xfrm>
              <a:off x="2943225" y="180000"/>
              <a:ext cx="2724150" cy="458175"/>
            </a:xfrm>
            <a:prstGeom prst="wedgeEllipseCallout">
              <a:avLst>
                <a:gd name="adj1" fmla="val -92262"/>
                <a:gd name="adj2" fmla="val 52106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  <a:endParaRPr lang="pl-PL" sz="105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Objaśnienie owalne 21"/>
            <p:cNvSpPr/>
            <p:nvPr/>
          </p:nvSpPr>
          <p:spPr>
            <a:xfrm>
              <a:off x="2447926" y="781049"/>
              <a:ext cx="3305174" cy="951526"/>
            </a:xfrm>
            <a:prstGeom prst="wedgeEllipseCallout">
              <a:avLst>
                <a:gd name="adj1" fmla="val -77482"/>
                <a:gd name="adj2" fmla="val 15496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</a:t>
              </a:r>
              <a:endParaRPr lang="pl-PL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Powiazanie z tabelą </a:t>
              </a:r>
              <a:r>
                <a:rPr lang="pl-PL" sz="105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JednostkiMiary</a:t>
              </a:r>
              <a:endParaRPr lang="pl-PL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23" name="Kanwa 196"/>
          <p:cNvGrpSpPr/>
          <p:nvPr/>
        </p:nvGrpSpPr>
        <p:grpSpPr>
          <a:xfrm>
            <a:off x="1187670" y="3163785"/>
            <a:ext cx="5723890" cy="3352800"/>
            <a:chOff x="0" y="0"/>
            <a:chExt cx="5723890" cy="3352800"/>
          </a:xfrm>
        </p:grpSpPr>
        <p:sp>
          <p:nvSpPr>
            <p:cNvPr id="24" name="Prostokąt 23"/>
            <p:cNvSpPr/>
            <p:nvPr/>
          </p:nvSpPr>
          <p:spPr>
            <a:xfrm>
              <a:off x="0" y="0"/>
              <a:ext cx="5723890" cy="33528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25" name="Obraz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5725" y="94275"/>
              <a:ext cx="2961905" cy="2019048"/>
            </a:xfrm>
            <a:prstGeom prst="rect">
              <a:avLst/>
            </a:prstGeom>
          </p:spPr>
        </p:pic>
        <p:sp>
          <p:nvSpPr>
            <p:cNvPr id="26" name="Objaśnienie owalne 25"/>
            <p:cNvSpPr/>
            <p:nvPr/>
          </p:nvSpPr>
          <p:spPr>
            <a:xfrm>
              <a:off x="0" y="2533650"/>
              <a:ext cx="2943225" cy="476250"/>
            </a:xfrm>
            <a:prstGeom prst="wedgeEllipseCallout">
              <a:avLst>
                <a:gd name="adj1" fmla="val -27240"/>
                <a:gd name="adj2" fmla="val -121739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  <a:endParaRPr lang="pl-PL" sz="10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Pole tekstowe 204"/>
            <p:cNvSpPr txBox="1"/>
            <p:nvPr/>
          </p:nvSpPr>
          <p:spPr>
            <a:xfrm>
              <a:off x="3829050" y="228601"/>
              <a:ext cx="1562099" cy="11049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b="1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</a:t>
              </a:r>
            </a:p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Zapewnia połączenie </a:t>
              </a:r>
              <a:br>
                <a:rPr lang="pl-PL" sz="105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pl-PL" sz="105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z tabelą o nazwie </a:t>
              </a:r>
              <a:r>
                <a:rPr lang="pl-PL" sz="1050" dirty="0" err="1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JednostkiMiary</a:t>
              </a:r>
              <a:r>
                <a:rPr lang="pl-PL" sz="105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</a:p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Pole tekstowe 206"/>
            <p:cNvSpPr txBox="1"/>
            <p:nvPr/>
          </p:nvSpPr>
          <p:spPr>
            <a:xfrm>
              <a:off x="3333750" y="2314575"/>
              <a:ext cx="2076450" cy="790575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dirty="0"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Kolumny przechowujące potrzebne(niezbędne) dane o towarach.</a:t>
              </a:r>
            </a:p>
          </p:txBody>
        </p:sp>
        <p:cxnSp>
          <p:nvCxnSpPr>
            <p:cNvPr id="29" name="Łącznik prosty ze strzałką 28"/>
            <p:cNvCxnSpPr/>
            <p:nvPr/>
          </p:nvCxnSpPr>
          <p:spPr>
            <a:xfrm flipH="1" flipV="1">
              <a:off x="1314450" y="2133600"/>
              <a:ext cx="2000250" cy="62865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Łącznik prosty ze strzałką 29"/>
            <p:cNvCxnSpPr>
              <a:stCxn id="28" idx="1"/>
            </p:cNvCxnSpPr>
            <p:nvPr/>
          </p:nvCxnSpPr>
          <p:spPr>
            <a:xfrm flipH="1" flipV="1">
              <a:off x="2171700" y="2133601"/>
              <a:ext cx="1162050" cy="57626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Łącznik prosty ze strzałką 30"/>
            <p:cNvCxnSpPr>
              <a:stCxn id="27" idx="1"/>
            </p:cNvCxnSpPr>
            <p:nvPr/>
          </p:nvCxnSpPr>
          <p:spPr>
            <a:xfrm flipH="1">
              <a:off x="3124200" y="781051"/>
              <a:ext cx="704850" cy="2857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8868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</a:t>
            </a:r>
            <a:r>
              <a:rPr lang="pl-PL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162"/>
          <p:cNvGrpSpPr/>
          <p:nvPr/>
        </p:nvGrpSpPr>
        <p:grpSpPr>
          <a:xfrm>
            <a:off x="971600" y="1556792"/>
            <a:ext cx="6912768" cy="4180237"/>
            <a:chOff x="0" y="0"/>
            <a:chExt cx="5781040" cy="3399790"/>
          </a:xfrm>
        </p:grpSpPr>
        <p:sp>
          <p:nvSpPr>
            <p:cNvPr id="5" name="Prostokąt 4"/>
            <p:cNvSpPr/>
            <p:nvPr/>
          </p:nvSpPr>
          <p:spPr>
            <a:xfrm>
              <a:off x="0" y="0"/>
              <a:ext cx="5781040" cy="339979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6" name="Obraz 5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000" y="180000"/>
              <a:ext cx="2190750" cy="1971675"/>
            </a:xfrm>
            <a:prstGeom prst="rect">
              <a:avLst/>
            </a:prstGeom>
          </p:spPr>
        </p:pic>
        <p:sp>
          <p:nvSpPr>
            <p:cNvPr id="7" name="Objaśnienie owalne 6"/>
            <p:cNvSpPr/>
            <p:nvPr/>
          </p:nvSpPr>
          <p:spPr>
            <a:xfrm>
              <a:off x="2800350" y="180000"/>
              <a:ext cx="2686050" cy="458175"/>
            </a:xfrm>
            <a:prstGeom prst="wedgeEllipseCallout">
              <a:avLst>
                <a:gd name="adj1" fmla="val -108422"/>
                <a:gd name="adj2" fmla="val 52106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  <a:endParaRPr lang="pl-PL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Pole tekstowe 211"/>
            <p:cNvSpPr txBox="1"/>
            <p:nvPr/>
          </p:nvSpPr>
          <p:spPr>
            <a:xfrm>
              <a:off x="3067050" y="819150"/>
              <a:ext cx="2324100" cy="97155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 „</a:t>
              </a:r>
              <a:r>
                <a:rPr lang="pl-PL" sz="12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IdWystawcy</a:t>
              </a: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”</a:t>
              </a:r>
              <a:endParaRPr lang="pl-PL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Zapewnia dostęp do danych wystawcy faktury zapisanych w tabeli Firmy</a:t>
              </a:r>
            </a:p>
          </p:txBody>
        </p:sp>
        <p:cxnSp>
          <p:nvCxnSpPr>
            <p:cNvPr id="9" name="Łącznik prosty ze strzałką 8"/>
            <p:cNvCxnSpPr>
              <a:stCxn id="8" idx="1"/>
            </p:cNvCxnSpPr>
            <p:nvPr/>
          </p:nvCxnSpPr>
          <p:spPr>
            <a:xfrm flipH="1">
              <a:off x="1847850" y="1304925"/>
              <a:ext cx="1219200" cy="19050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Pole tekstowe 211"/>
            <p:cNvSpPr txBox="1"/>
            <p:nvPr/>
          </p:nvSpPr>
          <p:spPr>
            <a:xfrm>
              <a:off x="3047025" y="2198891"/>
              <a:ext cx="2324100" cy="1045958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 „</a:t>
              </a:r>
              <a:r>
                <a:rPr lang="pl-PL" sz="12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IdKupujacego</a:t>
              </a: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”</a:t>
              </a:r>
              <a:endParaRPr lang="pl-PL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Zapewnia dostęp do danych kupującego  zapisanych w tabeli Firmy</a:t>
              </a:r>
              <a:endParaRPr lang="pl-PL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11" name="Łącznik prosty ze strzałką 10"/>
            <p:cNvCxnSpPr>
              <a:stCxn id="10" idx="1"/>
            </p:cNvCxnSpPr>
            <p:nvPr/>
          </p:nvCxnSpPr>
          <p:spPr>
            <a:xfrm flipH="1" flipV="1">
              <a:off x="1295400" y="1695452"/>
              <a:ext cx="1751625" cy="102641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00577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216"/>
          <p:cNvGrpSpPr/>
          <p:nvPr/>
        </p:nvGrpSpPr>
        <p:grpSpPr>
          <a:xfrm>
            <a:off x="1331640" y="1052736"/>
            <a:ext cx="6192688" cy="4896543"/>
            <a:chOff x="0" y="0"/>
            <a:chExt cx="5753100" cy="4323715"/>
          </a:xfrm>
        </p:grpSpPr>
        <p:sp>
          <p:nvSpPr>
            <p:cNvPr id="5" name="Prostokąt 4"/>
            <p:cNvSpPr/>
            <p:nvPr/>
          </p:nvSpPr>
          <p:spPr>
            <a:xfrm>
              <a:off x="0" y="0"/>
              <a:ext cx="5753100" cy="43237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6" name="Obraz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0000" y="1428542"/>
              <a:ext cx="5115900" cy="1219048"/>
            </a:xfrm>
            <a:prstGeom prst="rect">
              <a:avLst/>
            </a:prstGeom>
          </p:spPr>
        </p:pic>
        <p:sp>
          <p:nvSpPr>
            <p:cNvPr id="7" name="Objaśnienie owalne 6"/>
            <p:cNvSpPr/>
            <p:nvPr/>
          </p:nvSpPr>
          <p:spPr>
            <a:xfrm>
              <a:off x="123825" y="228599"/>
              <a:ext cx="2857500" cy="342900"/>
            </a:xfrm>
            <a:prstGeom prst="wedgeEllipseCallout">
              <a:avLst>
                <a:gd name="adj1" fmla="val -32500"/>
                <a:gd name="adj2" fmla="val 395778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  <a:endParaRPr lang="pl-PL" sz="105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Pole tekstowe 175"/>
            <p:cNvSpPr txBox="1"/>
            <p:nvPr/>
          </p:nvSpPr>
          <p:spPr>
            <a:xfrm>
              <a:off x="552450" y="3209478"/>
              <a:ext cx="2286000" cy="6096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Kolumny przechowujące niezbędne dane o fakturze</a:t>
              </a:r>
            </a:p>
          </p:txBody>
        </p:sp>
        <p:cxnSp>
          <p:nvCxnSpPr>
            <p:cNvPr id="9" name="Łącznik prosty ze strzałką 8"/>
            <p:cNvCxnSpPr>
              <a:stCxn id="8" idx="0"/>
            </p:cNvCxnSpPr>
            <p:nvPr/>
          </p:nvCxnSpPr>
          <p:spPr>
            <a:xfrm flipH="1" flipV="1">
              <a:off x="1238252" y="2636938"/>
              <a:ext cx="457198" cy="57254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Łącznik prosty ze strzałką 9"/>
            <p:cNvCxnSpPr>
              <a:stCxn id="8" idx="0"/>
            </p:cNvCxnSpPr>
            <p:nvPr/>
          </p:nvCxnSpPr>
          <p:spPr>
            <a:xfrm flipV="1">
              <a:off x="1695450" y="2619018"/>
              <a:ext cx="457200" cy="59046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Łącznik prosty ze strzałką 10"/>
            <p:cNvCxnSpPr>
              <a:stCxn id="8" idx="0"/>
            </p:cNvCxnSpPr>
            <p:nvPr/>
          </p:nvCxnSpPr>
          <p:spPr>
            <a:xfrm flipV="1">
              <a:off x="1695450" y="2647590"/>
              <a:ext cx="1295400" cy="56188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Pole tekstowe 183"/>
            <p:cNvSpPr txBox="1"/>
            <p:nvPr/>
          </p:nvSpPr>
          <p:spPr>
            <a:xfrm>
              <a:off x="3143250" y="3057084"/>
              <a:ext cx="2314575" cy="1133916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– na podstawie wartości zapisanej w tej kolumnie, możemy 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 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tabeli Firmy odczytać pełny zestaw danych o wystawcy 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faktury</a:t>
              </a:r>
              <a:endParaRPr lang="pl-PL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3" name="Łącznik prosty ze strzałką 12"/>
            <p:cNvCxnSpPr>
              <a:stCxn id="12" idx="0"/>
            </p:cNvCxnSpPr>
            <p:nvPr/>
          </p:nvCxnSpPr>
          <p:spPr>
            <a:xfrm flipH="1" flipV="1">
              <a:off x="4076700" y="2637297"/>
              <a:ext cx="223838" cy="41978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Pole tekstowe 183"/>
            <p:cNvSpPr txBox="1"/>
            <p:nvPr/>
          </p:nvSpPr>
          <p:spPr>
            <a:xfrm>
              <a:off x="3066075" y="95250"/>
              <a:ext cx="2314575" cy="952499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– na podstawie wartości zapisanej w tej kolumnie, możemy 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 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tabeli Firmy odczytać pełny zestaw danych o 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kupującym</a:t>
              </a:r>
              <a:endParaRPr lang="pl-PL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15" name="Łącznik prosty ze strzałką 14"/>
            <p:cNvCxnSpPr>
              <a:stCxn id="14" idx="2"/>
            </p:cNvCxnSpPr>
            <p:nvPr/>
          </p:nvCxnSpPr>
          <p:spPr>
            <a:xfrm>
              <a:off x="4223363" y="1047749"/>
              <a:ext cx="624862" cy="55245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421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</a:t>
            </a:r>
            <a:r>
              <a:rPr lang="pl-PL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201"/>
          <p:cNvGrpSpPr/>
          <p:nvPr/>
        </p:nvGrpSpPr>
        <p:grpSpPr>
          <a:xfrm>
            <a:off x="788176" y="980728"/>
            <a:ext cx="7024184" cy="5616623"/>
            <a:chOff x="29464" y="0"/>
            <a:chExt cx="5857240" cy="5124450"/>
          </a:xfrm>
        </p:grpSpPr>
        <p:sp>
          <p:nvSpPr>
            <p:cNvPr id="5" name="Prostokąt 4"/>
            <p:cNvSpPr/>
            <p:nvPr/>
          </p:nvSpPr>
          <p:spPr>
            <a:xfrm>
              <a:off x="29464" y="0"/>
              <a:ext cx="5857240" cy="512445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6" name="Obraz 5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000" y="35999"/>
              <a:ext cx="2209800" cy="3905250"/>
            </a:xfrm>
            <a:prstGeom prst="rect">
              <a:avLst/>
            </a:prstGeom>
          </p:spPr>
        </p:pic>
        <p:sp>
          <p:nvSpPr>
            <p:cNvPr id="7" name="Pole tekstowe 203"/>
            <p:cNvSpPr txBox="1"/>
            <p:nvPr/>
          </p:nvSpPr>
          <p:spPr>
            <a:xfrm>
              <a:off x="2686050" y="65549"/>
              <a:ext cx="2743200" cy="3048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50000"/>
                </a:lnSpc>
                <a:spcAft>
                  <a:spcPts val="800"/>
                </a:spcAft>
              </a:pPr>
              <a:r>
                <a:rPr lang="pl-PL" sz="12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</a:p>
          </p:txBody>
        </p:sp>
        <p:cxnSp>
          <p:nvCxnSpPr>
            <p:cNvPr id="8" name="Łącznik prosty ze strzałką 7"/>
            <p:cNvCxnSpPr/>
            <p:nvPr/>
          </p:nvCxnSpPr>
          <p:spPr>
            <a:xfrm flipH="1">
              <a:off x="1733550" y="179849"/>
              <a:ext cx="942975" cy="2762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9" name="Pole tekstowe 212"/>
            <p:cNvSpPr txBox="1"/>
            <p:nvPr/>
          </p:nvSpPr>
          <p:spPr>
            <a:xfrm>
              <a:off x="2705100" y="475124"/>
              <a:ext cx="2714625" cy="1228725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wystawcy faktury i kupującego – zapisane będą w tabeli o nazwie Firmy. Dostęp do tych danych na podstawie kluczy obcych (</a:t>
              </a:r>
              <a:r>
                <a:rPr lang="pl-PL" sz="11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IDWystawcy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i </a:t>
              </a:r>
              <a:r>
                <a:rPr lang="pl-PL" sz="11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IdKupujacego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) w tabeli o nazwie Faktury</a:t>
              </a:r>
            </a:p>
          </p:txBody>
        </p:sp>
        <p:sp>
          <p:nvSpPr>
            <p:cNvPr id="10" name="Nawias klamrowy zamykający 9"/>
            <p:cNvSpPr/>
            <p:nvPr/>
          </p:nvSpPr>
          <p:spPr>
            <a:xfrm>
              <a:off x="2389800" y="589424"/>
              <a:ext cx="210525" cy="1238250"/>
            </a:xfrm>
            <a:prstGeom prst="rightBrac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2000"/>
            </a:p>
          </p:txBody>
        </p:sp>
        <p:sp>
          <p:nvSpPr>
            <p:cNvPr id="11" name="Pole tekstowe 222"/>
            <p:cNvSpPr txBox="1"/>
            <p:nvPr/>
          </p:nvSpPr>
          <p:spPr>
            <a:xfrm>
              <a:off x="2705100" y="1789574"/>
              <a:ext cx="2724150" cy="4191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Dame zapisane w tabeli o nazwie Faktury</a:t>
              </a:r>
            </a:p>
          </p:txBody>
        </p:sp>
        <p:sp>
          <p:nvSpPr>
            <p:cNvPr id="12" name="Nawias klamrowy zamykający 11"/>
            <p:cNvSpPr/>
            <p:nvPr/>
          </p:nvSpPr>
          <p:spPr>
            <a:xfrm>
              <a:off x="2389799" y="1884824"/>
              <a:ext cx="229575" cy="361950"/>
            </a:xfrm>
            <a:prstGeom prst="rightBrac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2000"/>
            </a:p>
          </p:txBody>
        </p:sp>
        <p:sp>
          <p:nvSpPr>
            <p:cNvPr id="13" name="Pole tekstowe 224"/>
            <p:cNvSpPr txBox="1"/>
            <p:nvPr/>
          </p:nvSpPr>
          <p:spPr>
            <a:xfrm>
              <a:off x="2724150" y="2275349"/>
              <a:ext cx="2695575" cy="1057275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zapisane w tabeli o nazwie Towary.  Jednostki miary zapisane w tabeli słownikowej </a:t>
              </a:r>
              <a:r>
                <a:rPr lang="pl-PL" sz="1100" dirty="0" err="1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JednostkiMiary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. 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 tabeli Towary jest klucz obcy do tabeli 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słownikowej</a:t>
              </a:r>
              <a:endParaRPr lang="pl-PL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Nawias klamrowy zamykający 13"/>
            <p:cNvSpPr/>
            <p:nvPr/>
          </p:nvSpPr>
          <p:spPr>
            <a:xfrm>
              <a:off x="2362199" y="2399174"/>
              <a:ext cx="295275" cy="476250"/>
            </a:xfrm>
            <a:prstGeom prst="rightBrac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pl-PL" sz="2000"/>
            </a:p>
          </p:txBody>
        </p:sp>
        <p:sp>
          <p:nvSpPr>
            <p:cNvPr id="15" name="Pole tekstowe 226"/>
            <p:cNvSpPr txBox="1"/>
            <p:nvPr/>
          </p:nvSpPr>
          <p:spPr>
            <a:xfrm>
              <a:off x="2733675" y="3427873"/>
              <a:ext cx="2676524" cy="68580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zapisywane w tabeli słownikowej 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o 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nazwie </a:t>
              </a:r>
              <a:r>
                <a:rPr lang="pl-PL" sz="11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StawkiVat</a:t>
              </a:r>
              <a:endParaRPr lang="pl-PL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6" name="Łącznik prosty ze strzałką 15"/>
            <p:cNvCxnSpPr/>
            <p:nvPr/>
          </p:nvCxnSpPr>
          <p:spPr>
            <a:xfrm flipH="1" flipV="1">
              <a:off x="2038350" y="3523124"/>
              <a:ext cx="723900" cy="14287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7" name="Objaśnienie w chmurce 16"/>
            <p:cNvSpPr/>
            <p:nvPr/>
          </p:nvSpPr>
          <p:spPr>
            <a:xfrm>
              <a:off x="266700" y="4113673"/>
              <a:ext cx="3695700" cy="885825"/>
            </a:xfrm>
            <a:prstGeom prst="cloudCallout">
              <a:avLst>
                <a:gd name="adj1" fmla="val -7431"/>
                <a:gd name="adj2" fmla="val 32392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Nie ustalono jeszcze miejsca przechowywania dla tych danych</a:t>
              </a:r>
            </a:p>
          </p:txBody>
        </p:sp>
        <p:cxnSp>
          <p:nvCxnSpPr>
            <p:cNvPr id="18" name="Łącznik prosty ze strzałką 17"/>
            <p:cNvCxnSpPr/>
            <p:nvPr/>
          </p:nvCxnSpPr>
          <p:spPr>
            <a:xfrm flipH="1" flipV="1">
              <a:off x="1171575" y="3113549"/>
              <a:ext cx="962025" cy="1000124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Łącznik prosty ze strzałką 18"/>
            <p:cNvCxnSpPr/>
            <p:nvPr/>
          </p:nvCxnSpPr>
          <p:spPr>
            <a:xfrm flipH="1" flipV="1">
              <a:off x="1752600" y="3332624"/>
              <a:ext cx="399075" cy="8096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7759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164"/>
          <p:cNvGrpSpPr/>
          <p:nvPr/>
        </p:nvGrpSpPr>
        <p:grpSpPr>
          <a:xfrm>
            <a:off x="1449538" y="725345"/>
            <a:ext cx="5935821" cy="3071506"/>
            <a:chOff x="-1" y="21652"/>
            <a:chExt cx="5695950" cy="2447925"/>
          </a:xfrm>
        </p:grpSpPr>
        <p:sp>
          <p:nvSpPr>
            <p:cNvPr id="5" name="Prostokąt 4"/>
            <p:cNvSpPr/>
            <p:nvPr/>
          </p:nvSpPr>
          <p:spPr>
            <a:xfrm>
              <a:off x="-1" y="21652"/>
              <a:ext cx="5695950" cy="244792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6" name="Obraz 5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000" y="130275"/>
              <a:ext cx="2200275" cy="1962150"/>
            </a:xfrm>
            <a:prstGeom prst="rect">
              <a:avLst/>
            </a:prstGeom>
          </p:spPr>
        </p:pic>
        <p:sp>
          <p:nvSpPr>
            <p:cNvPr id="7" name="Objaśnienie owalne 6"/>
            <p:cNvSpPr/>
            <p:nvPr/>
          </p:nvSpPr>
          <p:spPr>
            <a:xfrm>
              <a:off x="2628900" y="36000"/>
              <a:ext cx="2676525" cy="352425"/>
            </a:xfrm>
            <a:prstGeom prst="wedgeEllipseCallout">
              <a:avLst>
                <a:gd name="adj1" fmla="val -85246"/>
                <a:gd name="adj2" fmla="val 100338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</a:p>
          </p:txBody>
        </p:sp>
        <p:sp>
          <p:nvSpPr>
            <p:cNvPr id="8" name="Pole tekstowe 247"/>
            <p:cNvSpPr txBox="1"/>
            <p:nvPr/>
          </p:nvSpPr>
          <p:spPr>
            <a:xfrm>
              <a:off x="2705100" y="454742"/>
              <a:ext cx="2667000" cy="437533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 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– powiązanie z tabelą 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Faktury</a:t>
              </a:r>
              <a:endParaRPr lang="pl-PL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9" name="Łącznik prosty ze strzałką 8"/>
            <p:cNvCxnSpPr>
              <a:stCxn id="8" idx="1"/>
            </p:cNvCxnSpPr>
            <p:nvPr/>
          </p:nvCxnSpPr>
          <p:spPr>
            <a:xfrm flipH="1">
              <a:off x="2028826" y="673508"/>
              <a:ext cx="676274" cy="114967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Pole tekstowe 247"/>
            <p:cNvSpPr txBox="1"/>
            <p:nvPr/>
          </p:nvSpPr>
          <p:spPr>
            <a:xfrm>
              <a:off x="2705100" y="892275"/>
              <a:ext cx="2667000" cy="438149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 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– powiązanie z tabelą 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Towary</a:t>
              </a:r>
              <a:endParaRPr lang="pl-PL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11" name="Łącznik prosty ze strzałką 10"/>
            <p:cNvCxnSpPr/>
            <p:nvPr/>
          </p:nvCxnSpPr>
          <p:spPr>
            <a:xfrm flipH="1" flipV="1">
              <a:off x="2028825" y="978975"/>
              <a:ext cx="657225" cy="6667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Pole tekstowe 247"/>
            <p:cNvSpPr txBox="1"/>
            <p:nvPr/>
          </p:nvSpPr>
          <p:spPr>
            <a:xfrm>
              <a:off x="2714625" y="1384986"/>
              <a:ext cx="2638424" cy="469801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obcy </a:t>
              </a: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– powiązanie z tabelą słownikową </a:t>
              </a:r>
              <a:r>
                <a:rPr lang="pl-PL" sz="1100" dirty="0" err="1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StawkiVAT</a:t>
              </a:r>
              <a:endParaRPr lang="pl-PL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cxnSp>
          <p:nvCxnSpPr>
            <p:cNvPr id="13" name="Łącznik prosty ze strzałką 12"/>
            <p:cNvCxnSpPr>
              <a:stCxn id="12" idx="1"/>
            </p:cNvCxnSpPr>
            <p:nvPr/>
          </p:nvCxnSpPr>
          <p:spPr>
            <a:xfrm flipH="1" flipV="1">
              <a:off x="1838325" y="1290716"/>
              <a:ext cx="876300" cy="32917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Pole tekstowe 245"/>
            <p:cNvSpPr txBox="1"/>
            <p:nvPr/>
          </p:nvSpPr>
          <p:spPr>
            <a:xfrm>
              <a:off x="2714624" y="1941001"/>
              <a:ext cx="2638425" cy="361950"/>
            </a:xfrm>
            <a:prstGeom prst="rect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Kolumny niezbędne do opisu </a:t>
              </a:r>
              <a:r>
                <a:rPr lang="pl-PL" sz="1100" dirty="0" smtClean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transakcji</a:t>
              </a:r>
              <a:endParaRPr lang="pl-PL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5" name="Łącznik prosty ze strzałką 14"/>
            <p:cNvCxnSpPr/>
            <p:nvPr/>
          </p:nvCxnSpPr>
          <p:spPr>
            <a:xfrm flipH="1" flipV="1">
              <a:off x="1895475" y="1426650"/>
              <a:ext cx="800100" cy="67627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Łącznik prosty ze strzałką 15"/>
            <p:cNvCxnSpPr/>
            <p:nvPr/>
          </p:nvCxnSpPr>
          <p:spPr>
            <a:xfrm flipH="1" flipV="1">
              <a:off x="1714500" y="1606650"/>
              <a:ext cx="990600" cy="49627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7" name="Kanwa 252"/>
          <p:cNvGrpSpPr/>
          <p:nvPr/>
        </p:nvGrpSpPr>
        <p:grpSpPr>
          <a:xfrm>
            <a:off x="1795339" y="3850149"/>
            <a:ext cx="5277767" cy="2879987"/>
            <a:chOff x="0" y="0"/>
            <a:chExt cx="5838190" cy="3714750"/>
          </a:xfrm>
        </p:grpSpPr>
        <p:sp>
          <p:nvSpPr>
            <p:cNvPr id="18" name="Prostokąt 17"/>
            <p:cNvSpPr/>
            <p:nvPr/>
          </p:nvSpPr>
          <p:spPr>
            <a:xfrm>
              <a:off x="0" y="0"/>
              <a:ext cx="5838190" cy="371475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19" name="Obraz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18149" y="941969"/>
              <a:ext cx="4592026" cy="2648854"/>
            </a:xfrm>
            <a:prstGeom prst="rect">
              <a:avLst/>
            </a:prstGeom>
          </p:spPr>
        </p:pic>
        <p:sp>
          <p:nvSpPr>
            <p:cNvPr id="20" name="Objaśnienie owalne 19"/>
            <p:cNvSpPr/>
            <p:nvPr/>
          </p:nvSpPr>
          <p:spPr>
            <a:xfrm>
              <a:off x="68059" y="0"/>
              <a:ext cx="2096812" cy="378376"/>
            </a:xfrm>
            <a:prstGeom prst="wedgeEllipseCallout">
              <a:avLst>
                <a:gd name="adj1" fmla="val -15388"/>
                <a:gd name="adj2" fmla="val 219723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</a:p>
          </p:txBody>
        </p:sp>
        <p:sp>
          <p:nvSpPr>
            <p:cNvPr id="21" name="Elipsa 20"/>
            <p:cNvSpPr/>
            <p:nvPr/>
          </p:nvSpPr>
          <p:spPr>
            <a:xfrm>
              <a:off x="2466975" y="57150"/>
              <a:ext cx="2647950" cy="333375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Klucze obce</a:t>
              </a:r>
            </a:p>
          </p:txBody>
        </p:sp>
        <p:cxnSp>
          <p:nvCxnSpPr>
            <p:cNvPr id="22" name="Łącznik prosty ze strzałką 21"/>
            <p:cNvCxnSpPr>
              <a:stCxn id="21" idx="4"/>
            </p:cNvCxnSpPr>
            <p:nvPr/>
          </p:nvCxnSpPr>
          <p:spPr>
            <a:xfrm flipH="1">
              <a:off x="1676400" y="390525"/>
              <a:ext cx="2114550" cy="63817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Łącznik prosty ze strzałką 22"/>
            <p:cNvCxnSpPr/>
            <p:nvPr/>
          </p:nvCxnSpPr>
          <p:spPr>
            <a:xfrm flipH="1">
              <a:off x="2552700" y="400050"/>
              <a:ext cx="1238250" cy="54191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Łącznik prosty ze strzałką 23"/>
            <p:cNvCxnSpPr/>
            <p:nvPr/>
          </p:nvCxnSpPr>
          <p:spPr>
            <a:xfrm flipH="1">
              <a:off x="3276600" y="409575"/>
              <a:ext cx="533400" cy="5429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5583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</a:t>
            </a:r>
            <a:r>
              <a:rPr lang="pl-PL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 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25" name="Kanwa 250"/>
          <p:cNvGrpSpPr/>
          <p:nvPr/>
        </p:nvGrpSpPr>
        <p:grpSpPr>
          <a:xfrm>
            <a:off x="683568" y="832939"/>
            <a:ext cx="6624736" cy="5904656"/>
            <a:chOff x="0" y="0"/>
            <a:chExt cx="5753100" cy="6705600"/>
          </a:xfrm>
        </p:grpSpPr>
        <p:sp>
          <p:nvSpPr>
            <p:cNvPr id="26" name="Prostokąt 25"/>
            <p:cNvSpPr/>
            <p:nvPr/>
          </p:nvSpPr>
          <p:spPr>
            <a:xfrm>
              <a:off x="0" y="0"/>
              <a:ext cx="5753100" cy="67056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27" name="Obraz 2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8125" y="551334"/>
              <a:ext cx="5201625" cy="609524"/>
            </a:xfrm>
            <a:prstGeom prst="rect">
              <a:avLst/>
            </a:prstGeom>
          </p:spPr>
        </p:pic>
        <p:sp>
          <p:nvSpPr>
            <p:cNvPr id="28" name="Objaśnienie owalne 27"/>
            <p:cNvSpPr/>
            <p:nvPr/>
          </p:nvSpPr>
          <p:spPr>
            <a:xfrm>
              <a:off x="952500" y="76200"/>
              <a:ext cx="3495675" cy="371475"/>
            </a:xfrm>
            <a:prstGeom prst="wedgeEllipseCallout">
              <a:avLst>
                <a:gd name="adj1" fmla="val -55711"/>
                <a:gd name="adj2" fmla="val 116257"/>
              </a:avLst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800"/>
                </a:spcAft>
              </a:pPr>
              <a:r>
                <a:rPr lang="pl-PL" sz="105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Klucz podstawowy</a:t>
              </a:r>
            </a:p>
          </p:txBody>
        </p:sp>
        <p:pic>
          <p:nvPicPr>
            <p:cNvPr id="29" name="Obraz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95375" y="2675199"/>
              <a:ext cx="4305300" cy="619048"/>
            </a:xfrm>
            <a:prstGeom prst="rect">
              <a:avLst/>
            </a:prstGeom>
          </p:spPr>
        </p:pic>
        <p:cxnSp>
          <p:nvCxnSpPr>
            <p:cNvPr id="30" name="Łącznik prosty ze strzałką 29"/>
            <p:cNvCxnSpPr/>
            <p:nvPr/>
          </p:nvCxnSpPr>
          <p:spPr>
            <a:xfrm flipV="1">
              <a:off x="1533526" y="1217870"/>
              <a:ext cx="66674" cy="34423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Łącznik prosty ze strzałką 30"/>
            <p:cNvCxnSpPr/>
            <p:nvPr/>
          </p:nvCxnSpPr>
          <p:spPr>
            <a:xfrm flipH="1">
              <a:off x="1200151" y="1533525"/>
              <a:ext cx="352424" cy="112395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32" name="Obraz 3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66800" y="3846047"/>
              <a:ext cx="2314574" cy="515959"/>
            </a:xfrm>
            <a:prstGeom prst="rect">
              <a:avLst/>
            </a:prstGeom>
          </p:spPr>
        </p:pic>
        <p:pic>
          <p:nvPicPr>
            <p:cNvPr id="33" name="Obraz 3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76625" y="3836278"/>
              <a:ext cx="2143125" cy="525728"/>
            </a:xfrm>
            <a:prstGeom prst="rect">
              <a:avLst/>
            </a:prstGeom>
          </p:spPr>
        </p:pic>
        <p:cxnSp>
          <p:nvCxnSpPr>
            <p:cNvPr id="34" name="Łącznik prosty ze strzałką 33"/>
            <p:cNvCxnSpPr/>
            <p:nvPr/>
          </p:nvCxnSpPr>
          <p:spPr>
            <a:xfrm flipH="1">
              <a:off x="2247900" y="3304883"/>
              <a:ext cx="2076450" cy="53069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Łącznik prosty ze strzałką 34"/>
            <p:cNvCxnSpPr/>
            <p:nvPr/>
          </p:nvCxnSpPr>
          <p:spPr>
            <a:xfrm flipH="1">
              <a:off x="4257675" y="3247740"/>
              <a:ext cx="781051" cy="58818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36" name="Obraz 3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47150" y="4722547"/>
              <a:ext cx="1334475" cy="449528"/>
            </a:xfrm>
            <a:prstGeom prst="rect">
              <a:avLst/>
            </a:prstGeom>
          </p:spPr>
        </p:pic>
        <p:pic>
          <p:nvPicPr>
            <p:cNvPr id="37" name="Obraz 3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856400" y="4674920"/>
              <a:ext cx="1277325" cy="477665"/>
            </a:xfrm>
            <a:prstGeom prst="rect">
              <a:avLst/>
            </a:prstGeom>
          </p:spPr>
        </p:pic>
        <p:cxnSp>
          <p:nvCxnSpPr>
            <p:cNvPr id="38" name="Łącznik prosty ze strzałką 37"/>
            <p:cNvCxnSpPr/>
            <p:nvPr/>
          </p:nvCxnSpPr>
          <p:spPr>
            <a:xfrm flipH="1">
              <a:off x="2647224" y="4359863"/>
              <a:ext cx="238612" cy="312878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Łącznik prosty ze strzałką 38"/>
            <p:cNvCxnSpPr/>
            <p:nvPr/>
          </p:nvCxnSpPr>
          <p:spPr>
            <a:xfrm flipH="1">
              <a:off x="4552950" y="4361595"/>
              <a:ext cx="666750" cy="33423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40" name="Obraz 39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32476" y="5294925"/>
              <a:ext cx="2715600" cy="562950"/>
            </a:xfrm>
            <a:prstGeom prst="rect">
              <a:avLst/>
            </a:prstGeom>
          </p:spPr>
        </p:pic>
        <p:cxnSp>
          <p:nvCxnSpPr>
            <p:cNvPr id="41" name="Łącznik łamany 40"/>
            <p:cNvCxnSpPr/>
            <p:nvPr/>
          </p:nvCxnSpPr>
          <p:spPr>
            <a:xfrm rot="5400000">
              <a:off x="-405477" y="2566322"/>
              <a:ext cx="4049459" cy="1352553"/>
            </a:xfrm>
            <a:prstGeom prst="bentConnector3">
              <a:avLst>
                <a:gd name="adj1" fmla="val 12601"/>
              </a:avLst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42" name="Obraz 4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847974" y="6133125"/>
              <a:ext cx="1694239" cy="486750"/>
            </a:xfrm>
            <a:prstGeom prst="rect">
              <a:avLst/>
            </a:prstGeom>
          </p:spPr>
        </p:pic>
        <p:pic>
          <p:nvPicPr>
            <p:cNvPr id="43" name="Obraz 42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038474" y="1351575"/>
              <a:ext cx="2265665" cy="505800"/>
            </a:xfrm>
            <a:prstGeom prst="rect">
              <a:avLst/>
            </a:prstGeom>
          </p:spPr>
        </p:pic>
        <p:cxnSp>
          <p:nvCxnSpPr>
            <p:cNvPr id="44" name="Łącznik prosty ze strzałką 43"/>
            <p:cNvCxnSpPr/>
            <p:nvPr/>
          </p:nvCxnSpPr>
          <p:spPr>
            <a:xfrm>
              <a:off x="2800350" y="1228725"/>
              <a:ext cx="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Łącznik prosty ze strzałką 44"/>
            <p:cNvCxnSpPr/>
            <p:nvPr/>
          </p:nvCxnSpPr>
          <p:spPr>
            <a:xfrm>
              <a:off x="3409950" y="1179908"/>
              <a:ext cx="152400" cy="21074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Łącznik prosty ze strzałką 45"/>
            <p:cNvCxnSpPr/>
            <p:nvPr/>
          </p:nvCxnSpPr>
          <p:spPr>
            <a:xfrm>
              <a:off x="3095625" y="5848350"/>
              <a:ext cx="523875" cy="2381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8538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Projekt bazy danych </a:t>
            </a:r>
            <a:r>
              <a:rPr lang="pl-PL" sz="24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</a:t>
            </a:r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 normalizacja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29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grpSp>
        <p:nvGrpSpPr>
          <p:cNvPr id="4" name="Kanwa 119"/>
          <p:cNvGrpSpPr/>
          <p:nvPr/>
        </p:nvGrpSpPr>
        <p:grpSpPr>
          <a:xfrm>
            <a:off x="1331640" y="781196"/>
            <a:ext cx="6480720" cy="6003583"/>
            <a:chOff x="0" y="0"/>
            <a:chExt cx="5753100" cy="6515100"/>
          </a:xfrm>
        </p:grpSpPr>
        <p:sp>
          <p:nvSpPr>
            <p:cNvPr id="5" name="Prostokąt 4"/>
            <p:cNvSpPr/>
            <p:nvPr/>
          </p:nvSpPr>
          <p:spPr>
            <a:xfrm>
              <a:off x="0" y="0"/>
              <a:ext cx="5753100" cy="65151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</p:sp>
        <p:pic>
          <p:nvPicPr>
            <p:cNvPr id="6" name="Obraz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7161" y="471390"/>
              <a:ext cx="1600423" cy="1400370"/>
            </a:xfrm>
            <a:prstGeom prst="rect">
              <a:avLst/>
            </a:prstGeom>
          </p:spPr>
        </p:pic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4675" y="461859"/>
              <a:ext cx="1609950" cy="1438476"/>
            </a:xfrm>
            <a:prstGeom prst="rect">
              <a:avLst/>
            </a:prstGeom>
          </p:spPr>
        </p:pic>
        <p:cxnSp>
          <p:nvCxnSpPr>
            <p:cNvPr id="8" name="Łącznik prosty ze strzałką 7"/>
            <p:cNvCxnSpPr/>
            <p:nvPr/>
          </p:nvCxnSpPr>
          <p:spPr>
            <a:xfrm>
              <a:off x="1828800" y="1438275"/>
              <a:ext cx="123836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Łącznik prosty ze strzałką 8"/>
            <p:cNvCxnSpPr/>
            <p:nvPr/>
          </p:nvCxnSpPr>
          <p:spPr>
            <a:xfrm>
              <a:off x="1828800" y="904875"/>
              <a:ext cx="1238361" cy="952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Pole tekstowe 280"/>
            <p:cNvSpPr txBox="1"/>
            <p:nvPr/>
          </p:nvSpPr>
          <p:spPr>
            <a:xfrm>
              <a:off x="2076450" y="790575"/>
              <a:ext cx="790575" cy="276277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Wystawca</a:t>
              </a:r>
            </a:p>
          </p:txBody>
        </p:sp>
        <p:sp>
          <p:nvSpPr>
            <p:cNvPr id="11" name="Pole tekstowe 300"/>
            <p:cNvSpPr txBox="1"/>
            <p:nvPr/>
          </p:nvSpPr>
          <p:spPr>
            <a:xfrm>
              <a:off x="2105025" y="1323975"/>
              <a:ext cx="723900" cy="371423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Kupujący</a:t>
              </a:r>
            </a:p>
          </p:txBody>
        </p:sp>
        <p:pic>
          <p:nvPicPr>
            <p:cNvPr id="12" name="Obraz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903" y="2752673"/>
              <a:ext cx="1590897" cy="743054"/>
            </a:xfrm>
            <a:prstGeom prst="rect">
              <a:avLst/>
            </a:prstGeom>
          </p:spPr>
        </p:pic>
        <p:cxnSp>
          <p:nvCxnSpPr>
            <p:cNvPr id="13" name="Łącznik prosty ze strzałką 12"/>
            <p:cNvCxnSpPr>
              <a:stCxn id="12" idx="0"/>
            </p:cNvCxnSpPr>
            <p:nvPr/>
          </p:nvCxnSpPr>
          <p:spPr>
            <a:xfrm flipH="1" flipV="1">
              <a:off x="1028700" y="1924050"/>
              <a:ext cx="4652" cy="828623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Pole tekstowe 310"/>
            <p:cNvSpPr txBox="1"/>
            <p:nvPr/>
          </p:nvSpPr>
          <p:spPr>
            <a:xfrm>
              <a:off x="447674" y="2209800"/>
              <a:ext cx="1171575" cy="290576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Nazwa siedziby</a:t>
              </a:r>
            </a:p>
          </p:txBody>
        </p:sp>
        <p:pic>
          <p:nvPicPr>
            <p:cNvPr id="15" name="Obraz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6462" y="3133626"/>
              <a:ext cx="1619476" cy="1409897"/>
            </a:xfrm>
            <a:prstGeom prst="rect">
              <a:avLst/>
            </a:prstGeom>
          </p:spPr>
        </p:pic>
        <p:pic>
          <p:nvPicPr>
            <p:cNvPr id="16" name="Obraz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6475" y="5257724"/>
              <a:ext cx="1609950" cy="1086002"/>
            </a:xfrm>
            <a:prstGeom prst="rect">
              <a:avLst/>
            </a:prstGeom>
          </p:spPr>
        </p:pic>
        <p:pic>
          <p:nvPicPr>
            <p:cNvPr id="17" name="Obraz 1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200" y="3748025"/>
              <a:ext cx="1609950" cy="885949"/>
            </a:xfrm>
            <a:prstGeom prst="rect">
              <a:avLst/>
            </a:prstGeom>
          </p:spPr>
        </p:pic>
        <p:pic>
          <p:nvPicPr>
            <p:cNvPr id="18" name="Obraz 1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775" y="5276799"/>
              <a:ext cx="1609950" cy="724001"/>
            </a:xfrm>
            <a:prstGeom prst="rect">
              <a:avLst/>
            </a:prstGeom>
          </p:spPr>
        </p:pic>
        <p:cxnSp>
          <p:nvCxnSpPr>
            <p:cNvPr id="19" name="Łącznik prosty ze strzałką 18"/>
            <p:cNvCxnSpPr/>
            <p:nvPr/>
          </p:nvCxnSpPr>
          <p:spPr>
            <a:xfrm>
              <a:off x="3876675" y="1914525"/>
              <a:ext cx="9525" cy="1209576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Pole tekstowe 319"/>
            <p:cNvSpPr txBox="1"/>
            <p:nvPr/>
          </p:nvSpPr>
          <p:spPr>
            <a:xfrm>
              <a:off x="3300299" y="2324101"/>
              <a:ext cx="1138351" cy="314871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faktury</a:t>
              </a:r>
            </a:p>
          </p:txBody>
        </p:sp>
        <p:cxnSp>
          <p:nvCxnSpPr>
            <p:cNvPr id="21" name="Łącznik prosty ze strzałką 20"/>
            <p:cNvCxnSpPr>
              <a:stCxn id="16" idx="0"/>
            </p:cNvCxnSpPr>
            <p:nvPr/>
          </p:nvCxnSpPr>
          <p:spPr>
            <a:xfrm flipV="1">
              <a:off x="3981450" y="4524375"/>
              <a:ext cx="0" cy="733349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Pole tekstowe 326"/>
            <p:cNvSpPr txBox="1"/>
            <p:nvPr/>
          </p:nvSpPr>
          <p:spPr>
            <a:xfrm>
              <a:off x="3467100" y="4781548"/>
              <a:ext cx="990600" cy="281828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Dane towaru</a:t>
              </a:r>
            </a:p>
          </p:txBody>
        </p:sp>
        <p:cxnSp>
          <p:nvCxnSpPr>
            <p:cNvPr id="23" name="Łącznik prosty ze strzałką 22"/>
            <p:cNvCxnSpPr>
              <a:stCxn id="17" idx="3"/>
            </p:cNvCxnSpPr>
            <p:nvPr/>
          </p:nvCxnSpPr>
          <p:spPr>
            <a:xfrm flipV="1">
              <a:off x="1824150" y="4171950"/>
              <a:ext cx="1281000" cy="1905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4" name="Pole tekstowe 329"/>
            <p:cNvSpPr txBox="1"/>
            <p:nvPr/>
          </p:nvSpPr>
          <p:spPr>
            <a:xfrm>
              <a:off x="1971675" y="4048126"/>
              <a:ext cx="942975" cy="309998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Stawka VAT</a:t>
              </a:r>
            </a:p>
          </p:txBody>
        </p:sp>
        <p:cxnSp>
          <p:nvCxnSpPr>
            <p:cNvPr id="25" name="Łącznik prosty ze strzałką 24"/>
            <p:cNvCxnSpPr>
              <a:stCxn id="18" idx="3"/>
            </p:cNvCxnSpPr>
            <p:nvPr/>
          </p:nvCxnSpPr>
          <p:spPr>
            <a:xfrm>
              <a:off x="1852725" y="5638800"/>
              <a:ext cx="133815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Pole tekstowe 336"/>
            <p:cNvSpPr txBox="1"/>
            <p:nvPr/>
          </p:nvSpPr>
          <p:spPr>
            <a:xfrm>
              <a:off x="2038350" y="5524499"/>
              <a:ext cx="885825" cy="318345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50000"/>
                </a:lnSpc>
                <a:spcAft>
                  <a:spcPts val="800"/>
                </a:spcAft>
              </a:pPr>
              <a:r>
                <a:rPr lang="pl-PL" sz="10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Jedn. miary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198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4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Podsumowanie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56C3D-6908-4140-8AB7-FE50D5835CF7}" type="slidenum">
              <a:rPr lang="pl-PL" sz="2400" smtClean="0">
                <a:solidFill>
                  <a:schemeClr val="bg1"/>
                </a:solidFill>
                <a:cs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30</a:t>
            </a:fld>
            <a:endParaRPr lang="pl-PL" sz="240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pole tekstowe 3"/>
          <p:cNvSpPr txBox="1">
            <a:spLocks noChangeArrowheads="1"/>
          </p:cNvSpPr>
          <p:nvPr/>
        </p:nvSpPr>
        <p:spPr bwMode="auto">
          <a:xfrm>
            <a:off x="357188" y="1285875"/>
            <a:ext cx="85725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l-PL" sz="2400" b="1" dirty="0"/>
              <a:t>Model relacyjny opiera się na pojęciu </a:t>
            </a:r>
            <a:r>
              <a:rPr lang="pl-PL" sz="2400" b="1" dirty="0" smtClean="0"/>
              <a:t>tabeli.</a:t>
            </a:r>
            <a:endParaRPr lang="pl-PL" sz="2400" b="1" dirty="0"/>
          </a:p>
          <a:p>
            <a:pPr eaLnBrk="1" hangingPunct="1"/>
            <a:endParaRPr lang="pl-PL" sz="2400" b="1" dirty="0"/>
          </a:p>
          <a:p>
            <a:pPr eaLnBrk="1" hangingPunct="1"/>
            <a:r>
              <a:rPr lang="pl-PL" sz="2400" b="1" dirty="0"/>
              <a:t>Każda tabela musi posiadać klucz </a:t>
            </a:r>
            <a:r>
              <a:rPr lang="pl-PL" sz="2400" b="1" dirty="0" smtClean="0"/>
              <a:t>podstawowy.</a:t>
            </a:r>
            <a:endParaRPr lang="pl-PL" sz="2400" b="1" dirty="0"/>
          </a:p>
          <a:p>
            <a:pPr eaLnBrk="1" hangingPunct="1"/>
            <a:endParaRPr lang="pl-PL" sz="2400" b="1" dirty="0"/>
          </a:p>
          <a:p>
            <a:pPr eaLnBrk="1" hangingPunct="1"/>
            <a:r>
              <a:rPr lang="pl-PL" sz="2400" b="1" dirty="0"/>
              <a:t>W modelu relacyjnym nieistotna jest kolejność kolumn </a:t>
            </a:r>
            <a:r>
              <a:rPr lang="pl-PL" sz="2400" b="1" dirty="0" smtClean="0"/>
              <a:t/>
            </a:r>
            <a:br>
              <a:rPr lang="pl-PL" sz="2400" b="1" dirty="0" smtClean="0"/>
            </a:br>
            <a:r>
              <a:rPr lang="pl-PL" sz="2400" b="1" dirty="0" smtClean="0"/>
              <a:t>i wierszy.</a:t>
            </a:r>
            <a:endParaRPr lang="pl-PL" sz="2400" b="1" dirty="0"/>
          </a:p>
          <a:p>
            <a:pPr eaLnBrk="1" hangingPunct="1"/>
            <a:endParaRPr lang="pl-PL" sz="2400" b="1" dirty="0"/>
          </a:p>
          <a:p>
            <a:pPr eaLnBrk="1" hangingPunct="1"/>
            <a:r>
              <a:rPr lang="pl-PL" sz="2400" b="1" dirty="0"/>
              <a:t>Baza danych oparta na modelu relacyjnym składa się </a:t>
            </a:r>
            <a:r>
              <a:rPr lang="pl-PL" sz="2400" b="1" dirty="0" smtClean="0"/>
              <a:t/>
            </a:r>
            <a:br>
              <a:rPr lang="pl-PL" sz="2400" b="1" dirty="0" smtClean="0"/>
            </a:br>
            <a:r>
              <a:rPr lang="pl-PL" sz="2400" b="1" dirty="0" smtClean="0"/>
              <a:t>z </a:t>
            </a:r>
            <a:r>
              <a:rPr lang="pl-PL" sz="2400" b="1" dirty="0"/>
              <a:t>wielu tabel opisujących pewną dziedzinę życia.</a:t>
            </a:r>
          </a:p>
          <a:p>
            <a:pPr eaLnBrk="1" hangingPunct="1"/>
            <a:endParaRPr lang="pl-PL" sz="2400" b="1" dirty="0"/>
          </a:p>
          <a:p>
            <a:pPr eaLnBrk="1" hangingPunct="1"/>
            <a:r>
              <a:rPr lang="pl-PL" sz="2400" b="1" dirty="0"/>
              <a:t>Bazy relacyjne są aktualnie najbardziej rozpowszechnione.</a:t>
            </a:r>
          </a:p>
        </p:txBody>
      </p:sp>
    </p:spTree>
    <p:extLst>
      <p:ext uri="{BB962C8B-B14F-4D97-AF65-F5344CB8AC3E}">
        <p14:creationId xmlns:p14="http://schemas.microsoft.com/office/powerpoint/2010/main" val="379483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768</Words>
  <Application>Microsoft Office PowerPoint</Application>
  <PresentationFormat>Pokaz na ekranie (4:3)</PresentationFormat>
  <Paragraphs>233</Paragraphs>
  <Slides>31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32" baseType="lpstr">
      <vt:lpstr>Motyw pakietu Office</vt:lpstr>
      <vt:lpstr>Treści multimedialne - kodowanie, przetwarzanie, prezentacja  Odtwarzanie treści multimedialnych</vt:lpstr>
      <vt:lpstr>   Od chaosu do bazy danych    Andrzej Ptasznik       </vt:lpstr>
      <vt:lpstr>Podstawowe definicje</vt:lpstr>
      <vt:lpstr>Wymóg porządkowania danych</vt:lpstr>
      <vt:lpstr>Baza danych</vt:lpstr>
      <vt:lpstr>Bazy danych</vt:lpstr>
      <vt:lpstr>Relacyjny model danych</vt:lpstr>
      <vt:lpstr>Tabele</vt:lpstr>
      <vt:lpstr>Cechy modelu relacyjnego</vt:lpstr>
      <vt:lpstr>Cechy modelu relacyjnego</vt:lpstr>
      <vt:lpstr>Cechy modelu relacyjnego</vt:lpstr>
      <vt:lpstr>Cechy modelu relacyjnego</vt:lpstr>
      <vt:lpstr>Cechy modelu relacyjnego</vt:lpstr>
      <vt:lpstr>Cechy modelu relacyjnego</vt:lpstr>
      <vt:lpstr>Cechy modelu relacyjnego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Projekt bazy danych – normalizacja</vt:lpstr>
      <vt:lpstr>Podsumowanie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28</cp:revision>
  <dcterms:created xsi:type="dcterms:W3CDTF">2009-06-29T13:15:16Z</dcterms:created>
  <dcterms:modified xsi:type="dcterms:W3CDTF">2014-09-17T10:44:07Z</dcterms:modified>
</cp:coreProperties>
</file>