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60" r:id="rId3"/>
    <p:sldId id="432" r:id="rId4"/>
    <p:sldId id="442" r:id="rId5"/>
    <p:sldId id="443" r:id="rId6"/>
    <p:sldId id="444" r:id="rId7"/>
    <p:sldId id="445" r:id="rId8"/>
    <p:sldId id="446" r:id="rId9"/>
    <p:sldId id="447" r:id="rId10"/>
    <p:sldId id="448" r:id="rId11"/>
    <p:sldId id="449" r:id="rId12"/>
    <p:sldId id="441" r:id="rId13"/>
    <p:sldId id="352" r:id="rId14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9043" autoAdjust="0"/>
  </p:normalViewPr>
  <p:slideViewPr>
    <p:cSldViewPr>
      <p:cViewPr varScale="1">
        <p:scale>
          <a:sx n="89" d="100"/>
          <a:sy n="89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DE2B797-6BE2-4161-9968-F5AE358E13A9}" type="datetimeFigureOut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ADF063-56F4-4F85-B089-35C10223FB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4217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E300-8E10-4D47-B6F8-C744BCE430B4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A73E-89F8-4A3F-8542-60963DD177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25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F7360-B5D6-4432-B08D-ABCF7753ED6E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CAF76-6661-4F91-963A-5A2603FFDE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002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B621-F3D6-484B-AE93-00D39287D1EC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492-C7C5-4AA0-B018-20CD723E33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238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4975-8F4E-48ED-9B5A-DF93759C2E04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6EDE0-5F8A-4ABB-85AD-69B9BD2BCE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8674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481D1-370E-4110-BA81-1065770269E1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63CA-F409-41E5-AF1A-13DF128C8A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1265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754DC-BDE7-4819-9642-22EE00359BEF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8C5B-39F8-4AC3-824A-3E019B0D1A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997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4362-12B7-4F43-B42D-491026594DAF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F406-950E-4130-B528-5066F4BAE8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33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6080A-3DD7-48B1-9A9A-99E97ABB84F2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4ED41-DC99-4E02-9B56-8B98ACBD70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6854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B2AEB-2C2D-4433-B2ED-26CC706DC8F8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8736-877B-484C-B3CF-66B92C2C5C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291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EF33F-A40A-4A53-851D-09E67D702646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5446-8CA5-4C16-8486-B7BE213D11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7927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02F4-AFEF-48E8-B085-90F2446B9B28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0988E-4657-45FB-8718-1CF516AF43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194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B988E3-9044-44BA-82B8-D2816F264E72}" type="datetime1">
              <a:rPr lang="pl-PL"/>
              <a:pPr>
                <a:defRPr/>
              </a:pPr>
              <a:t>2014-06-12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9108D70-C85D-42AD-B4E0-4885ED8373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307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745B2-BC2F-4FE6-A28A-C9CE062EF4C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3078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D2C037-D65A-439E-832A-188CFE43E1FE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099" name="Tytuł 5"/>
          <p:cNvSpPr>
            <a:spLocks noGrp="1"/>
          </p:cNvSpPr>
          <p:nvPr>
            <p:ph type="title"/>
          </p:nvPr>
        </p:nvSpPr>
        <p:spPr>
          <a:xfrm>
            <a:off x="539552" y="188913"/>
            <a:ext cx="7632848" cy="4752975"/>
          </a:xfrm>
        </p:spPr>
        <p:txBody>
          <a:bodyPr anchor="t"/>
          <a:lstStyle/>
          <a:p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</a:rPr>
              <a:t>Razem </a:t>
            </a:r>
            <a:r>
              <a:rPr lang="pl-PL" sz="4000" b="1" dirty="0">
                <a:solidFill>
                  <a:schemeClr val="bg1"/>
                </a:solidFill>
              </a:rPr>
              <a:t>można więcej – podstawy pracy </a:t>
            </a:r>
            <a:r>
              <a:rPr lang="pl-PL" sz="4000" b="1" dirty="0" smtClean="0">
                <a:solidFill>
                  <a:schemeClr val="bg1"/>
                </a:solidFill>
              </a:rPr>
              <a:t>grupowej</a:t>
            </a:r>
            <a:r>
              <a:rPr lang="pl-PL" sz="4000" b="1" dirty="0" smtClean="0">
                <a:solidFill>
                  <a:schemeClr val="bg1"/>
                </a:solidFill>
              </a:rPr>
              <a:t/>
            </a:r>
            <a:br>
              <a:rPr lang="pl-PL" sz="4000" b="1" dirty="0" smtClean="0">
                <a:solidFill>
                  <a:schemeClr val="bg1"/>
                </a:solidFill>
              </a:rPr>
            </a:br>
            <a:r>
              <a:rPr lang="pl-PL" sz="3200" b="1" dirty="0" smtClean="0">
                <a:solidFill>
                  <a:schemeClr val="bg1"/>
                </a:solidFill>
              </a:rPr>
              <a:t/>
            </a:r>
            <a:br>
              <a:rPr lang="pl-PL" sz="3200" b="1" dirty="0" smtClean="0">
                <a:solidFill>
                  <a:schemeClr val="bg1"/>
                </a:solidFill>
              </a:rPr>
            </a:br>
            <a:r>
              <a:rPr lang="pl-PL" sz="3200" b="1" dirty="0" smtClean="0">
                <a:solidFill>
                  <a:schemeClr val="bg1"/>
                </a:solidFill>
              </a:rPr>
              <a:t/>
            </a:r>
            <a:br>
              <a:rPr lang="pl-PL" sz="3200" b="1" dirty="0" smtClean="0">
                <a:solidFill>
                  <a:schemeClr val="bg1"/>
                </a:solidFill>
              </a:rPr>
            </a:br>
            <a:r>
              <a:rPr lang="pl-PL" sz="3200" b="1" dirty="0" smtClean="0">
                <a:solidFill>
                  <a:schemeClr val="bg1"/>
                </a:solidFill>
              </a:rPr>
              <a:t/>
            </a:r>
            <a:br>
              <a:rPr lang="pl-PL" sz="3200" b="1" dirty="0" smtClean="0">
                <a:solidFill>
                  <a:schemeClr val="bg1"/>
                </a:solidFill>
              </a:rPr>
            </a:br>
            <a:r>
              <a:rPr lang="pl-PL" sz="2800" b="1" dirty="0" smtClean="0">
                <a:solidFill>
                  <a:schemeClr val="bg1"/>
                </a:solidFill>
              </a:rPr>
              <a:t>Andrzej </a:t>
            </a:r>
            <a:r>
              <a:rPr lang="pl-PL" sz="2800" b="1" dirty="0" smtClean="0">
                <a:solidFill>
                  <a:schemeClr val="bg1"/>
                </a:solidFill>
              </a:rPr>
              <a:t>Ptasznik</a:t>
            </a:r>
            <a:r>
              <a:rPr lang="pl-PL" sz="3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Algorytm wydawania reszty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467544" y="105273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Algorytm wydawania reszty to znany problem algorytmiczny jak wydać określoną kwotę mając do dyspozycji zbiór </a:t>
            </a:r>
            <a:r>
              <a:rPr lang="pl-PL" sz="2400" dirty="0" smtClean="0"/>
              <a:t>nominałów.</a:t>
            </a:r>
            <a:endParaRPr lang="pl-PL" sz="2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17976" y="2781228"/>
            <a:ext cx="51187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Najczęściej omawiane </a:t>
            </a:r>
            <a:r>
              <a:rPr lang="pl-PL" sz="2400" dirty="0" smtClean="0"/>
              <a:t>rozwiązania</a:t>
            </a:r>
            <a:r>
              <a:rPr lang="pl-PL" sz="2400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Metoda zachłanna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Metoda dynamiczna</a:t>
            </a:r>
            <a:endParaRPr lang="pl-PL" sz="24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456032" y="4365104"/>
            <a:ext cx="69846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Dwa warianty algorytmu: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Nieokreślona liczba poszczególnych nominałów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smtClean="0"/>
              <a:t>Określona liczba poszczególnych nominałów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79483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Algorytm wydawania reszty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467544" y="1052736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FF0000"/>
                </a:solidFill>
              </a:rPr>
              <a:t>Proponowane rozwiązanie </a:t>
            </a:r>
            <a:endParaRPr lang="pl-PL" sz="2400" b="1" dirty="0">
              <a:solidFill>
                <a:srgbClr val="FF0000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23528" y="2132856"/>
            <a:ext cx="81617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smtClean="0"/>
              <a:t>Podejście obiektowe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smtClean="0"/>
              <a:t>Wykorzystanie rekurencji w metodzie konstruktora klasy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69575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Elementy </a:t>
            </a:r>
            <a:r>
              <a:rPr lang="pl-PL" sz="2800" b="1" dirty="0" smtClean="0">
                <a:solidFill>
                  <a:schemeClr val="bg1"/>
                </a:solidFill>
              </a:rPr>
              <a:t>rozwiązania </a:t>
            </a:r>
            <a:r>
              <a:rPr lang="pl-PL" sz="2800" b="1" dirty="0" smtClean="0">
                <a:solidFill>
                  <a:schemeClr val="bg1"/>
                </a:solidFill>
              </a:rPr>
              <a:t>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6" name="Kanwa 4"/>
          <p:cNvGrpSpPr/>
          <p:nvPr/>
        </p:nvGrpSpPr>
        <p:grpSpPr>
          <a:xfrm>
            <a:off x="971600" y="1268760"/>
            <a:ext cx="6984776" cy="4176464"/>
            <a:chOff x="0" y="0"/>
            <a:chExt cx="5486400" cy="2762250"/>
          </a:xfrm>
        </p:grpSpPr>
        <p:sp>
          <p:nvSpPr>
            <p:cNvPr id="7" name="Prostokąt 6"/>
            <p:cNvSpPr/>
            <p:nvPr/>
          </p:nvSpPr>
          <p:spPr>
            <a:xfrm>
              <a:off x="0" y="0"/>
              <a:ext cx="5486400" cy="276225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sp>
          <p:nvSpPr>
            <p:cNvPr id="8" name="Pole tekstowe 11"/>
            <p:cNvSpPr txBox="1"/>
            <p:nvPr/>
          </p:nvSpPr>
          <p:spPr>
            <a:xfrm>
              <a:off x="219075" y="352424"/>
              <a:ext cx="2776855" cy="1933575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class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{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public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int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Wartosc;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public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int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Liczba;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public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Nominal(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int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war,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int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li)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{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Wartosc = war;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Liczba = li;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}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}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9" name="Objaśnienie w chmurce 8"/>
            <p:cNvSpPr/>
            <p:nvPr/>
          </p:nvSpPr>
          <p:spPr>
            <a:xfrm>
              <a:off x="2733675" y="171450"/>
              <a:ext cx="2667000" cy="714375"/>
            </a:xfrm>
            <a:prstGeom prst="cloudCallout">
              <a:avLst>
                <a:gd name="adj1" fmla="val -68544"/>
                <a:gd name="adj2" fmla="val 3316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Atrybuty klasy</a:t>
              </a:r>
            </a:p>
          </p:txBody>
        </p:sp>
        <p:sp>
          <p:nvSpPr>
            <p:cNvPr id="10" name="Objaśnienie w chmurce 9"/>
            <p:cNvSpPr/>
            <p:nvPr/>
          </p:nvSpPr>
          <p:spPr>
            <a:xfrm>
              <a:off x="2686050" y="1333500"/>
              <a:ext cx="2676525" cy="590550"/>
            </a:xfrm>
            <a:prstGeom prst="cloudCallout">
              <a:avLst>
                <a:gd name="adj1" fmla="val -54641"/>
                <a:gd name="adj2" fmla="val -5155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Metoda konstruktora</a:t>
              </a:r>
            </a:p>
          </p:txBody>
        </p:sp>
      </p:grpSp>
      <p:sp>
        <p:nvSpPr>
          <p:cNvPr id="4" name="pole tekstowe 3"/>
          <p:cNvSpPr txBox="1"/>
          <p:nvPr/>
        </p:nvSpPr>
        <p:spPr>
          <a:xfrm>
            <a:off x="251520" y="807095"/>
            <a:ext cx="3645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Deklaracja klasy </a:t>
            </a:r>
            <a:r>
              <a:rPr lang="pl-PL" sz="2400" dirty="0" err="1" smtClean="0"/>
              <a:t>Nominal</a:t>
            </a:r>
            <a:endParaRPr lang="pl-PL" sz="2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563538" y="5707915"/>
            <a:ext cx="8209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Kolekcja obiektów klasy </a:t>
            </a:r>
            <a:r>
              <a:rPr lang="pl-PL" sz="2400" dirty="0" err="1" smtClean="0"/>
              <a:t>Nominal</a:t>
            </a:r>
            <a:r>
              <a:rPr lang="pl-PL" sz="2400" dirty="0" smtClean="0"/>
              <a:t>  określa warunki realizacji </a:t>
            </a:r>
            <a:r>
              <a:rPr lang="pl-PL" sz="2400" dirty="0" smtClean="0"/>
              <a:t>algorytmu.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0964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Elementy rozwiązania </a:t>
            </a:r>
            <a:r>
              <a:rPr lang="pl-PL" sz="2800" b="1" dirty="0" smtClean="0">
                <a:solidFill>
                  <a:schemeClr val="bg1"/>
                </a:solidFill>
              </a:rPr>
              <a:t>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79388" y="945376"/>
            <a:ext cx="3643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Deklaracja klasy Element</a:t>
            </a:r>
            <a:endParaRPr lang="pl-PL" sz="2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5536" y="5613628"/>
            <a:ext cx="8209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Kolekcja Element jest podstawą rozwiązania algorytmu wydawania reszty.</a:t>
            </a:r>
            <a:endParaRPr lang="pl-PL" sz="2400" dirty="0"/>
          </a:p>
        </p:txBody>
      </p:sp>
      <p:grpSp>
        <p:nvGrpSpPr>
          <p:cNvPr id="11" name="Kanwa 6"/>
          <p:cNvGrpSpPr/>
          <p:nvPr/>
        </p:nvGrpSpPr>
        <p:grpSpPr>
          <a:xfrm>
            <a:off x="563538" y="1502400"/>
            <a:ext cx="7968902" cy="4111227"/>
            <a:chOff x="0" y="0"/>
            <a:chExt cx="5927725" cy="2590800"/>
          </a:xfrm>
        </p:grpSpPr>
        <p:sp>
          <p:nvSpPr>
            <p:cNvPr id="13" name="Prostokąt 12"/>
            <p:cNvSpPr/>
            <p:nvPr/>
          </p:nvSpPr>
          <p:spPr>
            <a:xfrm>
              <a:off x="0" y="0"/>
              <a:ext cx="5927725" cy="25908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14" name="Obraz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103" y="161925"/>
              <a:ext cx="3944072" cy="2160239"/>
            </a:xfrm>
            <a:prstGeom prst="rect">
              <a:avLst/>
            </a:prstGeom>
          </p:spPr>
        </p:pic>
        <p:sp>
          <p:nvSpPr>
            <p:cNvPr id="15" name="Objaśnienie w chmurce 14"/>
            <p:cNvSpPr/>
            <p:nvPr/>
          </p:nvSpPr>
          <p:spPr>
            <a:xfrm>
              <a:off x="3838575" y="85725"/>
              <a:ext cx="2028825" cy="733425"/>
            </a:xfrm>
            <a:prstGeom prst="cloudCallout">
              <a:avLst>
                <a:gd name="adj1" fmla="val -93603"/>
                <a:gd name="adj2" fmla="val 5191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Składowe statyczne</a:t>
              </a:r>
            </a:p>
          </p:txBody>
        </p:sp>
        <p:sp>
          <p:nvSpPr>
            <p:cNvPr id="16" name="Objaśnienie w chmurce 15"/>
            <p:cNvSpPr/>
            <p:nvPr/>
          </p:nvSpPr>
          <p:spPr>
            <a:xfrm>
              <a:off x="3781425" y="952500"/>
              <a:ext cx="2066925" cy="981075"/>
            </a:xfrm>
            <a:prstGeom prst="cloudCallout">
              <a:avLst>
                <a:gd name="adj1" fmla="val -101017"/>
                <a:gd name="adj2" fmla="val 7704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Metody Klasy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311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Elementy rozwiązania </a:t>
            </a:r>
            <a:r>
              <a:rPr lang="pl-PL" sz="2800" b="1" dirty="0" smtClean="0">
                <a:solidFill>
                  <a:schemeClr val="bg1"/>
                </a:solidFill>
              </a:rPr>
              <a:t>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79388" y="945376"/>
            <a:ext cx="1946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Metoda Start</a:t>
            </a:r>
            <a:endParaRPr lang="pl-PL" sz="2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5536" y="5613628"/>
            <a:ext cx="8209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Zadaniem metody jest inicjacja dostępnej kolekcji nominałów</a:t>
            </a:r>
            <a:endParaRPr lang="pl-PL" sz="2400" dirty="0"/>
          </a:p>
        </p:txBody>
      </p:sp>
      <p:grpSp>
        <p:nvGrpSpPr>
          <p:cNvPr id="17" name="Kanwa 14"/>
          <p:cNvGrpSpPr/>
          <p:nvPr/>
        </p:nvGrpSpPr>
        <p:grpSpPr>
          <a:xfrm>
            <a:off x="425276" y="1340768"/>
            <a:ext cx="7747124" cy="4392488"/>
            <a:chOff x="0" y="0"/>
            <a:chExt cx="5486400" cy="3200400"/>
          </a:xfrm>
        </p:grpSpPr>
        <p:sp>
          <p:nvSpPr>
            <p:cNvPr id="18" name="Prostokąt 17"/>
            <p:cNvSpPr/>
            <p:nvPr/>
          </p:nvSpPr>
          <p:spPr>
            <a:xfrm>
              <a:off x="0" y="0"/>
              <a:ext cx="5486400" cy="32004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sp>
          <p:nvSpPr>
            <p:cNvPr id="19" name="Pole tekstowe 15"/>
            <p:cNvSpPr txBox="1"/>
            <p:nvPr/>
          </p:nvSpPr>
          <p:spPr>
            <a:xfrm>
              <a:off x="76199" y="104774"/>
              <a:ext cx="3241040" cy="2914650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public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static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void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Start()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{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(200, 1));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(100, 3));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(50, 1));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(20, 15));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(10, 3));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(5, 16));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(2, 7));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Nominaly.Add(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new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(1,10));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foreach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(</a:t>
              </a:r>
              <a:r>
                <a:rPr lang="pl-PL" sz="950">
                  <a:solidFill>
                    <a:srgbClr val="2B91A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Nominal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tmp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in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Nominaly)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{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  </a:t>
              </a:r>
              <a:r>
                <a:rPr lang="pl-PL" sz="950">
                  <a:solidFill>
                    <a:srgbClr val="0000FF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if</a:t>
              </a: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(tmp.Wartosc &gt; MaxNominal)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        MaxNominal = tmp.Wartosc;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  }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 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spcAft>
                  <a:spcPts val="0"/>
                </a:spcAft>
              </a:pPr>
              <a:r>
                <a:rPr lang="pl-PL" sz="95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onsolas" panose="020B0609020204030204" pitchFamily="49" charset="0"/>
                  <a:ea typeface="Times New Roman" panose="02020603050405020304" pitchFamily="18" charset="0"/>
                </a:rPr>
                <a:t>        }</a:t>
              </a:r>
              <a:endParaRPr lang="pl-PL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" name="Objaśnienie w chmurce 19"/>
            <p:cNvSpPr/>
            <p:nvPr/>
          </p:nvSpPr>
          <p:spPr>
            <a:xfrm>
              <a:off x="3019425" y="200025"/>
              <a:ext cx="2466975" cy="704850"/>
            </a:xfrm>
            <a:prstGeom prst="cloudCallout">
              <a:avLst>
                <a:gd name="adj1" fmla="val -45930"/>
                <a:gd name="adj2" fmla="val 6925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Ustalenie zbioru dostępnych nominałów</a:t>
              </a:r>
            </a:p>
          </p:txBody>
        </p:sp>
        <p:sp>
          <p:nvSpPr>
            <p:cNvPr id="21" name="Objaśnienie w chmurce 20"/>
            <p:cNvSpPr/>
            <p:nvPr/>
          </p:nvSpPr>
          <p:spPr>
            <a:xfrm>
              <a:off x="3124200" y="1684950"/>
              <a:ext cx="2304075" cy="924900"/>
            </a:xfrm>
            <a:prstGeom prst="cloudCallout">
              <a:avLst>
                <a:gd name="adj1" fmla="val -55852"/>
                <a:gd name="adj2" fmla="val -5590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Ustalenie wartości składowej MaxNominal nominałów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889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Elementy rozwiązania </a:t>
            </a:r>
            <a:r>
              <a:rPr lang="pl-PL" sz="2800" b="1" dirty="0" smtClean="0">
                <a:solidFill>
                  <a:schemeClr val="bg1"/>
                </a:solidFill>
              </a:rPr>
              <a:t>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79388" y="945376"/>
            <a:ext cx="3760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Konstruktor klasy Element</a:t>
            </a:r>
            <a:endParaRPr lang="pl-PL" sz="2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5536" y="5613628"/>
            <a:ext cx="8209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P</a:t>
            </a:r>
            <a:r>
              <a:rPr lang="pl-PL" sz="2400" dirty="0" smtClean="0"/>
              <a:t>rzy </a:t>
            </a:r>
            <a:r>
              <a:rPr lang="pl-PL" sz="2400" dirty="0" smtClean="0"/>
              <a:t>określonych </a:t>
            </a:r>
            <a:r>
              <a:rPr lang="pl-PL" sz="2400" dirty="0" smtClean="0"/>
              <a:t>warunkach w </a:t>
            </a:r>
            <a:r>
              <a:rPr lang="pl-PL" sz="2400" dirty="0"/>
              <a:t>konstruktorze wywoływany </a:t>
            </a:r>
            <a:r>
              <a:rPr lang="pl-PL" sz="2400" dirty="0" smtClean="0"/>
              <a:t>jest</a:t>
            </a:r>
            <a:r>
              <a:rPr lang="pl-PL" sz="2400" dirty="0"/>
              <a:t> </a:t>
            </a:r>
            <a:r>
              <a:rPr lang="pl-PL" sz="2400" dirty="0" smtClean="0"/>
              <a:t>kolejny </a:t>
            </a:r>
            <a:r>
              <a:rPr lang="pl-PL" sz="2400" dirty="0" smtClean="0"/>
              <a:t>konstruktor klasy </a:t>
            </a:r>
            <a:r>
              <a:rPr lang="pl-PL" sz="2400" dirty="0" smtClean="0"/>
              <a:t>Element.</a:t>
            </a:r>
            <a:endParaRPr lang="pl-PL" sz="2400" dirty="0"/>
          </a:p>
        </p:txBody>
      </p:sp>
      <p:grpSp>
        <p:nvGrpSpPr>
          <p:cNvPr id="11" name="Kanwa 16"/>
          <p:cNvGrpSpPr/>
          <p:nvPr/>
        </p:nvGrpSpPr>
        <p:grpSpPr>
          <a:xfrm>
            <a:off x="386408" y="1407041"/>
            <a:ext cx="7785992" cy="4110191"/>
            <a:chOff x="0" y="0"/>
            <a:chExt cx="6127750" cy="2743200"/>
          </a:xfrm>
        </p:grpSpPr>
        <p:sp>
          <p:nvSpPr>
            <p:cNvPr id="13" name="Prostokąt 12"/>
            <p:cNvSpPr/>
            <p:nvPr/>
          </p:nvSpPr>
          <p:spPr>
            <a:xfrm>
              <a:off x="0" y="0"/>
              <a:ext cx="6127750" cy="27432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14" name="Obraz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108" y="165158"/>
              <a:ext cx="3643842" cy="2358968"/>
            </a:xfrm>
            <a:prstGeom prst="rect">
              <a:avLst/>
            </a:prstGeom>
          </p:spPr>
        </p:pic>
        <p:sp>
          <p:nvSpPr>
            <p:cNvPr id="15" name="Objaśnienie w chmurce 14"/>
            <p:cNvSpPr/>
            <p:nvPr/>
          </p:nvSpPr>
          <p:spPr>
            <a:xfrm>
              <a:off x="3905250" y="95250"/>
              <a:ext cx="2181225" cy="1266825"/>
            </a:xfrm>
            <a:prstGeom prst="cloudCallout">
              <a:avLst>
                <a:gd name="adj1" fmla="val -56738"/>
                <a:gd name="adj2" fmla="val 5363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Wywołanie konstruktora klasy Element</a:t>
              </a:r>
            </a:p>
          </p:txBody>
        </p:sp>
        <p:sp>
          <p:nvSpPr>
            <p:cNvPr id="16" name="Objaśnienie w chmurce 15"/>
            <p:cNvSpPr/>
            <p:nvPr/>
          </p:nvSpPr>
          <p:spPr>
            <a:xfrm>
              <a:off x="4076700" y="1657350"/>
              <a:ext cx="1962150" cy="923925"/>
            </a:xfrm>
            <a:prstGeom prst="cloudCallout">
              <a:avLst>
                <a:gd name="adj1" fmla="val -95591"/>
                <a:gd name="adj2" fmla="val -760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Znaleziono rozwiązanie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874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Elementy rozwiązania </a:t>
            </a:r>
            <a:r>
              <a:rPr lang="pl-PL" sz="2800" b="1" dirty="0" smtClean="0">
                <a:solidFill>
                  <a:schemeClr val="bg1"/>
                </a:solidFill>
              </a:rPr>
              <a:t>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79388" y="692696"/>
            <a:ext cx="1965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/>
              <a:t>Metoda </a:t>
            </a:r>
            <a:r>
              <a:rPr lang="pl-PL" sz="2400" dirty="0" err="1" smtClean="0"/>
              <a:t>Main</a:t>
            </a:r>
            <a:endParaRPr lang="pl-PL" sz="2400" dirty="0"/>
          </a:p>
        </p:txBody>
      </p:sp>
      <p:grpSp>
        <p:nvGrpSpPr>
          <p:cNvPr id="17" name="Kanwa 23"/>
          <p:cNvGrpSpPr/>
          <p:nvPr/>
        </p:nvGrpSpPr>
        <p:grpSpPr>
          <a:xfrm>
            <a:off x="180554" y="1363435"/>
            <a:ext cx="6768752" cy="3541321"/>
            <a:chOff x="0" y="0"/>
            <a:chExt cx="5486400" cy="1971675"/>
          </a:xfrm>
        </p:grpSpPr>
        <p:sp>
          <p:nvSpPr>
            <p:cNvPr id="18" name="Prostokąt 17"/>
            <p:cNvSpPr/>
            <p:nvPr/>
          </p:nvSpPr>
          <p:spPr>
            <a:xfrm>
              <a:off x="0" y="0"/>
              <a:ext cx="5486400" cy="197167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19" name="Obraz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450" y="224744"/>
              <a:ext cx="3676554" cy="1451656"/>
            </a:xfrm>
            <a:prstGeom prst="rect">
              <a:avLst/>
            </a:prstGeom>
          </p:spPr>
        </p:pic>
      </p:grpSp>
      <p:pic>
        <p:nvPicPr>
          <p:cNvPr id="20" name="Obraz 1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59" y="5146548"/>
            <a:ext cx="5836106" cy="1209802"/>
          </a:xfrm>
          <a:prstGeom prst="rect">
            <a:avLst/>
          </a:prstGeom>
        </p:spPr>
      </p:pic>
      <p:sp>
        <p:nvSpPr>
          <p:cNvPr id="2" name="Objaśnienie w chmurce 1"/>
          <p:cNvSpPr/>
          <p:nvPr/>
        </p:nvSpPr>
        <p:spPr>
          <a:xfrm>
            <a:off x="5615483" y="1412012"/>
            <a:ext cx="3528517" cy="2198243"/>
          </a:xfrm>
          <a:prstGeom prst="cloudCallout">
            <a:avLst>
              <a:gd name="adj1" fmla="val -68613"/>
              <a:gd name="adj2" fmla="val 4105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Istota rozwiązania sprowadza się do utworzeniu obiektu klasy Element</a:t>
            </a:r>
            <a:endParaRPr lang="pl-PL" dirty="0"/>
          </a:p>
        </p:txBody>
      </p:sp>
      <p:sp>
        <p:nvSpPr>
          <p:cNvPr id="3" name="Objaśnienie w chmurce 2"/>
          <p:cNvSpPr/>
          <p:nvPr/>
        </p:nvSpPr>
        <p:spPr>
          <a:xfrm>
            <a:off x="6016965" y="4369394"/>
            <a:ext cx="3127035" cy="1619734"/>
          </a:xfrm>
          <a:prstGeom prst="cloudCallout">
            <a:avLst>
              <a:gd name="adj1" fmla="val -75043"/>
              <a:gd name="adj2" fmla="val 4133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Wynik działania dla zadanej kwoty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599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Wykorzystanie 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az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5816178" cy="3960440"/>
          </a:xfrm>
          <a:prstGeom prst="rect">
            <a:avLst/>
          </a:prstGeom>
        </p:spPr>
      </p:pic>
      <p:sp>
        <p:nvSpPr>
          <p:cNvPr id="5" name="Objaśnienie w chmurce 4"/>
          <p:cNvSpPr/>
          <p:nvPr/>
        </p:nvSpPr>
        <p:spPr>
          <a:xfrm>
            <a:off x="5220072" y="1340768"/>
            <a:ext cx="4392488" cy="1476176"/>
          </a:xfrm>
          <a:prstGeom prst="cloudCallout">
            <a:avLst>
              <a:gd name="adj1" fmla="val -63823"/>
              <a:gd name="adj2" fmla="val 11794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Obszar definiowania zadania</a:t>
            </a:r>
            <a:endParaRPr lang="pl-PL" dirty="0"/>
          </a:p>
        </p:txBody>
      </p:sp>
      <p:sp>
        <p:nvSpPr>
          <p:cNvPr id="6" name="Objaśnienie w chmurce 5"/>
          <p:cNvSpPr/>
          <p:nvPr/>
        </p:nvSpPr>
        <p:spPr>
          <a:xfrm>
            <a:off x="4788024" y="4077072"/>
            <a:ext cx="5040560" cy="1728192"/>
          </a:xfrm>
          <a:prstGeom prst="cloudCallout">
            <a:avLst>
              <a:gd name="adj1" fmla="val -62551"/>
              <a:gd name="adj2" fmla="val -1314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Obszar prezentacji wyniku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2651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Wykorzystanie algorytmu</a:t>
            </a:r>
            <a:endParaRPr lang="pl-PL" sz="28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7" name="Kanwa 41"/>
          <p:cNvGrpSpPr/>
          <p:nvPr/>
        </p:nvGrpSpPr>
        <p:grpSpPr>
          <a:xfrm>
            <a:off x="323528" y="908720"/>
            <a:ext cx="8280920" cy="4752528"/>
            <a:chOff x="0" y="0"/>
            <a:chExt cx="5486400" cy="3200400"/>
          </a:xfrm>
        </p:grpSpPr>
        <p:sp>
          <p:nvSpPr>
            <p:cNvPr id="8" name="Prostokąt 7"/>
            <p:cNvSpPr/>
            <p:nvPr/>
          </p:nvSpPr>
          <p:spPr>
            <a:xfrm>
              <a:off x="0" y="0"/>
              <a:ext cx="5486400" cy="32004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</p:sp>
        <p:pic>
          <p:nvPicPr>
            <p:cNvPr id="9" name="Obraz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400" y="214995"/>
              <a:ext cx="5214240" cy="2632980"/>
            </a:xfrm>
            <a:prstGeom prst="rect">
              <a:avLst/>
            </a:prstGeom>
          </p:spPr>
        </p:pic>
        <p:sp>
          <p:nvSpPr>
            <p:cNvPr id="10" name="Objaśnienie w chmurce 9"/>
            <p:cNvSpPr/>
            <p:nvPr/>
          </p:nvSpPr>
          <p:spPr>
            <a:xfrm>
              <a:off x="3543300" y="1857376"/>
              <a:ext cx="1790700" cy="1219200"/>
            </a:xfrm>
            <a:prstGeom prst="cloudCallout">
              <a:avLst>
                <a:gd name="adj1" fmla="val -77216"/>
                <a:gd name="adj2" fmla="val -468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Graficzna prezentacja wyszukanej reszty.</a:t>
              </a:r>
            </a:p>
          </p:txBody>
        </p:sp>
        <p:sp>
          <p:nvSpPr>
            <p:cNvPr id="12" name="Objaśnienie w chmurce 11"/>
            <p:cNvSpPr/>
            <p:nvPr/>
          </p:nvSpPr>
          <p:spPr>
            <a:xfrm>
              <a:off x="3905250" y="152400"/>
              <a:ext cx="1461390" cy="1279398"/>
            </a:xfrm>
            <a:prstGeom prst="cloudCallout">
              <a:avLst>
                <a:gd name="adj1" fmla="val -73282"/>
                <a:gd name="adj2" fmla="val 1465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pl-PL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Ustalanie parametrów zadania</a:t>
              </a:r>
            </a:p>
          </p:txBody>
        </p:sp>
      </p:grpSp>
      <p:sp>
        <p:nvSpPr>
          <p:cNvPr id="2" name="pole tekstowe 1"/>
          <p:cNvSpPr txBox="1"/>
          <p:nvPr/>
        </p:nvSpPr>
        <p:spPr>
          <a:xfrm>
            <a:off x="543552" y="6021288"/>
            <a:ext cx="59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Przykładowe działanie programu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88391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Podsumowanie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>
            <a:spLocks noChangeArrowheads="1"/>
          </p:cNvSpPr>
          <p:nvPr/>
        </p:nvSpPr>
        <p:spPr bwMode="auto">
          <a:xfrm>
            <a:off x="114299" y="629891"/>
            <a:ext cx="8706173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l-PL" sz="2000" b="1" dirty="0" smtClean="0"/>
          </a:p>
          <a:p>
            <a:pPr lvl="0"/>
            <a:r>
              <a:rPr lang="pl-PL" sz="2400" dirty="0"/>
              <a:t>Analiza rozwiązania algorytmu i odpowiedź na </a:t>
            </a:r>
            <a:r>
              <a:rPr lang="pl-PL" sz="2400" dirty="0" smtClean="0"/>
              <a:t>pytania:</a:t>
            </a:r>
            <a:endParaRPr lang="pl-PL" sz="2400" dirty="0"/>
          </a:p>
          <a:p>
            <a:pPr lvl="1"/>
            <a:r>
              <a:rPr lang="pl-PL" sz="2400" dirty="0"/>
              <a:t>Czy algorytm gwarantuje znalezienie rozwiązania w zbiorze nominałów (o ile rozwiązanie istnieje</a:t>
            </a:r>
            <a:r>
              <a:rPr lang="pl-PL" sz="2400" dirty="0" smtClean="0"/>
              <a:t>)?</a:t>
            </a:r>
            <a:endParaRPr lang="pl-PL" sz="2400" dirty="0"/>
          </a:p>
          <a:p>
            <a:pPr lvl="1"/>
            <a:r>
              <a:rPr lang="pl-PL" sz="2400" dirty="0"/>
              <a:t>Czy algorytm gwarantuje wydanie reszty </a:t>
            </a:r>
            <a:r>
              <a:rPr lang="pl-PL" sz="2400" dirty="0" smtClean="0"/>
              <a:t>najmniejszą </a:t>
            </a:r>
            <a:r>
              <a:rPr lang="pl-PL" sz="2400" dirty="0"/>
              <a:t>liczbą </a:t>
            </a:r>
            <a:r>
              <a:rPr lang="pl-PL" sz="2400" dirty="0" smtClean="0"/>
              <a:t>nominałów? </a:t>
            </a:r>
            <a:endParaRPr lang="pl-PL" sz="2400" dirty="0"/>
          </a:p>
          <a:p>
            <a:pPr lvl="1"/>
            <a:r>
              <a:rPr lang="pl-PL" sz="2400" dirty="0"/>
              <a:t>Czy algorytm umożliwia </a:t>
            </a:r>
            <a:r>
              <a:rPr lang="pl-PL" sz="2400" dirty="0" smtClean="0"/>
              <a:t>odnalezienie </a:t>
            </a:r>
            <a:r>
              <a:rPr lang="pl-PL" sz="2400" dirty="0"/>
              <a:t>wszystkich możliwych kombinacji utworzenia zadanej kwoty z dostępnego zbioru </a:t>
            </a:r>
            <a:r>
              <a:rPr lang="pl-PL" sz="2400" dirty="0" smtClean="0"/>
              <a:t>nominałów?</a:t>
            </a:r>
            <a:endParaRPr lang="pl-PL" sz="2400" dirty="0" smtClean="0"/>
          </a:p>
          <a:p>
            <a:pPr lvl="1"/>
            <a:endParaRPr lang="pl-PL" sz="2400" dirty="0"/>
          </a:p>
          <a:p>
            <a:pPr lvl="1"/>
            <a:endParaRPr lang="pl-PL" sz="2400" dirty="0" smtClean="0"/>
          </a:p>
          <a:p>
            <a:pPr lvl="1"/>
            <a:endParaRPr lang="pl-PL" sz="2400" dirty="0"/>
          </a:p>
          <a:p>
            <a:pPr lvl="1"/>
            <a:r>
              <a:rPr lang="pl-PL" sz="2400" dirty="0" smtClean="0"/>
              <a:t>Wykorzystując omówiony algorytm można tworzyć  </a:t>
            </a:r>
            <a:r>
              <a:rPr lang="pl-PL" sz="2400" dirty="0" smtClean="0"/>
              <a:t>programy </a:t>
            </a:r>
            <a:r>
              <a:rPr lang="pl-PL" sz="2400" dirty="0" smtClean="0"/>
              <a:t>symulujące działanie </a:t>
            </a:r>
            <a:r>
              <a:rPr lang="pl-PL" sz="2400" dirty="0" smtClean="0"/>
              <a:t>różnych </a:t>
            </a:r>
            <a:r>
              <a:rPr lang="pl-PL" sz="2400" dirty="0" smtClean="0"/>
              <a:t>urządzeń.</a:t>
            </a:r>
          </a:p>
        </p:txBody>
      </p:sp>
    </p:spTree>
    <p:extLst>
      <p:ext uri="{BB962C8B-B14F-4D97-AF65-F5344CB8AC3E}">
        <p14:creationId xmlns:p14="http://schemas.microsoft.com/office/powerpoint/2010/main" val="228722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379</Words>
  <Application>Microsoft Office PowerPoint</Application>
  <PresentationFormat>Pokaz na ekranie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Treści multimedialne - kodowanie, przetwarzanie, prezentacja  Odtwarzanie treści multimedialnych</vt:lpstr>
      <vt:lpstr>  Razem można więcej – podstawy pracy grupowej    Andrzej Ptasznik       </vt:lpstr>
      <vt:lpstr>Algorytm wydawania reszty</vt:lpstr>
      <vt:lpstr>Algorytm wydawania reszty</vt:lpstr>
      <vt:lpstr>Elementy rozwiązania algorytmu</vt:lpstr>
      <vt:lpstr>Elementy rozwiązania algorytmu</vt:lpstr>
      <vt:lpstr>Elementy rozwiązania algorytmu</vt:lpstr>
      <vt:lpstr>Elementy rozwiązania algorytmu</vt:lpstr>
      <vt:lpstr>Elementy rozwiązania algorytmu</vt:lpstr>
      <vt:lpstr>Wykorzystanie algorytmu</vt:lpstr>
      <vt:lpstr>Wykorzystanie algorytmu</vt:lpstr>
      <vt:lpstr>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35</cp:revision>
  <dcterms:created xsi:type="dcterms:W3CDTF">2009-06-29T13:15:16Z</dcterms:created>
  <dcterms:modified xsi:type="dcterms:W3CDTF">2014-06-12T08:21:08Z</dcterms:modified>
</cp:coreProperties>
</file>