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9" r:id="rId2"/>
    <p:sldId id="260" r:id="rId3"/>
    <p:sldId id="432" r:id="rId4"/>
    <p:sldId id="438" r:id="rId5"/>
    <p:sldId id="437" r:id="rId6"/>
    <p:sldId id="439" r:id="rId7"/>
    <p:sldId id="440" r:id="rId8"/>
    <p:sldId id="436" r:id="rId9"/>
    <p:sldId id="442" r:id="rId10"/>
    <p:sldId id="441" r:id="rId11"/>
    <p:sldId id="352" r:id="rId12"/>
  </p:sldIdLst>
  <p:sldSz cx="9144000" cy="6858000" type="screen4x3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69043" autoAdjust="0"/>
  </p:normalViewPr>
  <p:slideViewPr>
    <p:cSldViewPr>
      <p:cViewPr varScale="1">
        <p:scale>
          <a:sx n="89" d="100"/>
          <a:sy n="89" d="100"/>
        </p:scale>
        <p:origin x="-9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6DE2B797-6BE2-4161-9968-F5AE358E13A9}" type="datetimeFigureOut">
              <a:rPr lang="pl-PL"/>
              <a:pPr>
                <a:defRPr/>
              </a:pPr>
              <a:t>2014-05-21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1ADF063-56F4-4F85-B089-35C10223FBD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442179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0E300-8E10-4D47-B6F8-C744BCE430B4}" type="datetime1">
              <a:rPr lang="pl-PL"/>
              <a:pPr>
                <a:defRPr/>
              </a:pPr>
              <a:t>2014-05-21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FA73E-89F8-4A3F-8542-60963DD1775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93255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F7360-B5D6-4432-B08D-ABCF7753ED6E}" type="datetime1">
              <a:rPr lang="pl-PL"/>
              <a:pPr>
                <a:defRPr/>
              </a:pPr>
              <a:t>2014-05-21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CAF76-6661-4F91-963A-5A2603FFDE6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0022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8B621-F3D6-484B-AE93-00D39287D1EC}" type="datetime1">
              <a:rPr lang="pl-PL"/>
              <a:pPr>
                <a:defRPr/>
              </a:pPr>
              <a:t>2014-05-21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B6492-C7C5-4AA0-B018-20CD723E330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70238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24975-8F4E-48ED-9B5A-DF93759C2E04}" type="datetime1">
              <a:rPr lang="pl-PL"/>
              <a:pPr>
                <a:defRPr/>
              </a:pPr>
              <a:t>2014-05-21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6EDE0-5F8A-4ABB-85AD-69B9BD2BCED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8674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9481D1-370E-4110-BA81-1065770269E1}" type="datetime1">
              <a:rPr lang="pl-PL"/>
              <a:pPr>
                <a:defRPr/>
              </a:pPr>
              <a:t>2014-05-21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463CA-F409-41E5-AF1A-13DF128C8A8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61265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754DC-BDE7-4819-9642-22EE00359BEF}" type="datetime1">
              <a:rPr lang="pl-PL"/>
              <a:pPr>
                <a:defRPr/>
              </a:pPr>
              <a:t>2014-05-21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98C5B-39F8-4AC3-824A-3E019B0D1A9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9976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24362-12B7-4F43-B42D-491026594DAF}" type="datetime1">
              <a:rPr lang="pl-PL"/>
              <a:pPr>
                <a:defRPr/>
              </a:pPr>
              <a:t>2014-05-21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3F406-950E-4130-B528-5066F4BAE89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7339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6080A-3DD7-48B1-9A9A-99E97ABB84F2}" type="datetime1">
              <a:rPr lang="pl-PL"/>
              <a:pPr>
                <a:defRPr/>
              </a:pPr>
              <a:t>2014-05-21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4ED41-DC99-4E02-9B56-8B98ACBD70E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46854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B2AEB-2C2D-4433-B2ED-26CC706DC8F8}" type="datetime1">
              <a:rPr lang="pl-PL"/>
              <a:pPr>
                <a:defRPr/>
              </a:pPr>
              <a:t>2014-05-21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A8736-877B-484C-B3CF-66B92C2C5CF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42912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EF33F-A40A-4A53-851D-09E67D702646}" type="datetime1">
              <a:rPr lang="pl-PL"/>
              <a:pPr>
                <a:defRPr/>
              </a:pPr>
              <a:t>2014-05-21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55446-8CA5-4C16-8486-B7BE213D11E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7927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302F4-AFEF-48E8-B085-90F2446B9B28}" type="datetime1">
              <a:rPr lang="pl-PL"/>
              <a:pPr>
                <a:defRPr/>
              </a:pPr>
              <a:t>2014-05-21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0988E-4657-45FB-8718-1CF516AF43F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4194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5B988E3-9044-44BA-82B8-D2816F264E72}" type="datetime1">
              <a:rPr lang="pl-PL"/>
              <a:pPr>
                <a:defRPr/>
              </a:pPr>
              <a:t>2014-05-21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9108D70-C85D-42AD-B4E0-4885ED83731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tm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tm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sz="3600" b="1" smtClean="0"/>
              <a:t>Treści multimedialne - kodowanie, przetwarzanie, prezentacja</a:t>
            </a:r>
            <a:r>
              <a:rPr lang="pl-PL" sz="3600" smtClean="0"/>
              <a:t/>
            </a:r>
            <a:br>
              <a:rPr lang="pl-PL" sz="3600" smtClean="0"/>
            </a:br>
            <a:r>
              <a:rPr lang="pl-PL" sz="1600" smtClean="0"/>
              <a:t/>
            </a:r>
            <a:br>
              <a:rPr lang="pl-PL" sz="1600" smtClean="0"/>
            </a:br>
            <a:r>
              <a:rPr lang="pl-PL" sz="360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3076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DA745B2-BC2F-4FE6-A28A-C9CE062EF4CD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pic>
        <p:nvPicPr>
          <p:cNvPr id="3078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9D2C037-D65A-439E-832A-188CFE43E1FE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099" name="Tytuł 5"/>
          <p:cNvSpPr>
            <a:spLocks noGrp="1"/>
          </p:cNvSpPr>
          <p:nvPr>
            <p:ph type="title"/>
          </p:nvPr>
        </p:nvSpPr>
        <p:spPr>
          <a:xfrm>
            <a:off x="179389" y="188913"/>
            <a:ext cx="7921004" cy="4752975"/>
          </a:xfrm>
        </p:spPr>
        <p:txBody>
          <a:bodyPr anchor="t"/>
          <a:lstStyle/>
          <a:p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4000" b="1" dirty="0" smtClean="0">
                <a:solidFill>
                  <a:schemeClr val="bg1"/>
                </a:solidFill>
                <a:latin typeface="+mn-lt"/>
              </a:rPr>
              <a:t>Razem </a:t>
            </a:r>
            <a:r>
              <a:rPr lang="pl-PL" sz="4000" b="1" dirty="0">
                <a:solidFill>
                  <a:schemeClr val="bg1"/>
                </a:solidFill>
                <a:latin typeface="+mn-lt"/>
              </a:rPr>
              <a:t>można więcej – podstawy pracy </a:t>
            </a:r>
            <a:r>
              <a:rPr lang="pl-PL" sz="4000" b="1" dirty="0" smtClean="0">
                <a:solidFill>
                  <a:schemeClr val="bg1"/>
                </a:solidFill>
                <a:latin typeface="+mn-lt"/>
              </a:rPr>
              <a:t>grupowej</a:t>
            </a:r>
            <a:br>
              <a:rPr lang="pl-PL" sz="4000" b="1" dirty="0" smtClean="0">
                <a:solidFill>
                  <a:schemeClr val="bg1"/>
                </a:solidFill>
                <a:latin typeface="+mn-lt"/>
              </a:rPr>
            </a:br>
            <a:r>
              <a:rPr lang="pl-PL" sz="40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pl-PL" sz="4000" b="1" dirty="0" smtClean="0">
                <a:solidFill>
                  <a:schemeClr val="bg1"/>
                </a:solidFill>
                <a:latin typeface="+mn-lt"/>
              </a:rPr>
            </a:b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+mn-lt"/>
              </a:rPr>
            </a:b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+mn-lt"/>
              </a:rPr>
            </a:br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Andrzej Ptasznik</a:t>
            </a:r>
            <a:r>
              <a:rPr lang="pl-PL" sz="36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pl-PL" sz="3600" b="1" dirty="0" smtClean="0">
                <a:solidFill>
                  <a:schemeClr val="bg1"/>
                </a:solidFill>
                <a:latin typeface="+mn-lt"/>
              </a:rPr>
            </a:b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+mn-lt"/>
              </a:rPr>
            </a:b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+mn-lt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endParaRPr lang="pl-PL" sz="3200" b="1" dirty="0" smtClean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Cykl tworzenia oprogramowania</a:t>
            </a:r>
            <a:endParaRPr lang="pl-PL" sz="2800" b="1" dirty="0" smtClean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pSp>
        <p:nvGrpSpPr>
          <p:cNvPr id="5" name="Kanwa 13"/>
          <p:cNvGrpSpPr/>
          <p:nvPr/>
        </p:nvGrpSpPr>
        <p:grpSpPr>
          <a:xfrm>
            <a:off x="179388" y="836711"/>
            <a:ext cx="8713092" cy="5884763"/>
            <a:chOff x="0" y="0"/>
            <a:chExt cx="5486400" cy="4419600"/>
          </a:xfrm>
        </p:grpSpPr>
        <p:sp>
          <p:nvSpPr>
            <p:cNvPr id="6" name="Prostokąt 5"/>
            <p:cNvSpPr/>
            <p:nvPr/>
          </p:nvSpPr>
          <p:spPr>
            <a:xfrm>
              <a:off x="0" y="0"/>
              <a:ext cx="5486400" cy="441960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</p:sp>
        <p:sp>
          <p:nvSpPr>
            <p:cNvPr id="7" name="Prostokąt 6"/>
            <p:cNvSpPr/>
            <p:nvPr/>
          </p:nvSpPr>
          <p:spPr>
            <a:xfrm>
              <a:off x="200025" y="247650"/>
              <a:ext cx="2009775" cy="57150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 dirty="0">
                  <a:effectLst/>
                  <a:ea typeface="Times New Roman" panose="02020603050405020304" pitchFamily="18" charset="0"/>
                </a:rPr>
                <a:t>Analiza</a:t>
              </a:r>
            </a:p>
          </p:txBody>
        </p:sp>
        <p:sp>
          <p:nvSpPr>
            <p:cNvPr id="8" name="Prostokąt 7"/>
            <p:cNvSpPr/>
            <p:nvPr/>
          </p:nvSpPr>
          <p:spPr>
            <a:xfrm>
              <a:off x="228600" y="1094400"/>
              <a:ext cx="2009775" cy="57150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>
                  <a:effectLst/>
                  <a:ea typeface="Times New Roman" panose="02020603050405020304" pitchFamily="18" charset="0"/>
                </a:rPr>
                <a:t>Projekt</a:t>
              </a:r>
            </a:p>
          </p:txBody>
        </p:sp>
        <p:sp>
          <p:nvSpPr>
            <p:cNvPr id="9" name="Prostokąt 8"/>
            <p:cNvSpPr/>
            <p:nvPr/>
          </p:nvSpPr>
          <p:spPr>
            <a:xfrm>
              <a:off x="200025" y="1884975"/>
              <a:ext cx="2009775" cy="57150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>
                  <a:effectLst/>
                  <a:ea typeface="Times New Roman" panose="02020603050405020304" pitchFamily="18" charset="0"/>
                </a:rPr>
                <a:t>Implementacja</a:t>
              </a:r>
            </a:p>
          </p:txBody>
        </p:sp>
        <p:sp>
          <p:nvSpPr>
            <p:cNvPr id="10" name="Prostokąt 9"/>
            <p:cNvSpPr/>
            <p:nvPr/>
          </p:nvSpPr>
          <p:spPr>
            <a:xfrm>
              <a:off x="219075" y="2713650"/>
              <a:ext cx="2009775" cy="57150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>
                  <a:effectLst/>
                  <a:ea typeface="Times New Roman" panose="02020603050405020304" pitchFamily="18" charset="0"/>
                </a:rPr>
                <a:t>Testowanie</a:t>
              </a:r>
            </a:p>
          </p:txBody>
        </p:sp>
        <p:sp>
          <p:nvSpPr>
            <p:cNvPr id="11" name="Prostokąt 10"/>
            <p:cNvSpPr/>
            <p:nvPr/>
          </p:nvSpPr>
          <p:spPr>
            <a:xfrm>
              <a:off x="200025" y="3609000"/>
              <a:ext cx="2009775" cy="57150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>
                  <a:effectLst/>
                  <a:ea typeface="Times New Roman" panose="02020603050405020304" pitchFamily="18" charset="0"/>
                </a:rPr>
                <a:t>Wdrożenie</a:t>
              </a:r>
            </a:p>
          </p:txBody>
        </p:sp>
        <p:sp>
          <p:nvSpPr>
            <p:cNvPr id="12" name="Strzałka w dół 11"/>
            <p:cNvSpPr/>
            <p:nvPr/>
          </p:nvSpPr>
          <p:spPr>
            <a:xfrm>
              <a:off x="1123950" y="847725"/>
              <a:ext cx="219075" cy="2286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pl-PL" sz="2800"/>
            </a:p>
          </p:txBody>
        </p:sp>
        <p:sp>
          <p:nvSpPr>
            <p:cNvPr id="13" name="Strzałka w dół 12"/>
            <p:cNvSpPr/>
            <p:nvPr/>
          </p:nvSpPr>
          <p:spPr>
            <a:xfrm>
              <a:off x="1114425" y="1676400"/>
              <a:ext cx="257175" cy="2286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pl-PL" sz="2800"/>
            </a:p>
          </p:txBody>
        </p:sp>
        <p:sp>
          <p:nvSpPr>
            <p:cNvPr id="14" name="Strzałka w dół 13"/>
            <p:cNvSpPr/>
            <p:nvPr/>
          </p:nvSpPr>
          <p:spPr>
            <a:xfrm>
              <a:off x="1133475" y="2466975"/>
              <a:ext cx="228600" cy="246675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pl-PL" sz="2800"/>
            </a:p>
          </p:txBody>
        </p:sp>
        <p:sp>
          <p:nvSpPr>
            <p:cNvPr id="15" name="Strzałka w dół 14"/>
            <p:cNvSpPr/>
            <p:nvPr/>
          </p:nvSpPr>
          <p:spPr>
            <a:xfrm>
              <a:off x="1114425" y="3285150"/>
              <a:ext cx="247650" cy="32385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pl-PL" sz="2800"/>
            </a:p>
          </p:txBody>
        </p:sp>
        <p:sp>
          <p:nvSpPr>
            <p:cNvPr id="16" name="Objaśnienie w chmurce 15"/>
            <p:cNvSpPr/>
            <p:nvPr/>
          </p:nvSpPr>
          <p:spPr>
            <a:xfrm>
              <a:off x="2638425" y="28575"/>
              <a:ext cx="2781300" cy="676275"/>
            </a:xfrm>
            <a:prstGeom prst="cloudCallout">
              <a:avLst>
                <a:gd name="adj1" fmla="val -62956"/>
                <a:gd name="adj2" fmla="val 38556"/>
              </a:avLst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>
                  <a:effectLst/>
                  <a:ea typeface="Times New Roman" panose="02020603050405020304" pitchFamily="18" charset="0"/>
                </a:rPr>
                <a:t>Zrozumienie istoty problemu</a:t>
              </a:r>
            </a:p>
          </p:txBody>
        </p:sp>
        <p:sp>
          <p:nvSpPr>
            <p:cNvPr id="17" name="Objaśnienie w chmurce 16"/>
            <p:cNvSpPr/>
            <p:nvPr/>
          </p:nvSpPr>
          <p:spPr>
            <a:xfrm>
              <a:off x="2570775" y="942000"/>
              <a:ext cx="2781300" cy="676275"/>
            </a:xfrm>
            <a:prstGeom prst="cloudCallout">
              <a:avLst>
                <a:gd name="adj1" fmla="val -62956"/>
                <a:gd name="adj2" fmla="val 38556"/>
              </a:avLst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>
                  <a:effectLst/>
                  <a:ea typeface="Times New Roman" panose="02020603050405020304" pitchFamily="18" charset="0"/>
                </a:rPr>
                <a:t>Ustalenie szczegółów technologicznych</a:t>
              </a:r>
            </a:p>
          </p:txBody>
        </p:sp>
        <p:sp>
          <p:nvSpPr>
            <p:cNvPr id="18" name="Objaśnienie w chmurce 17"/>
            <p:cNvSpPr/>
            <p:nvPr/>
          </p:nvSpPr>
          <p:spPr>
            <a:xfrm>
              <a:off x="2608875" y="1742100"/>
              <a:ext cx="2781300" cy="676275"/>
            </a:xfrm>
            <a:prstGeom prst="cloudCallout">
              <a:avLst>
                <a:gd name="adj1" fmla="val -62956"/>
                <a:gd name="adj2" fmla="val 38556"/>
              </a:avLst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 dirty="0">
                  <a:effectLst/>
                  <a:ea typeface="Times New Roman" panose="02020603050405020304" pitchFamily="18" charset="0"/>
                </a:rPr>
                <a:t>Wykonanie oprogramowania</a:t>
              </a:r>
            </a:p>
          </p:txBody>
        </p:sp>
        <p:sp>
          <p:nvSpPr>
            <p:cNvPr id="19" name="Objaśnienie w chmurce 18"/>
            <p:cNvSpPr/>
            <p:nvPr/>
          </p:nvSpPr>
          <p:spPr>
            <a:xfrm>
              <a:off x="2638425" y="2570775"/>
              <a:ext cx="2781300" cy="676275"/>
            </a:xfrm>
            <a:prstGeom prst="cloudCallout">
              <a:avLst>
                <a:gd name="adj1" fmla="val -63983"/>
                <a:gd name="adj2" fmla="val 32922"/>
              </a:avLst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>
                  <a:effectLst/>
                  <a:ea typeface="Times New Roman" panose="02020603050405020304" pitchFamily="18" charset="0"/>
                </a:rPr>
                <a:t>Sprawdzanie poprawności działania</a:t>
              </a:r>
            </a:p>
          </p:txBody>
        </p:sp>
        <p:sp>
          <p:nvSpPr>
            <p:cNvPr id="20" name="Objaśnienie w chmurce 19"/>
            <p:cNvSpPr/>
            <p:nvPr/>
          </p:nvSpPr>
          <p:spPr>
            <a:xfrm>
              <a:off x="2599350" y="3504225"/>
              <a:ext cx="2781300" cy="676275"/>
            </a:xfrm>
            <a:prstGeom prst="cloudCallout">
              <a:avLst>
                <a:gd name="adj1" fmla="val -62614"/>
                <a:gd name="adj2" fmla="val 13204"/>
              </a:avLst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>
                  <a:effectLst/>
                  <a:ea typeface="Times New Roman" panose="02020603050405020304" pitchFamily="18" charset="0"/>
                </a:rPr>
                <a:t>Przekazanie do eksploatacji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94839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Narzędzia CASE</a:t>
            </a:r>
            <a:endParaRPr lang="pl-PL" sz="2800" b="1" dirty="0" smtClean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1" name="Symbol zastępczy zawartości 2"/>
          <p:cNvSpPr>
            <a:spLocks noGrp="1"/>
          </p:cNvSpPr>
          <p:nvPr>
            <p:ph idx="1"/>
          </p:nvPr>
        </p:nvSpPr>
        <p:spPr>
          <a:xfrm>
            <a:off x="251520" y="908720"/>
            <a:ext cx="8712968" cy="5184576"/>
          </a:xfrm>
        </p:spPr>
        <p:txBody>
          <a:bodyPr/>
          <a:lstStyle/>
          <a:p>
            <a:pPr marL="0" indent="0">
              <a:buNone/>
            </a:pPr>
            <a:r>
              <a:rPr lang="pl-PL" sz="2000" dirty="0" smtClean="0"/>
              <a:t>Profesjonalne wytwarzanie oprogramowania musi sprostać wielu wymaganiom:</a:t>
            </a:r>
          </a:p>
          <a:p>
            <a:pPr marL="0" indent="0">
              <a:buNone/>
            </a:pPr>
            <a:endParaRPr lang="pl-PL" sz="2000" dirty="0" smtClean="0"/>
          </a:p>
          <a:p>
            <a:r>
              <a:rPr lang="pl-PL" sz="2000" dirty="0" smtClean="0"/>
              <a:t>możliwie krótki czas powstawania produktów, a tym samym skrócenie </a:t>
            </a:r>
            <a:r>
              <a:rPr lang="pl-PL" sz="2000" dirty="0"/>
              <a:t>czasu wprowadzenia </a:t>
            </a:r>
            <a:r>
              <a:rPr lang="pl-PL" sz="2000" dirty="0" smtClean="0"/>
              <a:t>ich </a:t>
            </a:r>
            <a:r>
              <a:rPr lang="pl-PL" sz="2000" dirty="0"/>
              <a:t>na rynek </a:t>
            </a:r>
            <a:endParaRPr lang="pl-PL" sz="2000" dirty="0" smtClean="0"/>
          </a:p>
          <a:p>
            <a:r>
              <a:rPr lang="pl-PL" sz="2000" dirty="0" smtClean="0"/>
              <a:t>jakości wytwarzanego oprogramowania</a:t>
            </a:r>
          </a:p>
          <a:p>
            <a:r>
              <a:rPr lang="pl-PL" sz="2000" dirty="0" smtClean="0"/>
              <a:t>elastyczności rozwiązań umożliwiających szybkie dostosowanie </a:t>
            </a:r>
            <a:r>
              <a:rPr lang="pl-PL" sz="2000" dirty="0"/>
              <a:t>się do zmieniających </a:t>
            </a:r>
            <a:r>
              <a:rPr lang="pl-PL" sz="2000" dirty="0" smtClean="0"/>
              <a:t>wymagań</a:t>
            </a:r>
          </a:p>
          <a:p>
            <a:r>
              <a:rPr lang="pl-PL" sz="2000" dirty="0" smtClean="0"/>
              <a:t>zapewnienie spójności pracy grupowej</a:t>
            </a:r>
          </a:p>
          <a:p>
            <a:pPr marL="0" indent="0">
              <a:buNone/>
            </a:pPr>
            <a:endParaRPr lang="pl-PL" sz="2000" dirty="0"/>
          </a:p>
          <a:p>
            <a:pPr marL="0" indent="0">
              <a:buNone/>
            </a:pPr>
            <a:r>
              <a:rPr lang="pl-PL" sz="2000" dirty="0" smtClean="0"/>
              <a:t>Do zapewnienia tych celów niezbędne </a:t>
            </a:r>
            <a:r>
              <a:rPr lang="pl-PL" sz="2000" dirty="0"/>
              <a:t>staje się zastosowanie szeregu narzędzi wspomagających zautomatyzowany proces tworzenia </a:t>
            </a:r>
            <a:r>
              <a:rPr lang="pl-PL" sz="2000" dirty="0" smtClean="0"/>
              <a:t>systemów </a:t>
            </a:r>
            <a:r>
              <a:rPr lang="pl-PL" sz="2000" dirty="0"/>
              <a:t>informatycznych tzw. narzędzi</a:t>
            </a:r>
            <a:r>
              <a:rPr lang="pl-PL" dirty="0"/>
              <a:t> </a:t>
            </a:r>
            <a:r>
              <a:rPr lang="pl-PL" sz="2400" b="1" dirty="0" smtClean="0">
                <a:solidFill>
                  <a:srgbClr val="FF0000"/>
                </a:solidFill>
              </a:rPr>
              <a:t>CASE</a:t>
            </a:r>
          </a:p>
          <a:p>
            <a:pPr marL="0" indent="0">
              <a:buNone/>
            </a:pPr>
            <a:r>
              <a:rPr lang="en-US" sz="1800" b="1" dirty="0" smtClean="0"/>
              <a:t>CASE </a:t>
            </a:r>
            <a:r>
              <a:rPr lang="en-US" sz="1800" b="1" dirty="0"/>
              <a:t>(</a:t>
            </a:r>
            <a:r>
              <a:rPr lang="en-US" sz="1800" b="1" dirty="0" err="1"/>
              <a:t>ang.</a:t>
            </a:r>
            <a:r>
              <a:rPr lang="en-US" sz="1800" b="1" dirty="0"/>
              <a:t> </a:t>
            </a:r>
            <a:r>
              <a:rPr lang="en-US" sz="1800" b="1" i="1" dirty="0"/>
              <a:t>Computer Aided Software Engineering</a:t>
            </a:r>
            <a:r>
              <a:rPr lang="en-US" sz="1800" b="1" dirty="0"/>
              <a:t>)</a:t>
            </a:r>
          </a:p>
          <a:p>
            <a:pPr marL="0" indent="0">
              <a:buNone/>
            </a:pPr>
            <a:endParaRPr lang="pl-PL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pl-PL" b="1" dirty="0" smtClean="0">
                <a:solidFill>
                  <a:srgbClr val="FF0000"/>
                </a:solidFill>
              </a:rPr>
              <a:t>.</a:t>
            </a:r>
            <a:endParaRPr lang="pl-PL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17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Modelowanie UML</a:t>
            </a:r>
            <a:endParaRPr lang="pl-PL" sz="2800" b="1" dirty="0" smtClean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22" name="Obraz 2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933056"/>
            <a:ext cx="2841762" cy="2621382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179512" y="908720"/>
            <a:ext cx="86409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2000" dirty="0" smtClean="0"/>
              <a:t>Do </a:t>
            </a:r>
            <a:r>
              <a:rPr lang="pl-PL" sz="2000" dirty="0"/>
              <a:t>prezentowania wyników analizy stosuje się różne </a:t>
            </a:r>
            <a:r>
              <a:rPr lang="pl-PL" sz="2000" dirty="0" smtClean="0"/>
              <a:t>standardy</a:t>
            </a:r>
            <a:br>
              <a:rPr lang="pl-PL" sz="2000" dirty="0" smtClean="0"/>
            </a:br>
            <a:r>
              <a:rPr lang="pl-PL" sz="2000" dirty="0" smtClean="0"/>
              <a:t>i </a:t>
            </a:r>
            <a:r>
              <a:rPr lang="pl-PL" sz="2000" dirty="0"/>
              <a:t>metodyki. Powszechnie stosowany jest  język modelowania </a:t>
            </a:r>
            <a:r>
              <a:rPr lang="pl-PL" sz="2000" dirty="0" smtClean="0"/>
              <a:t>UML (ang</a:t>
            </a:r>
            <a:r>
              <a:rPr lang="pl-PL" sz="2000" dirty="0"/>
              <a:t>.</a:t>
            </a:r>
            <a:r>
              <a:rPr lang="pl-PL" sz="2000" i="1" dirty="0"/>
              <a:t> </a:t>
            </a:r>
            <a:r>
              <a:rPr lang="pl-PL" sz="2000" i="1" dirty="0" err="1"/>
              <a:t>Unified</a:t>
            </a:r>
            <a:r>
              <a:rPr lang="pl-PL" sz="2000" i="1" dirty="0"/>
              <a:t> </a:t>
            </a:r>
            <a:r>
              <a:rPr lang="pl-PL" sz="2000" i="1" dirty="0" err="1"/>
              <a:t>Modeling</a:t>
            </a:r>
            <a:r>
              <a:rPr lang="pl-PL" sz="2000" i="1" dirty="0"/>
              <a:t> Language</a:t>
            </a:r>
            <a:r>
              <a:rPr lang="pl-PL" sz="2000" dirty="0"/>
              <a:t>).  </a:t>
            </a:r>
            <a:endParaRPr lang="pl-PL" sz="20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2000" dirty="0" smtClean="0"/>
              <a:t>Na </a:t>
            </a:r>
            <a:r>
              <a:rPr lang="pl-PL" sz="2000" dirty="0"/>
              <a:t>etapie analizy i projektu systemu tworzy się różne opisy wykorzystując notację języka UML.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2000" dirty="0"/>
              <a:t>Modele UML tworzone są głównie z dwóch powodów</a:t>
            </a:r>
            <a:r>
              <a:rPr lang="pl-PL" sz="2000" dirty="0" smtClean="0"/>
              <a:t>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l-PL" sz="2000" dirty="0" smtClean="0"/>
              <a:t>dla </a:t>
            </a:r>
            <a:r>
              <a:rPr lang="pl-PL" sz="2000" dirty="0"/>
              <a:t>lepszego zrozumienia problemu </a:t>
            </a:r>
            <a:r>
              <a:rPr lang="pl-PL" sz="2000" dirty="0" smtClean="0"/>
              <a:t> 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l-PL" sz="2000" dirty="0" smtClean="0"/>
              <a:t>dla umożliwienia </a:t>
            </a:r>
            <a:r>
              <a:rPr lang="pl-PL" sz="2000" dirty="0"/>
              <a:t>wymiany informacji pomiędzy analitykami, projektantami i </a:t>
            </a:r>
            <a:r>
              <a:rPr lang="pl-PL" sz="2000" dirty="0" smtClean="0"/>
              <a:t>programistami</a:t>
            </a:r>
            <a:endParaRPr lang="pl-PL" sz="1000" dirty="0"/>
          </a:p>
        </p:txBody>
      </p:sp>
      <p:sp>
        <p:nvSpPr>
          <p:cNvPr id="4" name="Objaśnienie w chmurce 3"/>
          <p:cNvSpPr/>
          <p:nvPr/>
        </p:nvSpPr>
        <p:spPr>
          <a:xfrm>
            <a:off x="3635896" y="4250148"/>
            <a:ext cx="5410944" cy="1944216"/>
          </a:xfrm>
          <a:prstGeom prst="cloudCallout">
            <a:avLst>
              <a:gd name="adj1" fmla="val -62091"/>
              <a:gd name="adj2" fmla="val 17163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Diagram przypadków użycia ma za zadanie pokazać, jakie funkcje wykonują różni użytkownicy systemu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11303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Modelowanie UML</a:t>
            </a:r>
            <a:endParaRPr lang="pl-PL" sz="2800" b="1" dirty="0" smtClean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7" name="Obraz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700808"/>
            <a:ext cx="4968552" cy="3232016"/>
          </a:xfrm>
          <a:prstGeom prst="rect">
            <a:avLst/>
          </a:prstGeom>
        </p:spPr>
      </p:pic>
      <p:pic>
        <p:nvPicPr>
          <p:cNvPr id="8" name="Obraz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554" y="1340768"/>
            <a:ext cx="3864793" cy="4104456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179512" y="830359"/>
            <a:ext cx="87851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Za pomocą różnych diagramów  obrazuje się różne aspekty projektowanego systemu:</a:t>
            </a:r>
            <a:endParaRPr lang="pl-PL" sz="2000" dirty="0"/>
          </a:p>
        </p:txBody>
      </p:sp>
      <p:sp>
        <p:nvSpPr>
          <p:cNvPr id="5" name="Objaśnienie w chmurce 4"/>
          <p:cNvSpPr/>
          <p:nvPr/>
        </p:nvSpPr>
        <p:spPr>
          <a:xfrm>
            <a:off x="683568" y="5373216"/>
            <a:ext cx="3960440" cy="983134"/>
          </a:xfrm>
          <a:prstGeom prst="cloudCallout">
            <a:avLst>
              <a:gd name="adj1" fmla="val -11889"/>
              <a:gd name="adj2" fmla="val -81138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Diagram klas</a:t>
            </a:r>
            <a:endParaRPr lang="pl-PL" dirty="0"/>
          </a:p>
        </p:txBody>
      </p:sp>
      <p:sp>
        <p:nvSpPr>
          <p:cNvPr id="6" name="Objaśnienie w chmurce 5"/>
          <p:cNvSpPr/>
          <p:nvPr/>
        </p:nvSpPr>
        <p:spPr>
          <a:xfrm>
            <a:off x="5076056" y="5373216"/>
            <a:ext cx="3960440" cy="983134"/>
          </a:xfrm>
          <a:prstGeom prst="cloudCallout">
            <a:avLst>
              <a:gd name="adj1" fmla="val -7729"/>
              <a:gd name="adj2" fmla="val -96704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Diagram czynności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24136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Szkielet programu</a:t>
            </a:r>
            <a:endParaRPr lang="pl-PL" sz="2800" b="1" dirty="0" smtClean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pSp>
        <p:nvGrpSpPr>
          <p:cNvPr id="11" name="Kanwa 8"/>
          <p:cNvGrpSpPr/>
          <p:nvPr/>
        </p:nvGrpSpPr>
        <p:grpSpPr>
          <a:xfrm>
            <a:off x="193645" y="2204864"/>
            <a:ext cx="5543550" cy="3618865"/>
            <a:chOff x="0" y="0"/>
            <a:chExt cx="5543550" cy="3618865"/>
          </a:xfrm>
        </p:grpSpPr>
        <p:sp>
          <p:nvSpPr>
            <p:cNvPr id="13" name="Prostokąt 12"/>
            <p:cNvSpPr/>
            <p:nvPr/>
          </p:nvSpPr>
          <p:spPr>
            <a:xfrm>
              <a:off x="0" y="0"/>
              <a:ext cx="5543550" cy="361886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</p:sp>
        <p:sp>
          <p:nvSpPr>
            <p:cNvPr id="14" name="Objaśnienie w chmurce 13"/>
            <p:cNvSpPr/>
            <p:nvPr/>
          </p:nvSpPr>
          <p:spPr>
            <a:xfrm>
              <a:off x="2771775" y="0"/>
              <a:ext cx="2762250" cy="1114426"/>
            </a:xfrm>
            <a:prstGeom prst="cloudCallout">
              <a:avLst>
                <a:gd name="adj1" fmla="val -79799"/>
                <a:gd name="adj2" fmla="val -6807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 sz="1400" b="1" dirty="0">
                  <a:effectLst/>
                  <a:ea typeface="Times New Roman" panose="02020603050405020304" pitchFamily="18" charset="0"/>
                </a:rPr>
                <a:t>Plik </a:t>
              </a:r>
              <a:r>
                <a:rPr lang="pl-PL" sz="1400" b="1" dirty="0" err="1">
                  <a:effectLst/>
                  <a:ea typeface="Times New Roman" panose="02020603050405020304" pitchFamily="18" charset="0"/>
                </a:rPr>
                <a:t>Biblioteka.h</a:t>
              </a:r>
              <a:r>
                <a:rPr lang="pl-PL" sz="1400" b="1" dirty="0">
                  <a:effectLst/>
                  <a:ea typeface="Times New Roman" panose="02020603050405020304" pitchFamily="18" charset="0"/>
                </a:rPr>
                <a:t> zawiera deklaracje niezbędnych funkcji</a:t>
              </a:r>
            </a:p>
          </p:txBody>
        </p:sp>
        <p:sp>
          <p:nvSpPr>
            <p:cNvPr id="15" name="Objaśnienie w chmurce 14"/>
            <p:cNvSpPr/>
            <p:nvPr/>
          </p:nvSpPr>
          <p:spPr>
            <a:xfrm>
              <a:off x="2933700" y="1543050"/>
              <a:ext cx="2552700" cy="1285875"/>
            </a:xfrm>
            <a:prstGeom prst="cloudCallout">
              <a:avLst>
                <a:gd name="adj1" fmla="val -68594"/>
                <a:gd name="adj2" fmla="val 17315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 sz="1400" b="1" dirty="0">
                  <a:effectLst/>
                  <a:ea typeface="Times New Roman" panose="02020603050405020304" pitchFamily="18" charset="0"/>
                </a:rPr>
                <a:t>Szkielet programu</a:t>
              </a:r>
            </a:p>
          </p:txBody>
        </p:sp>
        <p:pic>
          <p:nvPicPr>
            <p:cNvPr id="16" name="Obraz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065" y="72813"/>
              <a:ext cx="2382551" cy="3308562"/>
            </a:xfrm>
            <a:prstGeom prst="rect">
              <a:avLst/>
            </a:prstGeom>
          </p:spPr>
        </p:pic>
      </p:grpSp>
      <p:sp>
        <p:nvSpPr>
          <p:cNvPr id="3" name="pole tekstowe 2"/>
          <p:cNvSpPr txBox="1"/>
          <p:nvPr/>
        </p:nvSpPr>
        <p:spPr>
          <a:xfrm>
            <a:off x="193645" y="908720"/>
            <a:ext cx="85548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Jednym ze sposobów panowania nad złożonością problemu jest metoda od </a:t>
            </a:r>
            <a:r>
              <a:rPr lang="pl-PL" sz="2000" b="1" i="1" dirty="0" smtClean="0">
                <a:solidFill>
                  <a:srgbClr val="FF0000"/>
                </a:solidFill>
              </a:rPr>
              <a:t>ogółu do szczegółu.</a:t>
            </a:r>
            <a:endParaRPr lang="pl-PL" sz="2000" b="1" i="1" dirty="0">
              <a:solidFill>
                <a:srgbClr val="FF0000"/>
              </a:solidFill>
            </a:endParaRPr>
          </a:p>
        </p:txBody>
      </p:sp>
      <p:sp>
        <p:nvSpPr>
          <p:cNvPr id="4" name="Objaśnienie w chmurce 3"/>
          <p:cNvSpPr/>
          <p:nvPr/>
        </p:nvSpPr>
        <p:spPr>
          <a:xfrm>
            <a:off x="6015404" y="2636912"/>
            <a:ext cx="3096469" cy="1892821"/>
          </a:xfrm>
          <a:prstGeom prst="cloudCallout">
            <a:avLst>
              <a:gd name="adj1" fmla="val -120864"/>
              <a:gd name="adj2" fmla="val 243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Szkielet programu przedstawia ogólną wizję jego działania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75656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Przykłady funkcji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5" name="Obraz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88" y="1902974"/>
            <a:ext cx="3940873" cy="2664296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179388" y="1060446"/>
            <a:ext cx="82810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Pokazana funkcja </a:t>
            </a:r>
            <a:r>
              <a:rPr lang="pl-PL" sz="2000" dirty="0" err="1" smtClean="0"/>
              <a:t>WykonajZadanie</a:t>
            </a:r>
            <a:r>
              <a:rPr lang="pl-PL" sz="2000" dirty="0" smtClean="0"/>
              <a:t>() jest ogólnym ujęciem problemu.</a:t>
            </a:r>
            <a:endParaRPr lang="pl-PL" sz="20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179388" y="5157192"/>
            <a:ext cx="87852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Na początkowym etapie tworzenia oprogramowania nie musimy wnikać </a:t>
            </a:r>
            <a:br>
              <a:rPr lang="pl-PL" sz="2000" dirty="0" smtClean="0"/>
            </a:br>
            <a:r>
              <a:rPr lang="pl-PL" sz="2000" dirty="0" smtClean="0"/>
              <a:t>w szczegóły implementacji poszczególnych zadań.</a:t>
            </a:r>
            <a:endParaRPr lang="pl-PL" sz="2000" dirty="0"/>
          </a:p>
        </p:txBody>
      </p:sp>
      <p:sp>
        <p:nvSpPr>
          <p:cNvPr id="4" name="Objaśnienie w chmurce 3"/>
          <p:cNvSpPr/>
          <p:nvPr/>
        </p:nvSpPr>
        <p:spPr>
          <a:xfrm>
            <a:off x="4499992" y="2060848"/>
            <a:ext cx="4464621" cy="2016224"/>
          </a:xfrm>
          <a:prstGeom prst="cloudCallout">
            <a:avLst>
              <a:gd name="adj1" fmla="val -57736"/>
              <a:gd name="adj2" fmla="val 26954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W pokazanym przykładzie bardzo łatwo można dodać kolejne zadania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16084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Przykłady funkcji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pSp>
        <p:nvGrpSpPr>
          <p:cNvPr id="8" name="Kanwa 32"/>
          <p:cNvGrpSpPr/>
          <p:nvPr/>
        </p:nvGrpSpPr>
        <p:grpSpPr>
          <a:xfrm>
            <a:off x="210121" y="3898775"/>
            <a:ext cx="4169760" cy="2608858"/>
            <a:chOff x="0" y="0"/>
            <a:chExt cx="5673221" cy="2838450"/>
          </a:xfrm>
        </p:grpSpPr>
        <p:sp>
          <p:nvSpPr>
            <p:cNvPr id="9" name="Prostokąt 8"/>
            <p:cNvSpPr/>
            <p:nvPr/>
          </p:nvSpPr>
          <p:spPr>
            <a:xfrm>
              <a:off x="0" y="0"/>
              <a:ext cx="5486400" cy="283845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</p:sp>
        <p:pic>
          <p:nvPicPr>
            <p:cNvPr id="10" name="Obraz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187" y="142874"/>
              <a:ext cx="3950663" cy="2579489"/>
            </a:xfrm>
            <a:prstGeom prst="rect">
              <a:avLst/>
            </a:prstGeom>
          </p:spPr>
        </p:pic>
        <p:sp>
          <p:nvSpPr>
            <p:cNvPr id="11" name="Objaśnienie w chmurce 10"/>
            <p:cNvSpPr/>
            <p:nvPr/>
          </p:nvSpPr>
          <p:spPr>
            <a:xfrm>
              <a:off x="3390902" y="272333"/>
              <a:ext cx="2282319" cy="1204042"/>
            </a:xfrm>
            <a:prstGeom prst="cloudCallout">
              <a:avLst>
                <a:gd name="adj1" fmla="val -96520"/>
                <a:gd name="adj2" fmla="val 37971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pl-PL" sz="1200" b="1" dirty="0">
                  <a:effectLst/>
                  <a:latin typeface="+mj-lt"/>
                  <a:ea typeface="Times New Roman" panose="02020603050405020304" pitchFamily="18" charset="0"/>
                </a:rPr>
                <a:t>Kolor żółty wskazuje wybraną opcję</a:t>
              </a:r>
            </a:p>
          </p:txBody>
        </p:sp>
      </p:grpSp>
      <p:grpSp>
        <p:nvGrpSpPr>
          <p:cNvPr id="12" name="Kanwa 30"/>
          <p:cNvGrpSpPr/>
          <p:nvPr/>
        </p:nvGrpSpPr>
        <p:grpSpPr>
          <a:xfrm>
            <a:off x="4293574" y="764704"/>
            <a:ext cx="4519252" cy="2935758"/>
            <a:chOff x="0" y="0"/>
            <a:chExt cx="5486400" cy="4457700"/>
          </a:xfrm>
        </p:grpSpPr>
        <p:sp>
          <p:nvSpPr>
            <p:cNvPr id="13" name="Prostokąt 12"/>
            <p:cNvSpPr/>
            <p:nvPr/>
          </p:nvSpPr>
          <p:spPr>
            <a:xfrm>
              <a:off x="0" y="0"/>
              <a:ext cx="5486400" cy="445770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</p:sp>
        <p:pic>
          <p:nvPicPr>
            <p:cNvPr id="14" name="Obraz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776" y="73682"/>
              <a:ext cx="3809999" cy="4136368"/>
            </a:xfrm>
            <a:prstGeom prst="rect">
              <a:avLst/>
            </a:prstGeom>
          </p:spPr>
        </p:pic>
        <p:sp>
          <p:nvSpPr>
            <p:cNvPr id="15" name="Objaśnienie w chmurce 14"/>
            <p:cNvSpPr/>
            <p:nvPr/>
          </p:nvSpPr>
          <p:spPr>
            <a:xfrm>
              <a:off x="3238500" y="1202719"/>
              <a:ext cx="2200275" cy="2042786"/>
            </a:xfrm>
            <a:prstGeom prst="cloudCallout">
              <a:avLst>
                <a:gd name="adj1" fmla="val -75809"/>
                <a:gd name="adj2" fmla="val 24765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 sz="1200" b="1" dirty="0">
                  <a:effectLst/>
                  <a:ea typeface="Times New Roman" panose="02020603050405020304" pitchFamily="18" charset="0"/>
                </a:rPr>
                <a:t>Zmiana wyróżnionej kolorem opcji menu po </a:t>
              </a:r>
              <a:r>
                <a:rPr lang="pl-PL" sz="1200" b="1" dirty="0" smtClean="0">
                  <a:effectLst/>
                  <a:ea typeface="Times New Roman" panose="02020603050405020304" pitchFamily="18" charset="0"/>
                </a:rPr>
                <a:t>wciśnięciu </a:t>
              </a:r>
              <a:r>
                <a:rPr lang="pl-PL" sz="1200" b="1" dirty="0">
                  <a:effectLst/>
                  <a:ea typeface="Times New Roman" panose="02020603050405020304" pitchFamily="18" charset="0"/>
                </a:rPr>
                <a:t>klawisza </a:t>
              </a:r>
            </a:p>
          </p:txBody>
        </p:sp>
      </p:grpSp>
      <p:sp>
        <p:nvSpPr>
          <p:cNvPr id="6" name="pole tekstowe 5"/>
          <p:cNvSpPr txBox="1"/>
          <p:nvPr/>
        </p:nvSpPr>
        <p:spPr>
          <a:xfrm>
            <a:off x="210224" y="2456493"/>
            <a:ext cx="26934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Postać ekranu konsoli po uruchomieniu programu </a:t>
            </a:r>
            <a:endParaRPr lang="pl-PL" dirty="0"/>
          </a:p>
        </p:txBody>
      </p:sp>
      <p:sp>
        <p:nvSpPr>
          <p:cNvPr id="7" name="Strzałka w dół 6"/>
          <p:cNvSpPr/>
          <p:nvPr/>
        </p:nvSpPr>
        <p:spPr>
          <a:xfrm>
            <a:off x="1331640" y="3068960"/>
            <a:ext cx="410854" cy="829815"/>
          </a:xfrm>
          <a:prstGeom prst="down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ole tekstowe 15"/>
          <p:cNvSpPr txBox="1"/>
          <p:nvPr/>
        </p:nvSpPr>
        <p:spPr>
          <a:xfrm>
            <a:off x="4788024" y="5255731"/>
            <a:ext cx="39855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Obsługa menu – zmiana wyróżnienia opcji po wciśnięciu klawiszy  </a:t>
            </a:r>
            <a:endParaRPr lang="pl-PL" dirty="0"/>
          </a:p>
        </p:txBody>
      </p:sp>
      <p:cxnSp>
        <p:nvCxnSpPr>
          <p:cNvPr id="18" name="Łącznik prosty ze strzałką 17"/>
          <p:cNvCxnSpPr/>
          <p:nvPr/>
        </p:nvCxnSpPr>
        <p:spPr>
          <a:xfrm>
            <a:off x="7956376" y="5589240"/>
            <a:ext cx="0" cy="28803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Łącznik prosty ze strzałką 19"/>
          <p:cNvCxnSpPr/>
          <p:nvPr/>
        </p:nvCxnSpPr>
        <p:spPr>
          <a:xfrm flipV="1">
            <a:off x="8244408" y="5589240"/>
            <a:ext cx="0" cy="28803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2" name="Strzałka w dół 21"/>
          <p:cNvSpPr/>
          <p:nvPr/>
        </p:nvSpPr>
        <p:spPr>
          <a:xfrm flipV="1">
            <a:off x="6156176" y="3748988"/>
            <a:ext cx="648072" cy="1343646"/>
          </a:xfrm>
          <a:prstGeom prst="down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9551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Podsumowanie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" name="pole tekstowe 3"/>
          <p:cNvSpPr txBox="1">
            <a:spLocks noChangeArrowheads="1"/>
          </p:cNvSpPr>
          <p:nvPr/>
        </p:nvSpPr>
        <p:spPr bwMode="auto">
          <a:xfrm>
            <a:off x="114300" y="980728"/>
            <a:ext cx="8572500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l-PL" sz="2400" dirty="0" smtClean="0">
              <a:latin typeface="+mn-lt"/>
            </a:endParaRPr>
          </a:p>
          <a:p>
            <a:pPr eaLnBrk="1" hangingPunct="1"/>
            <a:r>
              <a:rPr lang="pl-PL" sz="2400" dirty="0" smtClean="0">
                <a:latin typeface="+mn-lt"/>
              </a:rPr>
              <a:t>Rozwiązanie złożonego problemu wymaga podziału zadania na elementy składowe.</a:t>
            </a:r>
            <a:endParaRPr lang="pl-PL" sz="2400" dirty="0">
              <a:latin typeface="+mn-lt"/>
            </a:endParaRPr>
          </a:p>
          <a:p>
            <a:pPr eaLnBrk="1" hangingPunct="1"/>
            <a:endParaRPr lang="pl-PL" sz="2400" dirty="0">
              <a:latin typeface="+mn-lt"/>
            </a:endParaRPr>
          </a:p>
          <a:p>
            <a:pPr eaLnBrk="1" hangingPunct="1"/>
            <a:r>
              <a:rPr lang="pl-PL" sz="2400" dirty="0" smtClean="0">
                <a:latin typeface="+mn-lt"/>
              </a:rPr>
              <a:t>W procesie tworzenia systemów informatycznych wykorzystywane są narzędzia CASE.</a:t>
            </a:r>
            <a:endParaRPr lang="pl-PL" sz="2400" dirty="0">
              <a:latin typeface="+mn-lt"/>
            </a:endParaRPr>
          </a:p>
          <a:p>
            <a:pPr eaLnBrk="1" hangingPunct="1"/>
            <a:endParaRPr lang="pl-PL" sz="2400" dirty="0">
              <a:latin typeface="+mn-lt"/>
            </a:endParaRPr>
          </a:p>
          <a:p>
            <a:pPr eaLnBrk="1" hangingPunct="1"/>
            <a:r>
              <a:rPr lang="pl-PL" sz="2400" dirty="0" smtClean="0">
                <a:latin typeface="+mn-lt"/>
              </a:rPr>
              <a:t>Do opisania problemu stosuje się różne typy diagramów.</a:t>
            </a:r>
            <a:endParaRPr lang="pl-PL" sz="2400" dirty="0">
              <a:latin typeface="+mn-lt"/>
            </a:endParaRPr>
          </a:p>
          <a:p>
            <a:pPr eaLnBrk="1" hangingPunct="1"/>
            <a:endParaRPr lang="pl-PL" sz="2400" dirty="0">
              <a:latin typeface="+mn-lt"/>
            </a:endParaRPr>
          </a:p>
          <a:p>
            <a:pPr eaLnBrk="1" hangingPunct="1"/>
            <a:r>
              <a:rPr lang="pl-PL" sz="2400" dirty="0" smtClean="0">
                <a:latin typeface="+mn-lt"/>
              </a:rPr>
              <a:t>Język UML jest powszechnie stosowany na etapach analizy </a:t>
            </a:r>
            <a:br>
              <a:rPr lang="pl-PL" sz="2400" dirty="0" smtClean="0">
                <a:latin typeface="+mn-lt"/>
              </a:rPr>
            </a:br>
            <a:r>
              <a:rPr lang="pl-PL" sz="2400" dirty="0" smtClean="0">
                <a:latin typeface="+mn-lt"/>
              </a:rPr>
              <a:t>i projektowania systemów.</a:t>
            </a:r>
            <a:endParaRPr lang="pl-PL" sz="2400" dirty="0">
              <a:latin typeface="+mn-lt"/>
            </a:endParaRPr>
          </a:p>
          <a:p>
            <a:pPr eaLnBrk="1" hangingPunct="1"/>
            <a:endParaRPr lang="pl-PL" sz="2400" dirty="0">
              <a:latin typeface="+mn-lt"/>
            </a:endParaRPr>
          </a:p>
          <a:p>
            <a:pPr eaLnBrk="1" hangingPunct="1"/>
            <a:r>
              <a:rPr lang="pl-PL" sz="2400" dirty="0">
                <a:latin typeface="+mn-lt"/>
              </a:rPr>
              <a:t>Bazy relacyjne są aktualnie najbardziej rozpowszechnione.</a:t>
            </a:r>
          </a:p>
        </p:txBody>
      </p:sp>
    </p:spTree>
    <p:extLst>
      <p:ext uri="{BB962C8B-B14F-4D97-AF65-F5344CB8AC3E}">
        <p14:creationId xmlns:p14="http://schemas.microsoft.com/office/powerpoint/2010/main" val="2287225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956</TotalTime>
  <Words>283</Words>
  <Application>Microsoft Office PowerPoint</Application>
  <PresentationFormat>Pokaz na ekranie (4:3)</PresentationFormat>
  <Paragraphs>73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Treści multimedialne - kodowanie, przetwarzanie, prezentacja  Odtwarzanie treści multimedialnych</vt:lpstr>
      <vt:lpstr>  Razem można więcej – podstawy pracy grupowej    Andrzej Ptasznik       </vt:lpstr>
      <vt:lpstr>Cykl tworzenia oprogramowania</vt:lpstr>
      <vt:lpstr>Narzędzia CASE</vt:lpstr>
      <vt:lpstr>Modelowanie UML</vt:lpstr>
      <vt:lpstr>Modelowanie UML</vt:lpstr>
      <vt:lpstr>Szkielet programu</vt:lpstr>
      <vt:lpstr>Przykłady funkcji</vt:lpstr>
      <vt:lpstr>Przykłady funkcji</vt:lpstr>
      <vt:lpstr>Podsumowanie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Magda Kopacz</cp:lastModifiedBy>
  <cp:revision>34</cp:revision>
  <dcterms:created xsi:type="dcterms:W3CDTF">2009-06-29T13:15:16Z</dcterms:created>
  <dcterms:modified xsi:type="dcterms:W3CDTF">2014-05-21T08:37:20Z</dcterms:modified>
</cp:coreProperties>
</file>