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Lst>
  <p:notesMasterIdLst>
    <p:notesMasterId r:id="rId69"/>
  </p:notesMasterIdLst>
  <p:sldIdLst>
    <p:sldId id="257" r:id="rId3"/>
    <p:sldId id="258" r:id="rId4"/>
    <p:sldId id="259" r:id="rId5"/>
    <p:sldId id="321" r:id="rId6"/>
    <p:sldId id="260" r:id="rId7"/>
    <p:sldId id="261" r:id="rId8"/>
    <p:sldId id="262" r:id="rId9"/>
    <p:sldId id="263" r:id="rId10"/>
    <p:sldId id="264" r:id="rId11"/>
    <p:sldId id="265" r:id="rId12"/>
    <p:sldId id="266" r:id="rId13"/>
    <p:sldId id="267" r:id="rId14"/>
    <p:sldId id="322"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323" r:id="rId37"/>
    <p:sldId id="289" r:id="rId38"/>
    <p:sldId id="290" r:id="rId39"/>
    <p:sldId id="291" r:id="rId40"/>
    <p:sldId id="292" r:id="rId41"/>
    <p:sldId id="324"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 id="317" r:id="rId67"/>
    <p:sldId id="319" r:id="rId68"/>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ciej Sysło" initials="MS" lastIdx="2"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068"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4.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 Id="rId6" Type="http://schemas.openxmlformats.org/officeDocument/2006/relationships/image" Target="../media/image10.wmf"/><Relationship Id="rId5" Type="http://schemas.openxmlformats.org/officeDocument/2006/relationships/image" Target="../media/image9.wmf"/><Relationship Id="rId4" Type="http://schemas.openxmlformats.org/officeDocument/2006/relationships/image" Target="../media/image8.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image" Target="../media/image11.wmf"/><Relationship Id="rId5" Type="http://schemas.openxmlformats.org/officeDocument/2006/relationships/image" Target="../media/image15.wmf"/><Relationship Id="rId4" Type="http://schemas.openxmlformats.org/officeDocument/2006/relationships/image" Target="../media/image14.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image" Target="../media/image25.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image" Target="../media/image45.wmf"/><Relationship Id="rId1" Type="http://schemas.openxmlformats.org/officeDocument/2006/relationships/image" Target="../media/image44.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6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47A0BB-9370-49A7-ACB2-AAA2E19B19BA}" type="datetimeFigureOut">
              <a:rPr lang="pl-PL" smtClean="0"/>
              <a:t>2014-11-18</a:t>
            </a:fld>
            <a:endParaRPr lang="pl-PL"/>
          </a:p>
        </p:txBody>
      </p:sp>
      <p:sp>
        <p:nvSpPr>
          <p:cNvPr id="4" name="Symbol zastępczy obrazu slajd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6" name="Symbol zastępczy stopki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5D00E96-1F63-4AF5-A07E-D18F05901A05}" type="slidenum">
              <a:rPr lang="pl-PL" smtClean="0"/>
              <a:t>‹#›</a:t>
            </a:fld>
            <a:endParaRPr lang="pl-PL"/>
          </a:p>
        </p:txBody>
      </p:sp>
    </p:spTree>
    <p:extLst>
      <p:ext uri="{BB962C8B-B14F-4D97-AF65-F5344CB8AC3E}">
        <p14:creationId xmlns:p14="http://schemas.microsoft.com/office/powerpoint/2010/main" val="2281507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2FE9D421-5A1A-4FB6-9C9B-7ACA29CD1604}" type="slidenum">
              <a:rPr lang="pl-PL" altLang="pl-PL" sz="1200"/>
              <a:pPr eaLnBrk="1" hangingPunct="1"/>
              <a:t>1</a:t>
            </a:fld>
            <a:endParaRPr lang="pl-PL" altLang="pl-PL" sz="1200"/>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xfrm>
            <a:off x="685800" y="4343400"/>
            <a:ext cx="5486400" cy="4114800"/>
          </a:xfrm>
          <a:noFill/>
        </p:spPr>
        <p:txBody>
          <a:bodyPr/>
          <a:lstStyle/>
          <a:p>
            <a:pPr eaLnBrk="1" hangingPunct="1"/>
            <a:endParaRPr lang="pl-PL" altLang="pl-PL"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9F4E284D-27FB-41FF-A8E1-27936882080C}" type="slidenum">
              <a:rPr lang="pl-PL" altLang="pl-PL" sz="1200"/>
              <a:pPr eaLnBrk="1" hangingPunct="1"/>
              <a:t>3</a:t>
            </a:fld>
            <a:endParaRPr lang="pl-PL" altLang="pl-PL" sz="1200"/>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DEAFFE33-9351-4971-8B92-FAEBE90C6218}" type="slidenum">
              <a:rPr lang="pl-PL" altLang="pl-PL" sz="1200"/>
              <a:pPr eaLnBrk="1" hangingPunct="1"/>
              <a:t>6</a:t>
            </a:fld>
            <a:endParaRPr lang="pl-PL" altLang="pl-PL" sz="120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40B762CB-5929-4AE7-9219-21C1D90DF104}" type="slidenum">
              <a:rPr lang="pl-PL" altLang="pl-PL" sz="1200"/>
              <a:pPr eaLnBrk="1" hangingPunct="1"/>
              <a:t>9</a:t>
            </a:fld>
            <a:endParaRPr lang="pl-PL" altLang="pl-PL" sz="1200"/>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C73EDD71-6FB7-4DFC-81EF-39FADD6D1C5D}" type="slidenum">
              <a:rPr lang="pl-PL" altLang="pl-PL" sz="1200"/>
              <a:pPr eaLnBrk="1" hangingPunct="1"/>
              <a:t>19</a:t>
            </a:fld>
            <a:endParaRPr lang="pl-PL" altLang="pl-PL" sz="1200"/>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08A79823-C683-48BF-BC52-CA04A0EABEB1}" type="slidenum">
              <a:rPr lang="pl-PL" altLang="pl-PL" sz="1200"/>
              <a:pPr eaLnBrk="1" hangingPunct="1"/>
              <a:t>20</a:t>
            </a:fld>
            <a:endParaRPr lang="pl-PL" altLang="pl-PL" sz="1200"/>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8710CBAB-98EA-419E-9FAD-17E28A759224}" type="slidenum">
              <a:rPr lang="pl-PL" altLang="pl-PL" sz="1200"/>
              <a:pPr eaLnBrk="1" hangingPunct="1"/>
              <a:t>21</a:t>
            </a:fld>
            <a:endParaRPr lang="pl-PL" altLang="pl-PL" sz="1200"/>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06BFA8AD-B21F-4490-AD39-30BB35AB0600}" type="slidenum">
              <a:rPr lang="pl-PL" altLang="pl-PL" sz="1200"/>
              <a:pPr eaLnBrk="1" hangingPunct="1"/>
              <a:t>22</a:t>
            </a:fld>
            <a:endParaRPr lang="pl-PL" altLang="pl-PL" sz="1200"/>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83EB9F9F-6BCF-4EE5-A63F-B12A14A33A62}" type="slidenum">
              <a:rPr lang="pl-PL" altLang="pl-PL" sz="1200"/>
              <a:pPr eaLnBrk="1" hangingPunct="1"/>
              <a:t>24</a:t>
            </a:fld>
            <a:endParaRPr lang="pl-PL" altLang="pl-PL" sz="1200"/>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48DBB41A-8E67-48CF-B18F-8069C2E349B0}" type="slidenum">
              <a:rPr lang="pl-PL" altLang="pl-PL" sz="1200"/>
              <a:pPr eaLnBrk="1" hangingPunct="1"/>
              <a:t>33</a:t>
            </a:fld>
            <a:endParaRPr lang="pl-PL" altLang="pl-PL" sz="1200"/>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9022B1A6-1A9F-4FF8-8463-452A284354E0}" type="slidenum">
              <a:rPr lang="pl-PL" altLang="pl-PL" sz="1200"/>
              <a:pPr eaLnBrk="1" hangingPunct="1"/>
              <a:t>36</a:t>
            </a:fld>
            <a:endParaRPr lang="pl-PL" altLang="pl-PL" sz="1200"/>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4511FA7A-195F-4B89-B453-6C6F579D3102}" type="slidenum">
              <a:rPr lang="pl-PL" altLang="pl-PL" sz="1200"/>
              <a:pPr eaLnBrk="1" hangingPunct="1"/>
              <a:t>38</a:t>
            </a:fld>
            <a:endParaRPr lang="pl-PL" altLang="pl-PL" sz="1200"/>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A8DA3A7E-555B-441E-95C5-56A47468A78A}" type="slidenum">
              <a:rPr lang="pl-PL" altLang="pl-PL" sz="1200"/>
              <a:pPr eaLnBrk="1" hangingPunct="1"/>
              <a:t>39</a:t>
            </a:fld>
            <a:endParaRPr lang="pl-PL" altLang="pl-PL" sz="1200"/>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EC8A6915-2C5C-4453-A1B0-0952079B224F}" type="slidenum">
              <a:rPr lang="pl-PL" altLang="pl-PL" sz="1200"/>
              <a:pPr eaLnBrk="1" hangingPunct="1"/>
              <a:t>41</a:t>
            </a:fld>
            <a:endParaRPr lang="pl-PL" altLang="pl-PL" sz="1200"/>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85A97DAE-B3F5-40C6-ABE9-324422ED143A}" type="slidenum">
              <a:rPr lang="pl-PL" altLang="pl-PL" sz="1200"/>
              <a:pPr eaLnBrk="1" hangingPunct="1"/>
              <a:t>42</a:t>
            </a:fld>
            <a:endParaRPr lang="pl-PL" altLang="pl-PL" sz="1200"/>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3647F679-7095-47BA-A397-0632521BCC32}" type="slidenum">
              <a:rPr lang="pl-PL" altLang="pl-PL" sz="1200"/>
              <a:pPr eaLnBrk="1" hangingPunct="1"/>
              <a:t>43</a:t>
            </a:fld>
            <a:endParaRPr lang="pl-PL" altLang="pl-PL" sz="1200"/>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6507A44A-0D9D-4AD6-9893-4D5D616204C4}" type="slidenum">
              <a:rPr lang="pl-PL" altLang="pl-PL" sz="1200"/>
              <a:pPr eaLnBrk="1" hangingPunct="1"/>
              <a:t>53</a:t>
            </a:fld>
            <a:endParaRPr lang="pl-PL" altLang="pl-PL" sz="1200"/>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A62F410B-E5DA-4E0F-B554-5FF082499C35}" type="slidenum">
              <a:rPr lang="pl-PL" altLang="pl-PL" sz="1200"/>
              <a:pPr eaLnBrk="1" hangingPunct="1"/>
              <a:t>54</a:t>
            </a:fld>
            <a:endParaRPr lang="pl-PL" altLang="pl-PL" sz="1200"/>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0C9378FB-5CF9-4A1B-9F1F-E8B0D17D5B1C}" type="slidenum">
              <a:rPr lang="pl-PL" altLang="pl-PL" sz="1200"/>
              <a:pPr eaLnBrk="1" hangingPunct="1"/>
              <a:t>55</a:t>
            </a:fld>
            <a:endParaRPr lang="pl-PL" altLang="pl-PL" sz="1200"/>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D2FEE87F-C964-422F-9FAA-244E27BC8C8F}" type="slidenum">
              <a:rPr lang="pl-PL" altLang="pl-PL" sz="1200"/>
              <a:pPr eaLnBrk="1" hangingPunct="1"/>
              <a:t>56</a:t>
            </a:fld>
            <a:endParaRPr lang="pl-PL" altLang="pl-PL" sz="1200"/>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D221FA0E-D593-453A-AD1B-0A59FFE81CB3}" type="slidenum">
              <a:rPr lang="pl-PL" altLang="pl-PL" sz="1200"/>
              <a:pPr eaLnBrk="1" hangingPunct="1"/>
              <a:t>57</a:t>
            </a:fld>
            <a:endParaRPr lang="pl-PL" altLang="pl-PL"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B8538443-4D7C-4DC1-A746-56F5318A694D}" type="slidenum">
              <a:rPr lang="pl-PL" altLang="pl-PL" sz="1200"/>
              <a:pPr eaLnBrk="1" hangingPunct="1"/>
              <a:t>58</a:t>
            </a:fld>
            <a:endParaRPr lang="pl-PL" altLang="pl-PL" sz="1200"/>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D9CD14AB-067D-4DB7-986A-6AF33B6A5D69}" type="slidenum">
              <a:rPr lang="pl-PL" altLang="pl-PL" sz="1200"/>
              <a:pPr eaLnBrk="1" hangingPunct="1"/>
              <a:t>59</a:t>
            </a:fld>
            <a:endParaRPr lang="pl-PL" altLang="pl-PL" sz="1200"/>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EB13240E-279E-4B40-8561-DC13E0BAD137}" type="slidenum">
              <a:rPr lang="pl-PL" altLang="pl-PL" sz="1200"/>
              <a:pPr eaLnBrk="1" hangingPunct="1"/>
              <a:t>60</a:t>
            </a:fld>
            <a:endParaRPr lang="pl-PL" altLang="pl-PL" sz="1200"/>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E10C2BE7-8700-4B74-8CBC-D312A0FB94C7}" type="slidenum">
              <a:rPr lang="pl-PL" altLang="pl-PL" sz="1200"/>
              <a:pPr eaLnBrk="1" hangingPunct="1"/>
              <a:t>61</a:t>
            </a:fld>
            <a:endParaRPr lang="pl-PL" altLang="pl-PL" sz="1200"/>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AB7EDE92-F3D9-4289-A325-7344E1940838}" type="slidenum">
              <a:rPr lang="pl-PL" altLang="pl-PL" sz="1200"/>
              <a:pPr eaLnBrk="1" hangingPunct="1"/>
              <a:t>62</a:t>
            </a:fld>
            <a:endParaRPr lang="pl-PL" altLang="pl-PL" sz="1200"/>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CC2B6525-74B2-4CE7-BC96-DF6512A5CEF3}" type="slidenum">
              <a:rPr lang="pl-PL" altLang="pl-PL" sz="1200"/>
              <a:pPr eaLnBrk="1" hangingPunct="1"/>
              <a:t>63</a:t>
            </a:fld>
            <a:endParaRPr lang="pl-PL" altLang="pl-PL" sz="1200"/>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C5F072F4-B606-496F-94E4-4029C377F005}" type="slidenum">
              <a:rPr lang="pl-PL" altLang="pl-PL" sz="1200"/>
              <a:pPr eaLnBrk="1" hangingPunct="1"/>
              <a:t>64</a:t>
            </a:fld>
            <a:endParaRPr lang="pl-PL" altLang="pl-PL" sz="1200"/>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p:spPr>
        <p:txBody>
          <a:bodyPr/>
          <a:lstStyle/>
          <a:p>
            <a:pPr eaLnBrk="1" hangingPunct="1"/>
            <a:endParaRPr lang="pl-PL" altLang="pl-PL"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pl-PL"/>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pl-PL"/>
          </a:p>
        </p:txBody>
      </p:sp>
      <p:sp>
        <p:nvSpPr>
          <p:cNvPr id="4" name="Symbol zastępczy daty 3"/>
          <p:cNvSpPr>
            <a:spLocks noGrp="1"/>
          </p:cNvSpPr>
          <p:nvPr>
            <p:ph type="dt" sz="half" idx="10"/>
          </p:nvPr>
        </p:nvSpPr>
        <p:spPr/>
        <p:txBody>
          <a:bodyPr/>
          <a:lstStyle/>
          <a:p>
            <a:fld id="{C771592B-2F67-4C9B-A0A5-2785AF83011C}" type="datetimeFigureOut">
              <a:rPr lang="pl-PL" smtClean="0"/>
              <a:t>2014-11-18</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3FAEB9AA-B78B-4440-89A8-4ED161419B99}" type="slidenum">
              <a:rPr lang="pl-PL" smtClean="0"/>
              <a:t>‹#›</a:t>
            </a:fld>
            <a:endParaRPr lang="pl-PL"/>
          </a:p>
        </p:txBody>
      </p:sp>
    </p:spTree>
    <p:extLst>
      <p:ext uri="{BB962C8B-B14F-4D97-AF65-F5344CB8AC3E}">
        <p14:creationId xmlns:p14="http://schemas.microsoft.com/office/powerpoint/2010/main" val="21722137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C771592B-2F67-4C9B-A0A5-2785AF83011C}" type="datetimeFigureOut">
              <a:rPr lang="pl-PL" smtClean="0"/>
              <a:t>2014-11-18</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3FAEB9AA-B78B-4440-89A8-4ED161419B99}" type="slidenum">
              <a:rPr lang="pl-PL" smtClean="0"/>
              <a:t>‹#›</a:t>
            </a:fld>
            <a:endParaRPr lang="pl-PL"/>
          </a:p>
        </p:txBody>
      </p:sp>
    </p:spTree>
    <p:extLst>
      <p:ext uri="{BB962C8B-B14F-4D97-AF65-F5344CB8AC3E}">
        <p14:creationId xmlns:p14="http://schemas.microsoft.com/office/powerpoint/2010/main" val="832613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C771592B-2F67-4C9B-A0A5-2785AF83011C}" type="datetimeFigureOut">
              <a:rPr lang="pl-PL" smtClean="0"/>
              <a:t>2014-11-18</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3FAEB9AA-B78B-4440-89A8-4ED161419B99}" type="slidenum">
              <a:rPr lang="pl-PL" smtClean="0"/>
              <a:t>‹#›</a:t>
            </a:fld>
            <a:endParaRPr lang="pl-PL"/>
          </a:p>
        </p:txBody>
      </p:sp>
    </p:spTree>
    <p:extLst>
      <p:ext uri="{BB962C8B-B14F-4D97-AF65-F5344CB8AC3E}">
        <p14:creationId xmlns:p14="http://schemas.microsoft.com/office/powerpoint/2010/main" val="10194030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daty 4"/>
          <p:cNvSpPr>
            <a:spLocks noGrp="1"/>
          </p:cNvSpPr>
          <p:nvPr>
            <p:ph type="dt" sz="half" idx="10"/>
          </p:nvPr>
        </p:nvSpPr>
        <p:spPr/>
        <p:txBody>
          <a:bodyPr/>
          <a:lstStyle/>
          <a:p>
            <a:fld id="{C771592B-2F67-4C9B-A0A5-2785AF83011C}" type="datetimeFigureOut">
              <a:rPr lang="pl-PL" smtClean="0"/>
              <a:t>2014-11-18</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3FAEB9AA-B78B-4440-89A8-4ED161419B99}" type="slidenum">
              <a:rPr lang="pl-PL" smtClean="0"/>
              <a:t>‹#›</a:t>
            </a:fld>
            <a:endParaRPr lang="pl-PL"/>
          </a:p>
        </p:txBody>
      </p:sp>
    </p:spTree>
    <p:extLst>
      <p:ext uri="{BB962C8B-B14F-4D97-AF65-F5344CB8AC3E}">
        <p14:creationId xmlns:p14="http://schemas.microsoft.com/office/powerpoint/2010/main" val="488454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Symbol zastępczy daty 6"/>
          <p:cNvSpPr>
            <a:spLocks noGrp="1"/>
          </p:cNvSpPr>
          <p:nvPr>
            <p:ph type="dt" sz="half" idx="10"/>
          </p:nvPr>
        </p:nvSpPr>
        <p:spPr/>
        <p:txBody>
          <a:bodyPr/>
          <a:lstStyle/>
          <a:p>
            <a:fld id="{C771592B-2F67-4C9B-A0A5-2785AF83011C}" type="datetimeFigureOut">
              <a:rPr lang="pl-PL" smtClean="0"/>
              <a:t>2014-11-18</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3FAEB9AA-B78B-4440-89A8-4ED161419B99}" type="slidenum">
              <a:rPr lang="pl-PL" smtClean="0"/>
              <a:t>‹#›</a:t>
            </a:fld>
            <a:endParaRPr lang="pl-PL"/>
          </a:p>
        </p:txBody>
      </p:sp>
    </p:spTree>
    <p:extLst>
      <p:ext uri="{BB962C8B-B14F-4D97-AF65-F5344CB8AC3E}">
        <p14:creationId xmlns:p14="http://schemas.microsoft.com/office/powerpoint/2010/main" val="37670503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daty 2"/>
          <p:cNvSpPr>
            <a:spLocks noGrp="1"/>
          </p:cNvSpPr>
          <p:nvPr>
            <p:ph type="dt" sz="half" idx="10"/>
          </p:nvPr>
        </p:nvSpPr>
        <p:spPr/>
        <p:txBody>
          <a:bodyPr/>
          <a:lstStyle/>
          <a:p>
            <a:fld id="{C771592B-2F67-4C9B-A0A5-2785AF83011C}" type="datetimeFigureOut">
              <a:rPr lang="pl-PL" smtClean="0"/>
              <a:t>2014-11-18</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3FAEB9AA-B78B-4440-89A8-4ED161419B99}" type="slidenum">
              <a:rPr lang="pl-PL" smtClean="0"/>
              <a:t>‹#›</a:t>
            </a:fld>
            <a:endParaRPr lang="pl-PL"/>
          </a:p>
        </p:txBody>
      </p:sp>
    </p:spTree>
    <p:extLst>
      <p:ext uri="{BB962C8B-B14F-4D97-AF65-F5344CB8AC3E}">
        <p14:creationId xmlns:p14="http://schemas.microsoft.com/office/powerpoint/2010/main" val="2578452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C771592B-2F67-4C9B-A0A5-2785AF83011C}" type="datetimeFigureOut">
              <a:rPr lang="pl-PL" smtClean="0"/>
              <a:t>2014-11-18</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3FAEB9AA-B78B-4440-89A8-4ED161419B99}" type="slidenum">
              <a:rPr lang="pl-PL" smtClean="0"/>
              <a:t>‹#›</a:t>
            </a:fld>
            <a:endParaRPr lang="pl-PL"/>
          </a:p>
        </p:txBody>
      </p:sp>
    </p:spTree>
    <p:extLst>
      <p:ext uri="{BB962C8B-B14F-4D97-AF65-F5344CB8AC3E}">
        <p14:creationId xmlns:p14="http://schemas.microsoft.com/office/powerpoint/2010/main" val="337703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C771592B-2F67-4C9B-A0A5-2785AF83011C}" type="datetimeFigureOut">
              <a:rPr lang="pl-PL" smtClean="0"/>
              <a:t>2014-11-18</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3FAEB9AA-B78B-4440-89A8-4ED161419B99}" type="slidenum">
              <a:rPr lang="pl-PL" smtClean="0"/>
              <a:t>‹#›</a:t>
            </a:fld>
            <a:endParaRPr lang="pl-PL"/>
          </a:p>
        </p:txBody>
      </p:sp>
    </p:spTree>
    <p:extLst>
      <p:ext uri="{BB962C8B-B14F-4D97-AF65-F5344CB8AC3E}">
        <p14:creationId xmlns:p14="http://schemas.microsoft.com/office/powerpoint/2010/main" val="808877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C771592B-2F67-4C9B-A0A5-2785AF83011C}" type="datetimeFigureOut">
              <a:rPr lang="pl-PL" smtClean="0"/>
              <a:t>2014-11-18</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3FAEB9AA-B78B-4440-89A8-4ED161419B99}" type="slidenum">
              <a:rPr lang="pl-PL" smtClean="0"/>
              <a:t>‹#›</a:t>
            </a:fld>
            <a:endParaRPr lang="pl-PL"/>
          </a:p>
        </p:txBody>
      </p:sp>
    </p:spTree>
    <p:extLst>
      <p:ext uri="{BB962C8B-B14F-4D97-AF65-F5344CB8AC3E}">
        <p14:creationId xmlns:p14="http://schemas.microsoft.com/office/powerpoint/2010/main" val="31295373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C771592B-2F67-4C9B-A0A5-2785AF83011C}" type="datetimeFigureOut">
              <a:rPr lang="pl-PL" smtClean="0"/>
              <a:t>2014-11-18</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3FAEB9AA-B78B-4440-89A8-4ED161419B99}" type="slidenum">
              <a:rPr lang="pl-PL" smtClean="0"/>
              <a:t>‹#›</a:t>
            </a:fld>
            <a:endParaRPr lang="pl-PL"/>
          </a:p>
        </p:txBody>
      </p:sp>
    </p:spTree>
    <p:extLst>
      <p:ext uri="{BB962C8B-B14F-4D97-AF65-F5344CB8AC3E}">
        <p14:creationId xmlns:p14="http://schemas.microsoft.com/office/powerpoint/2010/main" val="3375329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C771592B-2F67-4C9B-A0A5-2785AF83011C}" type="datetimeFigureOut">
              <a:rPr lang="pl-PL" smtClean="0"/>
              <a:t>2014-11-18</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3FAEB9AA-B78B-4440-89A8-4ED161419B99}" type="slidenum">
              <a:rPr lang="pl-PL" smtClean="0"/>
              <a:t>‹#›</a:t>
            </a:fld>
            <a:endParaRPr lang="pl-PL"/>
          </a:p>
        </p:txBody>
      </p:sp>
    </p:spTree>
    <p:extLst>
      <p:ext uri="{BB962C8B-B14F-4D97-AF65-F5344CB8AC3E}">
        <p14:creationId xmlns:p14="http://schemas.microsoft.com/office/powerpoint/2010/main" val="17316108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ytuł, tekst i 2 elementy zawartości">
    <p:spTree>
      <p:nvGrpSpPr>
        <p:cNvPr id="1" name=""/>
        <p:cNvGrpSpPr/>
        <p:nvPr/>
      </p:nvGrpSpPr>
      <p:grpSpPr>
        <a:xfrm>
          <a:off x="0" y="0"/>
          <a:ext cx="0" cy="0"/>
          <a:chOff x="0" y="0"/>
          <a:chExt cx="0" cy="0"/>
        </a:xfrm>
      </p:grpSpPr>
      <p:sp>
        <p:nvSpPr>
          <p:cNvPr id="2" name="Tytuł 1"/>
          <p:cNvSpPr>
            <a:spLocks noGrp="1"/>
          </p:cNvSpPr>
          <p:nvPr>
            <p:ph type="title"/>
          </p:nvPr>
        </p:nvSpPr>
        <p:spPr>
          <a:xfrm>
            <a:off x="685800" y="609600"/>
            <a:ext cx="7772400" cy="1143000"/>
          </a:xfrm>
        </p:spPr>
        <p:txBody>
          <a:bodyPr/>
          <a:lstStyle/>
          <a:p>
            <a:r>
              <a:rPr lang="pl-PL" smtClean="0"/>
              <a:t>Kliknij, aby edytować styl</a:t>
            </a:r>
            <a:endParaRPr lang="pl-PL"/>
          </a:p>
        </p:txBody>
      </p:sp>
      <p:sp>
        <p:nvSpPr>
          <p:cNvPr id="3" name="Symbol zastępczy tekstu 2"/>
          <p:cNvSpPr>
            <a:spLocks noGrp="1"/>
          </p:cNvSpPr>
          <p:nvPr>
            <p:ph type="body" sz="half" idx="1"/>
          </p:nvPr>
        </p:nvSpPr>
        <p:spPr>
          <a:xfrm>
            <a:off x="685800" y="1981200"/>
            <a:ext cx="3810000" cy="4114800"/>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quarter" idx="2"/>
          </p:nvPr>
        </p:nvSpPr>
        <p:spPr>
          <a:xfrm>
            <a:off x="4648200" y="1981200"/>
            <a:ext cx="3810000" cy="1981200"/>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zawartości 4"/>
          <p:cNvSpPr>
            <a:spLocks noGrp="1"/>
          </p:cNvSpPr>
          <p:nvPr>
            <p:ph sz="quarter" idx="3"/>
          </p:nvPr>
        </p:nvSpPr>
        <p:spPr>
          <a:xfrm>
            <a:off x="4648200" y="4114800"/>
            <a:ext cx="3810000" cy="1981200"/>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6" name="Rectangle 4"/>
          <p:cNvSpPr>
            <a:spLocks noGrp="1" noChangeArrowheads="1"/>
          </p:cNvSpPr>
          <p:nvPr>
            <p:ph type="dt" sz="half" idx="10"/>
          </p:nvPr>
        </p:nvSpPr>
        <p:spPr>
          <a:ln/>
        </p:spPr>
        <p:txBody>
          <a:bodyPr/>
          <a:lstStyle>
            <a:lvl1pPr>
              <a:defRPr/>
            </a:lvl1pPr>
          </a:lstStyle>
          <a:p>
            <a:pPr>
              <a:defRPr/>
            </a:pPr>
            <a:endParaRPr lang="pl-PL" altLang="pl-PL"/>
          </a:p>
        </p:txBody>
      </p:sp>
      <p:sp>
        <p:nvSpPr>
          <p:cNvPr id="7" name="Rectangle 5"/>
          <p:cNvSpPr>
            <a:spLocks noGrp="1" noChangeArrowheads="1"/>
          </p:cNvSpPr>
          <p:nvPr>
            <p:ph type="ftr" sz="quarter" idx="11"/>
          </p:nvPr>
        </p:nvSpPr>
        <p:spPr>
          <a:ln/>
        </p:spPr>
        <p:txBody>
          <a:bodyPr/>
          <a:lstStyle>
            <a:lvl1pPr>
              <a:defRPr/>
            </a:lvl1pPr>
          </a:lstStyle>
          <a:p>
            <a:pPr>
              <a:defRPr/>
            </a:pPr>
            <a:endParaRPr lang="pl-PL" altLang="pl-PL"/>
          </a:p>
        </p:txBody>
      </p:sp>
      <p:sp>
        <p:nvSpPr>
          <p:cNvPr id="8" name="Rectangle 6"/>
          <p:cNvSpPr>
            <a:spLocks noGrp="1" noChangeArrowheads="1"/>
          </p:cNvSpPr>
          <p:nvPr>
            <p:ph type="sldNum" sz="quarter" idx="12"/>
          </p:nvPr>
        </p:nvSpPr>
        <p:spPr>
          <a:ln/>
        </p:spPr>
        <p:txBody>
          <a:bodyPr/>
          <a:lstStyle>
            <a:lvl1pPr>
              <a:defRPr/>
            </a:lvl1pPr>
          </a:lstStyle>
          <a:p>
            <a:pPr>
              <a:defRPr/>
            </a:pPr>
            <a:fld id="{DC0586AE-FBC7-4B5B-8D0B-7A0E02CB1C00}" type="slidenum">
              <a:rPr lang="pl-PL" altLang="pl-PL"/>
              <a:pPr>
                <a:defRPr/>
              </a:pPr>
              <a:t>‹#›</a:t>
            </a:fld>
            <a:endParaRPr lang="pl-PL" altLang="pl-PL"/>
          </a:p>
        </p:txBody>
      </p:sp>
    </p:spTree>
    <p:extLst>
      <p:ext uri="{BB962C8B-B14F-4D97-AF65-F5344CB8AC3E}">
        <p14:creationId xmlns:p14="http://schemas.microsoft.com/office/powerpoint/2010/main" val="10280190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ytuł, tekst i zawartość">
    <p:spTree>
      <p:nvGrpSpPr>
        <p:cNvPr id="1" name=""/>
        <p:cNvGrpSpPr/>
        <p:nvPr/>
      </p:nvGrpSpPr>
      <p:grpSpPr>
        <a:xfrm>
          <a:off x="0" y="0"/>
          <a:ext cx="0" cy="0"/>
          <a:chOff x="0" y="0"/>
          <a:chExt cx="0" cy="0"/>
        </a:xfrm>
      </p:grpSpPr>
      <p:sp>
        <p:nvSpPr>
          <p:cNvPr id="2" name="Tytuł 1"/>
          <p:cNvSpPr>
            <a:spLocks noGrp="1"/>
          </p:cNvSpPr>
          <p:nvPr>
            <p:ph type="title"/>
          </p:nvPr>
        </p:nvSpPr>
        <p:spPr>
          <a:xfrm>
            <a:off x="685800" y="609600"/>
            <a:ext cx="7772400" cy="1143000"/>
          </a:xfrm>
        </p:spPr>
        <p:txBody>
          <a:bodyPr/>
          <a:lstStyle/>
          <a:p>
            <a:r>
              <a:rPr lang="pl-PL" smtClean="0"/>
              <a:t>Kliknij, aby edytować styl</a:t>
            </a:r>
            <a:endParaRPr lang="pl-PL"/>
          </a:p>
        </p:txBody>
      </p:sp>
      <p:sp>
        <p:nvSpPr>
          <p:cNvPr id="3" name="Symbol zastępczy tekstu 2"/>
          <p:cNvSpPr>
            <a:spLocks noGrp="1"/>
          </p:cNvSpPr>
          <p:nvPr>
            <p:ph type="body" sz="half" idx="1"/>
          </p:nvPr>
        </p:nvSpPr>
        <p:spPr>
          <a:xfrm>
            <a:off x="685800" y="1981200"/>
            <a:ext cx="3810000" cy="4114800"/>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981200"/>
            <a:ext cx="3810000" cy="4114800"/>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Rectangle 4"/>
          <p:cNvSpPr>
            <a:spLocks noGrp="1" noChangeArrowheads="1"/>
          </p:cNvSpPr>
          <p:nvPr>
            <p:ph type="dt" sz="half" idx="10"/>
          </p:nvPr>
        </p:nvSpPr>
        <p:spPr>
          <a:ln/>
        </p:spPr>
        <p:txBody>
          <a:bodyPr/>
          <a:lstStyle>
            <a:lvl1pPr>
              <a:defRPr/>
            </a:lvl1pPr>
          </a:lstStyle>
          <a:p>
            <a:pPr>
              <a:defRPr/>
            </a:pPr>
            <a:endParaRPr lang="pl-PL" altLang="pl-PL"/>
          </a:p>
        </p:txBody>
      </p:sp>
      <p:sp>
        <p:nvSpPr>
          <p:cNvPr id="6" name="Rectangle 5"/>
          <p:cNvSpPr>
            <a:spLocks noGrp="1" noChangeArrowheads="1"/>
          </p:cNvSpPr>
          <p:nvPr>
            <p:ph type="ftr" sz="quarter" idx="11"/>
          </p:nvPr>
        </p:nvSpPr>
        <p:spPr>
          <a:ln/>
        </p:spPr>
        <p:txBody>
          <a:bodyPr/>
          <a:lstStyle>
            <a:lvl1pPr>
              <a:defRPr/>
            </a:lvl1pPr>
          </a:lstStyle>
          <a:p>
            <a:pPr>
              <a:defRPr/>
            </a:pPr>
            <a:endParaRPr lang="pl-PL" altLang="pl-PL"/>
          </a:p>
        </p:txBody>
      </p:sp>
      <p:sp>
        <p:nvSpPr>
          <p:cNvPr id="7" name="Rectangle 6"/>
          <p:cNvSpPr>
            <a:spLocks noGrp="1" noChangeArrowheads="1"/>
          </p:cNvSpPr>
          <p:nvPr>
            <p:ph type="sldNum" sz="quarter" idx="12"/>
          </p:nvPr>
        </p:nvSpPr>
        <p:spPr>
          <a:ln/>
        </p:spPr>
        <p:txBody>
          <a:bodyPr/>
          <a:lstStyle>
            <a:lvl1pPr>
              <a:defRPr/>
            </a:lvl1pPr>
          </a:lstStyle>
          <a:p>
            <a:pPr>
              <a:defRPr/>
            </a:pPr>
            <a:fld id="{54E4FA8F-3300-41AF-83AF-8717E12B6501}" type="slidenum">
              <a:rPr lang="pl-PL" altLang="pl-PL"/>
              <a:pPr>
                <a:defRPr/>
              </a:pPr>
              <a:t>‹#›</a:t>
            </a:fld>
            <a:endParaRPr lang="pl-PL" altLang="pl-PL"/>
          </a:p>
        </p:txBody>
      </p:sp>
    </p:spTree>
    <p:extLst>
      <p:ext uri="{BB962C8B-B14F-4D97-AF65-F5344CB8AC3E}">
        <p14:creationId xmlns:p14="http://schemas.microsoft.com/office/powerpoint/2010/main" val="40341425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fourObj">
  <p:cSld name="Tytuł i 4 elementy zawartości">
    <p:spTree>
      <p:nvGrpSpPr>
        <p:cNvPr id="1" name=""/>
        <p:cNvGrpSpPr/>
        <p:nvPr/>
      </p:nvGrpSpPr>
      <p:grpSpPr>
        <a:xfrm>
          <a:off x="0" y="0"/>
          <a:ext cx="0" cy="0"/>
          <a:chOff x="0" y="0"/>
          <a:chExt cx="0" cy="0"/>
        </a:xfrm>
      </p:grpSpPr>
      <p:sp>
        <p:nvSpPr>
          <p:cNvPr id="2" name="Tytuł 1"/>
          <p:cNvSpPr>
            <a:spLocks noGrp="1"/>
          </p:cNvSpPr>
          <p:nvPr>
            <p:ph type="title" sz="quarter"/>
          </p:nvPr>
        </p:nvSpPr>
        <p:spPr>
          <a:xfrm>
            <a:off x="685800" y="609600"/>
            <a:ext cx="7772400" cy="1143000"/>
          </a:xfrm>
        </p:spPr>
        <p:txBody>
          <a:bodyPr/>
          <a:lstStyle/>
          <a:p>
            <a:r>
              <a:rPr lang="pl-PL" smtClean="0"/>
              <a:t>Kliknij, aby edytować styl</a:t>
            </a:r>
            <a:endParaRPr lang="pl-PL"/>
          </a:p>
        </p:txBody>
      </p:sp>
      <p:sp>
        <p:nvSpPr>
          <p:cNvPr id="3" name="Symbol zastępczy zawartości 2"/>
          <p:cNvSpPr>
            <a:spLocks noGrp="1"/>
          </p:cNvSpPr>
          <p:nvPr>
            <p:ph sz="quarter" idx="1"/>
          </p:nvPr>
        </p:nvSpPr>
        <p:spPr>
          <a:xfrm>
            <a:off x="685800" y="1981200"/>
            <a:ext cx="3810000" cy="1981200"/>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quarter" idx="2"/>
          </p:nvPr>
        </p:nvSpPr>
        <p:spPr>
          <a:xfrm>
            <a:off x="4648200" y="1981200"/>
            <a:ext cx="3810000" cy="1981200"/>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zawartości 4"/>
          <p:cNvSpPr>
            <a:spLocks noGrp="1"/>
          </p:cNvSpPr>
          <p:nvPr>
            <p:ph sz="quarter" idx="3"/>
          </p:nvPr>
        </p:nvSpPr>
        <p:spPr>
          <a:xfrm>
            <a:off x="685800" y="4114800"/>
            <a:ext cx="3810000" cy="1981200"/>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6" name="Symbol zastępczy zawartości 5"/>
          <p:cNvSpPr>
            <a:spLocks noGrp="1"/>
          </p:cNvSpPr>
          <p:nvPr>
            <p:ph sz="quarter" idx="4"/>
          </p:nvPr>
        </p:nvSpPr>
        <p:spPr>
          <a:xfrm>
            <a:off x="4648200" y="4114800"/>
            <a:ext cx="3810000" cy="1981200"/>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Rectangle 4"/>
          <p:cNvSpPr>
            <a:spLocks noGrp="1" noChangeArrowheads="1"/>
          </p:cNvSpPr>
          <p:nvPr>
            <p:ph type="dt" sz="half" idx="10"/>
          </p:nvPr>
        </p:nvSpPr>
        <p:spPr>
          <a:ln/>
        </p:spPr>
        <p:txBody>
          <a:bodyPr/>
          <a:lstStyle>
            <a:lvl1pPr>
              <a:defRPr/>
            </a:lvl1pPr>
          </a:lstStyle>
          <a:p>
            <a:pPr>
              <a:defRPr/>
            </a:pPr>
            <a:endParaRPr lang="pl-PL" altLang="pl-PL"/>
          </a:p>
        </p:txBody>
      </p:sp>
      <p:sp>
        <p:nvSpPr>
          <p:cNvPr id="8" name="Rectangle 5"/>
          <p:cNvSpPr>
            <a:spLocks noGrp="1" noChangeArrowheads="1"/>
          </p:cNvSpPr>
          <p:nvPr>
            <p:ph type="ftr" sz="quarter" idx="11"/>
          </p:nvPr>
        </p:nvSpPr>
        <p:spPr>
          <a:ln/>
        </p:spPr>
        <p:txBody>
          <a:bodyPr/>
          <a:lstStyle>
            <a:lvl1pPr>
              <a:defRPr/>
            </a:lvl1pPr>
          </a:lstStyle>
          <a:p>
            <a:pPr>
              <a:defRPr/>
            </a:pPr>
            <a:endParaRPr lang="pl-PL" altLang="pl-PL"/>
          </a:p>
        </p:txBody>
      </p:sp>
      <p:sp>
        <p:nvSpPr>
          <p:cNvPr id="9" name="Rectangle 6"/>
          <p:cNvSpPr>
            <a:spLocks noGrp="1" noChangeArrowheads="1"/>
          </p:cNvSpPr>
          <p:nvPr>
            <p:ph type="sldNum" sz="quarter" idx="12"/>
          </p:nvPr>
        </p:nvSpPr>
        <p:spPr>
          <a:ln/>
        </p:spPr>
        <p:txBody>
          <a:bodyPr/>
          <a:lstStyle>
            <a:lvl1pPr>
              <a:defRPr/>
            </a:lvl1pPr>
          </a:lstStyle>
          <a:p>
            <a:pPr>
              <a:defRPr/>
            </a:pPr>
            <a:fld id="{0F168CDA-C747-49FB-9394-F041179B7F3C}" type="slidenum">
              <a:rPr lang="pl-PL" altLang="pl-PL"/>
              <a:pPr>
                <a:defRPr/>
              </a:pPr>
              <a:t>‹#›</a:t>
            </a:fld>
            <a:endParaRPr lang="pl-PL" altLang="pl-PL"/>
          </a:p>
        </p:txBody>
      </p:sp>
    </p:spTree>
    <p:extLst>
      <p:ext uri="{BB962C8B-B14F-4D97-AF65-F5344CB8AC3E}">
        <p14:creationId xmlns:p14="http://schemas.microsoft.com/office/powerpoint/2010/main" val="12586794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pl-PL"/>
          </a:p>
        </p:txBody>
      </p:sp>
      <p:sp>
        <p:nvSpPr>
          <p:cNvPr id="3" name="Podtytuł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l-PL" smtClean="0"/>
              <a:t>Kliknij, aby edytować styl wzorca podtytułu</a:t>
            </a:r>
            <a:endParaRPr lang="pl-PL"/>
          </a:p>
        </p:txBody>
      </p:sp>
      <p:sp>
        <p:nvSpPr>
          <p:cNvPr id="4" name="Rectangle 4"/>
          <p:cNvSpPr>
            <a:spLocks noGrp="1" noChangeArrowheads="1"/>
          </p:cNvSpPr>
          <p:nvPr>
            <p:ph type="dt" sz="half" idx="10"/>
          </p:nvPr>
        </p:nvSpPr>
        <p:spPr/>
        <p:txBody>
          <a:bodyPr/>
          <a:lstStyle>
            <a:lvl1pPr>
              <a:defRPr>
                <a:cs typeface="Arial" charset="0"/>
              </a:defRPr>
            </a:lvl1pPr>
          </a:lstStyle>
          <a:p>
            <a:pPr>
              <a:defRPr/>
            </a:pPr>
            <a:fld id="{5520182F-C836-4B33-A61C-619615E9160A}" type="datetime1">
              <a:rPr lang="pl-PL"/>
              <a:pPr>
                <a:defRPr/>
              </a:pPr>
              <a:t>2014-11-18</a:t>
            </a:fld>
            <a:endParaRPr lang="pl-PL" altLang="pl-PL"/>
          </a:p>
        </p:txBody>
      </p:sp>
      <p:sp>
        <p:nvSpPr>
          <p:cNvPr id="5" name="Rectangle 5"/>
          <p:cNvSpPr>
            <a:spLocks noGrp="1" noChangeArrowheads="1"/>
          </p:cNvSpPr>
          <p:nvPr>
            <p:ph type="ftr" sz="quarter" idx="11"/>
          </p:nvPr>
        </p:nvSpPr>
        <p:spPr/>
        <p:txBody>
          <a:bodyPr/>
          <a:lstStyle>
            <a:lvl1pPr algn="l">
              <a:defRPr>
                <a:cs typeface="Arial" charset="0"/>
              </a:defRPr>
            </a:lvl1pPr>
          </a:lstStyle>
          <a:p>
            <a:pPr>
              <a:defRPr/>
            </a:pPr>
            <a:endParaRPr lang="pl-PL" altLang="pl-PL"/>
          </a:p>
        </p:txBody>
      </p:sp>
      <p:sp>
        <p:nvSpPr>
          <p:cNvPr id="6" name="Rectangle 6"/>
          <p:cNvSpPr>
            <a:spLocks noGrp="1" noChangeArrowheads="1"/>
          </p:cNvSpPr>
          <p:nvPr>
            <p:ph type="sldNum" sz="quarter" idx="12"/>
          </p:nvPr>
        </p:nvSpPr>
        <p:spPr/>
        <p:txBody>
          <a:bodyPr/>
          <a:lstStyle>
            <a:lvl1pPr>
              <a:defRPr>
                <a:cs typeface="Arial" charset="0"/>
              </a:defRPr>
            </a:lvl1pPr>
          </a:lstStyle>
          <a:p>
            <a:pPr>
              <a:defRPr/>
            </a:pPr>
            <a:fld id="{BCDFABB2-8216-4E8E-B595-72CB6642119C}" type="slidenum">
              <a:rPr lang="pl-PL" altLang="pl-PL"/>
              <a:pPr>
                <a:defRPr/>
              </a:pPr>
              <a:t>‹#›</a:t>
            </a:fld>
            <a:endParaRPr lang="pl-PL" altLang="pl-PL"/>
          </a:p>
        </p:txBody>
      </p:sp>
    </p:spTree>
    <p:extLst>
      <p:ext uri="{BB962C8B-B14F-4D97-AF65-F5344CB8AC3E}">
        <p14:creationId xmlns:p14="http://schemas.microsoft.com/office/powerpoint/2010/main" val="38208399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Rectangle 4"/>
          <p:cNvSpPr>
            <a:spLocks noGrp="1" noChangeArrowheads="1"/>
          </p:cNvSpPr>
          <p:nvPr>
            <p:ph type="dt" sz="half" idx="10"/>
          </p:nvPr>
        </p:nvSpPr>
        <p:spPr/>
        <p:txBody>
          <a:bodyPr/>
          <a:lstStyle>
            <a:lvl1pPr>
              <a:defRPr>
                <a:cs typeface="Arial" charset="0"/>
              </a:defRPr>
            </a:lvl1pPr>
          </a:lstStyle>
          <a:p>
            <a:pPr>
              <a:defRPr/>
            </a:pPr>
            <a:fld id="{42D5A853-C734-4831-BE29-E384C365F7EC}" type="datetime1">
              <a:rPr lang="pl-PL"/>
              <a:pPr>
                <a:defRPr/>
              </a:pPr>
              <a:t>2014-11-18</a:t>
            </a:fld>
            <a:endParaRPr lang="pl-PL" altLang="pl-PL"/>
          </a:p>
        </p:txBody>
      </p:sp>
      <p:sp>
        <p:nvSpPr>
          <p:cNvPr id="5" name="Rectangle 5"/>
          <p:cNvSpPr>
            <a:spLocks noGrp="1" noChangeArrowheads="1"/>
          </p:cNvSpPr>
          <p:nvPr>
            <p:ph type="ftr" sz="quarter" idx="11"/>
          </p:nvPr>
        </p:nvSpPr>
        <p:spPr/>
        <p:txBody>
          <a:bodyPr/>
          <a:lstStyle>
            <a:lvl1pPr algn="l">
              <a:defRPr>
                <a:cs typeface="Arial" charset="0"/>
              </a:defRPr>
            </a:lvl1pPr>
          </a:lstStyle>
          <a:p>
            <a:pPr>
              <a:defRPr/>
            </a:pPr>
            <a:endParaRPr lang="pl-PL" altLang="pl-PL"/>
          </a:p>
        </p:txBody>
      </p:sp>
      <p:sp>
        <p:nvSpPr>
          <p:cNvPr id="6" name="Rectangle 6"/>
          <p:cNvSpPr>
            <a:spLocks noGrp="1" noChangeArrowheads="1"/>
          </p:cNvSpPr>
          <p:nvPr>
            <p:ph type="sldNum" sz="quarter" idx="12"/>
          </p:nvPr>
        </p:nvSpPr>
        <p:spPr/>
        <p:txBody>
          <a:bodyPr/>
          <a:lstStyle>
            <a:lvl1pPr>
              <a:defRPr>
                <a:cs typeface="Arial" charset="0"/>
              </a:defRPr>
            </a:lvl1pPr>
          </a:lstStyle>
          <a:p>
            <a:pPr>
              <a:defRPr/>
            </a:pPr>
            <a:fld id="{C6B2A295-BFA1-433B-8979-0A19A1ED3E4C}" type="slidenum">
              <a:rPr lang="pl-PL" altLang="pl-PL"/>
              <a:pPr>
                <a:defRPr/>
              </a:pPr>
              <a:t>‹#›</a:t>
            </a:fld>
            <a:endParaRPr lang="pl-PL" altLang="pl-PL"/>
          </a:p>
        </p:txBody>
      </p:sp>
    </p:spTree>
    <p:extLst>
      <p:ext uri="{BB962C8B-B14F-4D97-AF65-F5344CB8AC3E}">
        <p14:creationId xmlns:p14="http://schemas.microsoft.com/office/powerpoint/2010/main" val="7545555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l-PL" smtClean="0"/>
              <a:t>Kliknij, aby edytować style wzorca tekstu</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fld id="{3E7CB64B-AED2-4F61-A5F7-8BF3B7BB06D6}" type="datetime1">
              <a:rPr lang="pl-PL"/>
              <a:pPr>
                <a:defRPr/>
              </a:pPr>
              <a:t>2014-11-18</a:t>
            </a:fld>
            <a:endParaRPr lang="pl-PL" altLang="pl-PL"/>
          </a:p>
        </p:txBody>
      </p:sp>
      <p:sp>
        <p:nvSpPr>
          <p:cNvPr id="5" name="Rectangle 5"/>
          <p:cNvSpPr>
            <a:spLocks noGrp="1" noChangeArrowheads="1"/>
          </p:cNvSpPr>
          <p:nvPr>
            <p:ph type="ftr" sz="quarter" idx="11"/>
          </p:nvPr>
        </p:nvSpPr>
        <p:spPr/>
        <p:txBody>
          <a:bodyPr/>
          <a:lstStyle>
            <a:lvl1pPr algn="l">
              <a:defRPr>
                <a:cs typeface="Arial" charset="0"/>
              </a:defRPr>
            </a:lvl1pPr>
          </a:lstStyle>
          <a:p>
            <a:pPr>
              <a:defRPr/>
            </a:pPr>
            <a:endParaRPr lang="pl-PL" altLang="pl-PL"/>
          </a:p>
        </p:txBody>
      </p:sp>
      <p:sp>
        <p:nvSpPr>
          <p:cNvPr id="6" name="Rectangle 6"/>
          <p:cNvSpPr>
            <a:spLocks noGrp="1" noChangeArrowheads="1"/>
          </p:cNvSpPr>
          <p:nvPr>
            <p:ph type="sldNum" sz="quarter" idx="12"/>
          </p:nvPr>
        </p:nvSpPr>
        <p:spPr/>
        <p:txBody>
          <a:bodyPr/>
          <a:lstStyle>
            <a:lvl1pPr>
              <a:defRPr>
                <a:cs typeface="Arial" charset="0"/>
              </a:defRPr>
            </a:lvl1pPr>
          </a:lstStyle>
          <a:p>
            <a:pPr>
              <a:defRPr/>
            </a:pPr>
            <a:fld id="{C96D6916-3315-4B52-A894-886DD1854187}" type="slidenum">
              <a:rPr lang="pl-PL" altLang="pl-PL"/>
              <a:pPr>
                <a:defRPr/>
              </a:pPr>
              <a:t>‹#›</a:t>
            </a:fld>
            <a:endParaRPr lang="pl-PL" altLang="pl-PL"/>
          </a:p>
        </p:txBody>
      </p:sp>
    </p:spTree>
    <p:extLst>
      <p:ext uri="{BB962C8B-B14F-4D97-AF65-F5344CB8AC3E}">
        <p14:creationId xmlns:p14="http://schemas.microsoft.com/office/powerpoint/2010/main" val="6992775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Rectangle 4"/>
          <p:cNvSpPr>
            <a:spLocks noGrp="1" noChangeArrowheads="1"/>
          </p:cNvSpPr>
          <p:nvPr>
            <p:ph type="dt" sz="half" idx="10"/>
          </p:nvPr>
        </p:nvSpPr>
        <p:spPr/>
        <p:txBody>
          <a:bodyPr/>
          <a:lstStyle>
            <a:lvl1pPr>
              <a:defRPr>
                <a:cs typeface="Arial" charset="0"/>
              </a:defRPr>
            </a:lvl1pPr>
          </a:lstStyle>
          <a:p>
            <a:pPr>
              <a:defRPr/>
            </a:pPr>
            <a:fld id="{C37FCF64-469E-4881-A831-22CEAE14F747}" type="datetime1">
              <a:rPr lang="pl-PL"/>
              <a:pPr>
                <a:defRPr/>
              </a:pPr>
              <a:t>2014-11-18</a:t>
            </a:fld>
            <a:endParaRPr lang="pl-PL" altLang="pl-PL"/>
          </a:p>
        </p:txBody>
      </p:sp>
      <p:sp>
        <p:nvSpPr>
          <p:cNvPr id="6" name="Rectangle 5"/>
          <p:cNvSpPr>
            <a:spLocks noGrp="1" noChangeArrowheads="1"/>
          </p:cNvSpPr>
          <p:nvPr>
            <p:ph type="ftr" sz="quarter" idx="11"/>
          </p:nvPr>
        </p:nvSpPr>
        <p:spPr/>
        <p:txBody>
          <a:bodyPr/>
          <a:lstStyle>
            <a:lvl1pPr algn="l">
              <a:defRPr>
                <a:cs typeface="Arial" charset="0"/>
              </a:defRPr>
            </a:lvl1pPr>
          </a:lstStyle>
          <a:p>
            <a:pPr>
              <a:defRPr/>
            </a:pPr>
            <a:endParaRPr lang="pl-PL" altLang="pl-PL"/>
          </a:p>
        </p:txBody>
      </p:sp>
      <p:sp>
        <p:nvSpPr>
          <p:cNvPr id="7" name="Rectangle 6"/>
          <p:cNvSpPr>
            <a:spLocks noGrp="1" noChangeArrowheads="1"/>
          </p:cNvSpPr>
          <p:nvPr>
            <p:ph type="sldNum" sz="quarter" idx="12"/>
          </p:nvPr>
        </p:nvSpPr>
        <p:spPr/>
        <p:txBody>
          <a:bodyPr/>
          <a:lstStyle>
            <a:lvl1pPr>
              <a:defRPr>
                <a:cs typeface="Arial" charset="0"/>
              </a:defRPr>
            </a:lvl1pPr>
          </a:lstStyle>
          <a:p>
            <a:pPr>
              <a:defRPr/>
            </a:pPr>
            <a:fld id="{31EDF216-9C8D-47CB-9C58-845FD82692AE}" type="slidenum">
              <a:rPr lang="pl-PL" altLang="pl-PL"/>
              <a:pPr>
                <a:defRPr/>
              </a:pPr>
              <a:t>‹#›</a:t>
            </a:fld>
            <a:endParaRPr lang="pl-PL" altLang="pl-PL"/>
          </a:p>
        </p:txBody>
      </p:sp>
    </p:spTree>
    <p:extLst>
      <p:ext uri="{BB962C8B-B14F-4D97-AF65-F5344CB8AC3E}">
        <p14:creationId xmlns:p14="http://schemas.microsoft.com/office/powerpoint/2010/main" val="33485017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Rectangle 4"/>
          <p:cNvSpPr>
            <a:spLocks noGrp="1" noChangeArrowheads="1"/>
          </p:cNvSpPr>
          <p:nvPr>
            <p:ph type="dt" sz="half" idx="10"/>
          </p:nvPr>
        </p:nvSpPr>
        <p:spPr/>
        <p:txBody>
          <a:bodyPr/>
          <a:lstStyle>
            <a:lvl1pPr>
              <a:defRPr>
                <a:cs typeface="Arial" charset="0"/>
              </a:defRPr>
            </a:lvl1pPr>
          </a:lstStyle>
          <a:p>
            <a:pPr>
              <a:defRPr/>
            </a:pPr>
            <a:fld id="{1B42D422-49A4-4B53-894B-C956DF67370A}" type="datetime1">
              <a:rPr lang="pl-PL"/>
              <a:pPr>
                <a:defRPr/>
              </a:pPr>
              <a:t>2014-11-18</a:t>
            </a:fld>
            <a:endParaRPr lang="pl-PL" altLang="pl-PL"/>
          </a:p>
        </p:txBody>
      </p:sp>
      <p:sp>
        <p:nvSpPr>
          <p:cNvPr id="8" name="Rectangle 5"/>
          <p:cNvSpPr>
            <a:spLocks noGrp="1" noChangeArrowheads="1"/>
          </p:cNvSpPr>
          <p:nvPr>
            <p:ph type="ftr" sz="quarter" idx="11"/>
          </p:nvPr>
        </p:nvSpPr>
        <p:spPr/>
        <p:txBody>
          <a:bodyPr/>
          <a:lstStyle>
            <a:lvl1pPr algn="l">
              <a:defRPr>
                <a:cs typeface="Arial" charset="0"/>
              </a:defRPr>
            </a:lvl1pPr>
          </a:lstStyle>
          <a:p>
            <a:pPr>
              <a:defRPr/>
            </a:pPr>
            <a:endParaRPr lang="pl-PL" altLang="pl-PL"/>
          </a:p>
        </p:txBody>
      </p:sp>
      <p:sp>
        <p:nvSpPr>
          <p:cNvPr id="9" name="Rectangle 6"/>
          <p:cNvSpPr>
            <a:spLocks noGrp="1" noChangeArrowheads="1"/>
          </p:cNvSpPr>
          <p:nvPr>
            <p:ph type="sldNum" sz="quarter" idx="12"/>
          </p:nvPr>
        </p:nvSpPr>
        <p:spPr/>
        <p:txBody>
          <a:bodyPr/>
          <a:lstStyle>
            <a:lvl1pPr>
              <a:defRPr>
                <a:cs typeface="Arial" charset="0"/>
              </a:defRPr>
            </a:lvl1pPr>
          </a:lstStyle>
          <a:p>
            <a:pPr>
              <a:defRPr/>
            </a:pPr>
            <a:fld id="{8438E4DB-030D-4B4C-8C71-035A70AE4DAD}" type="slidenum">
              <a:rPr lang="pl-PL" altLang="pl-PL"/>
              <a:pPr>
                <a:defRPr/>
              </a:pPr>
              <a:t>‹#›</a:t>
            </a:fld>
            <a:endParaRPr lang="pl-PL" altLang="pl-PL"/>
          </a:p>
        </p:txBody>
      </p:sp>
    </p:spTree>
    <p:extLst>
      <p:ext uri="{BB962C8B-B14F-4D97-AF65-F5344CB8AC3E}">
        <p14:creationId xmlns:p14="http://schemas.microsoft.com/office/powerpoint/2010/main" val="11756232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Rectangle 4"/>
          <p:cNvSpPr>
            <a:spLocks noGrp="1" noChangeArrowheads="1"/>
          </p:cNvSpPr>
          <p:nvPr>
            <p:ph type="dt" sz="half" idx="10"/>
          </p:nvPr>
        </p:nvSpPr>
        <p:spPr/>
        <p:txBody>
          <a:bodyPr/>
          <a:lstStyle>
            <a:lvl1pPr>
              <a:defRPr>
                <a:cs typeface="Arial" charset="0"/>
              </a:defRPr>
            </a:lvl1pPr>
          </a:lstStyle>
          <a:p>
            <a:pPr>
              <a:defRPr/>
            </a:pPr>
            <a:fld id="{7B757298-8750-4F4E-A91E-12E8657AF1E6}" type="datetime1">
              <a:rPr lang="pl-PL"/>
              <a:pPr>
                <a:defRPr/>
              </a:pPr>
              <a:t>2014-11-18</a:t>
            </a:fld>
            <a:endParaRPr lang="pl-PL" altLang="pl-PL"/>
          </a:p>
        </p:txBody>
      </p:sp>
      <p:sp>
        <p:nvSpPr>
          <p:cNvPr id="4" name="Rectangle 5"/>
          <p:cNvSpPr>
            <a:spLocks noGrp="1" noChangeArrowheads="1"/>
          </p:cNvSpPr>
          <p:nvPr>
            <p:ph type="ftr" sz="quarter" idx="11"/>
          </p:nvPr>
        </p:nvSpPr>
        <p:spPr/>
        <p:txBody>
          <a:bodyPr/>
          <a:lstStyle>
            <a:lvl1pPr algn="l">
              <a:defRPr>
                <a:cs typeface="Arial" charset="0"/>
              </a:defRPr>
            </a:lvl1pPr>
          </a:lstStyle>
          <a:p>
            <a:pPr>
              <a:defRPr/>
            </a:pPr>
            <a:endParaRPr lang="pl-PL" altLang="pl-PL"/>
          </a:p>
        </p:txBody>
      </p:sp>
      <p:sp>
        <p:nvSpPr>
          <p:cNvPr id="5" name="Rectangle 6"/>
          <p:cNvSpPr>
            <a:spLocks noGrp="1" noChangeArrowheads="1"/>
          </p:cNvSpPr>
          <p:nvPr>
            <p:ph type="sldNum" sz="quarter" idx="12"/>
          </p:nvPr>
        </p:nvSpPr>
        <p:spPr/>
        <p:txBody>
          <a:bodyPr/>
          <a:lstStyle>
            <a:lvl1pPr>
              <a:defRPr>
                <a:cs typeface="Arial" charset="0"/>
              </a:defRPr>
            </a:lvl1pPr>
          </a:lstStyle>
          <a:p>
            <a:pPr>
              <a:defRPr/>
            </a:pPr>
            <a:fld id="{C8A4026C-316F-4B7E-B538-195342653EAC}" type="slidenum">
              <a:rPr lang="pl-PL" altLang="pl-PL"/>
              <a:pPr>
                <a:defRPr/>
              </a:pPr>
              <a:t>‹#›</a:t>
            </a:fld>
            <a:endParaRPr lang="pl-PL" altLang="pl-PL"/>
          </a:p>
        </p:txBody>
      </p:sp>
    </p:spTree>
    <p:extLst>
      <p:ext uri="{BB962C8B-B14F-4D97-AF65-F5344CB8AC3E}">
        <p14:creationId xmlns:p14="http://schemas.microsoft.com/office/powerpoint/2010/main" val="6887247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cs typeface="Arial" charset="0"/>
              </a:defRPr>
            </a:lvl1pPr>
          </a:lstStyle>
          <a:p>
            <a:pPr>
              <a:defRPr/>
            </a:pPr>
            <a:fld id="{5A1A3AFC-4A14-421F-BC3C-ADDE3C2BFDAE}" type="datetime1">
              <a:rPr lang="pl-PL"/>
              <a:pPr>
                <a:defRPr/>
              </a:pPr>
              <a:t>2014-11-18</a:t>
            </a:fld>
            <a:endParaRPr lang="pl-PL" altLang="pl-PL"/>
          </a:p>
        </p:txBody>
      </p:sp>
      <p:sp>
        <p:nvSpPr>
          <p:cNvPr id="3" name="Rectangle 5"/>
          <p:cNvSpPr>
            <a:spLocks noGrp="1" noChangeArrowheads="1"/>
          </p:cNvSpPr>
          <p:nvPr>
            <p:ph type="ftr" sz="quarter" idx="11"/>
          </p:nvPr>
        </p:nvSpPr>
        <p:spPr/>
        <p:txBody>
          <a:bodyPr/>
          <a:lstStyle>
            <a:lvl1pPr algn="l">
              <a:defRPr>
                <a:cs typeface="Arial" charset="0"/>
              </a:defRPr>
            </a:lvl1pPr>
          </a:lstStyle>
          <a:p>
            <a:pPr>
              <a:defRPr/>
            </a:pPr>
            <a:endParaRPr lang="pl-PL" altLang="pl-PL"/>
          </a:p>
        </p:txBody>
      </p:sp>
      <p:sp>
        <p:nvSpPr>
          <p:cNvPr id="4" name="Rectangle 6"/>
          <p:cNvSpPr>
            <a:spLocks noGrp="1" noChangeArrowheads="1"/>
          </p:cNvSpPr>
          <p:nvPr>
            <p:ph type="sldNum" sz="quarter" idx="12"/>
          </p:nvPr>
        </p:nvSpPr>
        <p:spPr/>
        <p:txBody>
          <a:bodyPr/>
          <a:lstStyle>
            <a:lvl1pPr>
              <a:defRPr>
                <a:cs typeface="Arial" charset="0"/>
              </a:defRPr>
            </a:lvl1pPr>
          </a:lstStyle>
          <a:p>
            <a:pPr>
              <a:defRPr/>
            </a:pPr>
            <a:fld id="{57BC8839-C20D-4448-9DBE-172D51C162FA}" type="slidenum">
              <a:rPr lang="pl-PL" altLang="pl-PL"/>
              <a:pPr>
                <a:defRPr/>
              </a:pPr>
              <a:t>‹#›</a:t>
            </a:fld>
            <a:endParaRPr lang="pl-PL" altLang="pl-PL"/>
          </a:p>
        </p:txBody>
      </p:sp>
    </p:spTree>
    <p:extLst>
      <p:ext uri="{BB962C8B-B14F-4D97-AF65-F5344CB8AC3E}">
        <p14:creationId xmlns:p14="http://schemas.microsoft.com/office/powerpoint/2010/main" val="17787346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fld id="{9E841E3A-5E22-431C-8E25-73FCCA3FF2BC}" type="datetime1">
              <a:rPr lang="pl-PL"/>
              <a:pPr>
                <a:defRPr/>
              </a:pPr>
              <a:t>2014-11-18</a:t>
            </a:fld>
            <a:endParaRPr lang="pl-PL" altLang="pl-PL"/>
          </a:p>
        </p:txBody>
      </p:sp>
      <p:sp>
        <p:nvSpPr>
          <p:cNvPr id="6" name="Rectangle 5"/>
          <p:cNvSpPr>
            <a:spLocks noGrp="1" noChangeArrowheads="1"/>
          </p:cNvSpPr>
          <p:nvPr>
            <p:ph type="ftr" sz="quarter" idx="11"/>
          </p:nvPr>
        </p:nvSpPr>
        <p:spPr/>
        <p:txBody>
          <a:bodyPr/>
          <a:lstStyle>
            <a:lvl1pPr algn="l">
              <a:defRPr>
                <a:cs typeface="Arial" charset="0"/>
              </a:defRPr>
            </a:lvl1pPr>
          </a:lstStyle>
          <a:p>
            <a:pPr>
              <a:defRPr/>
            </a:pPr>
            <a:endParaRPr lang="pl-PL" altLang="pl-PL"/>
          </a:p>
        </p:txBody>
      </p:sp>
      <p:sp>
        <p:nvSpPr>
          <p:cNvPr id="7" name="Rectangle 6"/>
          <p:cNvSpPr>
            <a:spLocks noGrp="1" noChangeArrowheads="1"/>
          </p:cNvSpPr>
          <p:nvPr>
            <p:ph type="sldNum" sz="quarter" idx="12"/>
          </p:nvPr>
        </p:nvSpPr>
        <p:spPr/>
        <p:txBody>
          <a:bodyPr/>
          <a:lstStyle>
            <a:lvl1pPr>
              <a:defRPr>
                <a:cs typeface="Arial" charset="0"/>
              </a:defRPr>
            </a:lvl1pPr>
          </a:lstStyle>
          <a:p>
            <a:pPr>
              <a:defRPr/>
            </a:pPr>
            <a:fld id="{C3AC99E1-2A48-43C9-955F-B1F07935E265}" type="slidenum">
              <a:rPr lang="pl-PL" altLang="pl-PL"/>
              <a:pPr>
                <a:defRPr/>
              </a:pPr>
              <a:t>‹#›</a:t>
            </a:fld>
            <a:endParaRPr lang="pl-PL" altLang="pl-PL"/>
          </a:p>
        </p:txBody>
      </p:sp>
    </p:spTree>
    <p:extLst>
      <p:ext uri="{BB962C8B-B14F-4D97-AF65-F5344CB8AC3E}">
        <p14:creationId xmlns:p14="http://schemas.microsoft.com/office/powerpoint/2010/main" val="5569106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l-PL" noProof="0" smtClean="0"/>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fld id="{2E5A75A6-8356-4DD7-BBE5-8E3F48FC1208}" type="datetime1">
              <a:rPr lang="pl-PL"/>
              <a:pPr>
                <a:defRPr/>
              </a:pPr>
              <a:t>2014-11-18</a:t>
            </a:fld>
            <a:endParaRPr lang="pl-PL" altLang="pl-PL"/>
          </a:p>
        </p:txBody>
      </p:sp>
      <p:sp>
        <p:nvSpPr>
          <p:cNvPr id="6" name="Rectangle 5"/>
          <p:cNvSpPr>
            <a:spLocks noGrp="1" noChangeArrowheads="1"/>
          </p:cNvSpPr>
          <p:nvPr>
            <p:ph type="ftr" sz="quarter" idx="11"/>
          </p:nvPr>
        </p:nvSpPr>
        <p:spPr/>
        <p:txBody>
          <a:bodyPr/>
          <a:lstStyle>
            <a:lvl1pPr algn="l">
              <a:defRPr>
                <a:cs typeface="Arial" charset="0"/>
              </a:defRPr>
            </a:lvl1pPr>
          </a:lstStyle>
          <a:p>
            <a:pPr>
              <a:defRPr/>
            </a:pPr>
            <a:endParaRPr lang="pl-PL" altLang="pl-PL"/>
          </a:p>
        </p:txBody>
      </p:sp>
      <p:sp>
        <p:nvSpPr>
          <p:cNvPr id="7" name="Rectangle 6"/>
          <p:cNvSpPr>
            <a:spLocks noGrp="1" noChangeArrowheads="1"/>
          </p:cNvSpPr>
          <p:nvPr>
            <p:ph type="sldNum" sz="quarter" idx="12"/>
          </p:nvPr>
        </p:nvSpPr>
        <p:spPr/>
        <p:txBody>
          <a:bodyPr/>
          <a:lstStyle>
            <a:lvl1pPr>
              <a:defRPr>
                <a:cs typeface="Arial" charset="0"/>
              </a:defRPr>
            </a:lvl1pPr>
          </a:lstStyle>
          <a:p>
            <a:pPr>
              <a:defRPr/>
            </a:pPr>
            <a:fld id="{23935A4D-74D3-4CF3-ACEA-D0B95F9EA9AD}" type="slidenum">
              <a:rPr lang="pl-PL" altLang="pl-PL"/>
              <a:pPr>
                <a:defRPr/>
              </a:pPr>
              <a:t>‹#›</a:t>
            </a:fld>
            <a:endParaRPr lang="pl-PL" altLang="pl-PL"/>
          </a:p>
        </p:txBody>
      </p:sp>
    </p:spTree>
    <p:extLst>
      <p:ext uri="{BB962C8B-B14F-4D97-AF65-F5344CB8AC3E}">
        <p14:creationId xmlns:p14="http://schemas.microsoft.com/office/powerpoint/2010/main" val="38091896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Rectangle 4"/>
          <p:cNvSpPr>
            <a:spLocks noGrp="1" noChangeArrowheads="1"/>
          </p:cNvSpPr>
          <p:nvPr>
            <p:ph type="dt" sz="half" idx="10"/>
          </p:nvPr>
        </p:nvSpPr>
        <p:spPr/>
        <p:txBody>
          <a:bodyPr/>
          <a:lstStyle>
            <a:lvl1pPr>
              <a:defRPr>
                <a:cs typeface="Arial" charset="0"/>
              </a:defRPr>
            </a:lvl1pPr>
          </a:lstStyle>
          <a:p>
            <a:pPr>
              <a:defRPr/>
            </a:pPr>
            <a:fld id="{59897B86-DB9D-43C4-A700-FFA851FC4779}" type="datetime1">
              <a:rPr lang="pl-PL"/>
              <a:pPr>
                <a:defRPr/>
              </a:pPr>
              <a:t>2014-11-18</a:t>
            </a:fld>
            <a:endParaRPr lang="pl-PL" altLang="pl-PL"/>
          </a:p>
        </p:txBody>
      </p:sp>
      <p:sp>
        <p:nvSpPr>
          <p:cNvPr id="5" name="Rectangle 5"/>
          <p:cNvSpPr>
            <a:spLocks noGrp="1" noChangeArrowheads="1"/>
          </p:cNvSpPr>
          <p:nvPr>
            <p:ph type="ftr" sz="quarter" idx="11"/>
          </p:nvPr>
        </p:nvSpPr>
        <p:spPr/>
        <p:txBody>
          <a:bodyPr/>
          <a:lstStyle>
            <a:lvl1pPr algn="l">
              <a:defRPr>
                <a:cs typeface="Arial" charset="0"/>
              </a:defRPr>
            </a:lvl1pPr>
          </a:lstStyle>
          <a:p>
            <a:pPr>
              <a:defRPr/>
            </a:pPr>
            <a:endParaRPr lang="pl-PL" altLang="pl-PL"/>
          </a:p>
        </p:txBody>
      </p:sp>
      <p:sp>
        <p:nvSpPr>
          <p:cNvPr id="6" name="Rectangle 6"/>
          <p:cNvSpPr>
            <a:spLocks noGrp="1" noChangeArrowheads="1"/>
          </p:cNvSpPr>
          <p:nvPr>
            <p:ph type="sldNum" sz="quarter" idx="12"/>
          </p:nvPr>
        </p:nvSpPr>
        <p:spPr/>
        <p:txBody>
          <a:bodyPr/>
          <a:lstStyle>
            <a:lvl1pPr>
              <a:defRPr>
                <a:cs typeface="Arial" charset="0"/>
              </a:defRPr>
            </a:lvl1pPr>
          </a:lstStyle>
          <a:p>
            <a:pPr>
              <a:defRPr/>
            </a:pPr>
            <a:fld id="{D5FF20E8-713C-4656-B94F-16668483DA3C}" type="slidenum">
              <a:rPr lang="pl-PL" altLang="pl-PL"/>
              <a:pPr>
                <a:defRPr/>
              </a:pPr>
              <a:t>‹#›</a:t>
            </a:fld>
            <a:endParaRPr lang="pl-PL" altLang="pl-PL"/>
          </a:p>
        </p:txBody>
      </p:sp>
    </p:spTree>
    <p:extLst>
      <p:ext uri="{BB962C8B-B14F-4D97-AF65-F5344CB8AC3E}">
        <p14:creationId xmlns:p14="http://schemas.microsoft.com/office/powerpoint/2010/main" val="9435770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Rectangle 4"/>
          <p:cNvSpPr>
            <a:spLocks noGrp="1" noChangeArrowheads="1"/>
          </p:cNvSpPr>
          <p:nvPr>
            <p:ph type="dt" sz="half" idx="10"/>
          </p:nvPr>
        </p:nvSpPr>
        <p:spPr/>
        <p:txBody>
          <a:bodyPr/>
          <a:lstStyle>
            <a:lvl1pPr>
              <a:defRPr>
                <a:cs typeface="Arial" charset="0"/>
              </a:defRPr>
            </a:lvl1pPr>
          </a:lstStyle>
          <a:p>
            <a:pPr>
              <a:defRPr/>
            </a:pPr>
            <a:fld id="{BB272052-B580-4ED5-9023-22E7243160F0}" type="datetime1">
              <a:rPr lang="pl-PL"/>
              <a:pPr>
                <a:defRPr/>
              </a:pPr>
              <a:t>2014-11-18</a:t>
            </a:fld>
            <a:endParaRPr lang="pl-PL" altLang="pl-PL"/>
          </a:p>
        </p:txBody>
      </p:sp>
      <p:sp>
        <p:nvSpPr>
          <p:cNvPr id="5" name="Rectangle 5"/>
          <p:cNvSpPr>
            <a:spLocks noGrp="1" noChangeArrowheads="1"/>
          </p:cNvSpPr>
          <p:nvPr>
            <p:ph type="ftr" sz="quarter" idx="11"/>
          </p:nvPr>
        </p:nvSpPr>
        <p:spPr/>
        <p:txBody>
          <a:bodyPr/>
          <a:lstStyle>
            <a:lvl1pPr algn="l">
              <a:defRPr>
                <a:cs typeface="Arial" charset="0"/>
              </a:defRPr>
            </a:lvl1pPr>
          </a:lstStyle>
          <a:p>
            <a:pPr>
              <a:defRPr/>
            </a:pPr>
            <a:endParaRPr lang="pl-PL" altLang="pl-PL"/>
          </a:p>
        </p:txBody>
      </p:sp>
      <p:sp>
        <p:nvSpPr>
          <p:cNvPr id="6" name="Rectangle 6"/>
          <p:cNvSpPr>
            <a:spLocks noGrp="1" noChangeArrowheads="1"/>
          </p:cNvSpPr>
          <p:nvPr>
            <p:ph type="sldNum" sz="quarter" idx="12"/>
          </p:nvPr>
        </p:nvSpPr>
        <p:spPr/>
        <p:txBody>
          <a:bodyPr/>
          <a:lstStyle>
            <a:lvl1pPr>
              <a:defRPr>
                <a:cs typeface="Arial" charset="0"/>
              </a:defRPr>
            </a:lvl1pPr>
          </a:lstStyle>
          <a:p>
            <a:pPr>
              <a:defRPr/>
            </a:pPr>
            <a:fld id="{2025C984-9633-4306-8A84-B79C0F47B9AF}" type="slidenum">
              <a:rPr lang="pl-PL" altLang="pl-PL"/>
              <a:pPr>
                <a:defRPr/>
              </a:pPr>
              <a:t>‹#›</a:t>
            </a:fld>
            <a:endParaRPr lang="pl-PL" altLang="pl-PL"/>
          </a:p>
        </p:txBody>
      </p:sp>
    </p:spTree>
    <p:extLst>
      <p:ext uri="{BB962C8B-B14F-4D97-AF65-F5344CB8AC3E}">
        <p14:creationId xmlns:p14="http://schemas.microsoft.com/office/powerpoint/2010/main" val="303138937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AndObj" preserve="1">
  <p:cSld name="Tytuł, tekst i zawartość">
    <p:spTree>
      <p:nvGrpSpPr>
        <p:cNvPr id="1" name=""/>
        <p:cNvGrpSpPr/>
        <p:nvPr/>
      </p:nvGrpSpPr>
      <p:grpSpPr>
        <a:xfrm>
          <a:off x="0" y="0"/>
          <a:ext cx="0" cy="0"/>
          <a:chOff x="0" y="0"/>
          <a:chExt cx="0" cy="0"/>
        </a:xfrm>
      </p:grpSpPr>
      <p:sp>
        <p:nvSpPr>
          <p:cNvPr id="2" name="Tytuł 1"/>
          <p:cNvSpPr>
            <a:spLocks noGrp="1"/>
          </p:cNvSpPr>
          <p:nvPr>
            <p:ph type="title"/>
          </p:nvPr>
        </p:nvSpPr>
        <p:spPr>
          <a:xfrm>
            <a:off x="457200" y="274638"/>
            <a:ext cx="8229600" cy="1143000"/>
          </a:xfrm>
        </p:spPr>
        <p:txBody>
          <a:bodyPr/>
          <a:lstStyle/>
          <a:p>
            <a:r>
              <a:rPr lang="pl-PL" smtClean="0"/>
              <a:t>Kliknij, aby edytować styl</a:t>
            </a:r>
            <a:endParaRPr lang="pl-PL"/>
          </a:p>
        </p:txBody>
      </p:sp>
      <p:sp>
        <p:nvSpPr>
          <p:cNvPr id="3" name="Symbol zastępczy tekstu 2"/>
          <p:cNvSpPr>
            <a:spLocks noGrp="1"/>
          </p:cNvSpPr>
          <p:nvPr>
            <p:ph type="body" sz="half" idx="1"/>
          </p:nvPr>
        </p:nvSpPr>
        <p:spPr>
          <a:xfrm>
            <a:off x="457200" y="1600200"/>
            <a:ext cx="4038600" cy="4525963"/>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Rectangle 4"/>
          <p:cNvSpPr>
            <a:spLocks noGrp="1" noChangeArrowheads="1"/>
          </p:cNvSpPr>
          <p:nvPr>
            <p:ph type="dt" sz="half" idx="10"/>
          </p:nvPr>
        </p:nvSpPr>
        <p:spPr/>
        <p:txBody>
          <a:bodyPr/>
          <a:lstStyle>
            <a:lvl1pPr>
              <a:defRPr>
                <a:cs typeface="Arial" charset="0"/>
              </a:defRPr>
            </a:lvl1pPr>
          </a:lstStyle>
          <a:p>
            <a:pPr>
              <a:defRPr/>
            </a:pPr>
            <a:fld id="{467FD7D6-7E9D-4D55-9DAE-01F6900179ED}" type="datetime1">
              <a:rPr lang="pl-PL"/>
              <a:pPr>
                <a:defRPr/>
              </a:pPr>
              <a:t>2014-11-18</a:t>
            </a:fld>
            <a:endParaRPr lang="pl-PL" altLang="pl-PL"/>
          </a:p>
        </p:txBody>
      </p:sp>
      <p:sp>
        <p:nvSpPr>
          <p:cNvPr id="6" name="Rectangle 5"/>
          <p:cNvSpPr>
            <a:spLocks noGrp="1" noChangeArrowheads="1"/>
          </p:cNvSpPr>
          <p:nvPr>
            <p:ph type="ftr" sz="quarter" idx="11"/>
          </p:nvPr>
        </p:nvSpPr>
        <p:spPr/>
        <p:txBody>
          <a:bodyPr/>
          <a:lstStyle>
            <a:lvl1pPr algn="l">
              <a:defRPr>
                <a:cs typeface="Arial" charset="0"/>
              </a:defRPr>
            </a:lvl1pPr>
          </a:lstStyle>
          <a:p>
            <a:pPr>
              <a:defRPr/>
            </a:pPr>
            <a:endParaRPr lang="pl-PL" altLang="pl-PL"/>
          </a:p>
        </p:txBody>
      </p:sp>
      <p:sp>
        <p:nvSpPr>
          <p:cNvPr id="7" name="Rectangle 6"/>
          <p:cNvSpPr>
            <a:spLocks noGrp="1" noChangeArrowheads="1"/>
          </p:cNvSpPr>
          <p:nvPr>
            <p:ph type="sldNum" sz="quarter" idx="12"/>
          </p:nvPr>
        </p:nvSpPr>
        <p:spPr/>
        <p:txBody>
          <a:bodyPr/>
          <a:lstStyle>
            <a:lvl1pPr>
              <a:defRPr>
                <a:cs typeface="Arial" charset="0"/>
              </a:defRPr>
            </a:lvl1pPr>
          </a:lstStyle>
          <a:p>
            <a:pPr>
              <a:defRPr/>
            </a:pPr>
            <a:fld id="{165B99DB-50C6-43EB-99B4-7539CE00D71C}" type="slidenum">
              <a:rPr lang="pl-PL" altLang="pl-PL"/>
              <a:pPr>
                <a:defRPr/>
              </a:pPr>
              <a:t>‹#›</a:t>
            </a:fld>
            <a:endParaRPr lang="pl-PL" altLang="pl-PL"/>
          </a:p>
        </p:txBody>
      </p:sp>
    </p:spTree>
    <p:extLst>
      <p:ext uri="{BB962C8B-B14F-4D97-AF65-F5344CB8AC3E}">
        <p14:creationId xmlns:p14="http://schemas.microsoft.com/office/powerpoint/2010/main" val="7578322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xAndTwoObj" preserve="1">
  <p:cSld name="Tytuł, tekst i 2 elementy zawartości">
    <p:spTree>
      <p:nvGrpSpPr>
        <p:cNvPr id="1" name=""/>
        <p:cNvGrpSpPr/>
        <p:nvPr/>
      </p:nvGrpSpPr>
      <p:grpSpPr>
        <a:xfrm>
          <a:off x="0" y="0"/>
          <a:ext cx="0" cy="0"/>
          <a:chOff x="0" y="0"/>
          <a:chExt cx="0" cy="0"/>
        </a:xfrm>
      </p:grpSpPr>
      <p:sp>
        <p:nvSpPr>
          <p:cNvPr id="2" name="Tytuł 1"/>
          <p:cNvSpPr>
            <a:spLocks noGrp="1"/>
          </p:cNvSpPr>
          <p:nvPr>
            <p:ph type="title"/>
          </p:nvPr>
        </p:nvSpPr>
        <p:spPr>
          <a:xfrm>
            <a:off x="457200" y="274638"/>
            <a:ext cx="8229600" cy="1143000"/>
          </a:xfrm>
        </p:spPr>
        <p:txBody>
          <a:bodyPr/>
          <a:lstStyle/>
          <a:p>
            <a:r>
              <a:rPr lang="pl-PL" smtClean="0"/>
              <a:t>Kliknij, aby edytować styl</a:t>
            </a:r>
            <a:endParaRPr lang="pl-PL"/>
          </a:p>
        </p:txBody>
      </p:sp>
      <p:sp>
        <p:nvSpPr>
          <p:cNvPr id="3" name="Symbol zastępczy tekstu 2"/>
          <p:cNvSpPr>
            <a:spLocks noGrp="1"/>
          </p:cNvSpPr>
          <p:nvPr>
            <p:ph type="body" sz="half" idx="1"/>
          </p:nvPr>
        </p:nvSpPr>
        <p:spPr>
          <a:xfrm>
            <a:off x="457200" y="1600200"/>
            <a:ext cx="4038600" cy="4525963"/>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quarter" idx="2"/>
          </p:nvPr>
        </p:nvSpPr>
        <p:spPr>
          <a:xfrm>
            <a:off x="4648200" y="1600200"/>
            <a:ext cx="4038600" cy="2185988"/>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zawartości 4"/>
          <p:cNvSpPr>
            <a:spLocks noGrp="1"/>
          </p:cNvSpPr>
          <p:nvPr>
            <p:ph sz="quarter" idx="3"/>
          </p:nvPr>
        </p:nvSpPr>
        <p:spPr>
          <a:xfrm>
            <a:off x="4648200" y="3938588"/>
            <a:ext cx="4038600" cy="2187575"/>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6" name="Rectangle 4"/>
          <p:cNvSpPr>
            <a:spLocks noGrp="1" noChangeArrowheads="1"/>
          </p:cNvSpPr>
          <p:nvPr>
            <p:ph type="dt" sz="half" idx="10"/>
          </p:nvPr>
        </p:nvSpPr>
        <p:spPr/>
        <p:txBody>
          <a:bodyPr/>
          <a:lstStyle>
            <a:lvl1pPr>
              <a:defRPr>
                <a:cs typeface="Arial" charset="0"/>
              </a:defRPr>
            </a:lvl1pPr>
          </a:lstStyle>
          <a:p>
            <a:pPr>
              <a:defRPr/>
            </a:pPr>
            <a:fld id="{6011523B-1FDB-495B-A322-71A9626A1627}" type="datetime1">
              <a:rPr lang="pl-PL"/>
              <a:pPr>
                <a:defRPr/>
              </a:pPr>
              <a:t>2014-11-18</a:t>
            </a:fld>
            <a:endParaRPr lang="pl-PL" altLang="pl-PL"/>
          </a:p>
        </p:txBody>
      </p:sp>
      <p:sp>
        <p:nvSpPr>
          <p:cNvPr id="7" name="Rectangle 5"/>
          <p:cNvSpPr>
            <a:spLocks noGrp="1" noChangeArrowheads="1"/>
          </p:cNvSpPr>
          <p:nvPr>
            <p:ph type="ftr" sz="quarter" idx="11"/>
          </p:nvPr>
        </p:nvSpPr>
        <p:spPr/>
        <p:txBody>
          <a:bodyPr/>
          <a:lstStyle>
            <a:lvl1pPr algn="l">
              <a:defRPr>
                <a:cs typeface="Arial" charset="0"/>
              </a:defRPr>
            </a:lvl1pPr>
          </a:lstStyle>
          <a:p>
            <a:pPr>
              <a:defRPr/>
            </a:pPr>
            <a:endParaRPr lang="pl-PL" altLang="pl-PL"/>
          </a:p>
        </p:txBody>
      </p:sp>
      <p:sp>
        <p:nvSpPr>
          <p:cNvPr id="8" name="Rectangle 6"/>
          <p:cNvSpPr>
            <a:spLocks noGrp="1" noChangeArrowheads="1"/>
          </p:cNvSpPr>
          <p:nvPr>
            <p:ph type="sldNum" sz="quarter" idx="12"/>
          </p:nvPr>
        </p:nvSpPr>
        <p:spPr/>
        <p:txBody>
          <a:bodyPr/>
          <a:lstStyle>
            <a:lvl1pPr>
              <a:defRPr>
                <a:cs typeface="Arial" charset="0"/>
              </a:defRPr>
            </a:lvl1pPr>
          </a:lstStyle>
          <a:p>
            <a:pPr>
              <a:defRPr/>
            </a:pPr>
            <a:fld id="{B537B427-6BAE-4236-97A3-DE645E644F4B}" type="slidenum">
              <a:rPr lang="pl-PL" altLang="pl-PL"/>
              <a:pPr>
                <a:defRPr/>
              </a:pPr>
              <a:t>‹#›</a:t>
            </a:fld>
            <a:endParaRPr lang="pl-PL" altLang="pl-PL"/>
          </a:p>
        </p:txBody>
      </p:sp>
    </p:spTree>
    <p:extLst>
      <p:ext uri="{BB962C8B-B14F-4D97-AF65-F5344CB8AC3E}">
        <p14:creationId xmlns:p14="http://schemas.microsoft.com/office/powerpoint/2010/main" val="2773331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pl-PL"/>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71592B-2F67-4C9B-A0A5-2785AF83011C}" type="datetimeFigureOut">
              <a:rPr lang="pl-PL" smtClean="0"/>
              <a:t>2014-11-18</a:t>
            </a:fld>
            <a:endParaRPr lang="pl-PL"/>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AEB9AA-B78B-4440-89A8-4ED161419B99}" type="slidenum">
              <a:rPr lang="pl-PL" smtClean="0"/>
              <a:t>‹#›</a:t>
            </a:fld>
            <a:endParaRPr lang="pl-PL"/>
          </a:p>
        </p:txBody>
      </p:sp>
    </p:spTree>
    <p:extLst>
      <p:ext uri="{BB962C8B-B14F-4D97-AF65-F5344CB8AC3E}">
        <p14:creationId xmlns:p14="http://schemas.microsoft.com/office/powerpoint/2010/main" val="40929407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pl-PL" altLang="pl-PL" smtClean="0"/>
              <a:t>Kliknij, aby edytować styl wzorca tytułu</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pl-PL" altLang="pl-PL" smtClean="0"/>
              <a:t>Kliknij, aby edytować style wzorca tekstu</a:t>
            </a:r>
          </a:p>
          <a:p>
            <a:pPr lvl="1"/>
            <a:r>
              <a:rPr lang="pl-PL" altLang="pl-PL" smtClean="0"/>
              <a:t>Drugi poziom</a:t>
            </a:r>
          </a:p>
          <a:p>
            <a:pPr lvl="2"/>
            <a:r>
              <a:rPr lang="pl-PL" altLang="pl-PL" smtClean="0"/>
              <a:t>Trzeci poziom</a:t>
            </a:r>
          </a:p>
          <a:p>
            <a:pPr lvl="3"/>
            <a:r>
              <a:rPr lang="pl-PL" altLang="pl-PL" smtClean="0"/>
              <a:t>Czwarty poziom</a:t>
            </a:r>
          </a:p>
          <a:p>
            <a:pPr lvl="4"/>
            <a:r>
              <a:rPr lang="pl-PL" altLang="pl-PL" smtClean="0"/>
              <a:t>Piąty poziom</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solidFill>
                  <a:srgbClr val="000000"/>
                </a:solidFill>
                <a:cs typeface="+mn-cs"/>
              </a:defRPr>
            </a:lvl1pPr>
          </a:lstStyle>
          <a:p>
            <a:pPr fontAlgn="base">
              <a:spcBef>
                <a:spcPct val="0"/>
              </a:spcBef>
              <a:spcAft>
                <a:spcPct val="0"/>
              </a:spcAft>
              <a:defRPr/>
            </a:pPr>
            <a:fld id="{0A9F5F27-6D55-405E-A1C7-2DA8112C248E}" type="datetime1">
              <a:rPr lang="pl-PL"/>
              <a:pPr fontAlgn="base">
                <a:spcBef>
                  <a:spcPct val="0"/>
                </a:spcBef>
                <a:spcAft>
                  <a:spcPct val="0"/>
                </a:spcAft>
                <a:defRPr/>
              </a:pPr>
              <a:t>2014-11-18</a:t>
            </a:fld>
            <a:endParaRPr lang="pl-PL" altLang="pl-P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solidFill>
                  <a:srgbClr val="000000"/>
                </a:solidFill>
                <a:cs typeface="+mn-cs"/>
              </a:defRPr>
            </a:lvl1pPr>
          </a:lstStyle>
          <a:p>
            <a:pPr fontAlgn="base">
              <a:spcBef>
                <a:spcPct val="0"/>
              </a:spcBef>
              <a:spcAft>
                <a:spcPct val="0"/>
              </a:spcAft>
              <a:defRPr/>
            </a:pPr>
            <a:endParaRPr lang="pl-PL" altLang="pl-P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rgbClr val="000000"/>
                </a:solidFill>
                <a:cs typeface="+mn-cs"/>
              </a:defRPr>
            </a:lvl1pPr>
          </a:lstStyle>
          <a:p>
            <a:pPr fontAlgn="base">
              <a:spcBef>
                <a:spcPct val="0"/>
              </a:spcBef>
              <a:spcAft>
                <a:spcPct val="0"/>
              </a:spcAft>
              <a:defRPr/>
            </a:pPr>
            <a:fld id="{B44D3CBC-E282-4665-AF41-89332D793318}" type="slidenum">
              <a:rPr lang="pl-PL" altLang="pl-PL"/>
              <a:pPr fontAlgn="base">
                <a:spcBef>
                  <a:spcPct val="0"/>
                </a:spcBef>
                <a:spcAft>
                  <a:spcPct val="0"/>
                </a:spcAft>
                <a:defRPr/>
              </a:pPr>
              <a:t>‹#›</a:t>
            </a:fld>
            <a:endParaRPr lang="pl-PL" altLang="pl-PL"/>
          </a:p>
        </p:txBody>
      </p:sp>
    </p:spTree>
    <p:extLst>
      <p:ext uri="{BB962C8B-B14F-4D97-AF65-F5344CB8AC3E}">
        <p14:creationId xmlns:p14="http://schemas.microsoft.com/office/powerpoint/2010/main" val="3441916143"/>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7.wmf"/><Relationship Id="rId13" Type="http://schemas.openxmlformats.org/officeDocument/2006/relationships/oleObject" Target="../embeddings/oleObject6.bin"/><Relationship Id="rId3" Type="http://schemas.openxmlformats.org/officeDocument/2006/relationships/oleObject" Target="../embeddings/oleObject1.bin"/><Relationship Id="rId7" Type="http://schemas.openxmlformats.org/officeDocument/2006/relationships/oleObject" Target="../embeddings/oleObject3.bin"/><Relationship Id="rId12" Type="http://schemas.openxmlformats.org/officeDocument/2006/relationships/image" Target="../media/image9.wmf"/><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6.wmf"/><Relationship Id="rId11" Type="http://schemas.openxmlformats.org/officeDocument/2006/relationships/oleObject" Target="../embeddings/oleObject5.bin"/><Relationship Id="rId5" Type="http://schemas.openxmlformats.org/officeDocument/2006/relationships/oleObject" Target="../embeddings/oleObject2.bin"/><Relationship Id="rId10" Type="http://schemas.openxmlformats.org/officeDocument/2006/relationships/image" Target="../media/image8.wmf"/><Relationship Id="rId4" Type="http://schemas.openxmlformats.org/officeDocument/2006/relationships/image" Target="../media/image5.wmf"/><Relationship Id="rId9" Type="http://schemas.openxmlformats.org/officeDocument/2006/relationships/oleObject" Target="../embeddings/oleObject4.bin"/><Relationship Id="rId14" Type="http://schemas.openxmlformats.org/officeDocument/2006/relationships/image" Target="../media/image10.w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9.bin"/><Relationship Id="rId13" Type="http://schemas.openxmlformats.org/officeDocument/2006/relationships/image" Target="../media/image15.wmf"/><Relationship Id="rId3" Type="http://schemas.openxmlformats.org/officeDocument/2006/relationships/notesSlide" Target="../notesSlides/notesSlide4.xml"/><Relationship Id="rId7" Type="http://schemas.openxmlformats.org/officeDocument/2006/relationships/image" Target="../media/image12.wmf"/><Relationship Id="rId12" Type="http://schemas.openxmlformats.org/officeDocument/2006/relationships/oleObject" Target="../embeddings/oleObject11.bin"/><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oleObject" Target="../embeddings/oleObject8.bin"/><Relationship Id="rId11" Type="http://schemas.openxmlformats.org/officeDocument/2006/relationships/image" Target="../media/image14.wmf"/><Relationship Id="rId5" Type="http://schemas.openxmlformats.org/officeDocument/2006/relationships/image" Target="../media/image11.wmf"/><Relationship Id="rId10" Type="http://schemas.openxmlformats.org/officeDocument/2006/relationships/oleObject" Target="../embeddings/oleObject10.bin"/><Relationship Id="rId4" Type="http://schemas.openxmlformats.org/officeDocument/2006/relationships/oleObject" Target="../embeddings/oleObject7.bin"/><Relationship Id="rId9" Type="http://schemas.openxmlformats.org/officeDocument/2006/relationships/image" Target="../media/image13.wmf"/><Relationship Id="rId14" Type="http://schemas.openxmlformats.org/officeDocument/2006/relationships/image" Target="../media/image16.gif"/></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18.png"/><Relationship Id="rId4" Type="http://schemas.openxmlformats.org/officeDocument/2006/relationships/image" Target="../media/image17.w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13.xml"/><Relationship Id="rId1" Type="http://schemas.openxmlformats.org/officeDocument/2006/relationships/vmlDrawing" Target="../drawings/vmlDrawing4.vml"/><Relationship Id="rId4" Type="http://schemas.openxmlformats.org/officeDocument/2006/relationships/image" Target="../media/image19.wmf"/></Relationships>
</file>

<file path=ppt/slides/_rels/slide12.xml.rels><?xml version="1.0" encoding="UTF-8" standalone="yes"?>
<Relationships xmlns="http://schemas.openxmlformats.org/package/2006/relationships"><Relationship Id="rId8" Type="http://schemas.openxmlformats.org/officeDocument/2006/relationships/image" Target="../media/image22.wmf"/><Relationship Id="rId3" Type="http://schemas.openxmlformats.org/officeDocument/2006/relationships/oleObject" Target="../embeddings/oleObject14.bin"/><Relationship Id="rId7" Type="http://schemas.openxmlformats.org/officeDocument/2006/relationships/oleObject" Target="../embeddings/oleObject16.bin"/><Relationship Id="rId2" Type="http://schemas.openxmlformats.org/officeDocument/2006/relationships/slideLayout" Target="../slideLayouts/slideLayout12.xml"/><Relationship Id="rId1" Type="http://schemas.openxmlformats.org/officeDocument/2006/relationships/vmlDrawing" Target="../drawings/vmlDrawing5.vml"/><Relationship Id="rId6" Type="http://schemas.openxmlformats.org/officeDocument/2006/relationships/image" Target="../media/image21.wmf"/><Relationship Id="rId5" Type="http://schemas.openxmlformats.org/officeDocument/2006/relationships/oleObject" Target="../embeddings/oleObject15.bin"/><Relationship Id="rId4" Type="http://schemas.openxmlformats.org/officeDocument/2006/relationships/image" Target="../media/image20.w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26.wmf"/><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18.bin"/><Relationship Id="rId5" Type="http://schemas.openxmlformats.org/officeDocument/2006/relationships/image" Target="../media/image25.wmf"/><Relationship Id="rId4" Type="http://schemas.openxmlformats.org/officeDocument/2006/relationships/oleObject" Target="../embeddings/oleObject17.bin"/></Relationships>
</file>

<file path=ppt/slides/_rels/slide16.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8.w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9.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9.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1.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2.gif"/><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43.gif"/><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8" Type="http://schemas.openxmlformats.org/officeDocument/2006/relationships/image" Target="../media/image46.wmf"/><Relationship Id="rId3" Type="http://schemas.openxmlformats.org/officeDocument/2006/relationships/oleObject" Target="../embeddings/oleObject19.bin"/><Relationship Id="rId7" Type="http://schemas.openxmlformats.org/officeDocument/2006/relationships/oleObject" Target="../embeddings/oleObject21.bin"/><Relationship Id="rId2" Type="http://schemas.openxmlformats.org/officeDocument/2006/relationships/slideLayout" Target="../slideLayouts/slideLayout14.xml"/><Relationship Id="rId1" Type="http://schemas.openxmlformats.org/officeDocument/2006/relationships/vmlDrawing" Target="../drawings/vmlDrawing7.vml"/><Relationship Id="rId6" Type="http://schemas.openxmlformats.org/officeDocument/2006/relationships/image" Target="../media/image45.wmf"/><Relationship Id="rId5" Type="http://schemas.openxmlformats.org/officeDocument/2006/relationships/oleObject" Target="../embeddings/oleObject20.bin"/><Relationship Id="rId4" Type="http://schemas.openxmlformats.org/officeDocument/2006/relationships/image" Target="../media/image44.wmf"/></Relationships>
</file>

<file path=ppt/slides/_rels/slide33.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8.gif"/><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hyperlink" Target="FILMY/filotaksja.avi" TargetMode="External"/><Relationship Id="rId2" Type="http://schemas.openxmlformats.org/officeDocument/2006/relationships/hyperlink" Target="FILMY/ciagF.avi"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53.gif"/></Relationships>
</file>

<file path=ppt/slides/_rels/slide4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55.png"/></Relationships>
</file>

<file path=ppt/slides/_rels/slide4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57.png"/></Relationships>
</file>

<file path=ppt/slides/_rels/slide4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60.wmf"/></Relationships>
</file>

<file path=ppt/slides/_rels/slide46.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3.gif"/><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21.xml"/><Relationship Id="rId1" Type="http://schemas.openxmlformats.org/officeDocument/2006/relationships/slideLayout" Target="../slideLayouts/slideLayout6.xml"/><Relationship Id="rId4" Type="http://schemas.openxmlformats.org/officeDocument/2006/relationships/image" Target="../media/image73.jpeg"/></Relationships>
</file>

<file path=ppt/slides/_rels/slide58.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image" Target="../media/image78.jpeg"/></Relationships>
</file>

<file path=ppt/slides/_rels/slide62.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28.xml"/><Relationship Id="rId1" Type="http://schemas.openxmlformats.org/officeDocument/2006/relationships/slideLayout" Target="../slideLayouts/slideLayout6.xml"/><Relationship Id="rId5" Type="http://schemas.openxmlformats.org/officeDocument/2006/relationships/image" Target="../media/image83.jpeg"/><Relationship Id="rId4" Type="http://schemas.openxmlformats.org/officeDocument/2006/relationships/image" Target="../media/image82.jpeg"/></Relationships>
</file>

<file path=ppt/slides/_rels/slide65.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Symbol zastępczy numeru slajdu 3"/>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9DD3F53D-7A66-4BED-81BF-BD2771448985}" type="slidenum">
              <a:rPr lang="pl-PL" altLang="pl-PL" sz="1400"/>
              <a:pPr eaLnBrk="1" hangingPunct="1"/>
              <a:t>1</a:t>
            </a:fld>
            <a:endParaRPr lang="pl-PL" altLang="pl-PL" sz="1400"/>
          </a:p>
        </p:txBody>
      </p:sp>
      <p:sp>
        <p:nvSpPr>
          <p:cNvPr id="2052" name="Symbol zastępczy numeru slajdu 3"/>
          <p:cNvSpPr txBox="1">
            <a:spLocks noGrp="1"/>
          </p:cNvSpPr>
          <p:nvPr/>
        </p:nvSpPr>
        <p:spPr bwMode="auto">
          <a:xfrm>
            <a:off x="6553200" y="6356350"/>
            <a:ext cx="2133600" cy="365125"/>
          </a:xfrm>
          <a:prstGeom prst="rect">
            <a:avLst/>
          </a:prstGeom>
          <a:noFill/>
          <a:ln>
            <a:miter lim="800000"/>
            <a:headEnd/>
            <a:tailEnd/>
          </a:ln>
        </p:spPr>
        <p:txBody>
          <a:bodyPr anchor="ctr"/>
          <a:lstStyle/>
          <a:p>
            <a:pPr algn="r">
              <a:defRPr/>
            </a:pPr>
            <a:fld id="{03BEB098-AF9E-4644-9688-A876C26B07DC}" type="slidenum">
              <a:rPr lang="pl-PL">
                <a:solidFill>
                  <a:schemeClr val="bg1"/>
                </a:solidFill>
                <a:latin typeface="+mn-lt"/>
                <a:cs typeface="Arial" charset="0"/>
              </a:rPr>
              <a:pPr algn="r">
                <a:defRPr/>
              </a:pPr>
              <a:t>1</a:t>
            </a:fld>
            <a:endParaRPr lang="pl-PL">
              <a:solidFill>
                <a:schemeClr val="bg1"/>
              </a:solidFill>
              <a:latin typeface="+mn-lt"/>
              <a:cs typeface="Arial" charset="0"/>
            </a:endParaRPr>
          </a:p>
        </p:txBody>
      </p:sp>
      <p:sp>
        <p:nvSpPr>
          <p:cNvPr id="2053" name="Symbol zastępczy stopki 4"/>
          <p:cNvSpPr txBox="1">
            <a:spLocks noGrp="1"/>
          </p:cNvSpPr>
          <p:nvPr/>
        </p:nvSpPr>
        <p:spPr bwMode="auto">
          <a:xfrm>
            <a:off x="3124200" y="6356350"/>
            <a:ext cx="2895600" cy="365125"/>
          </a:xfrm>
          <a:prstGeom prst="rect">
            <a:avLst/>
          </a:prstGeom>
          <a:noFill/>
          <a:ln>
            <a:miter lim="800000"/>
            <a:headEnd/>
            <a:tailEnd/>
          </a:ln>
        </p:spPr>
        <p:txBody>
          <a:bodyPr anchor="ctr"/>
          <a:lstStyle/>
          <a:p>
            <a:pPr algn="ctr">
              <a:defRPr/>
            </a:pPr>
            <a:r>
              <a:rPr lang="pl-PL" sz="2800">
                <a:solidFill>
                  <a:schemeClr val="bg1"/>
                </a:solidFill>
                <a:latin typeface="+mn-lt"/>
                <a:cs typeface="Arial" charset="0"/>
              </a:rPr>
              <a:t>informatyka +</a:t>
            </a:r>
          </a:p>
        </p:txBody>
      </p:sp>
      <p:pic>
        <p:nvPicPr>
          <p:cNvPr id="2" name="Obraz 5" descr="OKLADKA_tresci_multimedialne_kodowanie_przetwarzanie_prezentac kopia.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71863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ymbol zastępczy numeru slajdu 4"/>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0A5C9717-B9B9-4C67-8CFC-AB0BA1663F0C}" type="slidenum">
              <a:rPr lang="pl-PL" altLang="pl-PL" sz="1400"/>
              <a:pPr eaLnBrk="1" hangingPunct="1"/>
              <a:t>2</a:t>
            </a:fld>
            <a:endParaRPr lang="pl-PL" altLang="pl-PL" sz="1400"/>
          </a:p>
        </p:txBody>
      </p:sp>
      <p:pic>
        <p:nvPicPr>
          <p:cNvPr id="3075" name="Picture 4" descr="slajddrug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Text Box 6"/>
          <p:cNvSpPr txBox="1">
            <a:spLocks noChangeArrowheads="1"/>
          </p:cNvSpPr>
          <p:nvPr/>
        </p:nvSpPr>
        <p:spPr bwMode="auto">
          <a:xfrm>
            <a:off x="179512" y="1268760"/>
            <a:ext cx="8136904"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pl-PL" altLang="pl-PL" sz="4000" b="1" dirty="0">
                <a:solidFill>
                  <a:schemeClr val="bg1"/>
                </a:solidFill>
                <a:latin typeface="Arial" pitchFamily="34" charset="0"/>
                <a:cs typeface="Arial" pitchFamily="34" charset="0"/>
              </a:rPr>
              <a:t>ZŁOTA LICZBA I JEJ WŁASNOŚCI</a:t>
            </a:r>
          </a:p>
          <a:p>
            <a:pPr eaLnBrk="1" hangingPunct="1"/>
            <a:endParaRPr lang="pl-PL" altLang="pl-PL" sz="4800" b="1" dirty="0">
              <a:solidFill>
                <a:schemeClr val="bg1"/>
              </a:solidFill>
              <a:latin typeface="Bookman Old Style" pitchFamily="18" charset="0"/>
            </a:endParaRPr>
          </a:p>
          <a:p>
            <a:pPr eaLnBrk="1" hangingPunct="1"/>
            <a:r>
              <a:rPr lang="pl-PL" altLang="pl-PL" sz="4000" dirty="0">
                <a:solidFill>
                  <a:schemeClr val="bg1"/>
                </a:solidFill>
                <a:latin typeface="Bookman Old Style" pitchFamily="18" charset="0"/>
              </a:rPr>
              <a:t>                      </a:t>
            </a:r>
            <a:endParaRPr lang="pl-PL" altLang="pl-PL" sz="3600" b="1" dirty="0">
              <a:solidFill>
                <a:schemeClr val="bg1"/>
              </a:solidFill>
              <a:latin typeface="Bookman Old Style" pitchFamily="18" charset="0"/>
            </a:endParaRPr>
          </a:p>
        </p:txBody>
      </p:sp>
      <p:sp>
        <p:nvSpPr>
          <p:cNvPr id="2" name="Prostokąt 1"/>
          <p:cNvSpPr/>
          <p:nvPr/>
        </p:nvSpPr>
        <p:spPr>
          <a:xfrm>
            <a:off x="2627784" y="4077120"/>
            <a:ext cx="4137284" cy="954107"/>
          </a:xfrm>
          <a:prstGeom prst="rect">
            <a:avLst/>
          </a:prstGeom>
        </p:spPr>
        <p:txBody>
          <a:bodyPr wrap="square">
            <a:spAutoFit/>
          </a:bodyPr>
          <a:lstStyle/>
          <a:p>
            <a:pPr algn="ctr"/>
            <a:r>
              <a:rPr lang="pl-PL" sz="2800" b="1" dirty="0" smtClean="0">
                <a:solidFill>
                  <a:schemeClr val="bg1"/>
                </a:solidFill>
                <a:latin typeface="Arial" pitchFamily="34" charset="0"/>
                <a:cs typeface="Arial" pitchFamily="34" charset="0"/>
              </a:rPr>
              <a:t>Agnieszka Rogalska</a:t>
            </a:r>
          </a:p>
          <a:p>
            <a:pPr algn="ctr"/>
            <a:r>
              <a:rPr lang="pl-PL" sz="2800" b="1" dirty="0" smtClean="0">
                <a:solidFill>
                  <a:schemeClr val="bg1"/>
                </a:solidFill>
                <a:latin typeface="Arial" pitchFamily="34" charset="0"/>
                <a:cs typeface="Arial" pitchFamily="34" charset="0"/>
              </a:rPr>
              <a:t>Bronisław </a:t>
            </a:r>
            <a:r>
              <a:rPr lang="pl-PL" sz="2800" b="1" dirty="0">
                <a:solidFill>
                  <a:schemeClr val="bg1"/>
                </a:solidFill>
                <a:latin typeface="Arial" pitchFamily="34" charset="0"/>
                <a:cs typeface="Arial" pitchFamily="34" charset="0"/>
              </a:rPr>
              <a:t>P</a:t>
            </a:r>
            <a:r>
              <a:rPr lang="pl-PL" sz="2800" b="1" dirty="0" smtClean="0">
                <a:solidFill>
                  <a:schemeClr val="bg1"/>
                </a:solidFill>
                <a:latin typeface="Arial" pitchFamily="34" charset="0"/>
                <a:cs typeface="Arial" pitchFamily="34" charset="0"/>
              </a:rPr>
              <a:t>abich</a:t>
            </a:r>
            <a:endParaRPr lang="pl-PL" sz="2800" b="1"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27250655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D5F3D1AE-D528-4E12-8695-FF8EFE342444}" type="slidenum">
              <a:rPr lang="pl-PL" altLang="pl-PL" sz="1400"/>
              <a:pPr eaLnBrk="1" hangingPunct="1"/>
              <a:t>3</a:t>
            </a:fld>
            <a:endParaRPr lang="pl-PL" altLang="pl-PL" sz="1400"/>
          </a:p>
        </p:txBody>
      </p:sp>
      <p:sp>
        <p:nvSpPr>
          <p:cNvPr id="4099" name="Rectangle 2"/>
          <p:cNvSpPr>
            <a:spLocks noGrp="1" noChangeArrowheads="1"/>
          </p:cNvSpPr>
          <p:nvPr>
            <p:ph type="ctrTitle"/>
          </p:nvPr>
        </p:nvSpPr>
        <p:spPr>
          <a:xfrm>
            <a:off x="323850" y="404813"/>
            <a:ext cx="8569325" cy="5545137"/>
          </a:xfrm>
        </p:spPr>
        <p:txBody>
          <a:bodyPr/>
          <a:lstStyle/>
          <a:p>
            <a:pPr algn="l" eaLnBrk="1" hangingPunct="1"/>
            <a:r>
              <a:rPr lang="pl-PL" altLang="pl-PL" sz="2400" i="1" dirty="0" smtClean="0">
                <a:latin typeface="Arial" charset="0"/>
              </a:rPr>
              <a:t>Geometria ma dwa wielkie skarby: </a:t>
            </a:r>
            <a:br>
              <a:rPr lang="pl-PL" altLang="pl-PL" sz="2400" i="1" dirty="0" smtClean="0">
                <a:latin typeface="Arial" charset="0"/>
              </a:rPr>
            </a:br>
            <a:r>
              <a:rPr lang="pl-PL" altLang="pl-PL" sz="2400" i="1" dirty="0" smtClean="0">
                <a:latin typeface="Arial" charset="0"/>
              </a:rPr>
              <a:t>jednym jest twierdzenie Pitagorasa, </a:t>
            </a:r>
            <a:br>
              <a:rPr lang="pl-PL" altLang="pl-PL" sz="2400" i="1" dirty="0" smtClean="0">
                <a:latin typeface="Arial" charset="0"/>
              </a:rPr>
            </a:br>
            <a:r>
              <a:rPr lang="pl-PL" altLang="pl-PL" sz="2400" i="1" dirty="0" smtClean="0">
                <a:latin typeface="Arial" charset="0"/>
              </a:rPr>
              <a:t>drugim złoty podział odcinka.</a:t>
            </a:r>
            <a:br>
              <a:rPr lang="pl-PL" altLang="pl-PL" sz="2400" i="1" dirty="0" smtClean="0">
                <a:latin typeface="Arial" charset="0"/>
              </a:rPr>
            </a:br>
            <a:r>
              <a:rPr lang="pl-PL" altLang="pl-PL" sz="2400" i="1" dirty="0" smtClean="0">
                <a:latin typeface="Arial" charset="0"/>
              </a:rPr>
              <a:t>Miarą pierwszego jest złoto,</a:t>
            </a:r>
            <a:br>
              <a:rPr lang="pl-PL" altLang="pl-PL" sz="2400" i="1" dirty="0" smtClean="0">
                <a:latin typeface="Arial" charset="0"/>
              </a:rPr>
            </a:br>
            <a:r>
              <a:rPr lang="pl-PL" altLang="pl-PL" sz="2400" i="1" dirty="0" smtClean="0">
                <a:latin typeface="Arial" charset="0"/>
              </a:rPr>
              <a:t>wartość drugiego można mierzyć </a:t>
            </a:r>
            <a:br>
              <a:rPr lang="pl-PL" altLang="pl-PL" sz="2400" i="1" dirty="0" smtClean="0">
                <a:latin typeface="Arial" charset="0"/>
              </a:rPr>
            </a:br>
            <a:r>
              <a:rPr lang="pl-PL" altLang="pl-PL" sz="2400" i="1" dirty="0" smtClean="0">
                <a:latin typeface="Arial" charset="0"/>
              </a:rPr>
              <a:t>kamieniami szlachetnymi</a:t>
            </a:r>
            <a:r>
              <a:rPr lang="pl-PL" altLang="pl-PL" sz="2400" i="1" dirty="0" smtClean="0">
                <a:latin typeface="Arial" charset="0"/>
                <a:cs typeface="Times New Roman" pitchFamily="18" charset="0"/>
              </a:rPr>
              <a:t/>
            </a:r>
            <a:br>
              <a:rPr lang="pl-PL" altLang="pl-PL" sz="2400" i="1" dirty="0" smtClean="0">
                <a:latin typeface="Arial" charset="0"/>
                <a:cs typeface="Times New Roman" pitchFamily="18" charset="0"/>
              </a:rPr>
            </a:br>
            <a:r>
              <a:rPr lang="pl-PL" altLang="pl-PL" sz="2400" i="1" dirty="0" smtClean="0">
                <a:latin typeface="Arial" charset="0"/>
              </a:rPr>
              <a:t/>
            </a:r>
            <a:br>
              <a:rPr lang="pl-PL" altLang="pl-PL" sz="2400" i="1" dirty="0" smtClean="0">
                <a:latin typeface="Arial" charset="0"/>
              </a:rPr>
            </a:br>
            <a:r>
              <a:rPr lang="pl-PL" altLang="pl-PL" sz="4000" i="1" dirty="0" smtClean="0">
                <a:latin typeface="Arial" charset="0"/>
              </a:rPr>
              <a:t/>
            </a:r>
            <a:br>
              <a:rPr lang="pl-PL" altLang="pl-PL" sz="4000" i="1" dirty="0" smtClean="0">
                <a:latin typeface="Arial" charset="0"/>
              </a:rPr>
            </a:br>
            <a:r>
              <a:rPr lang="pl-PL" altLang="pl-PL" sz="4000" i="1" dirty="0" smtClean="0">
                <a:latin typeface="Arial" charset="0"/>
              </a:rPr>
              <a:t>                  			</a:t>
            </a:r>
            <a:r>
              <a:rPr lang="pl-PL" altLang="pl-PL" sz="2000" i="1" dirty="0" smtClean="0">
                <a:latin typeface="Arial" charset="0"/>
              </a:rPr>
              <a:t>Johannes Kepler (1571-1630)</a:t>
            </a:r>
          </a:p>
        </p:txBody>
      </p:sp>
    </p:spTree>
    <p:extLst>
      <p:ext uri="{BB962C8B-B14F-4D97-AF65-F5344CB8AC3E}">
        <p14:creationId xmlns:p14="http://schemas.microsoft.com/office/powerpoint/2010/main" val="18690915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908720"/>
            <a:ext cx="8229600" cy="5217443"/>
          </a:xfrm>
        </p:spPr>
        <p:txBody>
          <a:bodyPr/>
          <a:lstStyle/>
          <a:p>
            <a:pPr marL="0" indent="0" algn="ctr">
              <a:buNone/>
            </a:pPr>
            <a:endParaRPr lang="pl-PL" dirty="0" smtClean="0"/>
          </a:p>
          <a:p>
            <a:pPr algn="ctr" fontAlgn="base">
              <a:spcBef>
                <a:spcPct val="0"/>
              </a:spcBef>
              <a:spcAft>
                <a:spcPct val="0"/>
              </a:spcAft>
              <a:buNone/>
            </a:pPr>
            <a:endParaRPr lang="pl-PL" sz="4000" b="1" dirty="0" smtClean="0"/>
          </a:p>
          <a:p>
            <a:pPr algn="ctr" fontAlgn="base">
              <a:spcBef>
                <a:spcPct val="0"/>
              </a:spcBef>
              <a:spcAft>
                <a:spcPct val="0"/>
              </a:spcAft>
              <a:buNone/>
            </a:pPr>
            <a:endParaRPr lang="pl-PL" sz="2000" b="1" dirty="0"/>
          </a:p>
          <a:p>
            <a:pPr algn="ctr" fontAlgn="base">
              <a:spcBef>
                <a:spcPct val="0"/>
              </a:spcBef>
              <a:spcAft>
                <a:spcPct val="0"/>
              </a:spcAft>
              <a:buNone/>
            </a:pPr>
            <a:r>
              <a:rPr lang="pl-PL" sz="4000" b="1" dirty="0">
                <a:latin typeface="Arial" pitchFamily="34" charset="0"/>
                <a:cs typeface="Arial" pitchFamily="34" charset="0"/>
              </a:rPr>
              <a:t>LEKCJA 1</a:t>
            </a:r>
          </a:p>
          <a:p>
            <a:pPr algn="ctr" fontAlgn="base">
              <a:spcBef>
                <a:spcPct val="0"/>
              </a:spcBef>
              <a:spcAft>
                <a:spcPct val="0"/>
              </a:spcAft>
              <a:buNone/>
            </a:pPr>
            <a:r>
              <a:rPr lang="pl-PL" sz="4000" b="1" dirty="0">
                <a:latin typeface="Arial" pitchFamily="34" charset="0"/>
                <a:cs typeface="Arial" pitchFamily="34" charset="0"/>
              </a:rPr>
              <a:t>ZŁOTY PODZIAŁ I JEGO WŁASNOŚCI</a:t>
            </a:r>
          </a:p>
          <a:p>
            <a:pPr algn="ctr" fontAlgn="base">
              <a:spcBef>
                <a:spcPct val="0"/>
              </a:spcBef>
              <a:spcAft>
                <a:spcPct val="0"/>
              </a:spcAft>
              <a:buNone/>
            </a:pPr>
            <a:endParaRPr lang="pl-PL" sz="4000" b="1" dirty="0"/>
          </a:p>
        </p:txBody>
      </p:sp>
    </p:spTree>
    <p:extLst>
      <p:ext uri="{BB962C8B-B14F-4D97-AF65-F5344CB8AC3E}">
        <p14:creationId xmlns:p14="http://schemas.microsoft.com/office/powerpoint/2010/main" val="2199507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87F9AEBA-EEAD-4D15-A1E8-B27ADFFE5725}" type="slidenum">
              <a:rPr lang="pl-PL" altLang="pl-PL" sz="1400"/>
              <a:pPr eaLnBrk="1" hangingPunct="1"/>
              <a:t>5</a:t>
            </a:fld>
            <a:endParaRPr lang="pl-PL" altLang="pl-PL" sz="1400"/>
          </a:p>
        </p:txBody>
      </p:sp>
      <p:sp>
        <p:nvSpPr>
          <p:cNvPr id="5123" name="Rectangle 5"/>
          <p:cNvSpPr>
            <a:spLocks noGrp="1" noChangeArrowheads="1"/>
          </p:cNvSpPr>
          <p:nvPr>
            <p:ph type="subTitle" idx="1"/>
          </p:nvPr>
        </p:nvSpPr>
        <p:spPr>
          <a:xfrm>
            <a:off x="250825" y="404813"/>
            <a:ext cx="8642350" cy="1871662"/>
          </a:xfrm>
        </p:spPr>
        <p:txBody>
          <a:bodyPr/>
          <a:lstStyle/>
          <a:p>
            <a:pPr algn="l" eaLnBrk="1" hangingPunct="1"/>
            <a:r>
              <a:rPr lang="pl-PL" altLang="pl-PL" sz="2000" dirty="0" smtClean="0">
                <a:solidFill>
                  <a:schemeClr val="tx1"/>
                </a:solidFill>
                <a:latin typeface="Arial" charset="0"/>
              </a:rPr>
              <a:t>Złota liczba związana jest ze szczególnym podziałem odcinka, który, jak się okazuje, występuje w otaczającym nas świecie niemal w każdym  miejscu.</a:t>
            </a:r>
          </a:p>
          <a:p>
            <a:pPr algn="l" eaLnBrk="1" hangingPunct="1"/>
            <a:r>
              <a:rPr lang="pl-PL" altLang="pl-PL" sz="2000" dirty="0" smtClean="0">
                <a:solidFill>
                  <a:schemeClr val="tx1"/>
                </a:solidFill>
                <a:latin typeface="Arial" charset="0"/>
              </a:rPr>
              <a:t>Ta unikatowa liczba ma również unikalne własności matematyczne i ciągle jest odkrywana w najmniej spodziewanych miejscach.</a:t>
            </a:r>
            <a:r>
              <a:rPr lang="pl-PL" altLang="pl-PL" sz="2000" dirty="0" smtClean="0">
                <a:solidFill>
                  <a:schemeClr val="tx1"/>
                </a:solidFill>
              </a:rPr>
              <a:t> </a:t>
            </a:r>
          </a:p>
        </p:txBody>
      </p:sp>
      <p:sp>
        <p:nvSpPr>
          <p:cNvPr id="5124" name="Rectangle 6"/>
          <p:cNvSpPr>
            <a:spLocks noGrp="1" noChangeArrowheads="1"/>
          </p:cNvSpPr>
          <p:nvPr>
            <p:ph type="ctrTitle"/>
          </p:nvPr>
        </p:nvSpPr>
        <p:spPr>
          <a:xfrm>
            <a:off x="0" y="2565400"/>
            <a:ext cx="9144000" cy="1800225"/>
          </a:xfrm>
          <a:noFill/>
        </p:spPr>
        <p:txBody>
          <a:bodyPr/>
          <a:lstStyle/>
          <a:p>
            <a:pPr eaLnBrk="1" hangingPunct="1"/>
            <a:r>
              <a:rPr lang="pl-PL" altLang="pl-PL" sz="2000" i="1" dirty="0" smtClean="0">
                <a:solidFill>
                  <a:schemeClr val="tx1"/>
                </a:solidFill>
                <a:latin typeface="Arial" charset="0"/>
              </a:rPr>
              <a:t>Odcinek podzielony jest punktem P w złoty sposób, </a:t>
            </a:r>
            <a:br>
              <a:rPr lang="pl-PL" altLang="pl-PL" sz="2000" i="1" dirty="0" smtClean="0">
                <a:solidFill>
                  <a:schemeClr val="tx1"/>
                </a:solidFill>
                <a:latin typeface="Arial" charset="0"/>
              </a:rPr>
            </a:br>
            <a:r>
              <a:rPr lang="pl-PL" altLang="pl-PL" sz="2000" i="1" dirty="0" smtClean="0">
                <a:solidFill>
                  <a:schemeClr val="tx1"/>
                </a:solidFill>
                <a:latin typeface="Arial" charset="0"/>
              </a:rPr>
              <a:t>jeśli punkt P dzieli go na dwa odcinki: dłuższy i krótszy w ten sposób, </a:t>
            </a:r>
            <a:br>
              <a:rPr lang="pl-PL" altLang="pl-PL" sz="2000" i="1" dirty="0" smtClean="0">
                <a:solidFill>
                  <a:schemeClr val="tx1"/>
                </a:solidFill>
                <a:latin typeface="Arial" charset="0"/>
              </a:rPr>
            </a:br>
            <a:r>
              <a:rPr lang="pl-PL" altLang="pl-PL" sz="2000" i="1" dirty="0" smtClean="0">
                <a:solidFill>
                  <a:schemeClr val="tx1"/>
                </a:solidFill>
                <a:latin typeface="Arial" charset="0"/>
              </a:rPr>
              <a:t>by długość dłuższego miała się tak do długości krótszego,</a:t>
            </a:r>
            <a:br>
              <a:rPr lang="pl-PL" altLang="pl-PL" sz="2000" i="1" dirty="0" smtClean="0">
                <a:solidFill>
                  <a:schemeClr val="tx1"/>
                </a:solidFill>
                <a:latin typeface="Arial" charset="0"/>
              </a:rPr>
            </a:br>
            <a:r>
              <a:rPr lang="pl-PL" altLang="pl-PL" sz="2000" i="1" dirty="0" smtClean="0">
                <a:solidFill>
                  <a:schemeClr val="tx1"/>
                </a:solidFill>
                <a:latin typeface="Arial" charset="0"/>
              </a:rPr>
              <a:t> jak długość całego do długości dłuższego.</a:t>
            </a:r>
            <a:r>
              <a:rPr lang="pl-PL" altLang="pl-PL" sz="2000" i="1" dirty="0" smtClean="0">
                <a:latin typeface="Arial" charset="0"/>
              </a:rPr>
              <a:t> </a:t>
            </a:r>
            <a:r>
              <a:rPr lang="pl-PL" altLang="pl-PL" sz="2000" dirty="0" smtClean="0">
                <a:latin typeface="Arial" charset="0"/>
              </a:rPr>
              <a:t/>
            </a:r>
            <a:br>
              <a:rPr lang="pl-PL" altLang="pl-PL" sz="2000" dirty="0" smtClean="0">
                <a:latin typeface="Arial" charset="0"/>
              </a:rPr>
            </a:br>
            <a:endParaRPr lang="pl-PL" altLang="pl-PL" sz="2000" dirty="0" smtClean="0">
              <a:latin typeface="Arial" charset="0"/>
            </a:endParaRPr>
          </a:p>
        </p:txBody>
      </p:sp>
      <p:pic>
        <p:nvPicPr>
          <p:cNvPr id="5125"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4797425"/>
            <a:ext cx="6238875"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094244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C1DA9109-BD51-422A-81D1-9860B16B3992}" type="slidenum">
              <a:rPr lang="pl-PL" altLang="pl-PL" sz="1400"/>
              <a:pPr eaLnBrk="1" hangingPunct="1"/>
              <a:t>6</a:t>
            </a:fld>
            <a:endParaRPr lang="pl-PL" altLang="pl-PL" sz="1400"/>
          </a:p>
        </p:txBody>
      </p:sp>
      <p:sp>
        <p:nvSpPr>
          <p:cNvPr id="6147" name="Rectangle 3"/>
          <p:cNvSpPr>
            <a:spLocks noGrp="1" noChangeArrowheads="1"/>
          </p:cNvSpPr>
          <p:nvPr>
            <p:ph type="subTitle" idx="1"/>
          </p:nvPr>
        </p:nvSpPr>
        <p:spPr>
          <a:xfrm>
            <a:off x="323850" y="4365625"/>
            <a:ext cx="8458200" cy="914400"/>
          </a:xfrm>
        </p:spPr>
        <p:txBody>
          <a:bodyPr/>
          <a:lstStyle/>
          <a:p>
            <a:pPr eaLnBrk="1" hangingPunct="1"/>
            <a:r>
              <a:rPr lang="pl-PL" altLang="pl-PL" sz="2000" i="1" smtClean="0">
                <a:latin typeface="Arial" charset="0"/>
              </a:rPr>
              <a:t>Przyjmijmy w tym odcinku: x = AP , oraz PB = 1</a:t>
            </a:r>
          </a:p>
        </p:txBody>
      </p:sp>
      <p:pic>
        <p:nvPicPr>
          <p:cNvPr id="6148" name="Picture 4" descr="rys_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404813"/>
            <a:ext cx="8229600" cy="347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77345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ymbol zastępczy numeru slajdu 7"/>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EE29A5E-FF83-4DE1-9818-EEE495DA4760}" type="slidenum">
              <a:rPr lang="pl-PL" altLang="pl-PL" sz="1400"/>
              <a:pPr eaLnBrk="1" hangingPunct="1"/>
              <a:t>7</a:t>
            </a:fld>
            <a:endParaRPr lang="pl-PL" altLang="pl-PL" sz="1400"/>
          </a:p>
        </p:txBody>
      </p:sp>
      <p:sp>
        <p:nvSpPr>
          <p:cNvPr id="7171" name="Rectangle 3"/>
          <p:cNvSpPr>
            <a:spLocks noGrp="1" noChangeArrowheads="1"/>
          </p:cNvSpPr>
          <p:nvPr>
            <p:ph type="body" sz="half" idx="1"/>
          </p:nvPr>
        </p:nvSpPr>
        <p:spPr>
          <a:xfrm>
            <a:off x="250825" y="0"/>
            <a:ext cx="8642350" cy="6248400"/>
          </a:xfrm>
        </p:spPr>
        <p:txBody>
          <a:bodyPr/>
          <a:lstStyle/>
          <a:p>
            <a:pPr eaLnBrk="1" hangingPunct="1">
              <a:buFontTx/>
              <a:buNone/>
            </a:pPr>
            <a:endParaRPr lang="pl-PL" altLang="pl-PL" sz="2800" dirty="0" smtClean="0"/>
          </a:p>
          <a:p>
            <a:pPr eaLnBrk="1" hangingPunct="1">
              <a:buFontTx/>
              <a:buNone/>
            </a:pPr>
            <a:r>
              <a:rPr lang="pl-PL" altLang="pl-PL" sz="2000" dirty="0" smtClean="0">
                <a:latin typeface="Arial" charset="0"/>
              </a:rPr>
              <a:t>Otrzymamy wówczas równanie:</a:t>
            </a:r>
          </a:p>
          <a:p>
            <a:pPr eaLnBrk="1" hangingPunct="1">
              <a:buFontTx/>
              <a:buNone/>
            </a:pPr>
            <a:endParaRPr lang="pl-PL" altLang="pl-PL" sz="2000" dirty="0" smtClean="0">
              <a:latin typeface="Arial" charset="0"/>
            </a:endParaRPr>
          </a:p>
          <a:p>
            <a:pPr eaLnBrk="1" hangingPunct="1">
              <a:buFontTx/>
              <a:buNone/>
            </a:pPr>
            <a:r>
              <a:rPr lang="pl-PL" altLang="pl-PL" sz="2000" dirty="0" smtClean="0">
                <a:latin typeface="Arial" charset="0"/>
              </a:rPr>
              <a:t>z którego wynika że:                                                                  (*)</a:t>
            </a:r>
          </a:p>
          <a:p>
            <a:pPr eaLnBrk="1" hangingPunct="1">
              <a:buFontTx/>
              <a:buNone/>
            </a:pPr>
            <a:endParaRPr lang="pl-PL" altLang="pl-PL" sz="2000" dirty="0" smtClean="0">
              <a:latin typeface="Arial" charset="0"/>
            </a:endParaRPr>
          </a:p>
          <a:p>
            <a:pPr eaLnBrk="1" hangingPunct="1">
              <a:buFontTx/>
              <a:buNone/>
            </a:pPr>
            <a:endParaRPr lang="pl-PL" altLang="pl-PL" sz="2000" dirty="0" smtClean="0">
              <a:latin typeface="Arial" charset="0"/>
            </a:endParaRPr>
          </a:p>
          <a:p>
            <a:pPr eaLnBrk="1" hangingPunct="1">
              <a:buFontTx/>
              <a:buNone/>
            </a:pPr>
            <a:r>
              <a:rPr lang="pl-PL" altLang="pl-PL" sz="2000" dirty="0" smtClean="0">
                <a:latin typeface="Arial" charset="0"/>
              </a:rPr>
              <a:t>Rozwiązaniem są dwie liczby</a:t>
            </a:r>
          </a:p>
          <a:p>
            <a:pPr eaLnBrk="1" hangingPunct="1">
              <a:buFontTx/>
              <a:buNone/>
            </a:pPr>
            <a:endParaRPr lang="pl-PL" altLang="pl-PL" sz="2000" dirty="0" smtClean="0">
              <a:latin typeface="Arial" charset="0"/>
            </a:endParaRPr>
          </a:p>
          <a:p>
            <a:pPr eaLnBrk="1" hangingPunct="1">
              <a:buFontTx/>
              <a:buNone/>
            </a:pPr>
            <a:endParaRPr lang="pl-PL" altLang="pl-PL" sz="2000" dirty="0" smtClean="0">
              <a:latin typeface="Arial" charset="0"/>
            </a:endParaRPr>
          </a:p>
          <a:p>
            <a:pPr eaLnBrk="1" hangingPunct="1">
              <a:buFontTx/>
              <a:buNone/>
            </a:pPr>
            <a:r>
              <a:rPr lang="pl-PL" altLang="pl-PL" sz="2000" dirty="0" smtClean="0">
                <a:latin typeface="Arial" charset="0"/>
              </a:rPr>
              <a:t>Pierwsza z nich – ta dodatnia, jest złotą liczbą.</a:t>
            </a:r>
          </a:p>
          <a:p>
            <a:pPr eaLnBrk="1" hangingPunct="1">
              <a:buFontTx/>
              <a:buNone/>
            </a:pPr>
            <a:r>
              <a:rPr lang="pl-PL" altLang="pl-PL" sz="2000" dirty="0" smtClean="0">
                <a:latin typeface="Arial" charset="0"/>
              </a:rPr>
              <a:t>Złotą liczbę oznaczamy symbolem </a:t>
            </a:r>
            <a:r>
              <a:rPr lang="pl-PL" altLang="pl-PL" sz="2000" dirty="0" smtClean="0">
                <a:latin typeface="Arial" charset="0"/>
                <a:sym typeface="Symbol" pitchFamily="18" charset="2"/>
              </a:rPr>
              <a:t>.</a:t>
            </a:r>
          </a:p>
          <a:p>
            <a:pPr eaLnBrk="1" hangingPunct="1">
              <a:buFontTx/>
              <a:buNone/>
            </a:pPr>
            <a:endParaRPr lang="pl-PL" altLang="pl-PL" sz="2000" dirty="0" smtClean="0">
              <a:latin typeface="Arial" charset="0"/>
              <a:sym typeface="Symbol" pitchFamily="18" charset="2"/>
            </a:endParaRPr>
          </a:p>
          <a:p>
            <a:pPr eaLnBrk="1" hangingPunct="1">
              <a:buFontTx/>
              <a:buNone/>
            </a:pPr>
            <a:r>
              <a:rPr lang="pl-PL" altLang="pl-PL" sz="2000" dirty="0" smtClean="0">
                <a:latin typeface="Arial" charset="0"/>
                <a:sym typeface="Symbol" pitchFamily="18" charset="2"/>
              </a:rPr>
              <a:t>Zatem</a:t>
            </a:r>
          </a:p>
          <a:p>
            <a:pPr eaLnBrk="1" hangingPunct="1">
              <a:buFontTx/>
              <a:buNone/>
            </a:pPr>
            <a:endParaRPr lang="pl-PL" altLang="pl-PL" sz="2000" dirty="0" smtClean="0">
              <a:latin typeface="Arial" charset="0"/>
              <a:sym typeface="Symbol" pitchFamily="18" charset="2"/>
            </a:endParaRPr>
          </a:p>
          <a:p>
            <a:pPr eaLnBrk="1" hangingPunct="1">
              <a:buFontTx/>
              <a:buNone/>
            </a:pPr>
            <a:r>
              <a:rPr lang="pl-PL" altLang="pl-PL" sz="2000" dirty="0" smtClean="0">
                <a:latin typeface="Arial" charset="0"/>
                <a:sym typeface="Symbol" pitchFamily="18" charset="2"/>
              </a:rPr>
              <a:t>Liczba ta spełnia oczywiście równanie (*), czyli </a:t>
            </a:r>
          </a:p>
          <a:p>
            <a:pPr eaLnBrk="1" hangingPunct="1">
              <a:buFontTx/>
              <a:buNone/>
            </a:pPr>
            <a:endParaRPr lang="pl-PL" altLang="pl-PL" sz="2000" dirty="0" smtClean="0">
              <a:latin typeface="Arial" charset="0"/>
            </a:endParaRPr>
          </a:p>
        </p:txBody>
      </p:sp>
      <p:graphicFrame>
        <p:nvGraphicFramePr>
          <p:cNvPr id="7172" name="Object 4"/>
          <p:cNvGraphicFramePr>
            <a:graphicFrameLocks noGrp="1" noChangeAspect="1"/>
          </p:cNvGraphicFramePr>
          <p:nvPr>
            <p:ph sz="quarter" idx="2"/>
          </p:nvPr>
        </p:nvGraphicFramePr>
        <p:xfrm>
          <a:off x="4211638" y="260350"/>
          <a:ext cx="1079500" cy="712788"/>
        </p:xfrm>
        <a:graphic>
          <a:graphicData uri="http://schemas.openxmlformats.org/presentationml/2006/ole">
            <mc:AlternateContent xmlns:mc="http://schemas.openxmlformats.org/markup-compatibility/2006">
              <mc:Choice xmlns:v="urn:schemas-microsoft-com:vml" Requires="v">
                <p:oleObj spid="_x0000_s1093" name="Równanie" r:id="rId3" imgW="596641" imgH="393529" progId="Equation.3">
                  <p:embed/>
                </p:oleObj>
              </mc:Choice>
              <mc:Fallback>
                <p:oleObj name="Równanie" r:id="rId3" imgW="596641" imgH="393529"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638" y="260350"/>
                        <a:ext cx="1079500" cy="7127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174" name="Object 10"/>
          <p:cNvGraphicFramePr>
            <a:graphicFrameLocks noChangeAspect="1"/>
          </p:cNvGraphicFramePr>
          <p:nvPr/>
        </p:nvGraphicFramePr>
        <p:xfrm>
          <a:off x="3708400" y="1268413"/>
          <a:ext cx="1558925" cy="388937"/>
        </p:xfrm>
        <a:graphic>
          <a:graphicData uri="http://schemas.openxmlformats.org/presentationml/2006/ole">
            <mc:AlternateContent xmlns:mc="http://schemas.openxmlformats.org/markup-compatibility/2006">
              <mc:Choice xmlns:v="urn:schemas-microsoft-com:vml" Requires="v">
                <p:oleObj spid="_x0000_s1094" name="Równanie" r:id="rId5" imgW="812447" imgH="203112" progId="Equation.3">
                  <p:embed/>
                </p:oleObj>
              </mc:Choice>
              <mc:Fallback>
                <p:oleObj name="Równanie" r:id="rId5" imgW="812447" imgH="203112"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08400" y="1268413"/>
                        <a:ext cx="1558925" cy="3889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175" name="Object 11"/>
          <p:cNvGraphicFramePr>
            <a:graphicFrameLocks noChangeAspect="1"/>
          </p:cNvGraphicFramePr>
          <p:nvPr/>
        </p:nvGraphicFramePr>
        <p:xfrm>
          <a:off x="4140200" y="2060575"/>
          <a:ext cx="1265238" cy="766763"/>
        </p:xfrm>
        <a:graphic>
          <a:graphicData uri="http://schemas.openxmlformats.org/presentationml/2006/ole">
            <mc:AlternateContent xmlns:mc="http://schemas.openxmlformats.org/markup-compatibility/2006">
              <mc:Choice xmlns:v="urn:schemas-microsoft-com:vml" Requires="v">
                <p:oleObj spid="_x0000_s1095" name="Równanie" r:id="rId7" imgW="710891" imgH="431613" progId="Equation.3">
                  <p:embed/>
                </p:oleObj>
              </mc:Choice>
              <mc:Fallback>
                <p:oleObj name="Równanie" r:id="rId7" imgW="710891" imgH="431613"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40200" y="2060575"/>
                        <a:ext cx="1265238" cy="766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176" name="Object 12"/>
          <p:cNvGraphicFramePr>
            <a:graphicFrameLocks noChangeAspect="1"/>
          </p:cNvGraphicFramePr>
          <p:nvPr/>
        </p:nvGraphicFramePr>
        <p:xfrm>
          <a:off x="6011863" y="2060575"/>
          <a:ext cx="1408112" cy="854075"/>
        </p:xfrm>
        <a:graphic>
          <a:graphicData uri="http://schemas.openxmlformats.org/presentationml/2006/ole">
            <mc:AlternateContent xmlns:mc="http://schemas.openxmlformats.org/markup-compatibility/2006">
              <mc:Choice xmlns:v="urn:schemas-microsoft-com:vml" Requires="v">
                <p:oleObj spid="_x0000_s1096" name="Równanie" r:id="rId9" imgW="710891" imgH="431613" progId="Equation.3">
                  <p:embed/>
                </p:oleObj>
              </mc:Choice>
              <mc:Fallback>
                <p:oleObj name="Równanie" r:id="rId9" imgW="710891" imgH="431613"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011863" y="2060575"/>
                        <a:ext cx="1408112" cy="8540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177" name="Object 14"/>
          <p:cNvGraphicFramePr>
            <a:graphicFrameLocks noChangeAspect="1"/>
          </p:cNvGraphicFramePr>
          <p:nvPr>
            <p:extLst>
              <p:ext uri="{D42A27DB-BD31-4B8C-83A1-F6EECF244321}">
                <p14:modId xmlns:p14="http://schemas.microsoft.com/office/powerpoint/2010/main" val="2064493138"/>
              </p:ext>
            </p:extLst>
          </p:nvPr>
        </p:nvGraphicFramePr>
        <p:xfrm>
          <a:off x="1835696" y="4293096"/>
          <a:ext cx="1152525" cy="700088"/>
        </p:xfrm>
        <a:graphic>
          <a:graphicData uri="http://schemas.openxmlformats.org/presentationml/2006/ole">
            <mc:AlternateContent xmlns:mc="http://schemas.openxmlformats.org/markup-compatibility/2006">
              <mc:Choice xmlns:v="urn:schemas-microsoft-com:vml" Requires="v">
                <p:oleObj spid="_x0000_s1097" name="Równanie" r:id="rId11" imgW="710891" imgH="431613" progId="Equation.3">
                  <p:embed/>
                </p:oleObj>
              </mc:Choice>
              <mc:Fallback>
                <p:oleObj name="Równanie" r:id="rId11" imgW="710891" imgH="431613"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835696" y="4293096"/>
                        <a:ext cx="1152525" cy="7000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178" name="Object 15"/>
          <p:cNvGraphicFramePr>
            <a:graphicFrameLocks noChangeAspect="1"/>
          </p:cNvGraphicFramePr>
          <p:nvPr>
            <p:extLst>
              <p:ext uri="{D42A27DB-BD31-4B8C-83A1-F6EECF244321}">
                <p14:modId xmlns:p14="http://schemas.microsoft.com/office/powerpoint/2010/main" val="3425218591"/>
              </p:ext>
            </p:extLst>
          </p:nvPr>
        </p:nvGraphicFramePr>
        <p:xfrm>
          <a:off x="6156176" y="5085184"/>
          <a:ext cx="1871662" cy="508000"/>
        </p:xfrm>
        <a:graphic>
          <a:graphicData uri="http://schemas.openxmlformats.org/presentationml/2006/ole">
            <mc:AlternateContent xmlns:mc="http://schemas.openxmlformats.org/markup-compatibility/2006">
              <mc:Choice xmlns:v="urn:schemas-microsoft-com:vml" Requires="v">
                <p:oleObj spid="_x0000_s1098" name="Równanie" r:id="rId13" imgW="888840" imgH="203040" progId="Equation.3">
                  <p:embed/>
                </p:oleObj>
              </mc:Choice>
              <mc:Fallback>
                <p:oleObj name="Równanie" r:id="rId13" imgW="888840" imgH="203040" progId="Equation.3">
                  <p:embed/>
                  <p:pic>
                    <p:nvPicPr>
                      <p:cNvPr id="0" name=""/>
                      <p:cNvPicPr>
                        <a:picLocks noChangeAspect="1" noChangeArrowheads="1"/>
                      </p:cNvPicPr>
                      <p:nvPr/>
                    </p:nvPicPr>
                    <p:blipFill>
                      <a:blip r:embed="rId14"/>
                      <a:srcRect/>
                      <a:stretch>
                        <a:fillRect/>
                      </a:stretch>
                    </p:blipFill>
                    <p:spPr bwMode="auto">
                      <a:xfrm>
                        <a:off x="6156176" y="5085184"/>
                        <a:ext cx="1871662"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348669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D9537FC1-778A-419D-BB18-DB9BD6CB70DB}" type="slidenum">
              <a:rPr lang="pl-PL" altLang="pl-PL" sz="1400"/>
              <a:pPr eaLnBrk="1" hangingPunct="1"/>
              <a:t>8</a:t>
            </a:fld>
            <a:endParaRPr lang="pl-PL" altLang="pl-PL" sz="1400"/>
          </a:p>
        </p:txBody>
      </p:sp>
      <p:sp>
        <p:nvSpPr>
          <p:cNvPr id="8195" name="Rectangle 3"/>
          <p:cNvSpPr>
            <a:spLocks noGrp="1" noChangeArrowheads="1"/>
          </p:cNvSpPr>
          <p:nvPr>
            <p:ph type="body" idx="1"/>
          </p:nvPr>
        </p:nvSpPr>
        <p:spPr>
          <a:xfrm>
            <a:off x="107504" y="333375"/>
            <a:ext cx="9036496" cy="5762625"/>
          </a:xfrm>
        </p:spPr>
        <p:txBody>
          <a:bodyPr/>
          <a:lstStyle/>
          <a:p>
            <a:pPr eaLnBrk="1" hangingPunct="1">
              <a:buFontTx/>
              <a:buNone/>
            </a:pPr>
            <a:r>
              <a:rPr lang="pl-PL" altLang="pl-PL" sz="2000" dirty="0" smtClean="0">
                <a:latin typeface="Arial" charset="0"/>
              </a:rPr>
              <a:t>Oto przybliżona wartość złotej liczby:</a:t>
            </a:r>
          </a:p>
          <a:p>
            <a:pPr algn="ctr" eaLnBrk="1" hangingPunct="1">
              <a:buFontTx/>
              <a:buNone/>
            </a:pPr>
            <a:r>
              <a:rPr lang="pl-PL" altLang="pl-PL" sz="4000" b="1" dirty="0" smtClean="0">
                <a:solidFill>
                  <a:srgbClr val="FF3300"/>
                </a:solidFill>
              </a:rPr>
              <a:t>1.61803398874989</a:t>
            </a:r>
          </a:p>
        </p:txBody>
      </p:sp>
      <p:sp>
        <p:nvSpPr>
          <p:cNvPr id="8196" name="Rectangle 5"/>
          <p:cNvSpPr>
            <a:spLocks noChangeArrowheads="1"/>
          </p:cNvSpPr>
          <p:nvPr/>
        </p:nvSpPr>
        <p:spPr bwMode="auto">
          <a:xfrm>
            <a:off x="179512" y="2060575"/>
            <a:ext cx="8964488" cy="431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90000"/>
              </a:lnSpc>
              <a:spcBef>
                <a:spcPct val="20000"/>
              </a:spcBef>
            </a:pPr>
            <a:r>
              <a:rPr lang="pl-PL" altLang="pl-PL" sz="2000" dirty="0">
                <a:latin typeface="Arial" charset="0"/>
              </a:rPr>
              <a:t>złota liczba</a:t>
            </a:r>
            <a:r>
              <a:rPr lang="pl-PL" altLang="pl-PL" sz="2000" dirty="0">
                <a:latin typeface="Symbol" pitchFamily="18" charset="2"/>
              </a:rPr>
              <a:t> </a:t>
            </a:r>
            <a:r>
              <a:rPr lang="pl-PL" altLang="pl-PL" sz="2000" dirty="0">
                <a:latin typeface="Arial" charset="0"/>
              </a:rPr>
              <a:t>w innych językach nosi nazwę:</a:t>
            </a:r>
            <a:endParaRPr lang="pl-PL" altLang="pl-PL" sz="2000" dirty="0"/>
          </a:p>
          <a:p>
            <a:pPr>
              <a:lnSpc>
                <a:spcPct val="90000"/>
              </a:lnSpc>
              <a:spcBef>
                <a:spcPct val="20000"/>
              </a:spcBef>
            </a:pPr>
            <a:endParaRPr lang="pl-PL" altLang="pl-PL" sz="2000" dirty="0"/>
          </a:p>
          <a:p>
            <a:pPr>
              <a:lnSpc>
                <a:spcPct val="90000"/>
              </a:lnSpc>
              <a:spcBef>
                <a:spcPct val="20000"/>
              </a:spcBef>
            </a:pPr>
            <a:r>
              <a:rPr lang="pl-PL" altLang="pl-PL" sz="2000" dirty="0">
                <a:latin typeface="Arial" charset="0"/>
              </a:rPr>
              <a:t>punkt najlepszego podziału </a:t>
            </a:r>
            <a:r>
              <a:rPr lang="pl-PL" altLang="pl-PL" sz="2000" dirty="0" smtClean="0">
                <a:latin typeface="Arial" charset="0"/>
              </a:rPr>
              <a:t>– </a:t>
            </a:r>
            <a:r>
              <a:rPr lang="pl-PL" altLang="pl-PL" sz="2000" dirty="0">
                <a:latin typeface="Arial" charset="0"/>
              </a:rPr>
              <a:t>Euklides - ok. 300 </a:t>
            </a:r>
            <a:r>
              <a:rPr lang="pl-PL" altLang="pl-PL" sz="2000" dirty="0" smtClean="0">
                <a:latin typeface="Arial" charset="0"/>
              </a:rPr>
              <a:t>r. </a:t>
            </a:r>
            <a:r>
              <a:rPr lang="pl-PL" altLang="pl-PL" sz="2000" dirty="0">
                <a:latin typeface="Arial" charset="0"/>
              </a:rPr>
              <a:t>p.n.e. </a:t>
            </a:r>
            <a:br>
              <a:rPr lang="pl-PL" altLang="pl-PL" sz="2000" dirty="0">
                <a:latin typeface="Arial" charset="0"/>
              </a:rPr>
            </a:br>
            <a:r>
              <a:rPr lang="pl-PL" altLang="pl-PL" sz="2000" dirty="0" err="1">
                <a:latin typeface="Arial" charset="0"/>
              </a:rPr>
              <a:t>divina</a:t>
            </a:r>
            <a:r>
              <a:rPr lang="pl-PL" altLang="pl-PL" sz="2000" dirty="0">
                <a:latin typeface="Arial" charset="0"/>
              </a:rPr>
              <a:t> </a:t>
            </a:r>
            <a:r>
              <a:rPr lang="pl-PL" altLang="pl-PL" sz="2000" dirty="0" err="1">
                <a:latin typeface="Arial" charset="0"/>
              </a:rPr>
              <a:t>proportiae</a:t>
            </a:r>
            <a:r>
              <a:rPr lang="pl-PL" altLang="pl-PL" sz="2000" dirty="0">
                <a:latin typeface="Arial" charset="0"/>
              </a:rPr>
              <a:t> [łaciński] </a:t>
            </a:r>
            <a:r>
              <a:rPr lang="pl-PL" altLang="pl-PL" sz="2000" dirty="0" smtClean="0">
                <a:latin typeface="Arial" charset="0"/>
              </a:rPr>
              <a:t>– </a:t>
            </a:r>
            <a:r>
              <a:rPr lang="pl-PL" altLang="pl-PL" sz="2000" dirty="0" err="1">
                <a:latin typeface="Arial" charset="0"/>
              </a:rPr>
              <a:t>Luca</a:t>
            </a:r>
            <a:r>
              <a:rPr lang="pl-PL" altLang="pl-PL" sz="2000" dirty="0">
                <a:latin typeface="Arial" charset="0"/>
              </a:rPr>
              <a:t> </a:t>
            </a:r>
            <a:r>
              <a:rPr lang="pl-PL" altLang="pl-PL" sz="2000" dirty="0" err="1" smtClean="0">
                <a:latin typeface="Arial" charset="0"/>
              </a:rPr>
              <a:t>Pacioli</a:t>
            </a:r>
            <a:r>
              <a:rPr lang="pl-PL" altLang="pl-PL" sz="2000" dirty="0" smtClean="0">
                <a:latin typeface="Arial" charset="0"/>
              </a:rPr>
              <a:t> - 1499 r</a:t>
            </a:r>
            <a:r>
              <a:rPr lang="pl-PL" altLang="pl-PL" sz="2000" dirty="0">
                <a:latin typeface="Arial" charset="0"/>
              </a:rPr>
              <a:t>.</a:t>
            </a:r>
          </a:p>
          <a:p>
            <a:pPr>
              <a:lnSpc>
                <a:spcPct val="90000"/>
              </a:lnSpc>
              <a:spcBef>
                <a:spcPct val="20000"/>
              </a:spcBef>
            </a:pPr>
            <a:r>
              <a:rPr lang="pl-PL" altLang="pl-PL" sz="2000" dirty="0" err="1">
                <a:latin typeface="Arial" charset="0"/>
              </a:rPr>
              <a:t>goldener</a:t>
            </a:r>
            <a:r>
              <a:rPr lang="pl-PL" altLang="pl-PL" sz="2000" dirty="0">
                <a:latin typeface="Arial" charset="0"/>
              </a:rPr>
              <a:t> </a:t>
            </a:r>
            <a:r>
              <a:rPr lang="pl-PL" altLang="pl-PL" sz="2000" dirty="0" err="1">
                <a:latin typeface="Arial" charset="0"/>
              </a:rPr>
              <a:t>Schnitte</a:t>
            </a:r>
            <a:r>
              <a:rPr lang="pl-PL" altLang="pl-PL" sz="2000" dirty="0">
                <a:latin typeface="Arial" charset="0"/>
              </a:rPr>
              <a:t> [niemiecki] </a:t>
            </a:r>
            <a:r>
              <a:rPr lang="pl-PL" altLang="pl-PL" sz="2000" dirty="0" smtClean="0">
                <a:latin typeface="Arial" charset="0"/>
              </a:rPr>
              <a:t>–Wayne A. </a:t>
            </a:r>
            <a:r>
              <a:rPr lang="pl-PL" altLang="pl-PL" sz="2000" dirty="0" err="1">
                <a:latin typeface="Arial" charset="0"/>
              </a:rPr>
              <a:t>Wiegang</a:t>
            </a:r>
            <a:r>
              <a:rPr lang="pl-PL" altLang="pl-PL" sz="2000" dirty="0">
                <a:latin typeface="Arial" charset="0"/>
              </a:rPr>
              <a:t> - 1849 r.</a:t>
            </a:r>
          </a:p>
          <a:p>
            <a:pPr>
              <a:lnSpc>
                <a:spcPct val="90000"/>
              </a:lnSpc>
              <a:spcBef>
                <a:spcPct val="20000"/>
              </a:spcBef>
            </a:pPr>
            <a:r>
              <a:rPr lang="pl-PL" altLang="pl-PL" sz="2000" dirty="0">
                <a:latin typeface="Arial" charset="0"/>
              </a:rPr>
              <a:t>la </a:t>
            </a:r>
            <a:r>
              <a:rPr lang="pl-PL" altLang="pl-PL" sz="2000" dirty="0" err="1">
                <a:latin typeface="Arial" charset="0"/>
              </a:rPr>
              <a:t>proporcion</a:t>
            </a:r>
            <a:r>
              <a:rPr lang="pl-PL" altLang="pl-PL" sz="2000" dirty="0">
                <a:latin typeface="Arial" charset="0"/>
              </a:rPr>
              <a:t> </a:t>
            </a:r>
            <a:r>
              <a:rPr lang="pl-PL" altLang="pl-PL" sz="2000" dirty="0" err="1">
                <a:latin typeface="Arial" charset="0"/>
              </a:rPr>
              <a:t>aurea</a:t>
            </a:r>
            <a:r>
              <a:rPr lang="pl-PL" altLang="pl-PL" sz="2000" dirty="0">
                <a:latin typeface="Arial" charset="0"/>
              </a:rPr>
              <a:t> [francuski]</a:t>
            </a:r>
          </a:p>
          <a:p>
            <a:pPr>
              <a:lnSpc>
                <a:spcPct val="90000"/>
              </a:lnSpc>
              <a:spcBef>
                <a:spcPct val="20000"/>
              </a:spcBef>
            </a:pPr>
            <a:r>
              <a:rPr lang="pl-PL" altLang="pl-PL" sz="2000" dirty="0" err="1">
                <a:latin typeface="Arial" charset="0"/>
              </a:rPr>
              <a:t>golden</a:t>
            </a:r>
            <a:r>
              <a:rPr lang="pl-PL" altLang="pl-PL" sz="2000" dirty="0">
                <a:latin typeface="Arial" charset="0"/>
              </a:rPr>
              <a:t> ratio [angielski]</a:t>
            </a:r>
          </a:p>
          <a:p>
            <a:pPr>
              <a:lnSpc>
                <a:spcPct val="90000"/>
              </a:lnSpc>
              <a:spcBef>
                <a:spcPct val="20000"/>
              </a:spcBef>
            </a:pPr>
            <a:r>
              <a:rPr lang="en-US" altLang="pl-PL" sz="2000" dirty="0" err="1">
                <a:latin typeface="Arial" charset="0"/>
                <a:cs typeface="Times New Roman" pitchFamily="18" charset="0"/>
              </a:rPr>
              <a:t>proporzione</a:t>
            </a:r>
            <a:r>
              <a:rPr lang="en-US" altLang="pl-PL" sz="2000" dirty="0">
                <a:latin typeface="Arial" charset="0"/>
                <a:cs typeface="Times New Roman" pitchFamily="18" charset="0"/>
              </a:rPr>
              <a:t> </a:t>
            </a:r>
            <a:r>
              <a:rPr lang="en-US" altLang="pl-PL" sz="2000" dirty="0" err="1">
                <a:latin typeface="Arial" charset="0"/>
                <a:cs typeface="Times New Roman" pitchFamily="18" charset="0"/>
              </a:rPr>
              <a:t>divina</a:t>
            </a:r>
            <a:r>
              <a:rPr lang="en-US" altLang="pl-PL" sz="2000" dirty="0">
                <a:latin typeface="Arial" charset="0"/>
                <a:cs typeface="Times New Roman" pitchFamily="18" charset="0"/>
              </a:rPr>
              <a:t> [</a:t>
            </a:r>
            <a:r>
              <a:rPr lang="pl-PL" altLang="pl-PL" sz="2000" dirty="0">
                <a:latin typeface="Arial" charset="0"/>
              </a:rPr>
              <a:t>włoski</a:t>
            </a:r>
            <a:r>
              <a:rPr lang="en-US" altLang="pl-PL" sz="2000" dirty="0">
                <a:latin typeface="Arial" charset="0"/>
                <a:cs typeface="Times New Roman" pitchFamily="18" charset="0"/>
              </a:rPr>
              <a:t>] </a:t>
            </a:r>
            <a:endParaRPr lang="pl-PL" altLang="pl-PL" sz="2000" dirty="0">
              <a:latin typeface="Arial" charset="0"/>
            </a:endParaRPr>
          </a:p>
          <a:p>
            <a:pPr>
              <a:lnSpc>
                <a:spcPct val="90000"/>
              </a:lnSpc>
              <a:spcBef>
                <a:spcPct val="20000"/>
              </a:spcBef>
            </a:pPr>
            <a:r>
              <a:rPr lang="en-US" altLang="pl-PL" sz="2000" dirty="0" err="1">
                <a:latin typeface="Arial" charset="0"/>
                <a:cs typeface="Times New Roman" pitchFamily="18" charset="0"/>
              </a:rPr>
              <a:t>proporcion</a:t>
            </a:r>
            <a:r>
              <a:rPr lang="en-US" altLang="pl-PL" sz="2000" dirty="0">
                <a:latin typeface="Arial" charset="0"/>
                <a:cs typeface="Times New Roman" pitchFamily="18" charset="0"/>
              </a:rPr>
              <a:t> </a:t>
            </a:r>
            <a:r>
              <a:rPr lang="en-US" altLang="pl-PL" sz="2000" dirty="0" err="1">
                <a:latin typeface="Arial" charset="0"/>
                <a:cs typeface="Times New Roman" pitchFamily="18" charset="0"/>
              </a:rPr>
              <a:t>divi</a:t>
            </a:r>
            <a:r>
              <a:rPr lang="pl-PL" altLang="pl-PL" sz="2000" dirty="0">
                <a:latin typeface="Arial" charset="0"/>
              </a:rPr>
              <a:t> [hiszpański]</a:t>
            </a:r>
            <a:r>
              <a:rPr lang="en-US" altLang="pl-PL" sz="2000" dirty="0">
                <a:latin typeface="Arial" charset="0"/>
                <a:cs typeface="Times New Roman" pitchFamily="18" charset="0"/>
              </a:rPr>
              <a:t> </a:t>
            </a:r>
            <a:endParaRPr lang="pl-PL" altLang="pl-PL" sz="2000" dirty="0">
              <a:latin typeface="Arial" charset="0"/>
            </a:endParaRPr>
          </a:p>
          <a:p>
            <a:pPr>
              <a:lnSpc>
                <a:spcPct val="90000"/>
              </a:lnSpc>
              <a:spcBef>
                <a:spcPct val="20000"/>
              </a:spcBef>
            </a:pPr>
            <a:r>
              <a:rPr lang="en-US" altLang="pl-PL" sz="2000" dirty="0" err="1">
                <a:latin typeface="Arial" charset="0"/>
                <a:cs typeface="Times New Roman" pitchFamily="18" charset="0"/>
              </a:rPr>
              <a:t>proporcao</a:t>
            </a:r>
            <a:r>
              <a:rPr lang="en-US" altLang="pl-PL" sz="2000" dirty="0">
                <a:latin typeface="Arial" charset="0"/>
                <a:cs typeface="Times New Roman" pitchFamily="18" charset="0"/>
              </a:rPr>
              <a:t> </a:t>
            </a:r>
            <a:r>
              <a:rPr lang="en-US" altLang="pl-PL" sz="2000" dirty="0" err="1">
                <a:latin typeface="Arial" charset="0"/>
                <a:cs typeface="Times New Roman" pitchFamily="18" charset="0"/>
              </a:rPr>
              <a:t>divina</a:t>
            </a:r>
            <a:r>
              <a:rPr lang="pl-PL" altLang="pl-PL" sz="2000" dirty="0">
                <a:latin typeface="Arial" charset="0"/>
              </a:rPr>
              <a:t> [portugalski]</a:t>
            </a:r>
          </a:p>
          <a:p>
            <a:pPr>
              <a:lnSpc>
                <a:spcPct val="90000"/>
              </a:lnSpc>
              <a:spcBef>
                <a:spcPct val="20000"/>
              </a:spcBef>
            </a:pPr>
            <a:r>
              <a:rPr lang="pl-PL" altLang="pl-PL" sz="2000" dirty="0" err="1">
                <a:latin typeface="Arial" charset="0"/>
              </a:rPr>
              <a:t>золотое</a:t>
            </a:r>
            <a:r>
              <a:rPr lang="pl-PL" altLang="pl-PL" sz="2000" dirty="0">
                <a:latin typeface="Arial" charset="0"/>
              </a:rPr>
              <a:t> </a:t>
            </a:r>
            <a:r>
              <a:rPr lang="pl-PL" altLang="pl-PL" sz="2000" dirty="0" err="1">
                <a:latin typeface="Arial" charset="0"/>
              </a:rPr>
              <a:t>сечение</a:t>
            </a:r>
            <a:r>
              <a:rPr lang="pl-PL" altLang="pl-PL" sz="2000" dirty="0">
                <a:latin typeface="Arial" charset="0"/>
              </a:rPr>
              <a:t> [rosyjski]</a:t>
            </a:r>
            <a:br>
              <a:rPr lang="pl-PL" altLang="pl-PL" sz="2000" dirty="0">
                <a:latin typeface="Arial" charset="0"/>
              </a:rPr>
            </a:br>
            <a:endParaRPr lang="pl-PL" altLang="pl-PL" sz="2000" dirty="0">
              <a:latin typeface="Arial" charset="0"/>
            </a:endParaRPr>
          </a:p>
          <a:p>
            <a:pPr>
              <a:lnSpc>
                <a:spcPct val="90000"/>
              </a:lnSpc>
              <a:spcBef>
                <a:spcPct val="20000"/>
              </a:spcBef>
            </a:pPr>
            <a:endParaRPr lang="pl-PL" altLang="pl-PL" sz="2800" dirty="0">
              <a:solidFill>
                <a:srgbClr val="FFFF03"/>
              </a:solidFill>
            </a:endParaRPr>
          </a:p>
        </p:txBody>
      </p:sp>
    </p:spTree>
    <p:extLst>
      <p:ext uri="{BB962C8B-B14F-4D97-AF65-F5344CB8AC3E}">
        <p14:creationId xmlns:p14="http://schemas.microsoft.com/office/powerpoint/2010/main" val="19002685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774D4816-194B-48FC-8661-4B32A0CBB461}" type="slidenum">
              <a:rPr lang="pl-PL" altLang="pl-PL" sz="1400"/>
              <a:pPr eaLnBrk="1" hangingPunct="1"/>
              <a:t>9</a:t>
            </a:fld>
            <a:endParaRPr lang="pl-PL" altLang="pl-PL" sz="1400"/>
          </a:p>
        </p:txBody>
      </p:sp>
      <p:sp>
        <p:nvSpPr>
          <p:cNvPr id="9219" name="Rectangle 2"/>
          <p:cNvSpPr>
            <a:spLocks noGrp="1" noChangeArrowheads="1"/>
          </p:cNvSpPr>
          <p:nvPr>
            <p:ph type="ctrTitle"/>
          </p:nvPr>
        </p:nvSpPr>
        <p:spPr>
          <a:xfrm>
            <a:off x="179512" y="620713"/>
            <a:ext cx="8964488" cy="1463675"/>
          </a:xfrm>
        </p:spPr>
        <p:txBody>
          <a:bodyPr>
            <a:normAutofit fontScale="90000"/>
          </a:bodyPr>
          <a:lstStyle/>
          <a:p>
            <a:pPr algn="l" eaLnBrk="1" hangingPunct="1"/>
            <a:r>
              <a:rPr lang="pl-PL" altLang="pl-PL" sz="2000" b="1" i="1" dirty="0" smtClean="0">
                <a:solidFill>
                  <a:schemeClr val="tx1"/>
                </a:solidFill>
                <a:latin typeface="Arial" charset="0"/>
              </a:rPr>
              <a:t/>
            </a:r>
            <a:br>
              <a:rPr lang="pl-PL" altLang="pl-PL" sz="2000" b="1" i="1" dirty="0" smtClean="0">
                <a:solidFill>
                  <a:schemeClr val="tx1"/>
                </a:solidFill>
                <a:latin typeface="Arial" charset="0"/>
              </a:rPr>
            </a:br>
            <a:r>
              <a:rPr lang="pl-PL" altLang="pl-PL" sz="2200" dirty="0" smtClean="0">
                <a:solidFill>
                  <a:schemeClr val="tx1"/>
                </a:solidFill>
                <a:latin typeface="Arial" charset="0"/>
              </a:rPr>
              <a:t>Ponieważ złota liczba             jest sumą odcinków     oraz         więc konstrukcja </a:t>
            </a:r>
            <a:br>
              <a:rPr lang="pl-PL" altLang="pl-PL" sz="2200" dirty="0" smtClean="0">
                <a:solidFill>
                  <a:schemeClr val="tx1"/>
                </a:solidFill>
                <a:latin typeface="Arial" charset="0"/>
              </a:rPr>
            </a:br>
            <a:r>
              <a:rPr lang="pl-PL" altLang="pl-PL" sz="2200" dirty="0" smtClean="0">
                <a:solidFill>
                  <a:schemeClr val="tx1"/>
                </a:solidFill>
                <a:latin typeface="Arial" charset="0"/>
              </a:rPr>
              <a:t/>
            </a:r>
            <a:br>
              <a:rPr lang="pl-PL" altLang="pl-PL" sz="2200" dirty="0" smtClean="0">
                <a:solidFill>
                  <a:schemeClr val="tx1"/>
                </a:solidFill>
                <a:latin typeface="Arial" charset="0"/>
              </a:rPr>
            </a:br>
            <a:r>
              <a:rPr lang="pl-PL" altLang="pl-PL" sz="2200" dirty="0" smtClean="0">
                <a:solidFill>
                  <a:schemeClr val="tx1"/>
                </a:solidFill>
                <a:latin typeface="Arial" charset="0"/>
              </a:rPr>
              <a:t>złotego odcinka zbudowanego na bazie odcinka jednostkowego polega na dodaniu do odcinka o długości     odcinka o długości</a:t>
            </a:r>
            <a:br>
              <a:rPr lang="pl-PL" altLang="pl-PL" sz="2200" dirty="0" smtClean="0">
                <a:solidFill>
                  <a:schemeClr val="tx1"/>
                </a:solidFill>
                <a:latin typeface="Arial" charset="0"/>
              </a:rPr>
            </a:br>
            <a:r>
              <a:rPr lang="pl-PL" altLang="pl-PL" sz="2000" dirty="0" smtClean="0">
                <a:solidFill>
                  <a:schemeClr val="tx1"/>
                </a:solidFill>
                <a:latin typeface="Arial" charset="0"/>
              </a:rPr>
              <a:t/>
            </a:r>
            <a:br>
              <a:rPr lang="pl-PL" altLang="pl-PL" sz="2000" dirty="0" smtClean="0">
                <a:solidFill>
                  <a:schemeClr val="tx1"/>
                </a:solidFill>
                <a:latin typeface="Arial" charset="0"/>
              </a:rPr>
            </a:br>
            <a:r>
              <a:rPr lang="pl-PL" altLang="pl-PL" sz="2200" dirty="0" smtClean="0">
                <a:solidFill>
                  <a:schemeClr val="tx1"/>
                </a:solidFill>
                <a:latin typeface="Arial" charset="0"/>
              </a:rPr>
              <a:t>Ilustruje to poniższa </a:t>
            </a:r>
            <a:r>
              <a:rPr lang="pl-PL" altLang="pl-PL" sz="2200" b="1" dirty="0" smtClean="0">
                <a:solidFill>
                  <a:schemeClr val="tx1"/>
                </a:solidFill>
                <a:latin typeface="Arial" charset="0"/>
              </a:rPr>
              <a:t>animacja:</a:t>
            </a:r>
          </a:p>
        </p:txBody>
      </p:sp>
      <p:graphicFrame>
        <p:nvGraphicFramePr>
          <p:cNvPr id="9220" name="Object 7"/>
          <p:cNvGraphicFramePr>
            <a:graphicFrameLocks noChangeAspect="1"/>
          </p:cNvGraphicFramePr>
          <p:nvPr>
            <p:extLst>
              <p:ext uri="{D42A27DB-BD31-4B8C-83A1-F6EECF244321}">
                <p14:modId xmlns:p14="http://schemas.microsoft.com/office/powerpoint/2010/main" val="3760153035"/>
              </p:ext>
            </p:extLst>
          </p:nvPr>
        </p:nvGraphicFramePr>
        <p:xfrm>
          <a:off x="6876256" y="404664"/>
          <a:ext cx="254000" cy="431800"/>
        </p:xfrm>
        <a:graphic>
          <a:graphicData uri="http://schemas.openxmlformats.org/presentationml/2006/ole">
            <mc:AlternateContent xmlns:mc="http://schemas.openxmlformats.org/markup-compatibility/2006">
              <mc:Choice xmlns:v="urn:schemas-microsoft-com:vml" Requires="v">
                <p:oleObj spid="_x0000_s2110" name="Równanie" r:id="rId4" imgW="253890" imgH="431613" progId="Equation.3">
                  <p:embed/>
                </p:oleObj>
              </mc:Choice>
              <mc:Fallback>
                <p:oleObj name="Równanie" r:id="rId4" imgW="253890" imgH="431613"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76256" y="404664"/>
                        <a:ext cx="254000"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9221" name="Object 8"/>
          <p:cNvGraphicFramePr>
            <a:graphicFrameLocks noChangeAspect="1"/>
          </p:cNvGraphicFramePr>
          <p:nvPr>
            <p:extLst>
              <p:ext uri="{D42A27DB-BD31-4B8C-83A1-F6EECF244321}">
                <p14:modId xmlns:p14="http://schemas.microsoft.com/office/powerpoint/2010/main" val="503155720"/>
              </p:ext>
            </p:extLst>
          </p:nvPr>
        </p:nvGraphicFramePr>
        <p:xfrm>
          <a:off x="5940152" y="404664"/>
          <a:ext cx="152400" cy="393700"/>
        </p:xfrm>
        <a:graphic>
          <a:graphicData uri="http://schemas.openxmlformats.org/presentationml/2006/ole">
            <mc:AlternateContent xmlns:mc="http://schemas.openxmlformats.org/markup-compatibility/2006">
              <mc:Choice xmlns:v="urn:schemas-microsoft-com:vml" Requires="v">
                <p:oleObj spid="_x0000_s2111" name="Równanie" r:id="rId6" imgW="152334" imgH="393529" progId="Equation.3">
                  <p:embed/>
                </p:oleObj>
              </mc:Choice>
              <mc:Fallback>
                <p:oleObj name="Równanie" r:id="rId6" imgW="152334" imgH="393529"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40152" y="404664"/>
                        <a:ext cx="152400" cy="393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9222" name="Object 9"/>
          <p:cNvGraphicFramePr>
            <a:graphicFrameLocks noChangeAspect="1"/>
          </p:cNvGraphicFramePr>
          <p:nvPr>
            <p:extLst>
              <p:ext uri="{D42A27DB-BD31-4B8C-83A1-F6EECF244321}">
                <p14:modId xmlns:p14="http://schemas.microsoft.com/office/powerpoint/2010/main" val="3259166978"/>
              </p:ext>
            </p:extLst>
          </p:nvPr>
        </p:nvGraphicFramePr>
        <p:xfrm>
          <a:off x="2915816" y="476672"/>
          <a:ext cx="444500" cy="431800"/>
        </p:xfrm>
        <a:graphic>
          <a:graphicData uri="http://schemas.openxmlformats.org/presentationml/2006/ole">
            <mc:AlternateContent xmlns:mc="http://schemas.openxmlformats.org/markup-compatibility/2006">
              <mc:Choice xmlns:v="urn:schemas-microsoft-com:vml" Requires="v">
                <p:oleObj spid="_x0000_s2112" name="Równanie" r:id="rId8" imgW="444307" imgH="431613" progId="Equation.3">
                  <p:embed/>
                </p:oleObj>
              </mc:Choice>
              <mc:Fallback>
                <p:oleObj name="Równanie" r:id="rId8" imgW="444307" imgH="431613" progId="Equation.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915816" y="476672"/>
                        <a:ext cx="444500"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9223" name="Object 10"/>
          <p:cNvGraphicFramePr>
            <a:graphicFrameLocks noChangeAspect="1"/>
          </p:cNvGraphicFramePr>
          <p:nvPr>
            <p:extLst>
              <p:ext uri="{D42A27DB-BD31-4B8C-83A1-F6EECF244321}">
                <p14:modId xmlns:p14="http://schemas.microsoft.com/office/powerpoint/2010/main" val="2866820079"/>
              </p:ext>
            </p:extLst>
          </p:nvPr>
        </p:nvGraphicFramePr>
        <p:xfrm>
          <a:off x="6228184" y="1628800"/>
          <a:ext cx="254000" cy="431800"/>
        </p:xfrm>
        <a:graphic>
          <a:graphicData uri="http://schemas.openxmlformats.org/presentationml/2006/ole">
            <mc:AlternateContent xmlns:mc="http://schemas.openxmlformats.org/markup-compatibility/2006">
              <mc:Choice xmlns:v="urn:schemas-microsoft-com:vml" Requires="v">
                <p:oleObj spid="_x0000_s2113" name="Równanie" r:id="rId10" imgW="253890" imgH="431613" progId="Equation.3">
                  <p:embed/>
                </p:oleObj>
              </mc:Choice>
              <mc:Fallback>
                <p:oleObj name="Równanie" r:id="rId10" imgW="253890" imgH="431613" progId="Equation.3">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228184" y="1628800"/>
                        <a:ext cx="254000"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9224" name="Object 11"/>
          <p:cNvGraphicFramePr>
            <a:graphicFrameLocks noChangeAspect="1"/>
          </p:cNvGraphicFramePr>
          <p:nvPr>
            <p:extLst>
              <p:ext uri="{D42A27DB-BD31-4B8C-83A1-F6EECF244321}">
                <p14:modId xmlns:p14="http://schemas.microsoft.com/office/powerpoint/2010/main" val="625522151"/>
              </p:ext>
            </p:extLst>
          </p:nvPr>
        </p:nvGraphicFramePr>
        <p:xfrm>
          <a:off x="3779912" y="1700808"/>
          <a:ext cx="152400" cy="393700"/>
        </p:xfrm>
        <a:graphic>
          <a:graphicData uri="http://schemas.openxmlformats.org/presentationml/2006/ole">
            <mc:AlternateContent xmlns:mc="http://schemas.openxmlformats.org/markup-compatibility/2006">
              <mc:Choice xmlns:v="urn:schemas-microsoft-com:vml" Requires="v">
                <p:oleObj spid="_x0000_s2114" name="Równanie" r:id="rId12" imgW="152334" imgH="393529" progId="Equation.3">
                  <p:embed/>
                </p:oleObj>
              </mc:Choice>
              <mc:Fallback>
                <p:oleObj name="Równanie" r:id="rId12" imgW="152334" imgH="393529" progId="Equation.3">
                  <p:embed/>
                  <p:pic>
                    <p:nvPicPr>
                      <p:cNvPr id="0" nam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779912" y="1700808"/>
                        <a:ext cx="152400" cy="393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9225" name="Picture 12" descr="anim01"/>
          <p:cNvPicPr>
            <a:picLocks noChangeAspect="1" noChangeArrowheads="1" noCrop="1"/>
          </p:cNvPicPr>
          <p:nvPr/>
        </p:nvPicPr>
        <p:blipFill>
          <a:blip r:embed="rId14">
            <a:extLst>
              <a:ext uri="{28A0092B-C50C-407E-A947-70E740481C1C}">
                <a14:useLocalDpi xmlns:a14="http://schemas.microsoft.com/office/drawing/2010/main" val="0"/>
              </a:ext>
            </a:extLst>
          </a:blip>
          <a:srcRect/>
          <a:stretch>
            <a:fillRect/>
          </a:stretch>
        </p:blipFill>
        <p:spPr bwMode="auto">
          <a:xfrm>
            <a:off x="1881011" y="2736351"/>
            <a:ext cx="4679950" cy="381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57059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A75B97DF-FD02-4573-808A-6D8FAD85342C}" type="slidenum">
              <a:rPr lang="pl-PL" altLang="pl-PL" sz="1400"/>
              <a:pPr eaLnBrk="1" hangingPunct="1"/>
              <a:t>10</a:t>
            </a:fld>
            <a:endParaRPr lang="pl-PL" altLang="pl-PL" sz="1400"/>
          </a:p>
        </p:txBody>
      </p:sp>
      <p:sp>
        <p:nvSpPr>
          <p:cNvPr id="10243" name="Rectangle 2"/>
          <p:cNvSpPr>
            <a:spLocks noGrp="1" noChangeArrowheads="1"/>
          </p:cNvSpPr>
          <p:nvPr>
            <p:ph type="title"/>
          </p:nvPr>
        </p:nvSpPr>
        <p:spPr>
          <a:xfrm>
            <a:off x="107504" y="188913"/>
            <a:ext cx="9036496" cy="2592387"/>
          </a:xfrm>
        </p:spPr>
        <p:txBody>
          <a:bodyPr/>
          <a:lstStyle/>
          <a:p>
            <a:pPr algn="l" eaLnBrk="1" hangingPunct="1"/>
            <a:r>
              <a:rPr lang="pl-PL" altLang="pl-PL" sz="2000" dirty="0" smtClean="0">
                <a:latin typeface="Arial" charset="0"/>
              </a:rPr>
              <a:t>Uzasadnienie konstrukcji:</a:t>
            </a:r>
            <a:br>
              <a:rPr lang="pl-PL" altLang="pl-PL" sz="2000" dirty="0" smtClean="0">
                <a:latin typeface="Arial" charset="0"/>
              </a:rPr>
            </a:br>
            <a:r>
              <a:rPr lang="pl-PL" altLang="pl-PL" sz="2000" dirty="0" smtClean="0">
                <a:latin typeface="Arial" charset="0"/>
              </a:rPr>
              <a:t>Jeśli ze środka </a:t>
            </a:r>
            <a:r>
              <a:rPr lang="pl-PL" altLang="pl-PL" sz="2000" b="1" i="1" dirty="0" smtClean="0">
                <a:solidFill>
                  <a:srgbClr val="FF3300"/>
                </a:solidFill>
                <a:latin typeface="Arial" charset="0"/>
              </a:rPr>
              <a:t>M</a:t>
            </a:r>
            <a:r>
              <a:rPr lang="pl-PL" altLang="pl-PL" sz="2000" dirty="0" smtClean="0">
                <a:latin typeface="Arial" charset="0"/>
              </a:rPr>
              <a:t> odcinka </a:t>
            </a:r>
            <a:r>
              <a:rPr lang="pl-PL" altLang="pl-PL" sz="2000" b="1" i="1" dirty="0" smtClean="0">
                <a:solidFill>
                  <a:srgbClr val="FF3300"/>
                </a:solidFill>
                <a:latin typeface="Arial" charset="0"/>
              </a:rPr>
              <a:t>AB</a:t>
            </a:r>
            <a:r>
              <a:rPr lang="pl-PL" altLang="pl-PL" sz="2000" dirty="0" smtClean="0">
                <a:latin typeface="Arial" charset="0"/>
              </a:rPr>
              <a:t>  utworzymy odcinek </a:t>
            </a:r>
            <a:r>
              <a:rPr lang="pl-PL" altLang="pl-PL" sz="2000" b="1" i="1" dirty="0" smtClean="0">
                <a:solidFill>
                  <a:srgbClr val="FF3300"/>
                </a:solidFill>
                <a:latin typeface="Arial" charset="0"/>
              </a:rPr>
              <a:t>MC</a:t>
            </a:r>
            <a:r>
              <a:rPr lang="pl-PL" altLang="pl-PL" sz="2000" dirty="0" smtClean="0">
                <a:latin typeface="Arial" charset="0"/>
              </a:rPr>
              <a:t>, to jego długość wynosi</a:t>
            </a:r>
            <a:br>
              <a:rPr lang="pl-PL" altLang="pl-PL" sz="2000" dirty="0" smtClean="0">
                <a:latin typeface="Arial" charset="0"/>
              </a:rPr>
            </a:br>
            <a:r>
              <a:rPr lang="pl-PL" altLang="pl-PL" sz="2000" dirty="0" smtClean="0">
                <a:latin typeface="Arial" charset="0"/>
              </a:rPr>
              <a:t> </a:t>
            </a:r>
            <a:br>
              <a:rPr lang="pl-PL" altLang="pl-PL" sz="2000" dirty="0" smtClean="0">
                <a:latin typeface="Arial" charset="0"/>
              </a:rPr>
            </a:br>
            <a:r>
              <a:rPr lang="pl-PL" altLang="pl-PL" sz="2000" dirty="0" smtClean="0">
                <a:latin typeface="Arial" charset="0"/>
              </a:rPr>
              <a:t/>
            </a:r>
            <a:br>
              <a:rPr lang="pl-PL" altLang="pl-PL" sz="2000" dirty="0" smtClean="0">
                <a:latin typeface="Arial" charset="0"/>
              </a:rPr>
            </a:br>
            <a:r>
              <a:rPr lang="pl-PL" altLang="pl-PL" sz="2000" dirty="0" smtClean="0">
                <a:latin typeface="Arial" charset="0"/>
              </a:rPr>
              <a:t>Jeśli zakreślimy łuk o środku w </a:t>
            </a:r>
            <a:r>
              <a:rPr lang="pl-PL" altLang="pl-PL" sz="2000" b="1" i="1" dirty="0" smtClean="0">
                <a:solidFill>
                  <a:srgbClr val="FF3300"/>
                </a:solidFill>
                <a:latin typeface="Arial" charset="0"/>
              </a:rPr>
              <a:t>M</a:t>
            </a:r>
            <a:r>
              <a:rPr lang="pl-PL" altLang="pl-PL" sz="2000" dirty="0" smtClean="0">
                <a:latin typeface="Arial" charset="0"/>
              </a:rPr>
              <a:t> i promieniu </a:t>
            </a:r>
            <a:r>
              <a:rPr lang="pl-PL" altLang="pl-PL" sz="2000" b="1" i="1" dirty="0" smtClean="0">
                <a:solidFill>
                  <a:srgbClr val="FF3300"/>
                </a:solidFill>
                <a:latin typeface="Arial" charset="0"/>
              </a:rPr>
              <a:t>MC</a:t>
            </a:r>
            <a:r>
              <a:rPr lang="pl-PL" altLang="pl-PL" sz="2000" dirty="0" smtClean="0">
                <a:latin typeface="Arial" charset="0"/>
              </a:rPr>
              <a:t>, to odłożymy w ten sposób odcinek </a:t>
            </a:r>
            <a:r>
              <a:rPr lang="pl-PL" altLang="pl-PL" sz="2000" b="1" i="1" dirty="0" smtClean="0">
                <a:solidFill>
                  <a:srgbClr val="FF3300"/>
                </a:solidFill>
                <a:latin typeface="Arial" charset="0"/>
              </a:rPr>
              <a:t>AE</a:t>
            </a:r>
            <a:r>
              <a:rPr lang="pl-PL" altLang="pl-PL" sz="2000" dirty="0" smtClean="0">
                <a:latin typeface="Arial" charset="0"/>
              </a:rPr>
              <a:t>, którego długość mierzona odcinkiem </a:t>
            </a:r>
            <a:r>
              <a:rPr lang="pl-PL" altLang="pl-PL" sz="2000" b="1" i="1" dirty="0" smtClean="0">
                <a:solidFill>
                  <a:srgbClr val="FF3300"/>
                </a:solidFill>
                <a:latin typeface="Arial" charset="0"/>
              </a:rPr>
              <a:t>AB = 1</a:t>
            </a:r>
            <a:r>
              <a:rPr lang="pl-PL" altLang="pl-PL" sz="2000" dirty="0" smtClean="0">
                <a:latin typeface="Arial" charset="0"/>
              </a:rPr>
              <a:t> jest odcinkiem o długości </a:t>
            </a:r>
            <a:r>
              <a:rPr lang="pl-PL" altLang="pl-PL" sz="2000" b="1" i="1" dirty="0" smtClean="0">
                <a:solidFill>
                  <a:srgbClr val="FF3300"/>
                </a:solidFill>
                <a:latin typeface="Arial" charset="0"/>
                <a:sym typeface="Symbol" pitchFamily="18" charset="2"/>
              </a:rPr>
              <a:t></a:t>
            </a:r>
            <a:r>
              <a:rPr lang="pl-PL" altLang="pl-PL" sz="2000" dirty="0" smtClean="0">
                <a:latin typeface="Arial" charset="0"/>
                <a:sym typeface="Symbol" pitchFamily="18" charset="2"/>
              </a:rPr>
              <a:t>.</a:t>
            </a:r>
          </a:p>
        </p:txBody>
      </p:sp>
      <p:graphicFrame>
        <p:nvGraphicFramePr>
          <p:cNvPr id="10244" name="Object 5"/>
          <p:cNvGraphicFramePr>
            <a:graphicFrameLocks noGrp="1" noChangeAspect="1"/>
          </p:cNvGraphicFramePr>
          <p:nvPr>
            <p:ph idx="1"/>
          </p:nvPr>
        </p:nvGraphicFramePr>
        <p:xfrm>
          <a:off x="3995738" y="1052513"/>
          <a:ext cx="368300" cy="625475"/>
        </p:xfrm>
        <a:graphic>
          <a:graphicData uri="http://schemas.openxmlformats.org/presentationml/2006/ole">
            <mc:AlternateContent xmlns:mc="http://schemas.openxmlformats.org/markup-compatibility/2006">
              <mc:Choice xmlns:v="urn:schemas-microsoft-com:vml" Requires="v">
                <p:oleObj spid="_x0000_s3086" name="Równanie" r:id="rId3" imgW="253890" imgH="431613" progId="Equation.3">
                  <p:embed/>
                </p:oleObj>
              </mc:Choice>
              <mc:Fallback>
                <p:oleObj name="Równanie" r:id="rId3" imgW="253890" imgH="431613"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738" y="1052513"/>
                        <a:ext cx="368300" cy="625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0245"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24075" y="3232150"/>
            <a:ext cx="5473700" cy="362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669871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ymbol zastępczy numeru slajdu 6"/>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84E10B3C-A6DE-4E83-8F9F-344282DA9707}" type="slidenum">
              <a:rPr lang="pl-PL" altLang="pl-PL" sz="1400"/>
              <a:pPr eaLnBrk="1" hangingPunct="1"/>
              <a:t>11</a:t>
            </a:fld>
            <a:endParaRPr lang="pl-PL" altLang="pl-PL" sz="1400"/>
          </a:p>
        </p:txBody>
      </p:sp>
      <p:sp>
        <p:nvSpPr>
          <p:cNvPr id="11267" name="Rectangle 3"/>
          <p:cNvSpPr>
            <a:spLocks noGrp="1" noChangeArrowheads="1"/>
          </p:cNvSpPr>
          <p:nvPr>
            <p:ph type="body" sz="half" idx="1"/>
          </p:nvPr>
        </p:nvSpPr>
        <p:spPr>
          <a:xfrm>
            <a:off x="250825" y="333375"/>
            <a:ext cx="8569325" cy="5975350"/>
          </a:xfrm>
        </p:spPr>
        <p:txBody>
          <a:bodyPr/>
          <a:lstStyle/>
          <a:p>
            <a:pPr eaLnBrk="1" hangingPunct="1">
              <a:buFontTx/>
              <a:buNone/>
            </a:pPr>
            <a:r>
              <a:rPr lang="pl-PL" altLang="pl-PL" sz="2000" dirty="0" smtClean="0">
                <a:latin typeface="Arial" charset="0"/>
              </a:rPr>
              <a:t>Złota liczba z arytmetycznego punktu widzenia ma bardzo interesujące</a:t>
            </a:r>
          </a:p>
          <a:p>
            <a:pPr eaLnBrk="1" hangingPunct="1">
              <a:buFontTx/>
              <a:buNone/>
            </a:pPr>
            <a:r>
              <a:rPr lang="pl-PL" altLang="pl-PL" sz="2000" dirty="0" smtClean="0">
                <a:latin typeface="Arial" charset="0"/>
              </a:rPr>
              <a:t>własności. Jest to jedyna liczba, której odwrotność jest o 1 mniejsza od tej</a:t>
            </a:r>
          </a:p>
          <a:p>
            <a:pPr eaLnBrk="1" hangingPunct="1">
              <a:buFontTx/>
              <a:buNone/>
            </a:pPr>
            <a:r>
              <a:rPr lang="pl-PL" altLang="pl-PL" sz="2000" dirty="0" smtClean="0">
                <a:latin typeface="Arial" charset="0"/>
              </a:rPr>
              <a:t>liczby.</a:t>
            </a:r>
          </a:p>
          <a:p>
            <a:pPr eaLnBrk="1" hangingPunct="1">
              <a:buFontTx/>
              <a:buNone/>
            </a:pPr>
            <a:r>
              <a:rPr lang="pl-PL" altLang="pl-PL" sz="2000" dirty="0" smtClean="0">
                <a:latin typeface="Arial" charset="0"/>
              </a:rPr>
              <a:t>Faktycznie (sprawdź dokładnie rachunki):</a:t>
            </a:r>
          </a:p>
        </p:txBody>
      </p:sp>
      <p:graphicFrame>
        <p:nvGraphicFramePr>
          <p:cNvPr id="11268" name="Object 4"/>
          <p:cNvGraphicFramePr>
            <a:graphicFrameLocks noGrp="1" noChangeAspect="1"/>
          </p:cNvGraphicFramePr>
          <p:nvPr>
            <p:ph sz="half" idx="2"/>
          </p:nvPr>
        </p:nvGraphicFramePr>
        <p:xfrm>
          <a:off x="611188" y="2276475"/>
          <a:ext cx="8281987" cy="3052763"/>
        </p:xfrm>
        <a:graphic>
          <a:graphicData uri="http://schemas.openxmlformats.org/presentationml/2006/ole">
            <mc:AlternateContent xmlns:mc="http://schemas.openxmlformats.org/markup-compatibility/2006">
              <mc:Choice xmlns:v="urn:schemas-microsoft-com:vml" Requires="v">
                <p:oleObj spid="_x0000_s4110" name="Równanie" r:id="rId3" imgW="3479800" imgH="1282700" progId="Equation.3">
                  <p:embed/>
                </p:oleObj>
              </mc:Choice>
              <mc:Fallback>
                <p:oleObj name="Równanie" r:id="rId3" imgW="3479800" imgH="12827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188" y="2276475"/>
                        <a:ext cx="8281987" cy="3052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2598692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ymbol zastępczy numeru slajdu 7"/>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A1A3D285-8B4E-4CB5-BE1A-B0AE98D66464}" type="slidenum">
              <a:rPr lang="pl-PL" altLang="pl-PL" sz="1400"/>
              <a:pPr eaLnBrk="1" hangingPunct="1"/>
              <a:t>12</a:t>
            </a:fld>
            <a:endParaRPr lang="pl-PL" altLang="pl-PL" sz="1400"/>
          </a:p>
        </p:txBody>
      </p:sp>
      <p:sp>
        <p:nvSpPr>
          <p:cNvPr id="12291" name="Rectangle 2"/>
          <p:cNvSpPr>
            <a:spLocks noGrp="1" noChangeArrowheads="1"/>
          </p:cNvSpPr>
          <p:nvPr>
            <p:ph type="body" sz="half" idx="1"/>
          </p:nvPr>
        </p:nvSpPr>
        <p:spPr>
          <a:xfrm>
            <a:off x="250825" y="404813"/>
            <a:ext cx="8497888" cy="6048375"/>
          </a:xfrm>
        </p:spPr>
        <p:txBody>
          <a:bodyPr/>
          <a:lstStyle/>
          <a:p>
            <a:pPr eaLnBrk="1" hangingPunct="1">
              <a:buFontTx/>
              <a:buNone/>
            </a:pPr>
            <a:r>
              <a:rPr lang="pl-PL" altLang="pl-PL" sz="2000" dirty="0" smtClean="0">
                <a:latin typeface="Arial" charset="0"/>
              </a:rPr>
              <a:t>Ostatnią własność można uzasadnić łatwiej na podstawie równania, które</a:t>
            </a:r>
          </a:p>
          <a:p>
            <a:pPr eaLnBrk="1" hangingPunct="1">
              <a:buFontTx/>
              <a:buNone/>
            </a:pPr>
            <a:endParaRPr lang="pl-PL" altLang="pl-PL" sz="2000" dirty="0" smtClean="0">
              <a:latin typeface="Arial" charset="0"/>
            </a:endParaRPr>
          </a:p>
          <a:p>
            <a:pPr eaLnBrk="1" hangingPunct="1">
              <a:buFontTx/>
              <a:buNone/>
            </a:pPr>
            <a:r>
              <a:rPr lang="pl-PL" altLang="pl-PL" sz="2000" dirty="0" smtClean="0">
                <a:latin typeface="Arial" charset="0"/>
              </a:rPr>
              <a:t>pojawiło się w definicji złotej liczby:</a:t>
            </a:r>
          </a:p>
          <a:p>
            <a:pPr eaLnBrk="1" hangingPunct="1">
              <a:buFontTx/>
              <a:buNone/>
            </a:pPr>
            <a:endParaRPr lang="pl-PL" altLang="pl-PL" sz="2000" dirty="0" smtClean="0">
              <a:latin typeface="Arial" charset="0"/>
            </a:endParaRPr>
          </a:p>
          <a:p>
            <a:pPr eaLnBrk="1" hangingPunct="1">
              <a:buFontTx/>
              <a:buNone/>
            </a:pPr>
            <a:r>
              <a:rPr lang="pl-PL" altLang="pl-PL" sz="2000" dirty="0" smtClean="0">
                <a:latin typeface="Arial" charset="0"/>
              </a:rPr>
              <a:t>Dzieląc stronami to równanie przez </a:t>
            </a:r>
            <a:r>
              <a:rPr lang="pl-PL" altLang="pl-PL" sz="2000" dirty="0" smtClean="0">
                <a:latin typeface="Arial" charset="0"/>
                <a:sym typeface="Symbol" pitchFamily="18" charset="2"/>
              </a:rPr>
              <a:t></a:t>
            </a:r>
            <a:r>
              <a:rPr lang="pl-PL" altLang="pl-PL" sz="2000" dirty="0" smtClean="0">
                <a:latin typeface="Arial" charset="0"/>
              </a:rPr>
              <a:t> otrzymamy: </a:t>
            </a:r>
          </a:p>
          <a:p>
            <a:pPr eaLnBrk="1" hangingPunct="1">
              <a:buFontTx/>
              <a:buNone/>
            </a:pPr>
            <a:endParaRPr lang="pl-PL" altLang="pl-PL" sz="2000" dirty="0" smtClean="0">
              <a:latin typeface="Arial" charset="0"/>
            </a:endParaRPr>
          </a:p>
          <a:p>
            <a:pPr eaLnBrk="1" hangingPunct="1">
              <a:buFontTx/>
              <a:buNone/>
            </a:pPr>
            <a:r>
              <a:rPr lang="pl-PL" altLang="pl-PL" sz="2000" dirty="0" smtClean="0">
                <a:latin typeface="Arial" charset="0"/>
              </a:rPr>
              <a:t>stąd </a:t>
            </a:r>
          </a:p>
          <a:p>
            <a:pPr eaLnBrk="1" hangingPunct="1">
              <a:buFontTx/>
              <a:buNone/>
            </a:pPr>
            <a:endParaRPr lang="pl-PL" altLang="pl-PL" sz="2000" dirty="0" smtClean="0">
              <a:latin typeface="Arial" charset="0"/>
            </a:endParaRPr>
          </a:p>
          <a:p>
            <a:pPr eaLnBrk="1" hangingPunct="1">
              <a:buFontTx/>
              <a:buNone/>
            </a:pPr>
            <a:endParaRPr lang="pl-PL" altLang="pl-PL" sz="2000" dirty="0" smtClean="0">
              <a:latin typeface="Arial" charset="0"/>
            </a:endParaRPr>
          </a:p>
          <a:p>
            <a:pPr eaLnBrk="1" hangingPunct="1">
              <a:buFontTx/>
              <a:buNone/>
            </a:pPr>
            <a:endParaRPr lang="pl-PL" altLang="pl-PL" sz="2000" dirty="0" smtClean="0">
              <a:latin typeface="Arial" charset="0"/>
            </a:endParaRPr>
          </a:p>
          <a:p>
            <a:pPr eaLnBrk="1" hangingPunct="1">
              <a:buFontTx/>
              <a:buNone/>
            </a:pPr>
            <a:r>
              <a:rPr lang="pl-PL" altLang="pl-PL" sz="2000" dirty="0" smtClean="0">
                <a:latin typeface="Arial" charset="0"/>
              </a:rPr>
              <a:t>Sprawdź w podobny sposób, ile wynosi: </a:t>
            </a:r>
            <a:r>
              <a:rPr lang="pl-PL" altLang="pl-PL" sz="2000" dirty="0" smtClean="0">
                <a:latin typeface="Arial" charset="0"/>
                <a:sym typeface="Symbol" pitchFamily="18" charset="2"/>
              </a:rPr>
              <a:t></a:t>
            </a:r>
            <a:r>
              <a:rPr lang="pl-PL" altLang="pl-PL" sz="2000" baseline="30000" dirty="0" smtClean="0">
                <a:latin typeface="Arial" charset="0"/>
                <a:sym typeface="Symbol" pitchFamily="18" charset="2"/>
              </a:rPr>
              <a:t>2</a:t>
            </a:r>
            <a:r>
              <a:rPr lang="pl-PL" altLang="pl-PL" sz="2000" dirty="0" smtClean="0">
                <a:latin typeface="Arial" charset="0"/>
                <a:sym typeface="Symbol" pitchFamily="18" charset="2"/>
              </a:rPr>
              <a:t>, </a:t>
            </a:r>
            <a:r>
              <a:rPr lang="pl-PL" altLang="pl-PL" sz="2000" baseline="30000" dirty="0" smtClean="0">
                <a:latin typeface="Arial" charset="0"/>
                <a:sym typeface="Symbol" pitchFamily="18" charset="2"/>
              </a:rPr>
              <a:t>3</a:t>
            </a:r>
            <a:r>
              <a:rPr lang="pl-PL" altLang="pl-PL" sz="2000" dirty="0" smtClean="0">
                <a:latin typeface="Arial" charset="0"/>
                <a:sym typeface="Symbol" pitchFamily="18" charset="2"/>
              </a:rPr>
              <a:t>, </a:t>
            </a:r>
            <a:r>
              <a:rPr lang="pl-PL" altLang="pl-PL" sz="2000" baseline="30000" dirty="0" smtClean="0">
                <a:latin typeface="Arial" charset="0"/>
                <a:sym typeface="Symbol" pitchFamily="18" charset="2"/>
              </a:rPr>
              <a:t>4</a:t>
            </a:r>
            <a:r>
              <a:rPr lang="pl-PL" altLang="pl-PL" sz="2000" dirty="0" smtClean="0">
                <a:latin typeface="Arial" charset="0"/>
                <a:sym typeface="Symbol" pitchFamily="18" charset="2"/>
              </a:rPr>
              <a:t>, … </a:t>
            </a:r>
            <a:endParaRPr lang="pl-PL" altLang="pl-PL" sz="2000" dirty="0" smtClean="0">
              <a:latin typeface="Arial" charset="0"/>
            </a:endParaRPr>
          </a:p>
          <a:p>
            <a:pPr eaLnBrk="1" hangingPunct="1">
              <a:buFontTx/>
              <a:buNone/>
            </a:pPr>
            <a:endParaRPr lang="pl-PL" altLang="pl-PL" sz="2000" dirty="0" smtClean="0">
              <a:latin typeface="Arial" charset="0"/>
            </a:endParaRPr>
          </a:p>
          <a:p>
            <a:pPr eaLnBrk="1" hangingPunct="1">
              <a:buFontTx/>
              <a:buNone/>
            </a:pPr>
            <a:r>
              <a:rPr lang="pl-PL" altLang="pl-PL" sz="2000" dirty="0" smtClean="0">
                <a:latin typeface="Arial" charset="0"/>
              </a:rPr>
              <a:t>Czy potrafisz obliczyć </a:t>
            </a:r>
            <a:r>
              <a:rPr lang="pl-PL" altLang="pl-PL" sz="2000" dirty="0" smtClean="0">
                <a:latin typeface="Arial" charset="0"/>
                <a:sym typeface="Symbol" pitchFamily="18" charset="2"/>
              </a:rPr>
              <a:t></a:t>
            </a:r>
            <a:r>
              <a:rPr lang="pl-PL" altLang="pl-PL" sz="2000" baseline="30000" dirty="0" smtClean="0">
                <a:latin typeface="Arial" charset="0"/>
                <a:sym typeface="Symbol" pitchFamily="18" charset="2"/>
              </a:rPr>
              <a:t>n </a:t>
            </a:r>
            <a:r>
              <a:rPr lang="pl-PL" altLang="pl-PL" sz="2000" dirty="0" smtClean="0">
                <a:latin typeface="Arial" charset="0"/>
                <a:sym typeface="Symbol" pitchFamily="18" charset="2"/>
              </a:rPr>
              <a:t>?</a:t>
            </a:r>
            <a:endParaRPr lang="pl-PL" altLang="pl-PL" sz="2000" dirty="0" smtClean="0">
              <a:latin typeface="Arial" charset="0"/>
            </a:endParaRPr>
          </a:p>
          <a:p>
            <a:pPr eaLnBrk="1" hangingPunct="1">
              <a:buFontTx/>
              <a:buNone/>
            </a:pPr>
            <a:r>
              <a:rPr lang="pl-PL" altLang="pl-PL" sz="2000" dirty="0" smtClean="0">
                <a:latin typeface="Arial" charset="0"/>
              </a:rPr>
              <a:t> </a:t>
            </a:r>
          </a:p>
        </p:txBody>
      </p:sp>
      <p:graphicFrame>
        <p:nvGraphicFramePr>
          <p:cNvPr id="12292" name="Object 8"/>
          <p:cNvGraphicFramePr>
            <a:graphicFrameLocks noGrp="1" noChangeAspect="1"/>
          </p:cNvGraphicFramePr>
          <p:nvPr>
            <p:ph sz="quarter" idx="2"/>
            <p:extLst>
              <p:ext uri="{D42A27DB-BD31-4B8C-83A1-F6EECF244321}">
                <p14:modId xmlns:p14="http://schemas.microsoft.com/office/powerpoint/2010/main" val="74721294"/>
              </p:ext>
            </p:extLst>
          </p:nvPr>
        </p:nvGraphicFramePr>
        <p:xfrm>
          <a:off x="4446095" y="1052736"/>
          <a:ext cx="2213468" cy="506189"/>
        </p:xfrm>
        <a:graphic>
          <a:graphicData uri="http://schemas.openxmlformats.org/presentationml/2006/ole">
            <mc:AlternateContent xmlns:mc="http://schemas.openxmlformats.org/markup-compatibility/2006">
              <mc:Choice xmlns:v="urn:schemas-microsoft-com:vml" Requires="v">
                <p:oleObj spid="_x0000_s5158" name="Równanie" r:id="rId3" imgW="888614" imgH="203112" progId="Equation.3">
                  <p:embed/>
                </p:oleObj>
              </mc:Choice>
              <mc:Fallback>
                <p:oleObj name="Równanie" r:id="rId3" imgW="888614" imgH="203112"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46095" y="1052736"/>
                        <a:ext cx="2213468" cy="506189"/>
                      </a:xfrm>
                      <a:prstGeom prst="rect">
                        <a:avLst/>
                      </a:prstGeom>
                      <a:noFill/>
                      <a:ln>
                        <a:noFill/>
                      </a:ln>
                      <a:extLst/>
                    </p:spPr>
                  </p:pic>
                </p:oleObj>
              </mc:Fallback>
            </mc:AlternateContent>
          </a:graphicData>
        </a:graphic>
      </p:graphicFrame>
      <p:graphicFrame>
        <p:nvGraphicFramePr>
          <p:cNvPr id="12293" name="Object 9"/>
          <p:cNvGraphicFramePr>
            <a:graphicFrameLocks noGrp="1" noChangeAspect="1"/>
          </p:cNvGraphicFramePr>
          <p:nvPr>
            <p:ph sz="quarter" idx="3"/>
            <p:extLst>
              <p:ext uri="{D42A27DB-BD31-4B8C-83A1-F6EECF244321}">
                <p14:modId xmlns:p14="http://schemas.microsoft.com/office/powerpoint/2010/main" val="1062061832"/>
              </p:ext>
            </p:extLst>
          </p:nvPr>
        </p:nvGraphicFramePr>
        <p:xfrm>
          <a:off x="6227763" y="1511044"/>
          <a:ext cx="2016645" cy="932119"/>
        </p:xfrm>
        <a:graphic>
          <a:graphicData uri="http://schemas.openxmlformats.org/presentationml/2006/ole">
            <mc:AlternateContent xmlns:mc="http://schemas.openxmlformats.org/markup-compatibility/2006">
              <mc:Choice xmlns:v="urn:schemas-microsoft-com:vml" Requires="v">
                <p:oleObj spid="_x0000_s5159" name="Równanie" r:id="rId5" imgW="850531" imgH="393529" progId="Equation.3">
                  <p:embed/>
                </p:oleObj>
              </mc:Choice>
              <mc:Fallback>
                <p:oleObj name="Równanie" r:id="rId5" imgW="850531" imgH="393529"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27763" y="1511044"/>
                        <a:ext cx="2016645" cy="932119"/>
                      </a:xfrm>
                      <a:prstGeom prst="rect">
                        <a:avLst/>
                      </a:prstGeom>
                      <a:noFill/>
                      <a:ln>
                        <a:noFill/>
                      </a:ln>
                      <a:effectLst/>
                      <a:extLst/>
                    </p:spPr>
                  </p:pic>
                </p:oleObj>
              </mc:Fallback>
            </mc:AlternateContent>
          </a:graphicData>
        </a:graphic>
      </p:graphicFrame>
      <p:graphicFrame>
        <p:nvGraphicFramePr>
          <p:cNvPr id="12294" name="Object 12"/>
          <p:cNvGraphicFramePr>
            <a:graphicFrameLocks noChangeAspect="1"/>
          </p:cNvGraphicFramePr>
          <p:nvPr>
            <p:extLst>
              <p:ext uri="{D42A27DB-BD31-4B8C-83A1-F6EECF244321}">
                <p14:modId xmlns:p14="http://schemas.microsoft.com/office/powerpoint/2010/main" val="90969945"/>
              </p:ext>
            </p:extLst>
          </p:nvPr>
        </p:nvGraphicFramePr>
        <p:xfrm>
          <a:off x="2411413" y="2492374"/>
          <a:ext cx="1656531" cy="1006241"/>
        </p:xfrm>
        <a:graphic>
          <a:graphicData uri="http://schemas.openxmlformats.org/presentationml/2006/ole">
            <mc:AlternateContent xmlns:mc="http://schemas.openxmlformats.org/markup-compatibility/2006">
              <mc:Choice xmlns:v="urn:schemas-microsoft-com:vml" Requires="v">
                <p:oleObj spid="_x0000_s5160" name="Równanie" r:id="rId7" imgW="647419" imgH="393529" progId="Equation.3">
                  <p:embed/>
                </p:oleObj>
              </mc:Choice>
              <mc:Fallback>
                <p:oleObj name="Równanie" r:id="rId7" imgW="647419" imgH="393529"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11413" y="2492374"/>
                        <a:ext cx="1656531" cy="1006241"/>
                      </a:xfrm>
                      <a:prstGeom prst="rect">
                        <a:avLst/>
                      </a:prstGeom>
                      <a:noFill/>
                      <a:ln>
                        <a:noFill/>
                      </a:ln>
                      <a:effectLst/>
                      <a:extLst/>
                    </p:spPr>
                  </p:pic>
                </p:oleObj>
              </mc:Fallback>
            </mc:AlternateContent>
          </a:graphicData>
        </a:graphic>
      </p:graphicFrame>
    </p:spTree>
    <p:extLst>
      <p:ext uri="{BB962C8B-B14F-4D97-AF65-F5344CB8AC3E}">
        <p14:creationId xmlns:p14="http://schemas.microsoft.com/office/powerpoint/2010/main" val="21415919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tekstu 2"/>
          <p:cNvSpPr>
            <a:spLocks noGrp="1"/>
          </p:cNvSpPr>
          <p:nvPr>
            <p:ph type="body" sz="half" idx="1"/>
          </p:nvPr>
        </p:nvSpPr>
        <p:spPr>
          <a:xfrm>
            <a:off x="685800" y="836712"/>
            <a:ext cx="7558608" cy="5259288"/>
          </a:xfrm>
        </p:spPr>
        <p:txBody>
          <a:bodyPr/>
          <a:lstStyle/>
          <a:p>
            <a:pPr marL="0" indent="0" algn="ctr">
              <a:buNone/>
            </a:pPr>
            <a:endParaRPr lang="pl-PL" sz="4000" b="1" dirty="0" smtClean="0">
              <a:latin typeface="Arial" pitchFamily="34" charset="0"/>
              <a:cs typeface="Arial" pitchFamily="34" charset="0"/>
            </a:endParaRPr>
          </a:p>
          <a:p>
            <a:pPr marL="0" indent="0" algn="ctr">
              <a:buNone/>
            </a:pPr>
            <a:endParaRPr lang="pl-PL" sz="4000" b="1" dirty="0">
              <a:latin typeface="Arial" pitchFamily="34" charset="0"/>
              <a:cs typeface="Arial" pitchFamily="34" charset="0"/>
            </a:endParaRPr>
          </a:p>
          <a:p>
            <a:pPr marL="0" indent="0" algn="ctr">
              <a:buNone/>
            </a:pPr>
            <a:r>
              <a:rPr lang="pl-PL" sz="4000" b="1" dirty="0" smtClean="0">
                <a:latin typeface="Arial" pitchFamily="34" charset="0"/>
                <a:cs typeface="Arial" pitchFamily="34" charset="0"/>
              </a:rPr>
              <a:t>LEKCJA </a:t>
            </a:r>
            <a:r>
              <a:rPr lang="pl-PL" sz="4000" b="1" dirty="0">
                <a:latin typeface="Arial" pitchFamily="34" charset="0"/>
                <a:cs typeface="Arial" pitchFamily="34" charset="0"/>
              </a:rPr>
              <a:t>2</a:t>
            </a:r>
          </a:p>
          <a:p>
            <a:pPr marL="0" indent="0" algn="ctr">
              <a:buNone/>
            </a:pPr>
            <a:r>
              <a:rPr lang="pl-PL" sz="4000" b="1" dirty="0" smtClean="0">
                <a:latin typeface="Arial" pitchFamily="34" charset="0"/>
                <a:cs typeface="Arial" pitchFamily="34" charset="0"/>
              </a:rPr>
              <a:t>ZŁOTE FIGURY</a:t>
            </a:r>
          </a:p>
          <a:p>
            <a:pPr marL="0" indent="0">
              <a:buNone/>
            </a:pPr>
            <a:endParaRPr lang="pl-PL" sz="4000" b="1" dirty="0"/>
          </a:p>
          <a:p>
            <a:pPr marL="0" indent="0">
              <a:buNone/>
            </a:pPr>
            <a:endParaRPr lang="pl-PL" dirty="0"/>
          </a:p>
        </p:txBody>
      </p:sp>
    </p:spTree>
    <p:extLst>
      <p:ext uri="{BB962C8B-B14F-4D97-AF65-F5344CB8AC3E}">
        <p14:creationId xmlns:p14="http://schemas.microsoft.com/office/powerpoint/2010/main" val="9620025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D2F42D60-BF35-476B-844A-861437EC957D}" type="slidenum">
              <a:rPr lang="pl-PL" altLang="pl-PL" sz="1400"/>
              <a:pPr eaLnBrk="1" hangingPunct="1"/>
              <a:t>14</a:t>
            </a:fld>
            <a:endParaRPr lang="pl-PL" altLang="pl-PL" sz="1400"/>
          </a:p>
        </p:txBody>
      </p:sp>
      <p:sp>
        <p:nvSpPr>
          <p:cNvPr id="13315" name="Rectangle 3"/>
          <p:cNvSpPr>
            <a:spLocks noGrp="1" noChangeArrowheads="1"/>
          </p:cNvSpPr>
          <p:nvPr>
            <p:ph type="body" idx="1"/>
          </p:nvPr>
        </p:nvSpPr>
        <p:spPr>
          <a:xfrm>
            <a:off x="179388" y="333375"/>
            <a:ext cx="8713787" cy="6264275"/>
          </a:xfrm>
        </p:spPr>
        <p:txBody>
          <a:bodyPr/>
          <a:lstStyle/>
          <a:p>
            <a:pPr eaLnBrk="1" hangingPunct="1">
              <a:buFontTx/>
              <a:buNone/>
            </a:pPr>
            <a:r>
              <a:rPr lang="pl-PL" altLang="pl-PL" sz="2000" dirty="0" smtClean="0">
                <a:latin typeface="Arial" charset="0"/>
              </a:rPr>
              <a:t>Złota liczba związana jest ze znanymi figurami geometrycznymi. </a:t>
            </a:r>
          </a:p>
          <a:p>
            <a:pPr eaLnBrk="1" hangingPunct="1">
              <a:buFontTx/>
              <a:buNone/>
            </a:pPr>
            <a:r>
              <a:rPr lang="pl-PL" altLang="pl-PL" sz="2000" dirty="0" smtClean="0">
                <a:latin typeface="Arial" charset="0"/>
              </a:rPr>
              <a:t>Najprostszą z nich jest </a:t>
            </a:r>
            <a:r>
              <a:rPr lang="pl-PL" altLang="pl-PL" sz="2000" b="1" dirty="0" smtClean="0">
                <a:solidFill>
                  <a:srgbClr val="FF3300"/>
                </a:solidFill>
                <a:latin typeface="Arial" charset="0"/>
              </a:rPr>
              <a:t>złoty prostokąt</a:t>
            </a:r>
            <a:r>
              <a:rPr lang="pl-PL" altLang="pl-PL" sz="2000" dirty="0" smtClean="0">
                <a:latin typeface="Arial" charset="0"/>
              </a:rPr>
              <a:t>. Jest to taki prostokąt w którym</a:t>
            </a:r>
          </a:p>
          <a:p>
            <a:pPr eaLnBrk="1" hangingPunct="1">
              <a:buFontTx/>
              <a:buNone/>
            </a:pPr>
            <a:r>
              <a:rPr lang="pl-PL" altLang="pl-PL" sz="2000" dirty="0" smtClean="0">
                <a:latin typeface="Arial" charset="0"/>
              </a:rPr>
              <a:t>długość i szerokość występują w złotym stosunku. Wiele znanych dzieł</a:t>
            </a:r>
          </a:p>
          <a:p>
            <a:pPr eaLnBrk="1" hangingPunct="1">
              <a:buFontTx/>
              <a:buNone/>
            </a:pPr>
            <a:r>
              <a:rPr lang="pl-PL" altLang="pl-PL" sz="2000" dirty="0" smtClean="0">
                <a:latin typeface="Arial" charset="0"/>
              </a:rPr>
              <a:t>architektury przyjmuje taki kształt. Na przykład świątynia Ateny Partenon na</a:t>
            </a:r>
          </a:p>
          <a:p>
            <a:pPr eaLnBrk="1" hangingPunct="1">
              <a:buFontTx/>
              <a:buNone/>
            </a:pPr>
            <a:r>
              <a:rPr lang="pl-PL" altLang="pl-PL" sz="2000" dirty="0" smtClean="0">
                <a:latin typeface="Arial" charset="0"/>
              </a:rPr>
              <a:t>ateńskim wzgórzu Akropol ma podstawę w kształcie złotego prostokąta.</a:t>
            </a:r>
          </a:p>
          <a:p>
            <a:pPr eaLnBrk="1" hangingPunct="1">
              <a:buFontTx/>
              <a:buNone/>
            </a:pPr>
            <a:r>
              <a:rPr lang="pl-PL" altLang="pl-PL" sz="2000" dirty="0" smtClean="0">
                <a:latin typeface="Arial" charset="0"/>
              </a:rPr>
              <a:t>Również gmach ONZ w Nowym Jorku ma wymiary takiego prostokąta. </a:t>
            </a:r>
          </a:p>
          <a:p>
            <a:pPr eaLnBrk="1" hangingPunct="1">
              <a:buFontTx/>
              <a:buNone/>
            </a:pPr>
            <a:endParaRPr lang="pl-PL" altLang="pl-PL" sz="2000" dirty="0" smtClean="0">
              <a:latin typeface="Arial" charset="0"/>
            </a:endParaRPr>
          </a:p>
          <a:p>
            <a:pPr eaLnBrk="1" hangingPunct="1">
              <a:buFontTx/>
              <a:buNone/>
            </a:pPr>
            <a:r>
              <a:rPr lang="pl-PL" altLang="pl-PL" sz="2000" dirty="0" smtClean="0">
                <a:latin typeface="Arial" charset="0"/>
              </a:rPr>
              <a:t>   </a:t>
            </a:r>
          </a:p>
          <a:p>
            <a:pPr eaLnBrk="1" hangingPunct="1">
              <a:buFontTx/>
              <a:buNone/>
            </a:pPr>
            <a:endParaRPr lang="pl-PL" altLang="pl-PL" sz="2000" dirty="0" smtClean="0">
              <a:latin typeface="Arial" charset="0"/>
            </a:endParaRPr>
          </a:p>
        </p:txBody>
      </p:sp>
      <p:pic>
        <p:nvPicPr>
          <p:cNvPr id="13316" name="Picture 5" descr="rys_12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4005263"/>
            <a:ext cx="3529012" cy="202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7" descr="onz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263" y="3284538"/>
            <a:ext cx="2819400" cy="328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293796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474106BC-537E-4B13-8219-2F7887149927}" type="slidenum">
              <a:rPr lang="pl-PL" altLang="pl-PL" sz="1400"/>
              <a:pPr eaLnBrk="1" hangingPunct="1"/>
              <a:t>15</a:t>
            </a:fld>
            <a:endParaRPr lang="pl-PL" altLang="pl-PL" sz="1400"/>
          </a:p>
        </p:txBody>
      </p:sp>
      <p:sp>
        <p:nvSpPr>
          <p:cNvPr id="14339" name="Rectangle 3"/>
          <p:cNvSpPr>
            <a:spLocks noGrp="1" noChangeArrowheads="1"/>
          </p:cNvSpPr>
          <p:nvPr>
            <p:ph type="body" idx="1"/>
          </p:nvPr>
        </p:nvSpPr>
        <p:spPr>
          <a:xfrm>
            <a:off x="179388" y="260350"/>
            <a:ext cx="8785225" cy="6337300"/>
          </a:xfrm>
        </p:spPr>
        <p:txBody>
          <a:bodyPr/>
          <a:lstStyle/>
          <a:p>
            <a:pPr eaLnBrk="1" hangingPunct="1">
              <a:buFontTx/>
              <a:buNone/>
            </a:pPr>
            <a:r>
              <a:rPr lang="pl-PL" altLang="pl-PL" sz="2000" dirty="0" smtClean="0">
                <a:latin typeface="Arial" charset="0"/>
              </a:rPr>
              <a:t>Złoty prostokąt ma ciekawą własność, polegającą na tym, że jeśli</a:t>
            </a:r>
          </a:p>
          <a:p>
            <a:pPr eaLnBrk="1" hangingPunct="1">
              <a:buFontTx/>
              <a:buNone/>
            </a:pPr>
            <a:r>
              <a:rPr lang="pl-PL" altLang="pl-PL" sz="2000" dirty="0" smtClean="0">
                <a:latin typeface="Arial" charset="0"/>
              </a:rPr>
              <a:t>odetniemy ze złotego prostokąta kwadrat, to pozostała część prostokąta</a:t>
            </a:r>
          </a:p>
          <a:p>
            <a:pPr eaLnBrk="1" hangingPunct="1">
              <a:buFontTx/>
              <a:buNone/>
            </a:pPr>
            <a:r>
              <a:rPr lang="pl-PL" altLang="pl-PL" sz="2000" dirty="0" smtClean="0">
                <a:latin typeface="Arial" charset="0"/>
              </a:rPr>
              <a:t>jest też złotym prostokątem.</a:t>
            </a:r>
          </a:p>
          <a:p>
            <a:pPr eaLnBrk="1" hangingPunct="1">
              <a:buFontTx/>
              <a:buNone/>
            </a:pPr>
            <a:r>
              <a:rPr lang="pl-PL" altLang="pl-PL" sz="2000" dirty="0" smtClean="0">
                <a:latin typeface="Arial" charset="0"/>
              </a:rPr>
              <a:t>Dowód tego twierdzenia jest prosty: zakładamy, że                i dowodzimy,</a:t>
            </a:r>
          </a:p>
          <a:p>
            <a:pPr eaLnBrk="1" hangingPunct="1">
              <a:buFontTx/>
              <a:buNone/>
            </a:pPr>
            <a:endParaRPr lang="pl-PL" altLang="pl-PL" sz="2000" dirty="0" smtClean="0">
              <a:latin typeface="Arial" charset="0"/>
            </a:endParaRPr>
          </a:p>
          <a:p>
            <a:pPr eaLnBrk="1" hangingPunct="1">
              <a:buFontTx/>
              <a:buNone/>
            </a:pPr>
            <a:r>
              <a:rPr lang="pl-PL" altLang="pl-PL" sz="2000" dirty="0" smtClean="0">
                <a:latin typeface="Arial" charset="0"/>
              </a:rPr>
              <a:t>że  </a:t>
            </a:r>
          </a:p>
          <a:p>
            <a:pPr eaLnBrk="1" hangingPunct="1">
              <a:buFontTx/>
              <a:buNone/>
            </a:pPr>
            <a:endParaRPr lang="pl-PL" altLang="pl-PL" dirty="0" smtClean="0"/>
          </a:p>
        </p:txBody>
      </p:sp>
      <p:pic>
        <p:nvPicPr>
          <p:cNvPr id="1434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3357563"/>
            <a:ext cx="7561262" cy="327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4342" name="Object 6"/>
          <p:cNvGraphicFramePr>
            <a:graphicFrameLocks noChangeAspect="1"/>
          </p:cNvGraphicFramePr>
          <p:nvPr/>
        </p:nvGraphicFramePr>
        <p:xfrm>
          <a:off x="6156325" y="1196975"/>
          <a:ext cx="785813" cy="738188"/>
        </p:xfrm>
        <a:graphic>
          <a:graphicData uri="http://schemas.openxmlformats.org/presentationml/2006/ole">
            <mc:AlternateContent xmlns:mc="http://schemas.openxmlformats.org/markup-compatibility/2006">
              <mc:Choice xmlns:v="urn:schemas-microsoft-com:vml" Requires="v">
                <p:oleObj spid="_x0000_s6170" name="Równanie" r:id="rId4" imgW="419040" imgH="393480" progId="Equation.3">
                  <p:embed/>
                </p:oleObj>
              </mc:Choice>
              <mc:Fallback>
                <p:oleObj name="Równanie" r:id="rId4" imgW="419040" imgH="39348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56325" y="1196975"/>
                        <a:ext cx="785813" cy="7381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4343" name="Object 7"/>
          <p:cNvGraphicFramePr>
            <a:graphicFrameLocks noChangeAspect="1"/>
          </p:cNvGraphicFramePr>
          <p:nvPr/>
        </p:nvGraphicFramePr>
        <p:xfrm>
          <a:off x="684213" y="1944688"/>
          <a:ext cx="1150937" cy="714375"/>
        </p:xfrm>
        <a:graphic>
          <a:graphicData uri="http://schemas.openxmlformats.org/presentationml/2006/ole">
            <mc:AlternateContent xmlns:mc="http://schemas.openxmlformats.org/markup-compatibility/2006">
              <mc:Choice xmlns:v="urn:schemas-microsoft-com:vml" Requires="v">
                <p:oleObj spid="_x0000_s6171" name="Równanie" r:id="rId6" imgW="634680" imgH="393480" progId="Equation.3">
                  <p:embed/>
                </p:oleObj>
              </mc:Choice>
              <mc:Fallback>
                <p:oleObj name="Równanie" r:id="rId6" imgW="634680" imgH="39348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4213" y="1944688"/>
                        <a:ext cx="1150937" cy="714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5721658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5F4FED3C-3D71-4274-B4FE-6382DA21BB45}" type="slidenum">
              <a:rPr lang="pl-PL" altLang="pl-PL" sz="1400"/>
              <a:pPr eaLnBrk="1" hangingPunct="1"/>
              <a:t>16</a:t>
            </a:fld>
            <a:endParaRPr lang="pl-PL" altLang="pl-PL" sz="1400"/>
          </a:p>
        </p:txBody>
      </p:sp>
      <p:sp>
        <p:nvSpPr>
          <p:cNvPr id="15363" name="Rectangle 3"/>
          <p:cNvSpPr>
            <a:spLocks noGrp="1" noChangeArrowheads="1"/>
          </p:cNvSpPr>
          <p:nvPr>
            <p:ph type="body" idx="1"/>
          </p:nvPr>
        </p:nvSpPr>
        <p:spPr>
          <a:xfrm>
            <a:off x="179388" y="404813"/>
            <a:ext cx="8713787" cy="6119812"/>
          </a:xfrm>
        </p:spPr>
        <p:txBody>
          <a:bodyPr/>
          <a:lstStyle/>
          <a:p>
            <a:pPr eaLnBrk="1" hangingPunct="1">
              <a:buFontTx/>
              <a:buNone/>
            </a:pPr>
            <a:r>
              <a:rPr lang="pl-PL" altLang="pl-PL" sz="2000" dirty="0" smtClean="0">
                <a:latin typeface="Arial" charset="0"/>
              </a:rPr>
              <a:t>Na konstrukcji ciągu takich złotych prostokątów przez odcinanie kolejnych</a:t>
            </a:r>
          </a:p>
          <a:p>
            <a:pPr eaLnBrk="1" hangingPunct="1">
              <a:buFontTx/>
              <a:buNone/>
            </a:pPr>
            <a:r>
              <a:rPr lang="pl-PL" altLang="pl-PL" sz="2000" dirty="0" smtClean="0">
                <a:latin typeface="Arial" charset="0"/>
              </a:rPr>
              <a:t>kwadratów można zbudować ciąg </a:t>
            </a:r>
            <a:r>
              <a:rPr lang="pl-PL" altLang="pl-PL" sz="2000" dirty="0" err="1" smtClean="0">
                <a:latin typeface="Arial" charset="0"/>
              </a:rPr>
              <a:t>ćwierćłuków</a:t>
            </a:r>
            <a:r>
              <a:rPr lang="pl-PL" altLang="pl-PL" sz="2000" dirty="0" smtClean="0">
                <a:latin typeface="Arial" charset="0"/>
              </a:rPr>
              <a:t> o promieniach będących</a:t>
            </a:r>
          </a:p>
          <a:p>
            <a:pPr eaLnBrk="1" hangingPunct="1">
              <a:buFontTx/>
              <a:buNone/>
            </a:pPr>
            <a:r>
              <a:rPr lang="pl-PL" altLang="pl-PL" sz="2000" dirty="0" smtClean="0">
                <a:latin typeface="Arial" charset="0"/>
              </a:rPr>
              <a:t>bokami kolejno odcinanych kwadratów. Ciąg tych łuków tworzy spiralę,</a:t>
            </a:r>
          </a:p>
          <a:p>
            <a:pPr eaLnBrk="1" hangingPunct="1">
              <a:buFontTx/>
              <a:buNone/>
            </a:pPr>
            <a:r>
              <a:rPr lang="pl-PL" altLang="pl-PL" sz="2000" dirty="0" smtClean="0">
                <a:latin typeface="Arial" charset="0"/>
              </a:rPr>
              <a:t>którą przyjęto nazywać złotą spiralą. </a:t>
            </a:r>
          </a:p>
        </p:txBody>
      </p:sp>
      <p:pic>
        <p:nvPicPr>
          <p:cNvPr id="15364" name="Picture 6" descr="anim03"/>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2276475"/>
            <a:ext cx="6624637" cy="436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59125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EB7C0EE1-F16A-48D3-A987-CCBF3BE3FC68}" type="slidenum">
              <a:rPr lang="pl-PL" altLang="pl-PL" sz="1400"/>
              <a:pPr eaLnBrk="1" hangingPunct="1"/>
              <a:t>17</a:t>
            </a:fld>
            <a:endParaRPr lang="pl-PL" altLang="pl-PL" sz="1400"/>
          </a:p>
        </p:txBody>
      </p:sp>
      <p:sp>
        <p:nvSpPr>
          <p:cNvPr id="16387" name="Rectangle 3"/>
          <p:cNvSpPr>
            <a:spLocks noGrp="1" noChangeArrowheads="1"/>
          </p:cNvSpPr>
          <p:nvPr>
            <p:ph type="body" idx="1"/>
          </p:nvPr>
        </p:nvSpPr>
        <p:spPr>
          <a:xfrm>
            <a:off x="179388" y="404664"/>
            <a:ext cx="8713092" cy="5691336"/>
          </a:xfrm>
        </p:spPr>
        <p:txBody>
          <a:bodyPr/>
          <a:lstStyle/>
          <a:p>
            <a:pPr eaLnBrk="1" hangingPunct="1">
              <a:buFontTx/>
              <a:buNone/>
            </a:pPr>
            <a:r>
              <a:rPr lang="pl-PL" altLang="pl-PL" sz="2000" dirty="0" smtClean="0">
                <a:latin typeface="Arial" charset="0"/>
              </a:rPr>
              <a:t>Inny wielokątem, w którym wyraźnie odcisnęła piętno złota liczba jest</a:t>
            </a:r>
          </a:p>
          <a:p>
            <a:pPr eaLnBrk="1" hangingPunct="1">
              <a:buFontTx/>
              <a:buNone/>
            </a:pPr>
            <a:r>
              <a:rPr lang="pl-PL" altLang="pl-PL" sz="2000" b="1" dirty="0" smtClean="0">
                <a:solidFill>
                  <a:srgbClr val="FF3300"/>
                </a:solidFill>
                <a:latin typeface="Arial" charset="0"/>
              </a:rPr>
              <a:t>pięciokąt foremny</a:t>
            </a:r>
            <a:r>
              <a:rPr lang="pl-PL" altLang="pl-PL" sz="2000" dirty="0" smtClean="0">
                <a:latin typeface="Arial" charset="0"/>
              </a:rPr>
              <a:t>. Może z tego powodu figura ta była ważna dla</a:t>
            </a:r>
          </a:p>
          <a:p>
            <a:pPr eaLnBrk="1" hangingPunct="1">
              <a:buFontTx/>
              <a:buNone/>
            </a:pPr>
            <a:r>
              <a:rPr lang="pl-PL" altLang="pl-PL" sz="2000" dirty="0" smtClean="0">
                <a:latin typeface="Arial" charset="0"/>
              </a:rPr>
              <a:t>matematyków starożytności. Siły zbrojne USA  za pięciokąt foremny obrały</a:t>
            </a:r>
          </a:p>
          <a:p>
            <a:pPr eaLnBrk="1" hangingPunct="1">
              <a:buFontTx/>
              <a:buNone/>
            </a:pPr>
            <a:r>
              <a:rPr lang="pl-PL" altLang="pl-PL" sz="2000" dirty="0" smtClean="0">
                <a:latin typeface="Arial" charset="0"/>
              </a:rPr>
              <a:t>kształt budowli, zwanej pentagonem (pentagon – [gr.] pięciokąt), w której</a:t>
            </a:r>
          </a:p>
          <a:p>
            <a:pPr eaLnBrk="1" hangingPunct="1">
              <a:buFontTx/>
              <a:buNone/>
            </a:pPr>
            <a:r>
              <a:rPr lang="pl-PL" altLang="pl-PL" sz="2000" dirty="0" smtClean="0">
                <a:latin typeface="Arial" charset="0"/>
              </a:rPr>
              <a:t>mieści się ich dowództwo.</a:t>
            </a:r>
          </a:p>
        </p:txBody>
      </p:sp>
      <p:pic>
        <p:nvPicPr>
          <p:cNvPr id="16388" name="Picture 4" descr="rys_22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0338" y="3068638"/>
            <a:ext cx="3457575" cy="345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131565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F038F0CB-107C-4337-B0F8-12101AC46CEF}" type="slidenum">
              <a:rPr lang="pl-PL" altLang="pl-PL" sz="1400"/>
              <a:pPr eaLnBrk="1" hangingPunct="1"/>
              <a:t>18</a:t>
            </a:fld>
            <a:endParaRPr lang="pl-PL" altLang="pl-PL" sz="1400"/>
          </a:p>
        </p:txBody>
      </p:sp>
      <p:sp>
        <p:nvSpPr>
          <p:cNvPr id="17411" name="Rectangle 3"/>
          <p:cNvSpPr>
            <a:spLocks noGrp="1" noChangeArrowheads="1"/>
          </p:cNvSpPr>
          <p:nvPr>
            <p:ph type="body" idx="1"/>
          </p:nvPr>
        </p:nvSpPr>
        <p:spPr>
          <a:xfrm>
            <a:off x="179388" y="260350"/>
            <a:ext cx="8785225" cy="6337300"/>
          </a:xfrm>
        </p:spPr>
        <p:txBody>
          <a:bodyPr/>
          <a:lstStyle/>
          <a:p>
            <a:pPr eaLnBrk="1" hangingPunct="1">
              <a:buFontTx/>
              <a:buNone/>
            </a:pPr>
            <a:r>
              <a:rPr lang="pl-PL" altLang="pl-PL" sz="2000" dirty="0" smtClean="0">
                <a:latin typeface="Arial" charset="0"/>
              </a:rPr>
              <a:t>W pięciokącie foremnym przekątne dzielą się w złotym stosunku.</a:t>
            </a:r>
          </a:p>
          <a:p>
            <a:pPr eaLnBrk="1" hangingPunct="1">
              <a:buFontTx/>
              <a:buNone/>
            </a:pPr>
            <a:r>
              <a:rPr lang="pl-PL" altLang="pl-PL" sz="2000" dirty="0" smtClean="0">
                <a:latin typeface="Arial" charset="0"/>
              </a:rPr>
              <a:t>W pięciokącie foremnym można odnaleźć romb, którego boki mają</a:t>
            </a:r>
          </a:p>
          <a:p>
            <a:pPr eaLnBrk="1" hangingPunct="1">
              <a:buFontTx/>
              <a:buNone/>
            </a:pPr>
            <a:r>
              <a:rPr lang="pl-PL" altLang="pl-PL" sz="2000" dirty="0" smtClean="0">
                <a:latin typeface="Arial" charset="0"/>
              </a:rPr>
              <a:t>taką samą długość jak długość boku pięciokąta. Pięć przekątnych pięciokąta</a:t>
            </a:r>
          </a:p>
          <a:p>
            <a:pPr eaLnBrk="1" hangingPunct="1">
              <a:buFontTx/>
              <a:buNone/>
            </a:pPr>
            <a:r>
              <a:rPr lang="pl-PL" altLang="pl-PL" sz="2000" dirty="0" smtClean="0">
                <a:latin typeface="Arial" charset="0"/>
              </a:rPr>
              <a:t>foremnego stanowi też ramiona gwiazdy pięciokątnej zwanej od</a:t>
            </a:r>
          </a:p>
          <a:p>
            <a:pPr eaLnBrk="1" hangingPunct="1">
              <a:buFontTx/>
              <a:buNone/>
            </a:pPr>
            <a:r>
              <a:rPr lang="pl-PL" altLang="pl-PL" sz="2000" dirty="0" smtClean="0">
                <a:latin typeface="Arial" charset="0"/>
              </a:rPr>
              <a:t>Starożytności pentagramem. Skonstruuj w programie </a:t>
            </a:r>
            <a:r>
              <a:rPr lang="pl-PL" altLang="pl-PL" sz="2000" dirty="0" err="1" smtClean="0">
                <a:latin typeface="Arial" charset="0"/>
              </a:rPr>
              <a:t>GeoGebra</a:t>
            </a:r>
            <a:r>
              <a:rPr lang="pl-PL" altLang="pl-PL" sz="2000" dirty="0" smtClean="0">
                <a:latin typeface="Arial" charset="0"/>
              </a:rPr>
              <a:t> pięciokąt</a:t>
            </a:r>
          </a:p>
          <a:p>
            <a:pPr eaLnBrk="1" hangingPunct="1">
              <a:buFontTx/>
              <a:buNone/>
            </a:pPr>
            <a:r>
              <a:rPr lang="pl-PL" altLang="pl-PL" sz="2000" dirty="0" smtClean="0">
                <a:latin typeface="Arial" charset="0"/>
              </a:rPr>
              <a:t>foremny i sprawdź, czy przekątne dzielą się w opisany sposób. </a:t>
            </a:r>
          </a:p>
        </p:txBody>
      </p:sp>
      <p:pic>
        <p:nvPicPr>
          <p:cNvPr id="1741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513" y="2609850"/>
            <a:ext cx="4486275"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08373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ymbol zastępczy numeru slajdu 4"/>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FA9A681C-7484-4E39-B31A-3C666F419CF7}" type="slidenum">
              <a:rPr lang="pl-PL" altLang="pl-PL" sz="1400"/>
              <a:pPr eaLnBrk="1" hangingPunct="1"/>
              <a:t>19</a:t>
            </a:fld>
            <a:endParaRPr lang="pl-PL" altLang="pl-PL" sz="1400"/>
          </a:p>
        </p:txBody>
      </p:sp>
      <p:sp>
        <p:nvSpPr>
          <p:cNvPr id="18435" name="Rectangle 6"/>
          <p:cNvSpPr>
            <a:spLocks noGrp="1" noChangeArrowheads="1"/>
          </p:cNvSpPr>
          <p:nvPr>
            <p:ph type="title"/>
          </p:nvPr>
        </p:nvSpPr>
        <p:spPr>
          <a:xfrm>
            <a:off x="179512" y="836712"/>
            <a:ext cx="8534276" cy="3960713"/>
          </a:xfrm>
        </p:spPr>
        <p:txBody>
          <a:bodyPr/>
          <a:lstStyle/>
          <a:p>
            <a:pPr algn="l" eaLnBrk="1" hangingPunct="1"/>
            <a:r>
              <a:rPr lang="pl-PL" altLang="pl-PL" sz="2000" dirty="0" smtClean="0">
                <a:latin typeface="Arial" charset="0"/>
              </a:rPr>
              <a:t>Okazuje się, że pięciokąt foremny to niejedyny pięciokąt, w którym przekątne dzielą się w sposób złoty. Takich pięciokątów jest nieskończenie wiele. Cała tajemnica tkwi w tym, że pięciokąty o tej własności pochodzą od pięciokąta foremnego po jego „ściśnięciu” </a:t>
            </a:r>
            <a:br>
              <a:rPr lang="pl-PL" altLang="pl-PL" sz="2000" dirty="0" smtClean="0">
                <a:latin typeface="Arial" charset="0"/>
              </a:rPr>
            </a:br>
            <a:r>
              <a:rPr lang="pl-PL" altLang="pl-PL" sz="2000" dirty="0" smtClean="0">
                <a:latin typeface="Arial" charset="0"/>
              </a:rPr>
              <a:t>w kierunku pionowym. Takie przekształcenie nazywamy w geometrii powinowactwem prostokątnym.</a:t>
            </a:r>
            <a:br>
              <a:rPr lang="pl-PL" altLang="pl-PL" sz="2000" dirty="0" smtClean="0">
                <a:latin typeface="Arial" charset="0"/>
              </a:rPr>
            </a:br>
            <a:r>
              <a:rPr lang="pl-PL" altLang="pl-PL" sz="2000" dirty="0" smtClean="0">
                <a:latin typeface="Arial" charset="0"/>
              </a:rPr>
              <a:t/>
            </a:r>
            <a:br>
              <a:rPr lang="pl-PL" altLang="pl-PL" sz="2000" dirty="0" smtClean="0">
                <a:latin typeface="Arial" charset="0"/>
              </a:rPr>
            </a:br>
            <a:r>
              <a:rPr lang="pl-PL" altLang="pl-PL" sz="2000" dirty="0" smtClean="0">
                <a:latin typeface="Arial" charset="0"/>
              </a:rPr>
              <a:t>Warto zauważyć, że mimo zmiany długości przekątnych, własność ta dotyczy wszystkich przekątnych tego nieforemnego pięciokąta.</a:t>
            </a:r>
            <a:br>
              <a:rPr lang="pl-PL" altLang="pl-PL" sz="2000" dirty="0" smtClean="0">
                <a:latin typeface="Arial" charset="0"/>
              </a:rPr>
            </a:br>
            <a:r>
              <a:rPr lang="pl-PL" altLang="pl-PL" sz="2000" dirty="0" smtClean="0">
                <a:latin typeface="Arial" charset="0"/>
              </a:rPr>
              <a:t>Sposób tworzenia tego pięciokąta z pięciokąta foremnego można obejrzeć na kolejnym slajdzie.  </a:t>
            </a:r>
          </a:p>
        </p:txBody>
      </p:sp>
    </p:spTree>
    <p:extLst>
      <p:ext uri="{BB962C8B-B14F-4D97-AF65-F5344CB8AC3E}">
        <p14:creationId xmlns:p14="http://schemas.microsoft.com/office/powerpoint/2010/main" val="325135940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7B94BB-BC0A-41D8-A5B5-E4EA991D8AFD}" type="slidenum">
              <a:rPr lang="pl-PL" altLang="pl-PL" sz="1400"/>
              <a:pPr eaLnBrk="1" hangingPunct="1"/>
              <a:t>20</a:t>
            </a:fld>
            <a:endParaRPr lang="pl-PL" altLang="pl-PL" sz="1400"/>
          </a:p>
        </p:txBody>
      </p:sp>
      <p:sp>
        <p:nvSpPr>
          <p:cNvPr id="19459" name="Rectangle 1026"/>
          <p:cNvSpPr>
            <a:spLocks noGrp="1" noChangeArrowheads="1"/>
          </p:cNvSpPr>
          <p:nvPr>
            <p:ph type="ctrTitle"/>
          </p:nvPr>
        </p:nvSpPr>
        <p:spPr>
          <a:xfrm>
            <a:off x="762000" y="381000"/>
            <a:ext cx="7772400" cy="1143000"/>
          </a:xfrm>
        </p:spPr>
        <p:txBody>
          <a:bodyPr>
            <a:normAutofit/>
          </a:bodyPr>
          <a:lstStyle/>
          <a:p>
            <a:pPr eaLnBrk="1" hangingPunct="1"/>
            <a:r>
              <a:rPr lang="pl-PL" altLang="pl-PL" sz="2000" dirty="0" smtClean="0">
                <a:solidFill>
                  <a:schemeClr val="tx1"/>
                </a:solidFill>
                <a:latin typeface="Arial" charset="0"/>
              </a:rPr>
              <a:t>Czy to jedyny złoty pięciokąt?</a:t>
            </a:r>
          </a:p>
        </p:txBody>
      </p:sp>
      <p:pic>
        <p:nvPicPr>
          <p:cNvPr id="19460" name="Picture 1029" descr="anim02"/>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1484313"/>
            <a:ext cx="708660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682316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62442ABE-0ED4-44A6-AACF-A49B51D0DAC1}" type="slidenum">
              <a:rPr lang="pl-PL" altLang="pl-PL" sz="1400"/>
              <a:pPr eaLnBrk="1" hangingPunct="1"/>
              <a:t>21</a:t>
            </a:fld>
            <a:endParaRPr lang="pl-PL" altLang="pl-PL" sz="1400"/>
          </a:p>
        </p:txBody>
      </p:sp>
      <p:sp>
        <p:nvSpPr>
          <p:cNvPr id="20483" name="Rectangle 2"/>
          <p:cNvSpPr>
            <a:spLocks noGrp="1" noChangeArrowheads="1"/>
          </p:cNvSpPr>
          <p:nvPr>
            <p:ph type="title"/>
          </p:nvPr>
        </p:nvSpPr>
        <p:spPr>
          <a:xfrm>
            <a:off x="89756" y="332656"/>
            <a:ext cx="8964488" cy="1419944"/>
          </a:xfrm>
        </p:spPr>
        <p:txBody>
          <a:bodyPr>
            <a:noAutofit/>
          </a:bodyPr>
          <a:lstStyle/>
          <a:p>
            <a:pPr algn="l" eaLnBrk="1" hangingPunct="1"/>
            <a:r>
              <a:rPr lang="pl-PL" altLang="pl-PL" sz="2000" dirty="0" smtClean="0">
                <a:solidFill>
                  <a:schemeClr val="tx1"/>
                </a:solidFill>
                <a:latin typeface="Arial" charset="0"/>
              </a:rPr>
              <a:t>Pięciokąt foremny można uzyskać również przez odpowiednie „zawiązanie” wstęgi  papieru. Kolejne etapy tej układanki ilustruje poniższy rysunek. Spróbuj utworzyć pięciokąt foremny w ten sposób. Zagięcia wstęgi utworzą boki pięciokąta gwiaździstego wpisanego w pięciokąt foremny.</a:t>
            </a:r>
          </a:p>
        </p:txBody>
      </p:sp>
      <p:pic>
        <p:nvPicPr>
          <p:cNvPr id="20484" name="Picture 5" descr="rys_23ab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997200"/>
            <a:ext cx="9144000" cy="196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67757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BAE9C3A3-9B48-4207-B220-5500E010C0B1}" type="slidenum">
              <a:rPr lang="pl-PL" altLang="pl-PL" sz="1400"/>
              <a:pPr eaLnBrk="1" hangingPunct="1"/>
              <a:t>22</a:t>
            </a:fld>
            <a:endParaRPr lang="pl-PL" altLang="pl-PL" sz="1400"/>
          </a:p>
        </p:txBody>
      </p:sp>
      <p:sp>
        <p:nvSpPr>
          <p:cNvPr id="21507" name="Rectangle 2"/>
          <p:cNvSpPr>
            <a:spLocks noGrp="1" noChangeArrowheads="1"/>
          </p:cNvSpPr>
          <p:nvPr>
            <p:ph type="title"/>
          </p:nvPr>
        </p:nvSpPr>
        <p:spPr>
          <a:xfrm>
            <a:off x="107504" y="188913"/>
            <a:ext cx="9036496" cy="1692275"/>
          </a:xfrm>
        </p:spPr>
        <p:txBody>
          <a:bodyPr/>
          <a:lstStyle/>
          <a:p>
            <a:pPr algn="l"/>
            <a:r>
              <a:rPr lang="pl-PL" altLang="pl-PL" sz="2000" dirty="0" smtClean="0">
                <a:solidFill>
                  <a:schemeClr val="tx1"/>
                </a:solidFill>
                <a:latin typeface="Arial" charset="0"/>
              </a:rPr>
              <a:t>W pięciokącie foremnym, </a:t>
            </a:r>
            <a:r>
              <a:rPr lang="pl-PL" altLang="pl-PL" sz="2000" dirty="0">
                <a:latin typeface="Arial" charset="0"/>
              </a:rPr>
              <a:t>oprócz </a:t>
            </a:r>
            <a:r>
              <a:rPr lang="pl-PL" altLang="pl-PL" sz="2000" dirty="0" smtClean="0">
                <a:latin typeface="Arial" charset="0"/>
              </a:rPr>
              <a:t>rombu, można </a:t>
            </a:r>
            <a:r>
              <a:rPr lang="pl-PL" altLang="pl-PL" sz="2000" dirty="0" smtClean="0">
                <a:solidFill>
                  <a:schemeClr val="tx1"/>
                </a:solidFill>
                <a:latin typeface="Arial" charset="0"/>
              </a:rPr>
              <a:t>odnaleźć dwa rodzaje trójkątów </a:t>
            </a:r>
            <a:r>
              <a:rPr lang="pl-PL" altLang="pl-PL" sz="2000" b="1" i="1" dirty="0" smtClean="0">
                <a:solidFill>
                  <a:srgbClr val="FF3300"/>
                </a:solidFill>
                <a:latin typeface="Arial" charset="0"/>
              </a:rPr>
              <a:t>A</a:t>
            </a:r>
            <a:r>
              <a:rPr lang="pl-PL" altLang="pl-PL" sz="2000" dirty="0" smtClean="0">
                <a:solidFill>
                  <a:schemeClr val="tx1"/>
                </a:solidFill>
                <a:latin typeface="Arial" charset="0"/>
              </a:rPr>
              <a:t> i </a:t>
            </a:r>
            <a:r>
              <a:rPr lang="pl-PL" altLang="pl-PL" sz="2000" b="1" i="1" dirty="0" smtClean="0">
                <a:solidFill>
                  <a:srgbClr val="FF3300"/>
                </a:solidFill>
                <a:latin typeface="Arial" charset="0"/>
              </a:rPr>
              <a:t>B</a:t>
            </a:r>
            <a:r>
              <a:rPr lang="pl-PL" altLang="pl-PL" sz="2000" dirty="0" smtClean="0">
                <a:solidFill>
                  <a:schemeClr val="tx1"/>
                </a:solidFill>
                <a:latin typeface="Arial" charset="0"/>
              </a:rPr>
              <a:t>, które przez odpowiednie złożenie dają w wyniku romby, zwane czworokątami Rogera </a:t>
            </a:r>
            <a:r>
              <a:rPr lang="pl-PL" altLang="pl-PL" sz="2000" dirty="0" err="1" smtClean="0">
                <a:solidFill>
                  <a:schemeClr val="tx1"/>
                </a:solidFill>
                <a:latin typeface="Arial" charset="0"/>
              </a:rPr>
              <a:t>Penrose’a</a:t>
            </a:r>
            <a:r>
              <a:rPr lang="pl-PL" altLang="pl-PL" sz="2000" dirty="0" smtClean="0">
                <a:solidFill>
                  <a:schemeClr val="tx1"/>
                </a:solidFill>
                <a:latin typeface="Arial" charset="0"/>
              </a:rPr>
              <a:t>, od nazwiska współczesnego</a:t>
            </a:r>
            <a:br>
              <a:rPr lang="pl-PL" altLang="pl-PL" sz="2000" dirty="0" smtClean="0">
                <a:solidFill>
                  <a:schemeClr val="tx1"/>
                </a:solidFill>
                <a:latin typeface="Arial" charset="0"/>
              </a:rPr>
            </a:br>
            <a:r>
              <a:rPr lang="pl-PL" altLang="pl-PL" sz="2000" dirty="0" smtClean="0">
                <a:solidFill>
                  <a:schemeClr val="tx1"/>
                </a:solidFill>
                <a:latin typeface="Arial" charset="0"/>
              </a:rPr>
              <a:t>matematyka angielskiego, który je odkrył.</a:t>
            </a:r>
          </a:p>
        </p:txBody>
      </p:sp>
      <p:pic>
        <p:nvPicPr>
          <p:cNvPr id="21508" name="Picture 4" descr="rys_5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788" y="4076700"/>
            <a:ext cx="16764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5" descr="rys_5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2924175"/>
            <a:ext cx="4857750" cy="260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6" descr="rys_5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19700" y="2060575"/>
            <a:ext cx="3648075"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407434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F5836308-AA52-48E7-99C1-9FCBF8777E38}" type="slidenum">
              <a:rPr lang="pl-PL" altLang="pl-PL" sz="1400"/>
              <a:pPr eaLnBrk="1" hangingPunct="1"/>
              <a:t>23</a:t>
            </a:fld>
            <a:endParaRPr lang="pl-PL" altLang="pl-PL" sz="1400"/>
          </a:p>
        </p:txBody>
      </p:sp>
      <p:sp>
        <p:nvSpPr>
          <p:cNvPr id="22531" name="Rectangle 5"/>
          <p:cNvSpPr>
            <a:spLocks noGrp="1" noChangeArrowheads="1"/>
          </p:cNvSpPr>
          <p:nvPr>
            <p:ph type="subTitle" idx="1"/>
          </p:nvPr>
        </p:nvSpPr>
        <p:spPr>
          <a:xfrm>
            <a:off x="250825" y="404813"/>
            <a:ext cx="8642350" cy="6119812"/>
          </a:xfrm>
        </p:spPr>
        <p:txBody>
          <a:bodyPr/>
          <a:lstStyle/>
          <a:p>
            <a:pPr algn="l" eaLnBrk="1" hangingPunct="1"/>
            <a:r>
              <a:rPr lang="pl-PL" altLang="pl-PL" sz="2000" dirty="0" smtClean="0">
                <a:solidFill>
                  <a:schemeClr val="tx1"/>
                </a:solidFill>
                <a:latin typeface="Arial" charset="0"/>
              </a:rPr>
              <a:t>Zwróć uwagę, że miary kątów w tych trójkątach wynoszą odpowiednio:</a:t>
            </a:r>
          </a:p>
          <a:p>
            <a:pPr algn="l" eaLnBrk="1" hangingPunct="1"/>
            <a:r>
              <a:rPr lang="pl-PL" altLang="pl-PL" sz="2000" dirty="0" smtClean="0">
                <a:solidFill>
                  <a:schemeClr val="tx1"/>
                </a:solidFill>
                <a:latin typeface="Arial" charset="0"/>
              </a:rPr>
              <a:t>dla trójkąta</a:t>
            </a:r>
            <a:r>
              <a:rPr lang="pl-PL" altLang="pl-PL" sz="2000" dirty="0" smtClean="0">
                <a:latin typeface="Arial" charset="0"/>
              </a:rPr>
              <a:t> </a:t>
            </a:r>
            <a:r>
              <a:rPr lang="pl-PL" altLang="pl-PL" sz="2000" b="1" i="1" dirty="0" smtClean="0">
                <a:solidFill>
                  <a:srgbClr val="FF3300"/>
                </a:solidFill>
                <a:latin typeface="Arial" charset="0"/>
              </a:rPr>
              <a:t>A</a:t>
            </a:r>
            <a:r>
              <a:rPr lang="pl-PL" altLang="pl-PL" sz="2000" dirty="0" smtClean="0">
                <a:solidFill>
                  <a:schemeClr val="tx1"/>
                </a:solidFill>
                <a:latin typeface="Arial" charset="0"/>
              </a:rPr>
              <a:t>:</a:t>
            </a:r>
            <a:r>
              <a:rPr lang="pl-PL" altLang="pl-PL" sz="2000" dirty="0" smtClean="0">
                <a:latin typeface="Arial" charset="0"/>
              </a:rPr>
              <a:t> </a:t>
            </a:r>
            <a:r>
              <a:rPr lang="pl-PL" altLang="pl-PL" sz="2000" dirty="0" smtClean="0">
                <a:solidFill>
                  <a:schemeClr val="tx1"/>
                </a:solidFill>
                <a:latin typeface="Arial" charset="0"/>
              </a:rPr>
              <a:t>72</a:t>
            </a:r>
            <a:r>
              <a:rPr lang="en-US" altLang="pl-PL" sz="2000" dirty="0" smtClean="0">
                <a:solidFill>
                  <a:schemeClr val="tx1"/>
                </a:solidFill>
                <a:latin typeface="Arial" charset="0"/>
                <a:cs typeface="Times New Roman" pitchFamily="18" charset="0"/>
              </a:rPr>
              <a:t>º</a:t>
            </a:r>
            <a:r>
              <a:rPr lang="pl-PL" altLang="pl-PL" sz="2000" dirty="0" smtClean="0">
                <a:solidFill>
                  <a:schemeClr val="tx1"/>
                </a:solidFill>
                <a:latin typeface="Arial" charset="0"/>
                <a:cs typeface="Times New Roman" pitchFamily="18" charset="0"/>
              </a:rPr>
              <a:t>, 72</a:t>
            </a:r>
            <a:r>
              <a:rPr lang="en-US" altLang="pl-PL" sz="2000" dirty="0" smtClean="0">
                <a:solidFill>
                  <a:schemeClr val="tx1"/>
                </a:solidFill>
                <a:latin typeface="Arial" charset="0"/>
                <a:cs typeface="Times New Roman" pitchFamily="18" charset="0"/>
              </a:rPr>
              <a:t>º</a:t>
            </a:r>
            <a:r>
              <a:rPr lang="pl-PL" altLang="pl-PL" sz="2000" dirty="0" smtClean="0">
                <a:solidFill>
                  <a:schemeClr val="tx1"/>
                </a:solidFill>
                <a:latin typeface="Arial" charset="0"/>
                <a:cs typeface="Times New Roman" pitchFamily="18" charset="0"/>
              </a:rPr>
              <a:t>, 36</a:t>
            </a:r>
            <a:r>
              <a:rPr lang="en-US" altLang="pl-PL" sz="2000" dirty="0" smtClean="0">
                <a:solidFill>
                  <a:schemeClr val="tx1"/>
                </a:solidFill>
                <a:latin typeface="Arial" charset="0"/>
                <a:cs typeface="Times New Roman" pitchFamily="18" charset="0"/>
              </a:rPr>
              <a:t>º</a:t>
            </a:r>
            <a:r>
              <a:rPr lang="pl-PL" altLang="pl-PL" sz="2000" dirty="0" smtClean="0">
                <a:solidFill>
                  <a:schemeClr val="tx1"/>
                </a:solidFill>
                <a:latin typeface="Arial" charset="0"/>
                <a:cs typeface="Times New Roman" pitchFamily="18" charset="0"/>
              </a:rPr>
              <a:t>,</a:t>
            </a:r>
          </a:p>
          <a:p>
            <a:pPr algn="l" eaLnBrk="1" hangingPunct="1"/>
            <a:r>
              <a:rPr lang="pl-PL" altLang="pl-PL" sz="2000" dirty="0" smtClean="0">
                <a:solidFill>
                  <a:schemeClr val="tx1"/>
                </a:solidFill>
                <a:latin typeface="Arial" charset="0"/>
                <a:cs typeface="Times New Roman" pitchFamily="18" charset="0"/>
              </a:rPr>
              <a:t>dla trójk</a:t>
            </a:r>
            <a:r>
              <a:rPr lang="pl-PL" altLang="pl-PL" sz="2000" dirty="0" smtClean="0">
                <a:solidFill>
                  <a:schemeClr val="tx1"/>
                </a:solidFill>
                <a:latin typeface="Arial" charset="0"/>
              </a:rPr>
              <a:t>ą</a:t>
            </a:r>
            <a:r>
              <a:rPr lang="pl-PL" altLang="pl-PL" sz="2000" dirty="0" smtClean="0">
                <a:solidFill>
                  <a:schemeClr val="tx1"/>
                </a:solidFill>
                <a:latin typeface="Arial" charset="0"/>
                <a:cs typeface="Times New Roman" pitchFamily="18" charset="0"/>
              </a:rPr>
              <a:t>ta</a:t>
            </a:r>
            <a:r>
              <a:rPr lang="pl-PL" altLang="pl-PL" sz="2000" dirty="0" smtClean="0">
                <a:latin typeface="Arial" charset="0"/>
                <a:cs typeface="Times New Roman" pitchFamily="18" charset="0"/>
              </a:rPr>
              <a:t> </a:t>
            </a:r>
            <a:r>
              <a:rPr lang="pl-PL" altLang="pl-PL" sz="2000" b="1" i="1" dirty="0" smtClean="0">
                <a:solidFill>
                  <a:srgbClr val="FF3300"/>
                </a:solidFill>
                <a:latin typeface="Arial" charset="0"/>
                <a:cs typeface="Times New Roman" pitchFamily="18" charset="0"/>
              </a:rPr>
              <a:t>B</a:t>
            </a:r>
            <a:r>
              <a:rPr lang="pl-PL" altLang="pl-PL" sz="2000" dirty="0" smtClean="0">
                <a:solidFill>
                  <a:schemeClr val="tx1"/>
                </a:solidFill>
                <a:latin typeface="Arial" charset="0"/>
                <a:cs typeface="Times New Roman" pitchFamily="18" charset="0"/>
              </a:rPr>
              <a:t>: 36</a:t>
            </a:r>
            <a:r>
              <a:rPr lang="en-US" altLang="pl-PL" sz="2000" dirty="0" smtClean="0">
                <a:solidFill>
                  <a:schemeClr val="tx1"/>
                </a:solidFill>
                <a:latin typeface="Arial" charset="0"/>
                <a:cs typeface="Times New Roman" pitchFamily="18" charset="0"/>
              </a:rPr>
              <a:t>º</a:t>
            </a:r>
            <a:r>
              <a:rPr lang="pl-PL" altLang="pl-PL" sz="2000" dirty="0" smtClean="0">
                <a:solidFill>
                  <a:schemeClr val="tx1"/>
                </a:solidFill>
                <a:latin typeface="Arial" charset="0"/>
                <a:cs typeface="Times New Roman" pitchFamily="18" charset="0"/>
              </a:rPr>
              <a:t>, 36</a:t>
            </a:r>
            <a:r>
              <a:rPr lang="en-US" altLang="pl-PL" sz="2000" dirty="0" smtClean="0">
                <a:solidFill>
                  <a:schemeClr val="tx1"/>
                </a:solidFill>
                <a:latin typeface="Arial" charset="0"/>
                <a:cs typeface="Times New Roman" pitchFamily="18" charset="0"/>
              </a:rPr>
              <a:t>º</a:t>
            </a:r>
            <a:r>
              <a:rPr lang="pl-PL" altLang="pl-PL" sz="2000" dirty="0" smtClean="0">
                <a:solidFill>
                  <a:schemeClr val="tx1"/>
                </a:solidFill>
                <a:latin typeface="Arial" charset="0"/>
                <a:cs typeface="Times New Roman" pitchFamily="18" charset="0"/>
              </a:rPr>
              <a:t>, 108</a:t>
            </a:r>
            <a:r>
              <a:rPr lang="en-US" altLang="pl-PL" sz="2000" dirty="0" smtClean="0">
                <a:solidFill>
                  <a:schemeClr val="tx1"/>
                </a:solidFill>
                <a:latin typeface="Arial" charset="0"/>
                <a:cs typeface="Times New Roman" pitchFamily="18" charset="0"/>
              </a:rPr>
              <a:t>º</a:t>
            </a:r>
            <a:r>
              <a:rPr lang="pl-PL" altLang="pl-PL" sz="2000" dirty="0" smtClean="0">
                <a:solidFill>
                  <a:schemeClr val="tx1"/>
                </a:solidFill>
                <a:latin typeface="Arial" charset="0"/>
                <a:cs typeface="Times New Roman" pitchFamily="18" charset="0"/>
              </a:rPr>
              <a:t>.</a:t>
            </a:r>
          </a:p>
          <a:p>
            <a:pPr algn="l" eaLnBrk="1" hangingPunct="1"/>
            <a:endParaRPr lang="pl-PL" altLang="pl-PL" sz="2000" dirty="0" smtClean="0">
              <a:latin typeface="Arial" charset="0"/>
              <a:cs typeface="Times New Roman" pitchFamily="18" charset="0"/>
            </a:endParaRPr>
          </a:p>
          <a:p>
            <a:pPr algn="l" eaLnBrk="1" hangingPunct="1"/>
            <a:r>
              <a:rPr lang="pl-PL" altLang="pl-PL" sz="2000" dirty="0" smtClean="0">
                <a:solidFill>
                  <a:schemeClr val="tx1"/>
                </a:solidFill>
                <a:latin typeface="Arial" charset="0"/>
                <a:cs typeface="Times New Roman" pitchFamily="18" charset="0"/>
              </a:rPr>
              <a:t>Je</a:t>
            </a:r>
            <a:r>
              <a:rPr lang="pl-PL" altLang="pl-PL" sz="2000" dirty="0" smtClean="0">
                <a:solidFill>
                  <a:schemeClr val="tx1"/>
                </a:solidFill>
                <a:latin typeface="Arial" charset="0"/>
              </a:rPr>
              <a:t>ś</a:t>
            </a:r>
            <a:r>
              <a:rPr lang="pl-PL" altLang="pl-PL" sz="2000" dirty="0" smtClean="0">
                <a:solidFill>
                  <a:schemeClr val="tx1"/>
                </a:solidFill>
                <a:latin typeface="Arial" charset="0"/>
                <a:cs typeface="Times New Roman" pitchFamily="18" charset="0"/>
              </a:rPr>
              <a:t>li wykre</a:t>
            </a:r>
            <a:r>
              <a:rPr lang="pl-PL" altLang="pl-PL" sz="2000" dirty="0" smtClean="0">
                <a:solidFill>
                  <a:schemeClr val="tx1"/>
                </a:solidFill>
                <a:latin typeface="Arial" charset="0"/>
              </a:rPr>
              <a:t>ś</a:t>
            </a:r>
            <a:r>
              <a:rPr lang="pl-PL" altLang="pl-PL" sz="2000" dirty="0" smtClean="0">
                <a:solidFill>
                  <a:schemeClr val="tx1"/>
                </a:solidFill>
                <a:latin typeface="Arial" charset="0"/>
                <a:cs typeface="Times New Roman" pitchFamily="18" charset="0"/>
              </a:rPr>
              <a:t>limy w trójk</a:t>
            </a:r>
            <a:r>
              <a:rPr lang="pl-PL" altLang="pl-PL" sz="2000" dirty="0" smtClean="0">
                <a:solidFill>
                  <a:schemeClr val="tx1"/>
                </a:solidFill>
                <a:latin typeface="Arial" charset="0"/>
              </a:rPr>
              <a:t>ą</a:t>
            </a:r>
            <a:r>
              <a:rPr lang="pl-PL" altLang="pl-PL" sz="2000" dirty="0" smtClean="0">
                <a:solidFill>
                  <a:schemeClr val="tx1"/>
                </a:solidFill>
                <a:latin typeface="Arial" charset="0"/>
                <a:cs typeface="Times New Roman" pitchFamily="18" charset="0"/>
              </a:rPr>
              <a:t>cie typu </a:t>
            </a:r>
            <a:r>
              <a:rPr lang="pl-PL" altLang="pl-PL" sz="2000" b="1" i="1" dirty="0" smtClean="0">
                <a:solidFill>
                  <a:srgbClr val="FF3300"/>
                </a:solidFill>
                <a:latin typeface="Arial" charset="0"/>
                <a:cs typeface="Times New Roman" pitchFamily="18" charset="0"/>
              </a:rPr>
              <a:t>A</a:t>
            </a:r>
            <a:r>
              <a:rPr lang="pl-PL" altLang="pl-PL" sz="2000" dirty="0" smtClean="0">
                <a:latin typeface="Arial" charset="0"/>
                <a:cs typeface="Times New Roman" pitchFamily="18" charset="0"/>
              </a:rPr>
              <a:t> </a:t>
            </a:r>
            <a:r>
              <a:rPr lang="pl-PL" altLang="pl-PL" sz="2000" dirty="0" smtClean="0">
                <a:solidFill>
                  <a:schemeClr val="tx1"/>
                </a:solidFill>
                <a:latin typeface="Arial" charset="0"/>
                <a:cs typeface="Times New Roman" pitchFamily="18" charset="0"/>
              </a:rPr>
              <a:t>dwusieczn</a:t>
            </a:r>
            <a:r>
              <a:rPr lang="pl-PL" altLang="pl-PL" sz="2000" dirty="0" smtClean="0">
                <a:solidFill>
                  <a:schemeClr val="tx1"/>
                </a:solidFill>
                <a:latin typeface="Arial" charset="0"/>
              </a:rPr>
              <a:t>ą kąta o wierzchołku leżącym naprzeciw najdłuższego boku, wówczas </a:t>
            </a:r>
            <a:r>
              <a:rPr lang="pl-PL" altLang="pl-PL" sz="2000" dirty="0" smtClean="0">
                <a:solidFill>
                  <a:schemeClr val="tx1"/>
                </a:solidFill>
                <a:latin typeface="Arial" charset="0"/>
                <a:cs typeface="Times New Roman" pitchFamily="18" charset="0"/>
              </a:rPr>
              <a:t>podzieli ona ten trójk</a:t>
            </a:r>
            <a:r>
              <a:rPr lang="pl-PL" altLang="pl-PL" sz="2000" dirty="0" smtClean="0">
                <a:solidFill>
                  <a:schemeClr val="tx1"/>
                </a:solidFill>
                <a:latin typeface="Arial" charset="0"/>
              </a:rPr>
              <a:t>ą</a:t>
            </a:r>
            <a:r>
              <a:rPr lang="pl-PL" altLang="pl-PL" sz="2000" dirty="0" smtClean="0">
                <a:solidFill>
                  <a:schemeClr val="tx1"/>
                </a:solidFill>
                <a:latin typeface="Arial" charset="0"/>
                <a:cs typeface="Times New Roman" pitchFamily="18" charset="0"/>
              </a:rPr>
              <a:t>t na dwa mniejsze trójk</a:t>
            </a:r>
            <a:r>
              <a:rPr lang="pl-PL" altLang="pl-PL" sz="2000" dirty="0" smtClean="0">
                <a:solidFill>
                  <a:schemeClr val="tx1"/>
                </a:solidFill>
                <a:latin typeface="Arial" charset="0"/>
              </a:rPr>
              <a:t>ą</a:t>
            </a:r>
            <a:r>
              <a:rPr lang="pl-PL" altLang="pl-PL" sz="2000" dirty="0" smtClean="0">
                <a:solidFill>
                  <a:schemeClr val="tx1"/>
                </a:solidFill>
                <a:latin typeface="Arial" charset="0"/>
                <a:cs typeface="Times New Roman" pitchFamily="18" charset="0"/>
              </a:rPr>
              <a:t>ty typu</a:t>
            </a:r>
            <a:r>
              <a:rPr lang="pl-PL" altLang="pl-PL" sz="2000" dirty="0" smtClean="0">
                <a:latin typeface="Arial" charset="0"/>
                <a:cs typeface="Times New Roman" pitchFamily="18" charset="0"/>
              </a:rPr>
              <a:t> </a:t>
            </a:r>
            <a:r>
              <a:rPr lang="pl-PL" altLang="pl-PL" sz="2000" b="1" i="1" dirty="0" smtClean="0">
                <a:solidFill>
                  <a:srgbClr val="FF3300"/>
                </a:solidFill>
                <a:latin typeface="Arial" charset="0"/>
                <a:cs typeface="Times New Roman" pitchFamily="18" charset="0"/>
              </a:rPr>
              <a:t>A</a:t>
            </a:r>
            <a:r>
              <a:rPr lang="pl-PL" altLang="pl-PL" sz="2000" dirty="0" smtClean="0">
                <a:latin typeface="Arial" charset="0"/>
                <a:cs typeface="Times New Roman" pitchFamily="18" charset="0"/>
              </a:rPr>
              <a:t> </a:t>
            </a:r>
            <a:r>
              <a:rPr lang="pl-PL" altLang="pl-PL" sz="2000" dirty="0" smtClean="0">
                <a:solidFill>
                  <a:schemeClr val="tx1"/>
                </a:solidFill>
                <a:latin typeface="Arial" charset="0"/>
                <a:cs typeface="Times New Roman" pitchFamily="18" charset="0"/>
              </a:rPr>
              <a:t>i</a:t>
            </a:r>
            <a:r>
              <a:rPr lang="pl-PL" altLang="pl-PL" sz="2000" dirty="0" smtClean="0">
                <a:latin typeface="Arial" charset="0"/>
                <a:cs typeface="Times New Roman" pitchFamily="18" charset="0"/>
              </a:rPr>
              <a:t> </a:t>
            </a:r>
            <a:r>
              <a:rPr lang="pl-PL" altLang="pl-PL" sz="2000" b="1" i="1" dirty="0" smtClean="0">
                <a:solidFill>
                  <a:srgbClr val="FF3300"/>
                </a:solidFill>
                <a:latin typeface="Arial" charset="0"/>
                <a:cs typeface="Times New Roman" pitchFamily="18" charset="0"/>
              </a:rPr>
              <a:t>B</a:t>
            </a:r>
            <a:r>
              <a:rPr lang="pl-PL" altLang="pl-PL" sz="2000" dirty="0" smtClean="0">
                <a:latin typeface="Arial" charset="0"/>
                <a:cs typeface="Times New Roman" pitchFamily="18" charset="0"/>
              </a:rPr>
              <a:t>. </a:t>
            </a:r>
            <a:r>
              <a:rPr lang="pl-PL" altLang="pl-PL" sz="2000" dirty="0" smtClean="0">
                <a:solidFill>
                  <a:schemeClr val="tx1"/>
                </a:solidFill>
                <a:latin typeface="Arial" charset="0"/>
                <a:cs typeface="Times New Roman" pitchFamily="18" charset="0"/>
              </a:rPr>
              <a:t>To dało pomysł na skonstruowanie złotej spirali na bazie trójk</a:t>
            </a:r>
            <a:r>
              <a:rPr lang="pl-PL" altLang="pl-PL" sz="2000" dirty="0" smtClean="0">
                <a:solidFill>
                  <a:schemeClr val="tx1"/>
                </a:solidFill>
                <a:latin typeface="Arial" charset="0"/>
              </a:rPr>
              <a:t>ą</a:t>
            </a:r>
            <a:r>
              <a:rPr lang="pl-PL" altLang="pl-PL" sz="2000" dirty="0" smtClean="0">
                <a:solidFill>
                  <a:schemeClr val="tx1"/>
                </a:solidFill>
                <a:latin typeface="Arial" charset="0"/>
                <a:cs typeface="Times New Roman" pitchFamily="18" charset="0"/>
              </a:rPr>
              <a:t>tów </a:t>
            </a:r>
            <a:r>
              <a:rPr lang="pl-PL" altLang="pl-PL" sz="2000" dirty="0" err="1" smtClean="0">
                <a:solidFill>
                  <a:schemeClr val="tx1"/>
                </a:solidFill>
                <a:latin typeface="Arial" charset="0"/>
                <a:cs typeface="Times New Roman" pitchFamily="18" charset="0"/>
              </a:rPr>
              <a:t>Penrose’a</a:t>
            </a:r>
            <a:r>
              <a:rPr lang="pl-PL" altLang="pl-PL" sz="2000" dirty="0" smtClean="0">
                <a:solidFill>
                  <a:schemeClr val="tx1"/>
                </a:solidFill>
                <a:latin typeface="Arial" charset="0"/>
                <a:cs typeface="Times New Roman" pitchFamily="18" charset="0"/>
              </a:rPr>
              <a:t>.</a:t>
            </a:r>
            <a:endParaRPr lang="en-US" altLang="pl-PL" sz="2000" dirty="0" smtClean="0">
              <a:solidFill>
                <a:schemeClr val="tx1"/>
              </a:solidFill>
              <a:latin typeface="Arial" charset="0"/>
              <a:cs typeface="Times New Roman" pitchFamily="18" charset="0"/>
            </a:endParaRPr>
          </a:p>
        </p:txBody>
      </p:sp>
      <p:pic>
        <p:nvPicPr>
          <p:cNvPr id="22532" name="Picture 6" descr="rys_5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513" y="3284538"/>
            <a:ext cx="4246562" cy="336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031778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3F00C119-2FEC-4797-9FDA-3B4CB1A1EDAA}" type="slidenum">
              <a:rPr lang="pl-PL" altLang="pl-PL" sz="1400"/>
              <a:pPr eaLnBrk="1" hangingPunct="1"/>
              <a:t>24</a:t>
            </a:fld>
            <a:endParaRPr lang="pl-PL" altLang="pl-PL" sz="1400"/>
          </a:p>
        </p:txBody>
      </p:sp>
      <p:sp>
        <p:nvSpPr>
          <p:cNvPr id="23555" name="Rectangle 2"/>
          <p:cNvSpPr>
            <a:spLocks noGrp="1" noChangeArrowheads="1"/>
          </p:cNvSpPr>
          <p:nvPr>
            <p:ph type="title"/>
          </p:nvPr>
        </p:nvSpPr>
        <p:spPr>
          <a:xfrm>
            <a:off x="179512" y="0"/>
            <a:ext cx="8784976" cy="1268413"/>
          </a:xfrm>
        </p:spPr>
        <p:txBody>
          <a:bodyPr/>
          <a:lstStyle/>
          <a:p>
            <a:pPr algn="l" eaLnBrk="1" hangingPunct="1"/>
            <a:r>
              <a:rPr lang="pl-PL" altLang="pl-PL" sz="2000" b="1" dirty="0" smtClean="0">
                <a:solidFill>
                  <a:srgbClr val="FF3300"/>
                </a:solidFill>
                <a:latin typeface="Arial" charset="0"/>
              </a:rPr>
              <a:t>Złota spirala</a:t>
            </a:r>
            <a:r>
              <a:rPr lang="pl-PL" altLang="pl-PL" sz="2400" dirty="0" smtClean="0">
                <a:solidFill>
                  <a:schemeClr val="tx1"/>
                </a:solidFill>
                <a:latin typeface="Arial" charset="0"/>
              </a:rPr>
              <a:t> </a:t>
            </a:r>
            <a:r>
              <a:rPr lang="pl-PL" altLang="pl-PL" sz="2000" dirty="0" smtClean="0">
                <a:solidFill>
                  <a:schemeClr val="tx1"/>
                </a:solidFill>
                <a:latin typeface="Arial" charset="0"/>
              </a:rPr>
              <a:t>trójkątna składa się z łuków zatoczonych z wierzchołków trójkątów równoramiennych promieniem długości ramienia każdego kolejnego trójkąta.</a:t>
            </a:r>
            <a:r>
              <a:rPr lang="pl-PL" altLang="pl-PL" sz="2400" dirty="0" smtClean="0">
                <a:solidFill>
                  <a:schemeClr val="tx1"/>
                </a:solidFill>
                <a:latin typeface="Arial" charset="0"/>
              </a:rPr>
              <a:t> </a:t>
            </a:r>
          </a:p>
        </p:txBody>
      </p:sp>
      <p:pic>
        <p:nvPicPr>
          <p:cNvPr id="23556" name="Picture 7" descr="anim04"/>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31913" y="1557338"/>
            <a:ext cx="6337300" cy="4884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36085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E2671AF2-8F87-4009-9FD7-FA4DC89295AE}" type="slidenum">
              <a:rPr lang="pl-PL" altLang="pl-PL" sz="1400"/>
              <a:pPr eaLnBrk="1" hangingPunct="1"/>
              <a:t>25</a:t>
            </a:fld>
            <a:endParaRPr lang="pl-PL" altLang="pl-PL" sz="1400"/>
          </a:p>
        </p:txBody>
      </p:sp>
      <p:sp>
        <p:nvSpPr>
          <p:cNvPr id="24579" name="Rectangle 3"/>
          <p:cNvSpPr>
            <a:spLocks noGrp="1" noChangeArrowheads="1"/>
          </p:cNvSpPr>
          <p:nvPr>
            <p:ph type="body" idx="1"/>
          </p:nvPr>
        </p:nvSpPr>
        <p:spPr>
          <a:xfrm>
            <a:off x="179388" y="260649"/>
            <a:ext cx="8785225" cy="6337002"/>
          </a:xfrm>
        </p:spPr>
        <p:txBody>
          <a:bodyPr/>
          <a:lstStyle/>
          <a:p>
            <a:pPr eaLnBrk="1" hangingPunct="1">
              <a:buFontTx/>
              <a:buNone/>
            </a:pPr>
            <a:r>
              <a:rPr lang="pl-PL" altLang="pl-PL" sz="2000" dirty="0" smtClean="0">
                <a:latin typeface="Arial" charset="0"/>
              </a:rPr>
              <a:t>Kolejną złotą figurą geometryczną jest odkryta niedawno </a:t>
            </a:r>
            <a:r>
              <a:rPr lang="pl-PL" altLang="pl-PL" sz="2000" b="1" dirty="0" smtClean="0">
                <a:solidFill>
                  <a:srgbClr val="FF3300"/>
                </a:solidFill>
                <a:latin typeface="Arial" charset="0"/>
              </a:rPr>
              <a:t>złota elipsa</a:t>
            </a:r>
            <a:r>
              <a:rPr lang="pl-PL" altLang="pl-PL" sz="2000" dirty="0" smtClean="0">
                <a:latin typeface="Arial" charset="0"/>
              </a:rPr>
              <a:t>.</a:t>
            </a:r>
          </a:p>
          <a:p>
            <a:pPr eaLnBrk="1" hangingPunct="1">
              <a:buFontTx/>
              <a:buNone/>
            </a:pPr>
            <a:r>
              <a:rPr lang="pl-PL" altLang="pl-PL" sz="2000" dirty="0" smtClean="0">
                <a:latin typeface="Arial" charset="0"/>
              </a:rPr>
              <a:t>Aby ja odkryć, zacznijmy od znanego z podręczników zadania z geometrii:  </a:t>
            </a:r>
          </a:p>
          <a:p>
            <a:pPr eaLnBrk="1" hangingPunct="1">
              <a:buFontTx/>
              <a:buNone/>
            </a:pPr>
            <a:endParaRPr lang="pl-PL" altLang="pl-PL" sz="2000" dirty="0" smtClean="0">
              <a:latin typeface="Arial" charset="0"/>
            </a:endParaRPr>
          </a:p>
          <a:p>
            <a:pPr eaLnBrk="1" hangingPunct="1">
              <a:buFontTx/>
              <a:buNone/>
            </a:pPr>
            <a:r>
              <a:rPr lang="pl-PL" altLang="pl-PL" sz="2000" b="1" dirty="0" smtClean="0">
                <a:latin typeface="Arial" charset="0"/>
              </a:rPr>
              <a:t>ZADANIE 1</a:t>
            </a:r>
            <a:endParaRPr lang="pl-PL" altLang="pl-PL" sz="2000" dirty="0" smtClean="0">
              <a:latin typeface="Arial" charset="0"/>
            </a:endParaRPr>
          </a:p>
          <a:p>
            <a:pPr eaLnBrk="1" hangingPunct="1">
              <a:buFontTx/>
              <a:buNone/>
            </a:pPr>
            <a:r>
              <a:rPr lang="pl-PL" altLang="pl-PL" sz="2000" dirty="0" smtClean="0">
                <a:latin typeface="Arial" charset="0"/>
              </a:rPr>
              <a:t>Wpisz do dowolnego trójkąta </a:t>
            </a:r>
            <a:r>
              <a:rPr lang="pl-PL" altLang="pl-PL" sz="2000" b="1" i="1" dirty="0" smtClean="0">
                <a:solidFill>
                  <a:srgbClr val="FF3300"/>
                </a:solidFill>
                <a:latin typeface="Arial" charset="0"/>
              </a:rPr>
              <a:t>ABC</a:t>
            </a:r>
            <a:r>
              <a:rPr lang="pl-PL" altLang="pl-PL" sz="2000" dirty="0" smtClean="0">
                <a:latin typeface="Arial" charset="0"/>
              </a:rPr>
              <a:t> kwadrat </a:t>
            </a:r>
            <a:r>
              <a:rPr lang="pl-PL" altLang="pl-PL" sz="2000" b="1" i="1" dirty="0" smtClean="0">
                <a:solidFill>
                  <a:srgbClr val="FF3300"/>
                </a:solidFill>
                <a:latin typeface="Arial" charset="0"/>
              </a:rPr>
              <a:t>KLMN</a:t>
            </a:r>
            <a:r>
              <a:rPr lang="pl-PL" altLang="pl-PL" sz="2000" dirty="0" smtClean="0">
                <a:latin typeface="Arial" charset="0"/>
              </a:rPr>
              <a:t> tak, by jego dwa</a:t>
            </a:r>
          </a:p>
          <a:p>
            <a:pPr eaLnBrk="1" hangingPunct="1">
              <a:buFontTx/>
              <a:buNone/>
            </a:pPr>
            <a:r>
              <a:rPr lang="pl-PL" altLang="pl-PL" sz="2000" dirty="0" smtClean="0">
                <a:latin typeface="Arial" charset="0"/>
              </a:rPr>
              <a:t>wierzchołki </a:t>
            </a:r>
            <a:r>
              <a:rPr lang="pl-PL" altLang="pl-PL" sz="2000" b="1" i="1" dirty="0" smtClean="0">
                <a:solidFill>
                  <a:srgbClr val="FF3300"/>
                </a:solidFill>
                <a:latin typeface="Arial" charset="0"/>
              </a:rPr>
              <a:t>K</a:t>
            </a:r>
            <a:r>
              <a:rPr lang="pl-PL" altLang="pl-PL" sz="2000" dirty="0" smtClean="0">
                <a:latin typeface="Arial" charset="0"/>
              </a:rPr>
              <a:t> i </a:t>
            </a:r>
            <a:r>
              <a:rPr lang="pl-PL" altLang="pl-PL" sz="2000" b="1" i="1" dirty="0" smtClean="0">
                <a:solidFill>
                  <a:srgbClr val="FF3300"/>
                </a:solidFill>
                <a:latin typeface="Arial" charset="0"/>
              </a:rPr>
              <a:t>L</a:t>
            </a:r>
            <a:r>
              <a:rPr lang="pl-PL" altLang="pl-PL" sz="2000" dirty="0" smtClean="0">
                <a:latin typeface="Arial" charset="0"/>
              </a:rPr>
              <a:t> leżały na podstawie </a:t>
            </a:r>
            <a:r>
              <a:rPr lang="pl-PL" altLang="pl-PL" sz="2000" b="1" i="1" dirty="0" smtClean="0">
                <a:solidFill>
                  <a:srgbClr val="FF3300"/>
                </a:solidFill>
                <a:latin typeface="Arial" charset="0"/>
              </a:rPr>
              <a:t>AB</a:t>
            </a:r>
            <a:r>
              <a:rPr lang="pl-PL" altLang="pl-PL" sz="2000" dirty="0" smtClean="0">
                <a:latin typeface="Arial" charset="0"/>
              </a:rPr>
              <a:t>, zaś dwa pozostałe  na</a:t>
            </a:r>
          </a:p>
          <a:p>
            <a:pPr eaLnBrk="1" hangingPunct="1">
              <a:buFontTx/>
              <a:buNone/>
            </a:pPr>
            <a:r>
              <a:rPr lang="pl-PL" altLang="pl-PL" sz="2000" dirty="0" smtClean="0">
                <a:latin typeface="Arial" charset="0"/>
              </a:rPr>
              <a:t>bokach tego trójkąta.  </a:t>
            </a:r>
          </a:p>
        </p:txBody>
      </p:sp>
      <p:pic>
        <p:nvPicPr>
          <p:cNvPr id="2458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3284538"/>
            <a:ext cx="5648325" cy="3316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133826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D5EBA1E4-B5BE-4285-8291-FCC5B5E3F204}" type="slidenum">
              <a:rPr lang="pl-PL" altLang="pl-PL" sz="1400"/>
              <a:pPr eaLnBrk="1" hangingPunct="1"/>
              <a:t>26</a:t>
            </a:fld>
            <a:endParaRPr lang="pl-PL" altLang="pl-PL" sz="1400"/>
          </a:p>
        </p:txBody>
      </p:sp>
      <p:sp>
        <p:nvSpPr>
          <p:cNvPr id="25603" name="Rectangle 3"/>
          <p:cNvSpPr>
            <a:spLocks noGrp="1" noChangeArrowheads="1"/>
          </p:cNvSpPr>
          <p:nvPr>
            <p:ph type="body" idx="1"/>
          </p:nvPr>
        </p:nvSpPr>
        <p:spPr>
          <a:xfrm>
            <a:off x="179388" y="333375"/>
            <a:ext cx="8816975" cy="6264275"/>
          </a:xfrm>
        </p:spPr>
        <p:txBody>
          <a:bodyPr/>
          <a:lstStyle/>
          <a:p>
            <a:pPr eaLnBrk="1" hangingPunct="1">
              <a:buFontTx/>
              <a:buNone/>
            </a:pPr>
            <a:r>
              <a:rPr lang="pl-PL" altLang="pl-PL" sz="2000" dirty="0" smtClean="0">
                <a:latin typeface="Arial" charset="0"/>
              </a:rPr>
              <a:t>Sposób na skonstruowanie tego kwadratu można odnaleźć, obierając</a:t>
            </a:r>
          </a:p>
          <a:p>
            <a:pPr eaLnBrk="1" hangingPunct="1">
              <a:buFontTx/>
              <a:buNone/>
            </a:pPr>
            <a:r>
              <a:rPr lang="pl-PL" altLang="pl-PL" sz="2000" dirty="0" smtClean="0">
                <a:latin typeface="Arial" charset="0"/>
              </a:rPr>
              <a:t>dowolnie na boku np. </a:t>
            </a:r>
            <a:r>
              <a:rPr lang="pl-PL" altLang="pl-PL" sz="2000" b="1" i="1" dirty="0" smtClean="0">
                <a:solidFill>
                  <a:srgbClr val="FF3300"/>
                </a:solidFill>
                <a:latin typeface="Arial" charset="0"/>
              </a:rPr>
              <a:t>AC</a:t>
            </a:r>
            <a:r>
              <a:rPr lang="pl-PL" altLang="pl-PL" sz="2000" dirty="0" smtClean="0">
                <a:latin typeface="Arial" charset="0"/>
              </a:rPr>
              <a:t> punkt </a:t>
            </a:r>
            <a:r>
              <a:rPr lang="pl-PL" altLang="pl-PL" sz="2000" b="1" i="1" dirty="0" smtClean="0">
                <a:solidFill>
                  <a:srgbClr val="FF3300"/>
                </a:solidFill>
                <a:latin typeface="Arial" charset="0"/>
              </a:rPr>
              <a:t>N</a:t>
            </a:r>
            <a:r>
              <a:rPr lang="pl-PL" altLang="pl-PL" sz="2000" dirty="0" smtClean="0">
                <a:latin typeface="Arial" charset="0"/>
              </a:rPr>
              <a:t> i na jego bazie kreśląc pozostałe</a:t>
            </a:r>
          </a:p>
          <a:p>
            <a:pPr eaLnBrk="1" hangingPunct="1">
              <a:buFontTx/>
              <a:buNone/>
            </a:pPr>
            <a:r>
              <a:rPr lang="pl-PL" altLang="pl-PL" sz="2000" dirty="0" smtClean="0">
                <a:latin typeface="Arial" charset="0"/>
              </a:rPr>
              <a:t>wierzchołki kwadratu. Gdy punkt </a:t>
            </a:r>
            <a:r>
              <a:rPr lang="pl-PL" altLang="pl-PL" sz="2000" b="1" i="1" dirty="0" smtClean="0">
                <a:solidFill>
                  <a:srgbClr val="FF3300"/>
                </a:solidFill>
                <a:latin typeface="Arial" charset="0"/>
              </a:rPr>
              <a:t>N</a:t>
            </a:r>
            <a:r>
              <a:rPr lang="pl-PL" altLang="pl-PL" sz="2000" dirty="0" smtClean="0">
                <a:latin typeface="Arial" charset="0"/>
              </a:rPr>
              <a:t> zacznie się przesuwać po odcinku </a:t>
            </a:r>
            <a:r>
              <a:rPr lang="pl-PL" altLang="pl-PL" sz="2000" b="1" i="1" dirty="0" smtClean="0">
                <a:solidFill>
                  <a:srgbClr val="FF3300"/>
                </a:solidFill>
                <a:latin typeface="Arial" charset="0"/>
              </a:rPr>
              <a:t>AC</a:t>
            </a:r>
            <a:r>
              <a:rPr lang="pl-PL" altLang="pl-PL" sz="2000" dirty="0" smtClean="0">
                <a:latin typeface="Arial" charset="0"/>
              </a:rPr>
              <a:t>,</a:t>
            </a:r>
          </a:p>
          <a:p>
            <a:pPr eaLnBrk="1" hangingPunct="1">
              <a:buFontTx/>
              <a:buNone/>
            </a:pPr>
            <a:r>
              <a:rPr lang="pl-PL" altLang="pl-PL" sz="2000" dirty="0" smtClean="0">
                <a:latin typeface="Arial" charset="0"/>
              </a:rPr>
              <a:t>wówczas otrzymamy całą rodzinę kwadratów. </a:t>
            </a:r>
          </a:p>
          <a:p>
            <a:pPr eaLnBrk="1" hangingPunct="1">
              <a:buFontTx/>
              <a:buNone/>
            </a:pPr>
            <a:r>
              <a:rPr lang="pl-PL" altLang="pl-PL" sz="2000" dirty="0" smtClean="0">
                <a:latin typeface="Arial" charset="0"/>
              </a:rPr>
              <a:t>Tylko jeden z nich jest poszukiwanym kwadratem </a:t>
            </a:r>
            <a:r>
              <a:rPr lang="pl-PL" altLang="pl-PL" sz="2000" b="1" i="1" dirty="0" smtClean="0">
                <a:solidFill>
                  <a:srgbClr val="FF3300"/>
                </a:solidFill>
                <a:latin typeface="Arial" charset="0"/>
              </a:rPr>
              <a:t>KLMN</a:t>
            </a:r>
            <a:r>
              <a:rPr lang="pl-PL" altLang="pl-PL" sz="2000" dirty="0" smtClean="0">
                <a:latin typeface="Arial" charset="0"/>
              </a:rPr>
              <a:t>. Znajdziemy go,</a:t>
            </a:r>
          </a:p>
          <a:p>
            <a:pPr eaLnBrk="1" hangingPunct="1">
              <a:buFontTx/>
              <a:buNone/>
            </a:pPr>
            <a:r>
              <a:rPr lang="pl-PL" altLang="pl-PL" sz="2000" dirty="0" smtClean="0">
                <a:latin typeface="Arial" charset="0"/>
              </a:rPr>
              <a:t>gdy wierzchołek</a:t>
            </a:r>
            <a:r>
              <a:rPr lang="pl-PL" altLang="pl-PL" sz="2000" b="1" i="1" dirty="0" smtClean="0">
                <a:latin typeface="Arial" charset="0"/>
              </a:rPr>
              <a:t> </a:t>
            </a:r>
            <a:r>
              <a:rPr lang="pl-PL" altLang="pl-PL" sz="2000" b="1" i="1" dirty="0" smtClean="0">
                <a:solidFill>
                  <a:srgbClr val="FF3300"/>
                </a:solidFill>
                <a:latin typeface="Arial" charset="0"/>
              </a:rPr>
              <a:t>M</a:t>
            </a:r>
            <a:r>
              <a:rPr lang="pl-PL" altLang="pl-PL" sz="2000" dirty="0" smtClean="0">
                <a:latin typeface="Arial" charset="0"/>
              </a:rPr>
              <a:t> pozostawi ślad w trakcie ruchu punktu </a:t>
            </a:r>
            <a:r>
              <a:rPr lang="pl-PL" altLang="pl-PL" sz="2000" b="1" i="1" dirty="0" smtClean="0">
                <a:solidFill>
                  <a:srgbClr val="FF3300"/>
                </a:solidFill>
                <a:latin typeface="Arial" charset="0"/>
              </a:rPr>
              <a:t>N</a:t>
            </a:r>
            <a:r>
              <a:rPr lang="pl-PL" altLang="pl-PL" sz="2000" dirty="0" smtClean="0">
                <a:latin typeface="Arial" charset="0"/>
              </a:rPr>
              <a:t>. Ilustruje to</a:t>
            </a:r>
          </a:p>
          <a:p>
            <a:pPr eaLnBrk="1" hangingPunct="1">
              <a:buFontTx/>
              <a:buNone/>
            </a:pPr>
            <a:r>
              <a:rPr lang="pl-PL" altLang="pl-PL" sz="2000" dirty="0" smtClean="0">
                <a:latin typeface="Arial" charset="0"/>
              </a:rPr>
              <a:t>poniższa animacja.</a:t>
            </a:r>
          </a:p>
          <a:p>
            <a:pPr eaLnBrk="1" hangingPunct="1">
              <a:buFontTx/>
              <a:buNone/>
            </a:pPr>
            <a:endParaRPr lang="pl-PL" altLang="pl-PL" sz="2000" dirty="0" smtClean="0">
              <a:latin typeface="Arial" charset="0"/>
            </a:endParaRPr>
          </a:p>
        </p:txBody>
      </p:sp>
      <p:pic>
        <p:nvPicPr>
          <p:cNvPr id="25604" name="Picture 4" descr="anim05"/>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2997200"/>
            <a:ext cx="5341937" cy="341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11567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DB07DE68-0BBB-40CC-BE38-6DE98D8A8813}" type="slidenum">
              <a:rPr lang="pl-PL" altLang="pl-PL" sz="1400"/>
              <a:pPr eaLnBrk="1" hangingPunct="1"/>
              <a:t>27</a:t>
            </a:fld>
            <a:endParaRPr lang="pl-PL" altLang="pl-PL" sz="1400"/>
          </a:p>
        </p:txBody>
      </p:sp>
      <p:sp>
        <p:nvSpPr>
          <p:cNvPr id="26627" name="Rectangle 3"/>
          <p:cNvSpPr>
            <a:spLocks noGrp="1" noChangeArrowheads="1"/>
          </p:cNvSpPr>
          <p:nvPr>
            <p:ph type="body" idx="1"/>
          </p:nvPr>
        </p:nvSpPr>
        <p:spPr>
          <a:xfrm>
            <a:off x="107504" y="260350"/>
            <a:ext cx="9036496" cy="6264275"/>
          </a:xfrm>
        </p:spPr>
        <p:txBody>
          <a:bodyPr/>
          <a:lstStyle/>
          <a:p>
            <a:pPr eaLnBrk="1" hangingPunct="1">
              <a:buFontTx/>
              <a:buNone/>
            </a:pPr>
            <a:r>
              <a:rPr lang="pl-PL" altLang="pl-PL" sz="2000" dirty="0" smtClean="0">
                <a:latin typeface="Arial" charset="0"/>
              </a:rPr>
              <a:t>Ślad, jaki pozostawia punkt </a:t>
            </a:r>
            <a:r>
              <a:rPr lang="pl-PL" altLang="pl-PL" sz="2000" b="1" i="1" dirty="0" smtClean="0">
                <a:solidFill>
                  <a:srgbClr val="FF3300"/>
                </a:solidFill>
                <a:latin typeface="Arial" charset="0"/>
              </a:rPr>
              <a:t>M</a:t>
            </a:r>
            <a:r>
              <a:rPr lang="pl-PL" altLang="pl-PL" sz="2000" dirty="0" smtClean="0">
                <a:latin typeface="Arial" charset="0"/>
              </a:rPr>
              <a:t> jest półprostą o początku w wierzchołku  </a:t>
            </a:r>
            <a:r>
              <a:rPr lang="pl-PL" altLang="pl-PL" sz="2000" b="1" i="1" dirty="0" smtClean="0">
                <a:solidFill>
                  <a:srgbClr val="FF3300"/>
                </a:solidFill>
                <a:latin typeface="Arial" charset="0"/>
              </a:rPr>
              <a:t>A</a:t>
            </a:r>
            <a:r>
              <a:rPr lang="pl-PL" altLang="pl-PL" sz="2000" dirty="0" smtClean="0">
                <a:latin typeface="Arial" charset="0"/>
              </a:rPr>
              <a:t>,</a:t>
            </a:r>
          </a:p>
          <a:p>
            <a:pPr eaLnBrk="1" hangingPunct="1">
              <a:buFontTx/>
              <a:buNone/>
            </a:pPr>
            <a:r>
              <a:rPr lang="pl-PL" altLang="pl-PL" sz="2000" dirty="0" smtClean="0">
                <a:latin typeface="Arial" charset="0"/>
              </a:rPr>
              <a:t>przechodzącą przez wierzchołek </a:t>
            </a:r>
            <a:r>
              <a:rPr lang="pl-PL" altLang="pl-PL" sz="2000" b="1" i="1" dirty="0" smtClean="0">
                <a:solidFill>
                  <a:srgbClr val="FF3300"/>
                </a:solidFill>
                <a:latin typeface="Arial" charset="0"/>
              </a:rPr>
              <a:t>M</a:t>
            </a:r>
            <a:r>
              <a:rPr lang="pl-PL" altLang="pl-PL" sz="2000" dirty="0" smtClean="0">
                <a:latin typeface="Arial" charset="0"/>
              </a:rPr>
              <a:t> jednego z utworzonych kwadratów.</a:t>
            </a:r>
          </a:p>
          <a:p>
            <a:pPr eaLnBrk="1" hangingPunct="1">
              <a:buFontTx/>
              <a:buNone/>
            </a:pPr>
            <a:r>
              <a:rPr lang="pl-PL" altLang="pl-PL" sz="2000" dirty="0" smtClean="0">
                <a:latin typeface="Arial" charset="0"/>
              </a:rPr>
              <a:t>Punkt przecięcia tej półprostej z bokiem </a:t>
            </a:r>
            <a:r>
              <a:rPr lang="pl-PL" altLang="pl-PL" sz="2000" b="1" i="1" dirty="0" smtClean="0">
                <a:solidFill>
                  <a:srgbClr val="FF3300"/>
                </a:solidFill>
                <a:latin typeface="Arial" charset="0"/>
              </a:rPr>
              <a:t>BC</a:t>
            </a:r>
            <a:r>
              <a:rPr lang="pl-PL" altLang="pl-PL" sz="2000" dirty="0" smtClean="0">
                <a:latin typeface="Arial" charset="0"/>
              </a:rPr>
              <a:t> trójkąta jest poszukiwanym</a:t>
            </a:r>
          </a:p>
          <a:p>
            <a:pPr eaLnBrk="1" hangingPunct="1">
              <a:buFontTx/>
              <a:buNone/>
            </a:pPr>
            <a:r>
              <a:rPr lang="pl-PL" altLang="pl-PL" sz="2000" dirty="0" smtClean="0">
                <a:latin typeface="Arial" charset="0"/>
              </a:rPr>
              <a:t>wierzchołkiem </a:t>
            </a:r>
            <a:r>
              <a:rPr lang="pl-PL" altLang="pl-PL" sz="2000" b="1" i="1" dirty="0" smtClean="0">
                <a:solidFill>
                  <a:srgbClr val="FF3300"/>
                </a:solidFill>
                <a:latin typeface="Arial" charset="0"/>
              </a:rPr>
              <a:t>M</a:t>
            </a:r>
            <a:r>
              <a:rPr lang="pl-PL" altLang="pl-PL" sz="2000" dirty="0" smtClean="0">
                <a:latin typeface="Arial" charset="0"/>
              </a:rPr>
              <a:t> kwadratu </a:t>
            </a:r>
            <a:r>
              <a:rPr lang="pl-PL" altLang="pl-PL" sz="2000" b="1" i="1" dirty="0" smtClean="0">
                <a:solidFill>
                  <a:srgbClr val="FF3300"/>
                </a:solidFill>
                <a:latin typeface="Arial" charset="0"/>
              </a:rPr>
              <a:t>KLMN</a:t>
            </a:r>
            <a:r>
              <a:rPr lang="pl-PL" altLang="pl-PL" sz="2000" dirty="0" smtClean="0">
                <a:latin typeface="Arial" charset="0"/>
              </a:rPr>
              <a:t>.  Rozwiązanie zadania pokazuje poniższa</a:t>
            </a:r>
          </a:p>
          <a:p>
            <a:pPr eaLnBrk="1" hangingPunct="1">
              <a:buFontTx/>
              <a:buNone/>
            </a:pPr>
            <a:r>
              <a:rPr lang="pl-PL" altLang="pl-PL" sz="2000" dirty="0" smtClean="0">
                <a:latin typeface="Arial" charset="0"/>
              </a:rPr>
              <a:t>animacja.  </a:t>
            </a:r>
          </a:p>
        </p:txBody>
      </p:sp>
      <p:pic>
        <p:nvPicPr>
          <p:cNvPr id="26628" name="Picture 4" descr="anim05"/>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2708920"/>
            <a:ext cx="5792500" cy="3706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379055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DDF8A9C8-B6FB-4504-ADEF-DE348737B149}" type="slidenum">
              <a:rPr lang="pl-PL" altLang="pl-PL" sz="1400"/>
              <a:pPr eaLnBrk="1" hangingPunct="1"/>
              <a:t>28</a:t>
            </a:fld>
            <a:endParaRPr lang="pl-PL" altLang="pl-PL" sz="1400"/>
          </a:p>
        </p:txBody>
      </p:sp>
      <p:sp>
        <p:nvSpPr>
          <p:cNvPr id="27651" name="Rectangle 3"/>
          <p:cNvSpPr>
            <a:spLocks noGrp="1" noChangeArrowheads="1"/>
          </p:cNvSpPr>
          <p:nvPr>
            <p:ph type="body" idx="1"/>
          </p:nvPr>
        </p:nvSpPr>
        <p:spPr>
          <a:xfrm>
            <a:off x="107505" y="188913"/>
            <a:ext cx="8712646" cy="6335712"/>
          </a:xfrm>
        </p:spPr>
        <p:txBody>
          <a:bodyPr/>
          <a:lstStyle/>
          <a:p>
            <a:pPr eaLnBrk="1" hangingPunct="1">
              <a:buFontTx/>
              <a:buNone/>
            </a:pPr>
            <a:r>
              <a:rPr lang="pl-PL" altLang="pl-PL" sz="2000" dirty="0" smtClean="0">
                <a:latin typeface="Arial" charset="0"/>
              </a:rPr>
              <a:t>Spróbujmy przenieść ten sposób konstrukcji do rozwiązania podobnego</a:t>
            </a:r>
          </a:p>
          <a:p>
            <a:pPr eaLnBrk="1" hangingPunct="1">
              <a:buFontTx/>
              <a:buNone/>
            </a:pPr>
            <a:r>
              <a:rPr lang="pl-PL" altLang="pl-PL" sz="2000" dirty="0" smtClean="0">
                <a:latin typeface="Arial" charset="0"/>
              </a:rPr>
              <a:t>zadania:</a:t>
            </a:r>
          </a:p>
          <a:p>
            <a:pPr eaLnBrk="1" hangingPunct="1">
              <a:buFontTx/>
              <a:buNone/>
            </a:pPr>
            <a:endParaRPr lang="pl-PL" altLang="pl-PL" sz="2000" dirty="0" smtClean="0">
              <a:latin typeface="Arial" charset="0"/>
            </a:endParaRPr>
          </a:p>
          <a:p>
            <a:pPr eaLnBrk="1" hangingPunct="1">
              <a:buFontTx/>
              <a:buNone/>
            </a:pPr>
            <a:r>
              <a:rPr lang="pl-PL" altLang="pl-PL" sz="2000" b="1" dirty="0" smtClean="0">
                <a:latin typeface="Arial" charset="0"/>
              </a:rPr>
              <a:t>ZADANIE 2</a:t>
            </a:r>
          </a:p>
          <a:p>
            <a:pPr eaLnBrk="1" hangingPunct="1">
              <a:buFontTx/>
              <a:buNone/>
            </a:pPr>
            <a:r>
              <a:rPr lang="pl-PL" altLang="pl-PL" sz="2000" dirty="0" smtClean="0">
                <a:latin typeface="Arial" charset="0"/>
              </a:rPr>
              <a:t>Wpisać w półkole o średnicy </a:t>
            </a:r>
            <a:r>
              <a:rPr lang="pl-PL" altLang="pl-PL" sz="2000" b="1" i="1" dirty="0" smtClean="0">
                <a:solidFill>
                  <a:srgbClr val="FF3300"/>
                </a:solidFill>
                <a:latin typeface="Arial" charset="0"/>
              </a:rPr>
              <a:t>AB</a:t>
            </a:r>
            <a:r>
              <a:rPr lang="pl-PL" altLang="pl-PL" sz="2000" dirty="0" smtClean="0">
                <a:latin typeface="Arial" charset="0"/>
              </a:rPr>
              <a:t> kwadrat </a:t>
            </a:r>
            <a:r>
              <a:rPr lang="pl-PL" altLang="pl-PL" sz="2000" b="1" i="1" dirty="0" smtClean="0">
                <a:solidFill>
                  <a:srgbClr val="FF3300"/>
                </a:solidFill>
                <a:latin typeface="Arial" charset="0"/>
              </a:rPr>
              <a:t>KLMN</a:t>
            </a:r>
            <a:r>
              <a:rPr lang="pl-PL" altLang="pl-PL" sz="2000" dirty="0" smtClean="0">
                <a:latin typeface="Arial" charset="0"/>
              </a:rPr>
              <a:t> w taki sposób, by</a:t>
            </a:r>
          </a:p>
          <a:p>
            <a:pPr eaLnBrk="1" hangingPunct="1">
              <a:buFontTx/>
              <a:buNone/>
            </a:pPr>
            <a:r>
              <a:rPr lang="pl-PL" altLang="pl-PL" sz="2000" dirty="0" smtClean="0">
                <a:latin typeface="Arial" charset="0"/>
              </a:rPr>
              <a:t>wierzchołki </a:t>
            </a:r>
            <a:r>
              <a:rPr lang="pl-PL" altLang="pl-PL" sz="2000" b="1" i="1" dirty="0" smtClean="0">
                <a:solidFill>
                  <a:srgbClr val="FF3300"/>
                </a:solidFill>
                <a:latin typeface="Arial" charset="0"/>
              </a:rPr>
              <a:t>A</a:t>
            </a:r>
            <a:r>
              <a:rPr lang="pl-PL" altLang="pl-PL" sz="2000" dirty="0" smtClean="0">
                <a:latin typeface="Arial" charset="0"/>
              </a:rPr>
              <a:t> i </a:t>
            </a:r>
            <a:r>
              <a:rPr lang="pl-PL" altLang="pl-PL" sz="2000" b="1" i="1" dirty="0" smtClean="0">
                <a:solidFill>
                  <a:srgbClr val="FF3300"/>
                </a:solidFill>
                <a:latin typeface="Arial" charset="0"/>
              </a:rPr>
              <a:t>B</a:t>
            </a:r>
            <a:r>
              <a:rPr lang="pl-PL" altLang="pl-PL" sz="2000" dirty="0" smtClean="0">
                <a:latin typeface="Arial" charset="0"/>
              </a:rPr>
              <a:t> leżały na średnicy półkola, zaś pozostałe dwa na łuku</a:t>
            </a:r>
          </a:p>
          <a:p>
            <a:pPr eaLnBrk="1" hangingPunct="1">
              <a:buFontTx/>
              <a:buNone/>
            </a:pPr>
            <a:r>
              <a:rPr lang="pl-PL" altLang="pl-PL" sz="2000" dirty="0" smtClean="0">
                <a:latin typeface="Arial" charset="0"/>
              </a:rPr>
              <a:t>tego półkola. </a:t>
            </a:r>
          </a:p>
          <a:p>
            <a:pPr eaLnBrk="1" hangingPunct="1">
              <a:buFontTx/>
              <a:buNone/>
            </a:pPr>
            <a:endParaRPr lang="pl-PL" altLang="pl-PL" sz="2000" dirty="0" smtClean="0">
              <a:latin typeface="Arial" charset="0"/>
            </a:endParaRPr>
          </a:p>
        </p:txBody>
      </p:sp>
      <p:pic>
        <p:nvPicPr>
          <p:cNvPr id="276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2852738"/>
            <a:ext cx="5667375" cy="359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4341764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52812015-4882-4676-8CDA-E833FACFD486}" type="slidenum">
              <a:rPr lang="pl-PL" altLang="pl-PL" sz="1400"/>
              <a:pPr eaLnBrk="1" hangingPunct="1"/>
              <a:t>29</a:t>
            </a:fld>
            <a:endParaRPr lang="pl-PL" altLang="pl-PL" sz="1400"/>
          </a:p>
        </p:txBody>
      </p:sp>
      <p:sp>
        <p:nvSpPr>
          <p:cNvPr id="28675" name="Rectangle 3"/>
          <p:cNvSpPr>
            <a:spLocks noGrp="1" noChangeArrowheads="1"/>
          </p:cNvSpPr>
          <p:nvPr>
            <p:ph type="body" idx="1"/>
          </p:nvPr>
        </p:nvSpPr>
        <p:spPr>
          <a:xfrm>
            <a:off x="179388" y="333375"/>
            <a:ext cx="8713787" cy="6335713"/>
          </a:xfrm>
        </p:spPr>
        <p:txBody>
          <a:bodyPr/>
          <a:lstStyle/>
          <a:p>
            <a:pPr eaLnBrk="1" hangingPunct="1">
              <a:buFontTx/>
              <a:buNone/>
            </a:pPr>
            <a:r>
              <a:rPr lang="pl-PL" altLang="pl-PL" sz="2000" dirty="0" smtClean="0">
                <a:latin typeface="Arial" charset="0"/>
              </a:rPr>
              <a:t>Gdybyśmy skorzystali z pomysłu rozwiązania poprzedniego zadania,</a:t>
            </a:r>
          </a:p>
          <a:p>
            <a:pPr eaLnBrk="1" hangingPunct="1">
              <a:buFontTx/>
              <a:buNone/>
            </a:pPr>
            <a:r>
              <a:rPr lang="pl-PL" altLang="pl-PL" sz="2000" dirty="0" smtClean="0">
                <a:latin typeface="Arial" charset="0"/>
              </a:rPr>
              <a:t>obralibyśmy na półokręgu dowolny punkt </a:t>
            </a:r>
            <a:r>
              <a:rPr lang="pl-PL" altLang="pl-PL" sz="2000" b="1" i="1" dirty="0" smtClean="0">
                <a:solidFill>
                  <a:srgbClr val="FF3300"/>
                </a:solidFill>
                <a:latin typeface="Arial" charset="0"/>
              </a:rPr>
              <a:t>N</a:t>
            </a:r>
            <a:r>
              <a:rPr lang="pl-PL" altLang="pl-PL" sz="2000" dirty="0" smtClean="0">
                <a:latin typeface="Arial" charset="0"/>
              </a:rPr>
              <a:t> i na jego bazie skonstruowali</a:t>
            </a:r>
          </a:p>
          <a:p>
            <a:pPr eaLnBrk="1" hangingPunct="1">
              <a:buFontTx/>
              <a:buNone/>
            </a:pPr>
            <a:r>
              <a:rPr lang="pl-PL" altLang="pl-PL" sz="2000" dirty="0" smtClean="0">
                <a:latin typeface="Arial" charset="0"/>
              </a:rPr>
              <a:t>kwadrat </a:t>
            </a:r>
            <a:r>
              <a:rPr lang="pl-PL" altLang="pl-PL" sz="2000" b="1" i="1" dirty="0" smtClean="0">
                <a:solidFill>
                  <a:srgbClr val="FF3300"/>
                </a:solidFill>
                <a:latin typeface="Arial" charset="0"/>
              </a:rPr>
              <a:t>KLMN</a:t>
            </a:r>
            <a:r>
              <a:rPr lang="pl-PL" altLang="pl-PL" sz="2000" dirty="0" smtClean="0">
                <a:latin typeface="Arial" charset="0"/>
              </a:rPr>
              <a:t>. W trakcie poruszania punktu </a:t>
            </a:r>
            <a:r>
              <a:rPr lang="pl-PL" altLang="pl-PL" sz="2000" b="1" i="1" dirty="0" smtClean="0">
                <a:solidFill>
                  <a:srgbClr val="FF3300"/>
                </a:solidFill>
                <a:latin typeface="Arial" charset="0"/>
              </a:rPr>
              <a:t>N</a:t>
            </a:r>
            <a:r>
              <a:rPr lang="pl-PL" altLang="pl-PL" sz="2000" dirty="0" smtClean="0">
                <a:latin typeface="Arial" charset="0"/>
              </a:rPr>
              <a:t>, ślad punktu </a:t>
            </a:r>
            <a:r>
              <a:rPr lang="pl-PL" altLang="pl-PL" sz="2000" b="1" i="1" dirty="0" smtClean="0">
                <a:solidFill>
                  <a:srgbClr val="FF3300"/>
                </a:solidFill>
                <a:latin typeface="Arial" charset="0"/>
              </a:rPr>
              <a:t>M</a:t>
            </a:r>
            <a:r>
              <a:rPr lang="pl-PL" altLang="pl-PL" sz="2000" dirty="0" smtClean="0">
                <a:latin typeface="Arial" charset="0"/>
              </a:rPr>
              <a:t> pomógłby</a:t>
            </a:r>
          </a:p>
          <a:p>
            <a:pPr eaLnBrk="1" hangingPunct="1">
              <a:buFontTx/>
              <a:buNone/>
            </a:pPr>
            <a:r>
              <a:rPr lang="pl-PL" altLang="pl-PL" sz="2000" dirty="0" smtClean="0">
                <a:latin typeface="Arial" charset="0"/>
              </a:rPr>
              <a:t>rozwiązać zadanie. </a:t>
            </a:r>
          </a:p>
          <a:p>
            <a:pPr eaLnBrk="1" hangingPunct="1">
              <a:buFontTx/>
              <a:buNone/>
            </a:pPr>
            <a:r>
              <a:rPr lang="pl-PL" altLang="pl-PL" sz="2000" dirty="0" smtClean="0">
                <a:latin typeface="Arial" charset="0"/>
              </a:rPr>
              <a:t>Sprawdźmy, czy spełniają się nasze przypuszczenia. </a:t>
            </a:r>
          </a:p>
          <a:p>
            <a:pPr eaLnBrk="1" hangingPunct="1">
              <a:buFontTx/>
              <a:buNone/>
            </a:pPr>
            <a:endParaRPr lang="pl-PL" altLang="pl-PL" sz="2000" dirty="0" smtClean="0">
              <a:latin typeface="Arial" charset="0"/>
            </a:endParaRPr>
          </a:p>
          <a:p>
            <a:pPr eaLnBrk="1" hangingPunct="1">
              <a:buFontTx/>
              <a:buNone/>
            </a:pPr>
            <a:endParaRPr lang="pl-PL" altLang="pl-PL" sz="2000" dirty="0" smtClean="0"/>
          </a:p>
        </p:txBody>
      </p:sp>
      <p:pic>
        <p:nvPicPr>
          <p:cNvPr id="28676" name="Picture 6" descr="anim06"/>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84213" y="2781300"/>
            <a:ext cx="72771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6137817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ymbol zastępczy numeru slajdu 4"/>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3C0128C3-4855-4D0E-9DED-FDC1C3DD7190}" type="slidenum">
              <a:rPr lang="pl-PL" altLang="pl-PL" sz="1400"/>
              <a:pPr eaLnBrk="1" hangingPunct="1"/>
              <a:t>30</a:t>
            </a:fld>
            <a:endParaRPr lang="pl-PL" altLang="pl-PL" sz="1400"/>
          </a:p>
        </p:txBody>
      </p:sp>
      <p:pic>
        <p:nvPicPr>
          <p:cNvPr id="29700" name="Picture 5" descr="anim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647031" y="1773238"/>
            <a:ext cx="5761038" cy="468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3" name="Text Box 7"/>
          <p:cNvSpPr txBox="1">
            <a:spLocks noChangeArrowheads="1"/>
          </p:cNvSpPr>
          <p:nvPr/>
        </p:nvSpPr>
        <p:spPr bwMode="auto">
          <a:xfrm>
            <a:off x="0" y="404664"/>
            <a:ext cx="8964488" cy="1015663"/>
          </a:xfrm>
          <a:prstGeom prst="rect">
            <a:avLst/>
          </a:prstGeom>
          <a:noFill/>
          <a:ln>
            <a:noFill/>
          </a:ln>
          <a:effectLst/>
          <a:extLst/>
        </p:spPr>
        <p:txBody>
          <a:bodyPr wrap="square">
            <a:spAutoFit/>
          </a:bodyPr>
          <a:lstStyle/>
          <a:p>
            <a:r>
              <a:rPr lang="pl-PL" altLang="pl-PL" sz="2000" dirty="0">
                <a:latin typeface="Arial" charset="0"/>
              </a:rPr>
              <a:t>Okazuje się, że </a:t>
            </a:r>
            <a:r>
              <a:rPr lang="pl-PL" altLang="pl-PL" sz="2000" dirty="0" smtClean="0">
                <a:latin typeface="Arial" charset="0"/>
              </a:rPr>
              <a:t>ślad, </a:t>
            </a:r>
            <a:r>
              <a:rPr lang="pl-PL" altLang="pl-PL" sz="2000" dirty="0">
                <a:latin typeface="Arial" charset="0"/>
              </a:rPr>
              <a:t>jaki pozostawia punkt </a:t>
            </a:r>
            <a:r>
              <a:rPr lang="pl-PL" altLang="pl-PL" sz="2000" b="1" i="1" dirty="0">
                <a:solidFill>
                  <a:srgbClr val="FF0000"/>
                </a:solidFill>
                <a:latin typeface="Arial" charset="0"/>
              </a:rPr>
              <a:t>M</a:t>
            </a:r>
            <a:r>
              <a:rPr lang="pl-PL" altLang="pl-PL" sz="2000" dirty="0">
                <a:latin typeface="Arial" charset="0"/>
              </a:rPr>
              <a:t> nie jest tym razem </a:t>
            </a:r>
            <a:r>
              <a:rPr lang="pl-PL" altLang="pl-PL" sz="2000" dirty="0" smtClean="0">
                <a:latin typeface="Arial" charset="0"/>
              </a:rPr>
              <a:t>półprostą, lecz przypomina </a:t>
            </a:r>
            <a:r>
              <a:rPr lang="pl-PL" altLang="pl-PL" sz="2000" dirty="0">
                <a:latin typeface="Arial" charset="0"/>
              </a:rPr>
              <a:t>swym kształtem łuk elipsy. Spróbujmy utworzyć całą elipsę. </a:t>
            </a:r>
            <a:br>
              <a:rPr lang="pl-PL" altLang="pl-PL" sz="2000" dirty="0">
                <a:latin typeface="Arial" charset="0"/>
              </a:rPr>
            </a:br>
            <a:r>
              <a:rPr lang="pl-PL" altLang="pl-PL" sz="2000" dirty="0">
                <a:latin typeface="Arial" charset="0"/>
              </a:rPr>
              <a:t>Wystarczy punkt </a:t>
            </a:r>
            <a:r>
              <a:rPr lang="pl-PL" altLang="pl-PL" sz="2000" b="1" i="1" dirty="0">
                <a:solidFill>
                  <a:srgbClr val="FF0000"/>
                </a:solidFill>
                <a:latin typeface="Arial" charset="0"/>
              </a:rPr>
              <a:t>N</a:t>
            </a:r>
            <a:r>
              <a:rPr lang="pl-PL" altLang="pl-PL" sz="2000" dirty="0">
                <a:latin typeface="Arial" charset="0"/>
              </a:rPr>
              <a:t> zamiast na półokręgu zaczepić na całym okręgu</a:t>
            </a:r>
            <a:endParaRPr lang="pl-PL" sz="2000" dirty="0">
              <a:latin typeface="Arial" charset="0"/>
            </a:endParaRPr>
          </a:p>
        </p:txBody>
      </p:sp>
    </p:spTree>
    <p:extLst>
      <p:ext uri="{BB962C8B-B14F-4D97-AF65-F5344CB8AC3E}">
        <p14:creationId xmlns:p14="http://schemas.microsoft.com/office/powerpoint/2010/main" val="293276024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ymbol zastępczy numeru slajdu 4"/>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A98FD5B5-247A-4066-B353-028CF175FB27}" type="slidenum">
              <a:rPr lang="pl-PL" altLang="pl-PL" sz="1400"/>
              <a:pPr eaLnBrk="1" hangingPunct="1"/>
              <a:t>31</a:t>
            </a:fld>
            <a:endParaRPr lang="pl-PL" altLang="pl-PL" sz="1400"/>
          </a:p>
        </p:txBody>
      </p:sp>
      <p:sp>
        <p:nvSpPr>
          <p:cNvPr id="30723" name="Rectangle 4"/>
          <p:cNvSpPr>
            <a:spLocks noGrp="1" noChangeArrowheads="1"/>
          </p:cNvSpPr>
          <p:nvPr>
            <p:ph type="title"/>
          </p:nvPr>
        </p:nvSpPr>
        <p:spPr>
          <a:xfrm>
            <a:off x="358775" y="188640"/>
            <a:ext cx="8785225" cy="1744935"/>
          </a:xfrm>
        </p:spPr>
        <p:txBody>
          <a:bodyPr>
            <a:normAutofit/>
          </a:bodyPr>
          <a:lstStyle/>
          <a:p>
            <a:pPr algn="l"/>
            <a:r>
              <a:rPr lang="pl-PL" altLang="pl-PL" sz="2000" dirty="0">
                <a:latin typeface="Arial" pitchFamily="34" charset="0"/>
                <a:cs typeface="Arial" pitchFamily="34" charset="0"/>
              </a:rPr>
              <a:t>Elipsa wykreślona przez punkt M nie jest przypadkową elipsą.</a:t>
            </a:r>
            <a:br>
              <a:rPr lang="pl-PL" altLang="pl-PL" sz="2000" dirty="0">
                <a:latin typeface="Arial" pitchFamily="34" charset="0"/>
                <a:cs typeface="Arial" pitchFamily="34" charset="0"/>
              </a:rPr>
            </a:br>
            <a:r>
              <a:rPr lang="pl-PL" altLang="pl-PL" sz="2000" dirty="0">
                <a:latin typeface="Arial" pitchFamily="34" charset="0"/>
                <a:cs typeface="Arial" pitchFamily="34" charset="0"/>
              </a:rPr>
              <a:t>Gdy zmierzymy długość a jej wielkiej osi, średnicę R okręgu i długość b małej osi elipsy i wykonamy stosowne obliczenia to okaże się, że: </a:t>
            </a:r>
            <a:endParaRPr lang="pl-PL" altLang="pl-PL" sz="2000" dirty="0" smtClean="0">
              <a:latin typeface="Arial" pitchFamily="34" charset="0"/>
              <a:cs typeface="Arial" pitchFamily="34" charset="0"/>
            </a:endParaRPr>
          </a:p>
        </p:txBody>
      </p:sp>
      <p:pic>
        <p:nvPicPr>
          <p:cNvPr id="30724" name="Picture 5" descr="anim08"/>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933575"/>
            <a:ext cx="8496300" cy="492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634419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ymbol zastępczy numeru slajdu 8"/>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B2A3F0D2-54BA-4012-B1AC-CC49CD1165A5}" type="slidenum">
              <a:rPr lang="pl-PL" altLang="pl-PL" sz="1400"/>
              <a:pPr eaLnBrk="1" hangingPunct="1"/>
              <a:t>32</a:t>
            </a:fld>
            <a:endParaRPr lang="pl-PL" altLang="pl-PL" sz="1400"/>
          </a:p>
        </p:txBody>
      </p:sp>
      <p:sp>
        <p:nvSpPr>
          <p:cNvPr id="31747" name="Rectangle 4"/>
          <p:cNvSpPr>
            <a:spLocks noGrp="1" noChangeArrowheads="1"/>
          </p:cNvSpPr>
          <p:nvPr>
            <p:ph type="title" sz="quarter"/>
          </p:nvPr>
        </p:nvSpPr>
        <p:spPr>
          <a:xfrm>
            <a:off x="0" y="549275"/>
            <a:ext cx="8893175" cy="5688013"/>
          </a:xfrm>
        </p:spPr>
        <p:txBody>
          <a:bodyPr/>
          <a:lstStyle/>
          <a:p>
            <a:pPr algn="l" eaLnBrk="1" hangingPunct="1"/>
            <a:r>
              <a:rPr lang="pl-PL" altLang="pl-PL" sz="4000" smtClean="0"/>
              <a:t/>
            </a:r>
            <a:br>
              <a:rPr lang="pl-PL" altLang="pl-PL" sz="4000" smtClean="0"/>
            </a:br>
            <a:r>
              <a:rPr lang="pl-PL" altLang="pl-PL" sz="4000" smtClean="0"/>
              <a:t/>
            </a:r>
            <a:br>
              <a:rPr lang="pl-PL" altLang="pl-PL" sz="4000" smtClean="0"/>
            </a:br>
            <a:r>
              <a:rPr lang="pl-PL" altLang="pl-PL" sz="2000" smtClean="0">
                <a:latin typeface="Arial" charset="0"/>
              </a:rPr>
              <a:t/>
            </a:r>
            <a:br>
              <a:rPr lang="pl-PL" altLang="pl-PL" sz="2000" smtClean="0">
                <a:latin typeface="Arial" charset="0"/>
              </a:rPr>
            </a:br>
            <a:r>
              <a:rPr lang="pl-PL" altLang="pl-PL" sz="2000" smtClean="0">
                <a:latin typeface="Arial" charset="0"/>
              </a:rPr>
              <a:t/>
            </a:r>
            <a:br>
              <a:rPr lang="pl-PL" altLang="pl-PL" sz="2000" smtClean="0">
                <a:latin typeface="Arial" charset="0"/>
              </a:rPr>
            </a:br>
            <a:r>
              <a:rPr lang="pl-PL" altLang="pl-PL" sz="2000" smtClean="0">
                <a:latin typeface="Arial" charset="0"/>
              </a:rPr>
              <a:t/>
            </a:r>
            <a:br>
              <a:rPr lang="pl-PL" altLang="pl-PL" sz="2000" smtClean="0">
                <a:latin typeface="Arial" charset="0"/>
              </a:rPr>
            </a:br>
            <a:r>
              <a:rPr lang="pl-PL" altLang="pl-PL" sz="2000" smtClean="0">
                <a:latin typeface="Arial" charset="0"/>
              </a:rPr>
              <a:t> </a:t>
            </a:r>
            <a:br>
              <a:rPr lang="pl-PL" altLang="pl-PL" sz="2000" smtClean="0">
                <a:latin typeface="Arial" charset="0"/>
              </a:rPr>
            </a:br>
            <a:r>
              <a:rPr lang="pl-PL" altLang="pl-PL" sz="2000" smtClean="0">
                <a:latin typeface="Arial" charset="0"/>
              </a:rPr>
              <a:t/>
            </a:r>
            <a:br>
              <a:rPr lang="pl-PL" altLang="pl-PL" sz="2000" smtClean="0">
                <a:latin typeface="Arial" charset="0"/>
              </a:rPr>
            </a:br>
            <a:endParaRPr lang="pl-PL" altLang="pl-PL" sz="4000" smtClean="0"/>
          </a:p>
        </p:txBody>
      </p:sp>
      <p:graphicFrame>
        <p:nvGraphicFramePr>
          <p:cNvPr id="31748" name="Object 6"/>
          <p:cNvGraphicFramePr>
            <a:graphicFrameLocks noGrp="1" noChangeAspect="1"/>
          </p:cNvGraphicFramePr>
          <p:nvPr>
            <p:ph sz="quarter" idx="1"/>
          </p:nvPr>
        </p:nvGraphicFramePr>
        <p:xfrm>
          <a:off x="2555875" y="1268413"/>
          <a:ext cx="865188" cy="725487"/>
        </p:xfrm>
        <a:graphic>
          <a:graphicData uri="http://schemas.openxmlformats.org/presentationml/2006/ole">
            <mc:AlternateContent xmlns:mc="http://schemas.openxmlformats.org/markup-compatibility/2006">
              <mc:Choice xmlns:v="urn:schemas-microsoft-com:vml" Requires="v">
                <p:oleObj spid="_x0000_s7206" name="Równanie" r:id="rId3" imgW="469696" imgH="393529" progId="Equation.3">
                  <p:embed/>
                </p:oleObj>
              </mc:Choice>
              <mc:Fallback>
                <p:oleObj name="Równanie" r:id="rId3" imgW="469696" imgH="393529"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55875" y="1268413"/>
                        <a:ext cx="865188" cy="7254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1749" name="Object 8"/>
          <p:cNvGraphicFramePr>
            <a:graphicFrameLocks noGrp="1" noChangeAspect="1"/>
          </p:cNvGraphicFramePr>
          <p:nvPr>
            <p:ph sz="quarter" idx="2"/>
          </p:nvPr>
        </p:nvGraphicFramePr>
        <p:xfrm>
          <a:off x="3995738" y="1341438"/>
          <a:ext cx="863600" cy="723900"/>
        </p:xfrm>
        <a:graphic>
          <a:graphicData uri="http://schemas.openxmlformats.org/presentationml/2006/ole">
            <mc:AlternateContent xmlns:mc="http://schemas.openxmlformats.org/markup-compatibility/2006">
              <mc:Choice xmlns:v="urn:schemas-microsoft-com:vml" Requires="v">
                <p:oleObj spid="_x0000_s7207" name="Równanie" r:id="rId5" imgW="469696" imgH="393529" progId="Equation.3">
                  <p:embed/>
                </p:oleObj>
              </mc:Choice>
              <mc:Fallback>
                <p:oleObj name="Równanie" r:id="rId5" imgW="469696" imgH="393529"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95738" y="1341438"/>
                        <a:ext cx="863600" cy="723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1751" name="Object 12"/>
          <p:cNvGraphicFramePr>
            <a:graphicFrameLocks noGrp="1" noChangeAspect="1"/>
          </p:cNvGraphicFramePr>
          <p:nvPr>
            <p:ph sz="quarter" idx="4"/>
          </p:nvPr>
        </p:nvGraphicFramePr>
        <p:xfrm>
          <a:off x="1908175" y="2565400"/>
          <a:ext cx="1079500" cy="881063"/>
        </p:xfrm>
        <a:graphic>
          <a:graphicData uri="http://schemas.openxmlformats.org/presentationml/2006/ole">
            <mc:AlternateContent xmlns:mc="http://schemas.openxmlformats.org/markup-compatibility/2006">
              <mc:Choice xmlns:v="urn:schemas-microsoft-com:vml" Requires="v">
                <p:oleObj spid="_x0000_s7208" name="Równanie" r:id="rId7" imgW="482391" imgH="393529" progId="Equation.3">
                  <p:embed/>
                </p:oleObj>
              </mc:Choice>
              <mc:Fallback>
                <p:oleObj name="Równanie" r:id="rId7" imgW="482391" imgH="393529"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8175" y="2565400"/>
                        <a:ext cx="1079500" cy="881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1752" name="Rectangle 14"/>
          <p:cNvSpPr>
            <a:spLocks noChangeArrowheads="1"/>
          </p:cNvSpPr>
          <p:nvPr/>
        </p:nvSpPr>
        <p:spPr bwMode="auto">
          <a:xfrm>
            <a:off x="323528" y="1341438"/>
            <a:ext cx="8820472" cy="3870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pl-PL" altLang="pl-PL" sz="2000" dirty="0">
                <a:solidFill>
                  <a:schemeClr val="tx2"/>
                </a:solidFill>
                <a:latin typeface="Arial" charset="0"/>
              </a:rPr>
              <a:t>Z zależności:</a:t>
            </a:r>
            <a:r>
              <a:rPr lang="pl-PL" altLang="pl-PL" dirty="0"/>
              <a:t> </a:t>
            </a:r>
            <a:r>
              <a:rPr lang="pl-PL" altLang="pl-PL" dirty="0">
                <a:solidFill>
                  <a:schemeClr val="tx2"/>
                </a:solidFill>
              </a:rPr>
              <a:t/>
            </a:r>
            <a:br>
              <a:rPr lang="pl-PL" altLang="pl-PL" dirty="0">
                <a:solidFill>
                  <a:schemeClr val="tx2"/>
                </a:solidFill>
              </a:rPr>
            </a:br>
            <a:r>
              <a:rPr lang="pl-PL" altLang="pl-PL" dirty="0">
                <a:solidFill>
                  <a:schemeClr val="tx2"/>
                </a:solidFill>
              </a:rPr>
              <a:t> </a:t>
            </a:r>
          </a:p>
          <a:p>
            <a:endParaRPr lang="pl-PL" altLang="pl-PL" sz="2000" dirty="0">
              <a:solidFill>
                <a:schemeClr val="tx2"/>
              </a:solidFill>
              <a:latin typeface="Arial" charset="0"/>
            </a:endParaRPr>
          </a:p>
          <a:p>
            <a:endParaRPr lang="pl-PL" altLang="pl-PL" sz="2000" dirty="0">
              <a:solidFill>
                <a:schemeClr val="tx2"/>
              </a:solidFill>
              <a:latin typeface="Arial" charset="0"/>
            </a:endParaRPr>
          </a:p>
          <a:p>
            <a:r>
              <a:rPr lang="pl-PL" altLang="pl-PL" sz="2000" dirty="0">
                <a:solidFill>
                  <a:schemeClr val="tx2"/>
                </a:solidFill>
                <a:latin typeface="Arial" charset="0"/>
              </a:rPr>
              <a:t>wynika, że: </a:t>
            </a:r>
          </a:p>
          <a:p>
            <a:endParaRPr lang="pl-PL" altLang="pl-PL" sz="2000" dirty="0">
              <a:solidFill>
                <a:schemeClr val="tx2"/>
              </a:solidFill>
              <a:latin typeface="Arial" charset="0"/>
            </a:endParaRPr>
          </a:p>
          <a:p>
            <a:endParaRPr lang="pl-PL" altLang="pl-PL" sz="2000" dirty="0">
              <a:solidFill>
                <a:schemeClr val="tx2"/>
              </a:solidFill>
              <a:latin typeface="Arial" charset="0"/>
            </a:endParaRPr>
          </a:p>
          <a:p>
            <a:endParaRPr lang="pl-PL" altLang="pl-PL" sz="2000" dirty="0">
              <a:solidFill>
                <a:schemeClr val="tx2"/>
              </a:solidFill>
              <a:latin typeface="Arial" charset="0"/>
            </a:endParaRPr>
          </a:p>
          <a:p>
            <a:endParaRPr lang="pl-PL" altLang="pl-PL" sz="2000" dirty="0">
              <a:solidFill>
                <a:schemeClr val="tx2"/>
              </a:solidFill>
              <a:latin typeface="Arial" charset="0"/>
            </a:endParaRPr>
          </a:p>
          <a:p>
            <a:r>
              <a:rPr lang="pl-PL" altLang="pl-PL" sz="2000" dirty="0">
                <a:solidFill>
                  <a:schemeClr val="tx2"/>
                </a:solidFill>
                <a:latin typeface="Arial" charset="0"/>
              </a:rPr>
              <a:t>Elipsa złota ma zatem takie wymiary, dla których iloraz długości wielkiej osi  do małej osi elipsy jest kwadratem złotej liczby.</a:t>
            </a:r>
          </a:p>
          <a:p>
            <a:endParaRPr lang="pl-PL" altLang="pl-PL" sz="2000" dirty="0">
              <a:solidFill>
                <a:schemeClr val="tx2"/>
              </a:solidFill>
              <a:latin typeface="Arial" charset="0"/>
            </a:endParaRPr>
          </a:p>
        </p:txBody>
      </p:sp>
    </p:spTree>
    <p:extLst>
      <p:ext uri="{BB962C8B-B14F-4D97-AF65-F5344CB8AC3E}">
        <p14:creationId xmlns:p14="http://schemas.microsoft.com/office/powerpoint/2010/main" val="255006805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E6399C2-EB89-4D10-882B-F75070015888}" type="slidenum">
              <a:rPr lang="pl-PL" altLang="pl-PL" sz="1400"/>
              <a:pPr eaLnBrk="1" hangingPunct="1"/>
              <a:t>33</a:t>
            </a:fld>
            <a:endParaRPr lang="pl-PL" altLang="pl-PL" sz="1400"/>
          </a:p>
        </p:txBody>
      </p:sp>
      <p:sp>
        <p:nvSpPr>
          <p:cNvPr id="32771" name="Rectangle 2"/>
          <p:cNvSpPr>
            <a:spLocks noGrp="1" noChangeArrowheads="1"/>
          </p:cNvSpPr>
          <p:nvPr>
            <p:ph type="title"/>
          </p:nvPr>
        </p:nvSpPr>
        <p:spPr>
          <a:xfrm>
            <a:off x="468313" y="0"/>
            <a:ext cx="8101012" cy="1582738"/>
          </a:xfrm>
        </p:spPr>
        <p:txBody>
          <a:bodyPr/>
          <a:lstStyle/>
          <a:p>
            <a:pPr algn="l" eaLnBrk="1" hangingPunct="1"/>
            <a:r>
              <a:rPr lang="pl-PL" altLang="pl-PL" sz="2000" smtClean="0">
                <a:solidFill>
                  <a:schemeClr val="tx1"/>
                </a:solidFill>
                <a:latin typeface="Arial" charset="0"/>
              </a:rPr>
              <a:t>Jak zatem rozwiązać zadanie z wpisanym kwadratem w półkole?</a:t>
            </a:r>
            <a:br>
              <a:rPr lang="pl-PL" altLang="pl-PL" sz="2000" smtClean="0">
                <a:solidFill>
                  <a:schemeClr val="tx1"/>
                </a:solidFill>
                <a:latin typeface="Arial" charset="0"/>
              </a:rPr>
            </a:br>
            <a:r>
              <a:rPr lang="pl-PL" altLang="pl-PL" sz="2000" smtClean="0">
                <a:solidFill>
                  <a:schemeClr val="tx1"/>
                </a:solidFill>
                <a:latin typeface="Arial" charset="0"/>
              </a:rPr>
              <a:t>Najpierw rozwiążmy zadanie 1 innym sposobem.</a:t>
            </a:r>
            <a:br>
              <a:rPr lang="pl-PL" altLang="pl-PL" sz="2000" smtClean="0">
                <a:solidFill>
                  <a:schemeClr val="tx1"/>
                </a:solidFill>
                <a:latin typeface="Arial" charset="0"/>
              </a:rPr>
            </a:br>
            <a:r>
              <a:rPr lang="pl-PL" altLang="pl-PL" sz="2000" smtClean="0">
                <a:solidFill>
                  <a:schemeClr val="tx1"/>
                </a:solidFill>
                <a:latin typeface="Arial" charset="0"/>
              </a:rPr>
              <a:t>Obejrzyj poniższą animację i opisz wykonaną w niej konstrukcję.</a:t>
            </a:r>
          </a:p>
        </p:txBody>
      </p:sp>
      <p:pic>
        <p:nvPicPr>
          <p:cNvPr id="32772" name="Picture 10" descr="anim09"/>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724025"/>
            <a:ext cx="8085137" cy="463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7259831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ymbol zastępczy numeru slajdu 4"/>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67A78A61-F4CC-4155-9E0A-C0CB8D0EC143}" type="slidenum">
              <a:rPr lang="pl-PL" altLang="pl-PL" sz="1400"/>
              <a:pPr eaLnBrk="1" hangingPunct="1"/>
              <a:t>34</a:t>
            </a:fld>
            <a:endParaRPr lang="pl-PL" altLang="pl-PL" sz="1400"/>
          </a:p>
        </p:txBody>
      </p:sp>
      <p:sp>
        <p:nvSpPr>
          <p:cNvPr id="33795" name="Rectangle 4"/>
          <p:cNvSpPr>
            <a:spLocks noGrp="1" noChangeArrowheads="1"/>
          </p:cNvSpPr>
          <p:nvPr>
            <p:ph type="title"/>
          </p:nvPr>
        </p:nvSpPr>
        <p:spPr>
          <a:xfrm>
            <a:off x="179388" y="188913"/>
            <a:ext cx="8496300" cy="1563687"/>
          </a:xfrm>
        </p:spPr>
        <p:txBody>
          <a:bodyPr/>
          <a:lstStyle/>
          <a:p>
            <a:pPr algn="l" eaLnBrk="1" hangingPunct="1"/>
            <a:r>
              <a:rPr lang="pl-PL" altLang="pl-PL" sz="2000" smtClean="0">
                <a:latin typeface="Arial" charset="0"/>
              </a:rPr>
              <a:t>Przebieg konstrukcji dla kwadratu wpisanego w półkole jest bardzo</a:t>
            </a:r>
            <a:br>
              <a:rPr lang="pl-PL" altLang="pl-PL" sz="2000" smtClean="0">
                <a:latin typeface="Arial" charset="0"/>
              </a:rPr>
            </a:br>
            <a:r>
              <a:rPr lang="pl-PL" altLang="pl-PL" sz="2000" smtClean="0">
                <a:latin typeface="Arial" charset="0"/>
              </a:rPr>
              <a:t>podobny. Opisz tę konstrukcję na podstawie poniższej animacji.</a:t>
            </a:r>
          </a:p>
        </p:txBody>
      </p:sp>
      <p:pic>
        <p:nvPicPr>
          <p:cNvPr id="33796" name="Picture 5" descr="anim10"/>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1341438"/>
            <a:ext cx="6972300" cy="529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7459085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3"/>
          <p:cNvSpPr/>
          <p:nvPr/>
        </p:nvSpPr>
        <p:spPr>
          <a:xfrm>
            <a:off x="1331640" y="2204864"/>
            <a:ext cx="6098870" cy="1323439"/>
          </a:xfrm>
          <a:prstGeom prst="rect">
            <a:avLst/>
          </a:prstGeom>
        </p:spPr>
        <p:txBody>
          <a:bodyPr wrap="square">
            <a:spAutoFit/>
          </a:bodyPr>
          <a:lstStyle/>
          <a:p>
            <a:pPr algn="ctr"/>
            <a:r>
              <a:rPr lang="pl-PL" sz="4000" b="1" dirty="0" smtClean="0">
                <a:latin typeface="Arial" pitchFamily="34" charset="0"/>
                <a:cs typeface="Arial" pitchFamily="34" charset="0"/>
              </a:rPr>
              <a:t>LEKCJA 3</a:t>
            </a:r>
          </a:p>
          <a:p>
            <a:pPr algn="ctr"/>
            <a:r>
              <a:rPr lang="pl-PL" sz="4000" b="1" dirty="0" smtClean="0">
                <a:latin typeface="Arial" pitchFamily="34" charset="0"/>
                <a:cs typeface="Arial" pitchFamily="34" charset="0"/>
              </a:rPr>
              <a:t>CIĄG FIBONACCIEGO</a:t>
            </a:r>
            <a:endParaRPr lang="pl-PL" sz="4000" b="1" dirty="0">
              <a:latin typeface="Arial" pitchFamily="34" charset="0"/>
              <a:cs typeface="Arial" pitchFamily="34" charset="0"/>
            </a:endParaRPr>
          </a:p>
        </p:txBody>
      </p:sp>
    </p:spTree>
    <p:extLst>
      <p:ext uri="{BB962C8B-B14F-4D97-AF65-F5344CB8AC3E}">
        <p14:creationId xmlns:p14="http://schemas.microsoft.com/office/powerpoint/2010/main" val="17367783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ymbol zastępczy numeru slajdu 4"/>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45325D17-EC4C-4E54-8A8F-325191B935AA}" type="slidenum">
              <a:rPr lang="pl-PL" altLang="pl-PL" sz="1400"/>
              <a:pPr eaLnBrk="1" hangingPunct="1"/>
              <a:t>36</a:t>
            </a:fld>
            <a:endParaRPr lang="pl-PL" altLang="pl-PL" sz="1400"/>
          </a:p>
        </p:txBody>
      </p:sp>
      <p:sp>
        <p:nvSpPr>
          <p:cNvPr id="34819" name="Rectangle 2"/>
          <p:cNvSpPr>
            <a:spLocks noGrp="1" noChangeArrowheads="1"/>
          </p:cNvSpPr>
          <p:nvPr>
            <p:ph type="title"/>
          </p:nvPr>
        </p:nvSpPr>
        <p:spPr/>
        <p:txBody>
          <a:bodyPr>
            <a:normAutofit fontScale="90000"/>
          </a:bodyPr>
          <a:lstStyle/>
          <a:p>
            <a:pPr eaLnBrk="1" hangingPunct="1"/>
            <a:r>
              <a:rPr lang="pl-PL" altLang="pl-PL" b="1" smtClean="0">
                <a:solidFill>
                  <a:schemeClr val="bg1"/>
                </a:solidFill>
              </a:rPr>
              <a:t/>
            </a:r>
            <a:br>
              <a:rPr lang="pl-PL" altLang="pl-PL" b="1" smtClean="0">
                <a:solidFill>
                  <a:schemeClr val="bg1"/>
                </a:solidFill>
              </a:rPr>
            </a:br>
            <a:endParaRPr lang="pl-PL" altLang="pl-PL" b="1" smtClean="0">
              <a:solidFill>
                <a:schemeClr val="accent2"/>
              </a:solidFill>
            </a:endParaRPr>
          </a:p>
        </p:txBody>
      </p:sp>
      <p:sp>
        <p:nvSpPr>
          <p:cNvPr id="34820" name="Rectangle 4"/>
          <p:cNvSpPr>
            <a:spLocks noGrp="1" noChangeArrowheads="1"/>
          </p:cNvSpPr>
          <p:nvPr>
            <p:ph type="body" idx="4294967295"/>
          </p:nvPr>
        </p:nvSpPr>
        <p:spPr>
          <a:xfrm>
            <a:off x="0" y="908050"/>
            <a:ext cx="6048375" cy="4392613"/>
          </a:xfrm>
        </p:spPr>
        <p:txBody>
          <a:bodyPr/>
          <a:lstStyle/>
          <a:p>
            <a:pPr eaLnBrk="1" hangingPunct="1">
              <a:lnSpc>
                <a:spcPct val="90000"/>
              </a:lnSpc>
              <a:buFontTx/>
              <a:buNone/>
            </a:pPr>
            <a:r>
              <a:rPr lang="pl-PL" altLang="pl-PL" sz="2000" smtClean="0">
                <a:latin typeface="Arial" charset="0"/>
              </a:rPr>
              <a:t>W XII wieku włoski matematyk Leonardo Fibonacci</a:t>
            </a:r>
          </a:p>
          <a:p>
            <a:pPr eaLnBrk="1" hangingPunct="1">
              <a:lnSpc>
                <a:spcPct val="90000"/>
              </a:lnSpc>
              <a:buFontTx/>
              <a:buNone/>
            </a:pPr>
            <a:r>
              <a:rPr lang="pl-PL" altLang="pl-PL" sz="2000" smtClean="0">
                <a:latin typeface="Arial" charset="0"/>
              </a:rPr>
              <a:t>(</a:t>
            </a:r>
            <a:r>
              <a:rPr lang="pl-PL" altLang="pl-PL" sz="2000" i="1" smtClean="0">
                <a:latin typeface="Arial" charset="0"/>
              </a:rPr>
              <a:t>filius Bonacci – [łac.] syn Dobrotliwego), badając</a:t>
            </a:r>
          </a:p>
          <a:p>
            <a:pPr eaLnBrk="1" hangingPunct="1">
              <a:lnSpc>
                <a:spcPct val="90000"/>
              </a:lnSpc>
              <a:buFontTx/>
              <a:buNone/>
            </a:pPr>
            <a:r>
              <a:rPr lang="pl-PL" altLang="pl-PL" sz="2000" i="1" smtClean="0">
                <a:latin typeface="Arial" charset="0"/>
              </a:rPr>
              <a:t>przyrodę odkrył pewien matematyczny ciąg, według</a:t>
            </a:r>
          </a:p>
          <a:p>
            <a:pPr eaLnBrk="1" hangingPunct="1">
              <a:lnSpc>
                <a:spcPct val="90000"/>
              </a:lnSpc>
              <a:buFontTx/>
              <a:buNone/>
            </a:pPr>
            <a:r>
              <a:rPr lang="pl-PL" altLang="pl-PL" sz="2000" i="1" smtClean="0">
                <a:latin typeface="Arial" charset="0"/>
              </a:rPr>
              <a:t>którego zachodzą prawidłowości w rozwoju roślin i</a:t>
            </a:r>
          </a:p>
          <a:p>
            <a:pPr eaLnBrk="1" hangingPunct="1">
              <a:lnSpc>
                <a:spcPct val="90000"/>
              </a:lnSpc>
              <a:buFontTx/>
              <a:buNone/>
            </a:pPr>
            <a:r>
              <a:rPr lang="pl-PL" altLang="pl-PL" sz="2000" i="1" smtClean="0">
                <a:latin typeface="Arial" charset="0"/>
              </a:rPr>
              <a:t>zwierząt.  </a:t>
            </a:r>
            <a:endParaRPr lang="pl-PL" altLang="pl-PL" sz="2000" smtClean="0">
              <a:latin typeface="Arial" charset="0"/>
            </a:endParaRPr>
          </a:p>
          <a:p>
            <a:pPr eaLnBrk="1" hangingPunct="1">
              <a:lnSpc>
                <a:spcPct val="90000"/>
              </a:lnSpc>
              <a:buFontTx/>
              <a:buNone/>
            </a:pPr>
            <a:r>
              <a:rPr lang="pl-PL" altLang="pl-PL" sz="2000" smtClean="0">
                <a:latin typeface="Arial" charset="0"/>
              </a:rPr>
              <a:t>Fibonacci był jednym z pierwszych europejskich</a:t>
            </a:r>
          </a:p>
          <a:p>
            <a:pPr eaLnBrk="1" hangingPunct="1">
              <a:lnSpc>
                <a:spcPct val="90000"/>
              </a:lnSpc>
              <a:buFontTx/>
              <a:buNone/>
            </a:pPr>
            <a:r>
              <a:rPr lang="pl-PL" altLang="pl-PL" sz="2000" smtClean="0">
                <a:latin typeface="Arial" charset="0"/>
              </a:rPr>
              <a:t>turystów w Afryce, gdzie poznając kulturę arabską</a:t>
            </a:r>
          </a:p>
          <a:p>
            <a:pPr eaLnBrk="1" hangingPunct="1">
              <a:lnSpc>
                <a:spcPct val="90000"/>
              </a:lnSpc>
              <a:buFontTx/>
              <a:buNone/>
            </a:pPr>
            <a:r>
              <a:rPr lang="pl-PL" altLang="pl-PL" sz="2000" smtClean="0">
                <a:latin typeface="Arial" charset="0"/>
              </a:rPr>
              <a:t>przeniósł z niej wiele do Europy. Sprowadził liczby</a:t>
            </a:r>
          </a:p>
          <a:p>
            <a:pPr eaLnBrk="1" hangingPunct="1">
              <a:lnSpc>
                <a:spcPct val="90000"/>
              </a:lnSpc>
              <a:buFontTx/>
              <a:buNone/>
            </a:pPr>
            <a:r>
              <a:rPr lang="pl-PL" altLang="pl-PL" sz="2000" smtClean="0">
                <a:latin typeface="Arial" charset="0"/>
              </a:rPr>
              <a:t>arabskie i wiedzę z geometrii, algebry i teorii liczb. </a:t>
            </a:r>
          </a:p>
          <a:p>
            <a:pPr eaLnBrk="1" hangingPunct="1">
              <a:lnSpc>
                <a:spcPct val="90000"/>
              </a:lnSpc>
              <a:buFontTx/>
              <a:buNone/>
            </a:pPr>
            <a:r>
              <a:rPr lang="pl-PL" altLang="pl-PL" sz="2000" smtClean="0">
                <a:latin typeface="Arial" charset="0"/>
              </a:rPr>
              <a:t>Ok. 1202 r. napisał książkę do algebry „</a:t>
            </a:r>
            <a:r>
              <a:rPr lang="pl-PL" altLang="pl-PL" sz="2000" i="1" smtClean="0">
                <a:latin typeface="Arial" charset="0"/>
              </a:rPr>
              <a:t>Liber abaci</a:t>
            </a:r>
            <a:r>
              <a:rPr lang="pl-PL" altLang="pl-PL" sz="2000" smtClean="0">
                <a:latin typeface="Arial" charset="0"/>
              </a:rPr>
              <a:t>”</a:t>
            </a:r>
          </a:p>
          <a:p>
            <a:pPr eaLnBrk="1" hangingPunct="1">
              <a:lnSpc>
                <a:spcPct val="90000"/>
              </a:lnSpc>
              <a:buFontTx/>
              <a:buNone/>
            </a:pPr>
            <a:r>
              <a:rPr lang="pl-PL" altLang="pl-PL" sz="2000" smtClean="0">
                <a:latin typeface="Arial" charset="0"/>
              </a:rPr>
              <a:t>([łac.] „</a:t>
            </a:r>
            <a:r>
              <a:rPr lang="pl-PL" altLang="pl-PL" sz="2000" i="1" smtClean="0">
                <a:latin typeface="Arial" charset="0"/>
              </a:rPr>
              <a:t>Księga rachunków</a:t>
            </a:r>
            <a:r>
              <a:rPr lang="pl-PL" altLang="pl-PL" sz="2000" smtClean="0">
                <a:latin typeface="Arial" charset="0"/>
              </a:rPr>
              <a:t>”) i do geometrii „</a:t>
            </a:r>
            <a:r>
              <a:rPr lang="pl-PL" altLang="pl-PL" sz="2000" i="1" smtClean="0">
                <a:latin typeface="Arial" charset="0"/>
              </a:rPr>
              <a:t>Practica</a:t>
            </a:r>
          </a:p>
          <a:p>
            <a:pPr eaLnBrk="1" hangingPunct="1">
              <a:lnSpc>
                <a:spcPct val="90000"/>
              </a:lnSpc>
              <a:buFontTx/>
              <a:buNone/>
            </a:pPr>
            <a:r>
              <a:rPr lang="pl-PL" altLang="pl-PL" sz="2000" i="1" smtClean="0">
                <a:latin typeface="Arial" charset="0"/>
              </a:rPr>
              <a:t>geometriae</a:t>
            </a:r>
            <a:r>
              <a:rPr lang="pl-PL" altLang="pl-PL" sz="2000" smtClean="0">
                <a:latin typeface="Arial" charset="0"/>
              </a:rPr>
              <a:t>” ok. 1220 r. Uznany jest za pierwszego</a:t>
            </a:r>
          </a:p>
          <a:p>
            <a:pPr eaLnBrk="1" hangingPunct="1">
              <a:lnSpc>
                <a:spcPct val="90000"/>
              </a:lnSpc>
              <a:buFontTx/>
              <a:buNone/>
            </a:pPr>
            <a:r>
              <a:rPr lang="pl-PL" altLang="pl-PL" sz="2000" smtClean="0">
                <a:latin typeface="Arial" charset="0"/>
              </a:rPr>
              <a:t>w historii księgowego.</a:t>
            </a:r>
          </a:p>
        </p:txBody>
      </p:sp>
      <p:pic>
        <p:nvPicPr>
          <p:cNvPr id="34821" name="Picture 6" descr="0401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788" y="1628775"/>
            <a:ext cx="2603500" cy="316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985700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D3F04B9C-AA20-4CC1-A221-06C224A803AD}" type="slidenum">
              <a:rPr lang="pl-PL" altLang="pl-PL" sz="1400"/>
              <a:pPr eaLnBrk="1" hangingPunct="1"/>
              <a:t>37</a:t>
            </a:fld>
            <a:endParaRPr lang="pl-PL" altLang="pl-PL" sz="1400"/>
          </a:p>
        </p:txBody>
      </p:sp>
      <p:sp>
        <p:nvSpPr>
          <p:cNvPr id="35843" name="AutoShape 4">
            <a:hlinkClick r:id="rId2" action="ppaction://hlinkfile" highlightClick="1"/>
          </p:cNvPr>
          <p:cNvSpPr>
            <a:spLocks noChangeArrowheads="1"/>
          </p:cNvSpPr>
          <p:nvPr/>
        </p:nvSpPr>
        <p:spPr bwMode="auto">
          <a:xfrm>
            <a:off x="2484438" y="2492375"/>
            <a:ext cx="1042987" cy="1042988"/>
          </a:xfrm>
          <a:prstGeom prst="actionButtonMovi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l-PL"/>
          </a:p>
        </p:txBody>
      </p:sp>
      <p:sp>
        <p:nvSpPr>
          <p:cNvPr id="35844" name="AutoShape 5">
            <a:hlinkClick r:id="rId3" action="ppaction://hlinkfile" highlightClick="1"/>
          </p:cNvPr>
          <p:cNvSpPr>
            <a:spLocks noChangeArrowheads="1"/>
          </p:cNvSpPr>
          <p:nvPr/>
        </p:nvSpPr>
        <p:spPr bwMode="auto">
          <a:xfrm>
            <a:off x="5580112" y="2492375"/>
            <a:ext cx="1042988" cy="1042988"/>
          </a:xfrm>
          <a:prstGeom prst="actionButtonMovi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l-PL"/>
          </a:p>
        </p:txBody>
      </p:sp>
      <p:sp>
        <p:nvSpPr>
          <p:cNvPr id="35845" name="Rectangle 6"/>
          <p:cNvSpPr>
            <a:spLocks noChangeArrowheads="1"/>
          </p:cNvSpPr>
          <p:nvPr/>
        </p:nvSpPr>
        <p:spPr bwMode="auto">
          <a:xfrm>
            <a:off x="101600" y="581025"/>
            <a:ext cx="8964613"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l-PL" altLang="pl-PL" sz="2000" dirty="0">
                <a:latin typeface="Arial" charset="0"/>
              </a:rPr>
              <a:t>Wspomniany ciąg zwany ciągiem Fibonacciego wprowadził Leonardo tworząc </a:t>
            </a:r>
          </a:p>
          <a:p>
            <a:r>
              <a:rPr lang="pl-PL" altLang="pl-PL" sz="2000" dirty="0">
                <a:latin typeface="Arial" charset="0"/>
              </a:rPr>
              <a:t>umownie odpowiedni cykl rozmnażania się królików. Okazuje się, że wówczas ciąg ten ma wiele wspólnego ze złotą liczbą. </a:t>
            </a:r>
          </a:p>
          <a:p>
            <a:r>
              <a:rPr lang="pl-PL" altLang="pl-PL" sz="2000" dirty="0">
                <a:latin typeface="Arial" charset="0"/>
              </a:rPr>
              <a:t>Na kolejnych slajdach obejrzyj dwa filmy ilustrujące ciąg Fibonacciego</a:t>
            </a:r>
            <a:r>
              <a:rPr lang="pl-PL" altLang="pl-PL" sz="2000" dirty="0" smtClean="0">
                <a:latin typeface="Arial" charset="0"/>
              </a:rPr>
              <a:t>.</a:t>
            </a:r>
          </a:p>
          <a:p>
            <a:endParaRPr lang="pl-PL" altLang="pl-PL" sz="2000" dirty="0">
              <a:latin typeface="Arial" charset="0"/>
            </a:endParaRPr>
          </a:p>
          <a:p>
            <a:endParaRPr lang="pl-PL" altLang="pl-PL" sz="2000" dirty="0" smtClean="0">
              <a:latin typeface="Arial" charset="0"/>
            </a:endParaRPr>
          </a:p>
          <a:p>
            <a:r>
              <a:rPr lang="pl-PL" altLang="pl-PL" sz="2000" dirty="0" smtClean="0">
                <a:latin typeface="Arial" charset="0"/>
              </a:rPr>
              <a:t>	Film 1 							Film 2</a:t>
            </a:r>
            <a:endParaRPr lang="pl-PL" altLang="pl-PL" sz="2000" dirty="0">
              <a:latin typeface="Arial" charset="0"/>
            </a:endParaRPr>
          </a:p>
        </p:txBody>
      </p:sp>
    </p:spTree>
    <p:extLst>
      <p:ext uri="{BB962C8B-B14F-4D97-AF65-F5344CB8AC3E}">
        <p14:creationId xmlns:p14="http://schemas.microsoft.com/office/powerpoint/2010/main" val="73715478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ymbol zastępczy numeru slajdu 4"/>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C23C230C-8EFA-4D88-BD36-7A03EE89F0DB}" type="slidenum">
              <a:rPr lang="pl-PL" altLang="pl-PL" sz="1400"/>
              <a:pPr eaLnBrk="1" hangingPunct="1"/>
              <a:t>38</a:t>
            </a:fld>
            <a:endParaRPr lang="pl-PL" altLang="pl-PL" sz="1400"/>
          </a:p>
        </p:txBody>
      </p:sp>
      <p:sp>
        <p:nvSpPr>
          <p:cNvPr id="36867" name="Rectangle 2"/>
          <p:cNvSpPr>
            <a:spLocks noGrp="1" noChangeArrowheads="1"/>
          </p:cNvSpPr>
          <p:nvPr>
            <p:ph type="title"/>
          </p:nvPr>
        </p:nvSpPr>
        <p:spPr>
          <a:xfrm>
            <a:off x="2700338" y="2492375"/>
            <a:ext cx="5975350" cy="1143000"/>
          </a:xfrm>
        </p:spPr>
        <p:txBody>
          <a:bodyPr/>
          <a:lstStyle/>
          <a:p>
            <a:pPr eaLnBrk="1" hangingPunct="1"/>
            <a:r>
              <a:rPr lang="pl-PL" altLang="pl-PL" sz="2000" smtClean="0">
                <a:solidFill>
                  <a:schemeClr val="tx1"/>
                </a:solidFill>
                <a:latin typeface="Arial" charset="0"/>
              </a:rPr>
              <a:t>Na pamiątkę ciągu Fibonacciego w Finlandii w miejscowości Turku zbudowano komin z wypisanymi kolejnymi liczbami tego ciągu.</a:t>
            </a:r>
            <a:r>
              <a:rPr lang="pl-PL" altLang="pl-PL" sz="2000" b="1" smtClean="0">
                <a:solidFill>
                  <a:schemeClr val="tx1"/>
                </a:solidFill>
                <a:latin typeface="Arial" charset="0"/>
              </a:rPr>
              <a:t> </a:t>
            </a:r>
            <a:endParaRPr lang="pl-PL" altLang="pl-PL" sz="2000" smtClean="0">
              <a:solidFill>
                <a:schemeClr val="tx1"/>
              </a:solidFill>
              <a:latin typeface="Arial" charset="0"/>
            </a:endParaRPr>
          </a:p>
        </p:txBody>
      </p:sp>
      <p:pic>
        <p:nvPicPr>
          <p:cNvPr id="36868" name="Picture 3" descr="turk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476250"/>
            <a:ext cx="2132013"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576388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5351A0B2-9E56-4642-883B-6EA8CFDE81C6}" type="slidenum">
              <a:rPr lang="pl-PL" altLang="pl-PL" sz="1400"/>
              <a:pPr eaLnBrk="1" hangingPunct="1"/>
              <a:t>39</a:t>
            </a:fld>
            <a:endParaRPr lang="pl-PL" altLang="pl-PL" sz="1400"/>
          </a:p>
        </p:txBody>
      </p:sp>
      <p:sp>
        <p:nvSpPr>
          <p:cNvPr id="37891" name="Rectangle 2"/>
          <p:cNvSpPr>
            <a:spLocks noGrp="1" noChangeArrowheads="1"/>
          </p:cNvSpPr>
          <p:nvPr>
            <p:ph type="ctrTitle"/>
          </p:nvPr>
        </p:nvSpPr>
        <p:spPr>
          <a:xfrm>
            <a:off x="0" y="620713"/>
            <a:ext cx="9144000" cy="792162"/>
          </a:xfrm>
        </p:spPr>
        <p:txBody>
          <a:bodyPr>
            <a:normAutofit fontScale="90000"/>
          </a:bodyPr>
          <a:lstStyle/>
          <a:p>
            <a:pPr algn="l" eaLnBrk="1" hangingPunct="1"/>
            <a:r>
              <a:rPr lang="pl-PL" altLang="pl-PL" sz="1800" smtClean="0">
                <a:solidFill>
                  <a:schemeClr val="tx1"/>
                </a:solidFill>
                <a:latin typeface="Arial" charset="0"/>
              </a:rPr>
              <a:t>Obliczmy stosunek dowolnego wyrazu ciągu Fibonacciego do wartości wyrazu poprzedniego, czyli:  </a:t>
            </a:r>
            <a:r>
              <a:rPr lang="pl-PL" altLang="pl-PL" sz="2000" smtClean="0">
                <a:latin typeface="Arial" charset="0"/>
              </a:rPr>
              <a:t>f(n) / f(n-1). </a:t>
            </a:r>
            <a:br>
              <a:rPr lang="pl-PL" altLang="pl-PL" sz="2000" smtClean="0">
                <a:latin typeface="Arial" charset="0"/>
              </a:rPr>
            </a:br>
            <a:endParaRPr lang="pl-PL" altLang="pl-PL" sz="2000" smtClean="0">
              <a:latin typeface="Arial" charset="0"/>
            </a:endParaRPr>
          </a:p>
        </p:txBody>
      </p:sp>
      <p:pic>
        <p:nvPicPr>
          <p:cNvPr id="37892" name="Picture 7" descr="anim1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268413"/>
            <a:ext cx="4479925"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4" name="Rectangle 5"/>
          <p:cNvSpPr>
            <a:spLocks noChangeArrowheads="1"/>
          </p:cNvSpPr>
          <p:nvPr/>
        </p:nvSpPr>
        <p:spPr bwMode="auto">
          <a:xfrm>
            <a:off x="5148263" y="2205038"/>
            <a:ext cx="3311525" cy="2520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pl-PL" altLang="pl-PL" sz="2000">
                <a:solidFill>
                  <a:schemeClr val="tx2"/>
                </a:solidFill>
                <a:latin typeface="Arial" charset="0"/>
              </a:rPr>
              <a:t>Jak widać, iloraz dowolnego </a:t>
            </a:r>
            <a:r>
              <a:rPr lang="pl-PL" altLang="pl-PL" sz="2000" b="1" i="1">
                <a:solidFill>
                  <a:srgbClr val="FF3300"/>
                </a:solidFill>
                <a:latin typeface="Arial" charset="0"/>
              </a:rPr>
              <a:t>n</a:t>
            </a:r>
            <a:r>
              <a:rPr lang="pl-PL" altLang="pl-PL" sz="2000">
                <a:solidFill>
                  <a:schemeClr val="tx2"/>
                </a:solidFill>
                <a:latin typeface="Arial" charset="0"/>
              </a:rPr>
              <a:t>-tego wyrazu ciągu Fibonacciego przez wyraz bezpośrednio go poprzedzający zbliża się do złotej liczby, gdy</a:t>
            </a:r>
            <a:r>
              <a:rPr lang="pl-PL" altLang="pl-PL" sz="2000" b="1" i="1">
                <a:solidFill>
                  <a:srgbClr val="FF3300"/>
                </a:solidFill>
                <a:latin typeface="Arial" charset="0"/>
              </a:rPr>
              <a:t> n</a:t>
            </a:r>
            <a:r>
              <a:rPr lang="pl-PL" altLang="pl-PL" sz="2000">
                <a:solidFill>
                  <a:schemeClr val="tx2"/>
                </a:solidFill>
                <a:latin typeface="Arial" charset="0"/>
              </a:rPr>
              <a:t> oddala się do nieskończoności.</a:t>
            </a:r>
            <a:r>
              <a:rPr lang="pl-PL" altLang="pl-PL" sz="2000">
                <a:solidFill>
                  <a:schemeClr val="tx2"/>
                </a:solidFill>
              </a:rPr>
              <a:t>   </a:t>
            </a:r>
            <a:endParaRPr lang="pl-PL" altLang="pl-PL" sz="4000">
              <a:solidFill>
                <a:schemeClr val="tx2"/>
              </a:solidFill>
            </a:endParaRPr>
          </a:p>
        </p:txBody>
      </p:sp>
    </p:spTree>
    <p:extLst>
      <p:ext uri="{BB962C8B-B14F-4D97-AF65-F5344CB8AC3E}">
        <p14:creationId xmlns:p14="http://schemas.microsoft.com/office/powerpoint/2010/main" val="23154439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p:txBody>
          <a:bodyPr>
            <a:normAutofit/>
          </a:bodyPr>
          <a:lstStyle/>
          <a:p>
            <a:pPr marL="0" indent="0" algn="ctr">
              <a:buNone/>
            </a:pPr>
            <a:r>
              <a:rPr lang="pl-PL" sz="3600" b="1" dirty="0" smtClean="0">
                <a:latin typeface="Arial" pitchFamily="34" charset="0"/>
                <a:cs typeface="Arial" pitchFamily="34" charset="0"/>
              </a:rPr>
              <a:t>LEKCJA 4</a:t>
            </a:r>
          </a:p>
          <a:p>
            <a:pPr marL="0" indent="0" algn="ctr">
              <a:buNone/>
            </a:pPr>
            <a:r>
              <a:rPr lang="pl-PL" sz="3600" b="1" dirty="0" smtClean="0">
                <a:latin typeface="Arial" pitchFamily="34" charset="0"/>
                <a:cs typeface="Arial" pitchFamily="34" charset="0"/>
              </a:rPr>
              <a:t>ZŁOTA LICZBA W WIELOŚCIANACH, BUDOWNICTWIE I SZTUCE</a:t>
            </a:r>
            <a:endParaRPr lang="pl-PL" sz="3600" b="1" dirty="0">
              <a:latin typeface="Arial" pitchFamily="34" charset="0"/>
              <a:cs typeface="Arial" pitchFamily="34" charset="0"/>
            </a:endParaRPr>
          </a:p>
        </p:txBody>
      </p:sp>
    </p:spTree>
    <p:extLst>
      <p:ext uri="{BB962C8B-B14F-4D97-AF65-F5344CB8AC3E}">
        <p14:creationId xmlns:p14="http://schemas.microsoft.com/office/powerpoint/2010/main" val="33155296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44736D2B-B514-4E25-8AE1-706B957AE6CA}" type="slidenum">
              <a:rPr lang="pl-PL" altLang="pl-PL" sz="1400"/>
              <a:pPr eaLnBrk="1" hangingPunct="1"/>
              <a:t>41</a:t>
            </a:fld>
            <a:endParaRPr lang="pl-PL" altLang="pl-PL" sz="1400"/>
          </a:p>
        </p:txBody>
      </p:sp>
      <p:pic>
        <p:nvPicPr>
          <p:cNvPr id="39940" name="Picture 13" descr="12_scian"/>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619250" y="3789363"/>
            <a:ext cx="2016125"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1" name="Picture 14" descr="20_scian"/>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076825" y="3716338"/>
            <a:ext cx="1871663" cy="187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4" name="Text Box 8"/>
          <p:cNvSpPr txBox="1">
            <a:spLocks noChangeArrowheads="1"/>
          </p:cNvSpPr>
          <p:nvPr/>
        </p:nvSpPr>
        <p:spPr bwMode="auto">
          <a:xfrm>
            <a:off x="0" y="981075"/>
            <a:ext cx="9001125"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l-PL" altLang="pl-PL" sz="2000" dirty="0">
                <a:latin typeface="Arial" charset="0"/>
              </a:rPr>
              <a:t>Kolejnymi przykładami w których pojawia się złota liczba są dwunastościan</a:t>
            </a:r>
          </a:p>
          <a:p>
            <a:r>
              <a:rPr lang="pl-PL" altLang="pl-PL" sz="2000" dirty="0">
                <a:latin typeface="Arial" charset="0"/>
              </a:rPr>
              <a:t> foremny i dwudziestościan foremny. Te dwie platońskie bryły są protoplastami</a:t>
            </a:r>
          </a:p>
          <a:p>
            <a:r>
              <a:rPr lang="pl-PL" altLang="pl-PL" sz="2000" dirty="0">
                <a:latin typeface="Arial" charset="0"/>
              </a:rPr>
              <a:t> całych rodzin wielościanów, w których niemal wszystkie wielkości miarowe </a:t>
            </a:r>
          </a:p>
          <a:p>
            <a:r>
              <a:rPr lang="pl-PL" altLang="pl-PL" sz="2000" dirty="0">
                <a:latin typeface="Arial" charset="0"/>
              </a:rPr>
              <a:t>łączy złota </a:t>
            </a:r>
            <a:r>
              <a:rPr lang="pl-PL" altLang="pl-PL" sz="2000" dirty="0" smtClean="0">
                <a:latin typeface="Arial" charset="0"/>
              </a:rPr>
              <a:t>liczba.</a:t>
            </a:r>
            <a:endParaRPr lang="pl-PL" sz="2000" dirty="0">
              <a:latin typeface="Arial" charset="0"/>
            </a:endParaRPr>
          </a:p>
        </p:txBody>
      </p:sp>
    </p:spTree>
    <p:extLst>
      <p:ext uri="{BB962C8B-B14F-4D97-AF65-F5344CB8AC3E}">
        <p14:creationId xmlns:p14="http://schemas.microsoft.com/office/powerpoint/2010/main" val="192789341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D409697A-BEC0-4591-B7DC-57BA747FA48A}" type="slidenum">
              <a:rPr lang="pl-PL" altLang="pl-PL" sz="1400"/>
              <a:pPr eaLnBrk="1" hangingPunct="1"/>
              <a:t>42</a:t>
            </a:fld>
            <a:endParaRPr lang="pl-PL" altLang="pl-PL" sz="1400"/>
          </a:p>
        </p:txBody>
      </p:sp>
      <p:sp>
        <p:nvSpPr>
          <p:cNvPr id="40963" name="Rectangle 3"/>
          <p:cNvSpPr>
            <a:spLocks noGrp="1" noChangeArrowheads="1"/>
          </p:cNvSpPr>
          <p:nvPr>
            <p:ph type="subTitle" idx="1"/>
          </p:nvPr>
        </p:nvSpPr>
        <p:spPr>
          <a:xfrm>
            <a:off x="0" y="692150"/>
            <a:ext cx="9144000" cy="1752600"/>
          </a:xfrm>
        </p:spPr>
        <p:txBody>
          <a:bodyPr/>
          <a:lstStyle/>
          <a:p>
            <a:pPr algn="l" eaLnBrk="1" hangingPunct="1">
              <a:lnSpc>
                <a:spcPct val="90000"/>
              </a:lnSpc>
            </a:pPr>
            <a:r>
              <a:rPr lang="pl-PL" altLang="pl-PL" sz="2000" dirty="0" smtClean="0">
                <a:solidFill>
                  <a:schemeClr val="tx1"/>
                </a:solidFill>
                <a:latin typeface="Arial" charset="0"/>
              </a:rPr>
              <a:t>Dwunastościan foremny można skonstruować na bazie sześcianu przez dobudowanie na nim czterospadowych daszków. Z uwagi to że w pięciokącie foremnym przekątne dzielą się w sposób złoty, albo inaczej mówiąc, stosunek długości przekątnej ściany dwunastościanu do długości jego krawędzi jest złotą liczbą, to stosunek długości krawędzi sześcianu wpisanego w dwunastościan do długości krawędzi tego dwunastościanu też jest złotą liczbą.    </a:t>
            </a:r>
          </a:p>
        </p:txBody>
      </p:sp>
      <p:pic>
        <p:nvPicPr>
          <p:cNvPr id="40964" name="Picture 4" descr="ZP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3284538"/>
            <a:ext cx="3168650" cy="288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5" name="Picture 5" descr="ZP2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40200" y="2997200"/>
            <a:ext cx="3859213" cy="314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257108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25029753-A842-4273-B5AC-F5473CD075DB}" type="slidenum">
              <a:rPr lang="pl-PL" altLang="pl-PL" sz="1400"/>
              <a:pPr eaLnBrk="1" hangingPunct="1"/>
              <a:t>43</a:t>
            </a:fld>
            <a:endParaRPr lang="pl-PL" altLang="pl-PL" sz="1400"/>
          </a:p>
        </p:txBody>
      </p:sp>
      <p:sp>
        <p:nvSpPr>
          <p:cNvPr id="41987" name="Rectangle 3"/>
          <p:cNvSpPr>
            <a:spLocks noGrp="1" noChangeArrowheads="1"/>
          </p:cNvSpPr>
          <p:nvPr>
            <p:ph type="subTitle" idx="1"/>
          </p:nvPr>
        </p:nvSpPr>
        <p:spPr>
          <a:xfrm>
            <a:off x="76200" y="519113"/>
            <a:ext cx="8893175" cy="936625"/>
          </a:xfrm>
        </p:spPr>
        <p:txBody>
          <a:bodyPr>
            <a:normAutofit lnSpcReduction="10000"/>
          </a:bodyPr>
          <a:lstStyle/>
          <a:p>
            <a:pPr algn="l" eaLnBrk="1" hangingPunct="1">
              <a:lnSpc>
                <a:spcPct val="90000"/>
              </a:lnSpc>
            </a:pPr>
            <a:r>
              <a:rPr lang="pl-PL" altLang="pl-PL" sz="2000" dirty="0" smtClean="0">
                <a:solidFill>
                  <a:schemeClr val="tx1"/>
                </a:solidFill>
                <a:latin typeface="Arial" charset="0"/>
              </a:rPr>
              <a:t>Dwudziestościan foremny można zbudować na bazie trzech przystających złotych prostokątów, przecinających się nawzajem we wspólnym środku. </a:t>
            </a:r>
          </a:p>
          <a:p>
            <a:pPr algn="l" eaLnBrk="1" hangingPunct="1">
              <a:lnSpc>
                <a:spcPct val="90000"/>
              </a:lnSpc>
            </a:pPr>
            <a:r>
              <a:rPr lang="pl-PL" altLang="pl-PL" sz="2000" dirty="0" smtClean="0">
                <a:solidFill>
                  <a:schemeClr val="tx1"/>
                </a:solidFill>
                <a:latin typeface="Arial" charset="0"/>
              </a:rPr>
              <a:t>Zasadę tej konstrukcji ilustruje poniższy rysunek.</a:t>
            </a:r>
          </a:p>
        </p:txBody>
      </p:sp>
      <p:pic>
        <p:nvPicPr>
          <p:cNvPr id="4198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550" y="2133600"/>
            <a:ext cx="2881313" cy="278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9" name="Picture 7" descr="rys_7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7175" y="1989138"/>
            <a:ext cx="4319588" cy="3433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952635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9038DAA-172D-48C0-A54B-32AA852AB90F}" type="slidenum">
              <a:rPr lang="pl-PL" altLang="pl-PL" sz="1400"/>
              <a:pPr eaLnBrk="1" hangingPunct="1"/>
              <a:t>44</a:t>
            </a:fld>
            <a:endParaRPr lang="pl-PL" altLang="pl-PL" sz="1400"/>
          </a:p>
        </p:txBody>
      </p:sp>
      <p:sp>
        <p:nvSpPr>
          <p:cNvPr id="43011" name="Rectangle 3"/>
          <p:cNvSpPr>
            <a:spLocks noGrp="1" noChangeArrowheads="1"/>
          </p:cNvSpPr>
          <p:nvPr>
            <p:ph type="body" idx="1"/>
          </p:nvPr>
        </p:nvSpPr>
        <p:spPr>
          <a:xfrm>
            <a:off x="179388" y="333375"/>
            <a:ext cx="8713787" cy="1295400"/>
          </a:xfrm>
        </p:spPr>
        <p:txBody>
          <a:bodyPr>
            <a:normAutofit fontScale="92500" lnSpcReduction="20000"/>
          </a:bodyPr>
          <a:lstStyle/>
          <a:p>
            <a:pPr eaLnBrk="1" hangingPunct="1">
              <a:lnSpc>
                <a:spcPct val="80000"/>
              </a:lnSpc>
              <a:buFontTx/>
              <a:buNone/>
            </a:pPr>
            <a:r>
              <a:rPr lang="pl-PL" altLang="pl-PL" sz="2000" smtClean="0">
                <a:latin typeface="Arial" charset="0"/>
              </a:rPr>
              <a:t>Przyjmując za długości boków każdego złotego prostokąta wartości 2</a:t>
            </a:r>
            <a:r>
              <a:rPr lang="pl-PL" altLang="pl-PL" sz="2000" smtClean="0">
                <a:latin typeface="Arial" charset="0"/>
                <a:sym typeface="Symbol" pitchFamily="18" charset="2"/>
              </a:rPr>
              <a:t></a:t>
            </a:r>
          </a:p>
          <a:p>
            <a:pPr eaLnBrk="1" hangingPunct="1">
              <a:lnSpc>
                <a:spcPct val="80000"/>
              </a:lnSpc>
              <a:buFontTx/>
              <a:buNone/>
            </a:pPr>
            <a:r>
              <a:rPr lang="pl-PL" altLang="pl-PL" sz="2000" smtClean="0">
                <a:latin typeface="Arial" charset="0"/>
                <a:sym typeface="Symbol" pitchFamily="18" charset="2"/>
              </a:rPr>
              <a:t>oraz 2, w</a:t>
            </a:r>
            <a:r>
              <a:rPr lang="pl-PL" altLang="pl-PL" sz="2000" smtClean="0">
                <a:latin typeface="Arial" charset="0"/>
              </a:rPr>
              <a:t>ierzchołki trójkąta ABC na poniższym rysunku mają współrzędne:</a:t>
            </a:r>
          </a:p>
          <a:p>
            <a:pPr algn="ctr" eaLnBrk="1" hangingPunct="1">
              <a:lnSpc>
                <a:spcPct val="80000"/>
              </a:lnSpc>
              <a:buFontTx/>
              <a:buNone/>
            </a:pPr>
            <a:r>
              <a:rPr lang="pl-PL" altLang="pl-PL" sz="2000" smtClean="0">
                <a:latin typeface="Arial" charset="0"/>
              </a:rPr>
              <a:t>A(1, </a:t>
            </a:r>
            <a:r>
              <a:rPr lang="pl-PL" altLang="pl-PL" sz="2000" smtClean="0">
                <a:latin typeface="Arial" charset="0"/>
                <a:sym typeface="Symbol" pitchFamily="18" charset="2"/>
              </a:rPr>
              <a:t>, 0)</a:t>
            </a:r>
          </a:p>
          <a:p>
            <a:pPr algn="ctr" eaLnBrk="1" hangingPunct="1">
              <a:lnSpc>
                <a:spcPct val="80000"/>
              </a:lnSpc>
              <a:buFontTx/>
              <a:buNone/>
            </a:pPr>
            <a:r>
              <a:rPr lang="pl-PL" altLang="pl-PL" sz="2000" smtClean="0">
                <a:latin typeface="Arial" charset="0"/>
                <a:sym typeface="Symbol" pitchFamily="18" charset="2"/>
              </a:rPr>
              <a:t>B(0, 1, )</a:t>
            </a:r>
          </a:p>
          <a:p>
            <a:pPr algn="ctr" eaLnBrk="1" hangingPunct="1">
              <a:lnSpc>
                <a:spcPct val="80000"/>
              </a:lnSpc>
              <a:buFontTx/>
              <a:buNone/>
            </a:pPr>
            <a:r>
              <a:rPr lang="pl-PL" altLang="pl-PL" sz="2000" smtClean="0">
                <a:latin typeface="Arial" charset="0"/>
                <a:sym typeface="Symbol" pitchFamily="18" charset="2"/>
              </a:rPr>
              <a:t>C(, 0, 1)</a:t>
            </a:r>
          </a:p>
        </p:txBody>
      </p:sp>
      <p:pic>
        <p:nvPicPr>
          <p:cNvPr id="43012" name="Picture 4" descr="ZP2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2492375"/>
            <a:ext cx="3249612" cy="290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3" name="Picture 5" descr="ZP3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4300" y="2133600"/>
            <a:ext cx="4475163" cy="368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4650884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42A4AA64-6AF7-4389-AAA8-E54BFFAD5D4E}" type="slidenum">
              <a:rPr lang="pl-PL" altLang="pl-PL" sz="1400"/>
              <a:pPr eaLnBrk="1" hangingPunct="1"/>
              <a:t>45</a:t>
            </a:fld>
            <a:endParaRPr lang="pl-PL" altLang="pl-PL" sz="1400"/>
          </a:p>
        </p:txBody>
      </p:sp>
      <p:sp>
        <p:nvSpPr>
          <p:cNvPr id="44035" name="Rectangle 3"/>
          <p:cNvSpPr>
            <a:spLocks noGrp="1" noChangeArrowheads="1"/>
          </p:cNvSpPr>
          <p:nvPr>
            <p:ph type="body" idx="1"/>
          </p:nvPr>
        </p:nvSpPr>
        <p:spPr>
          <a:xfrm>
            <a:off x="179388" y="333375"/>
            <a:ext cx="8713787" cy="4175125"/>
          </a:xfrm>
        </p:spPr>
        <p:txBody>
          <a:bodyPr>
            <a:normAutofit fontScale="92500" lnSpcReduction="10000"/>
          </a:bodyPr>
          <a:lstStyle/>
          <a:p>
            <a:pPr eaLnBrk="1" hangingPunct="1">
              <a:buFontTx/>
              <a:buNone/>
            </a:pPr>
            <a:r>
              <a:rPr lang="pl-PL" altLang="pl-PL" sz="2000" smtClean="0">
                <a:latin typeface="Arial" charset="0"/>
              </a:rPr>
              <a:t>Można udowodnić, że odległości AB, BC i CA są takie same i równe</a:t>
            </a:r>
          </a:p>
          <a:p>
            <a:pPr eaLnBrk="1" hangingPunct="1">
              <a:buFontTx/>
              <a:buNone/>
            </a:pPr>
            <a:r>
              <a:rPr lang="pl-PL" altLang="pl-PL" sz="2000" smtClean="0">
                <a:latin typeface="Arial" charset="0"/>
              </a:rPr>
              <a:t>długości krótszego boku każdego prostokąta. </a:t>
            </a:r>
          </a:p>
          <a:p>
            <a:pPr eaLnBrk="1" hangingPunct="1">
              <a:buFontTx/>
              <a:buNone/>
            </a:pPr>
            <a:endParaRPr lang="pl-PL" altLang="pl-PL" sz="2000" smtClean="0">
              <a:latin typeface="Arial" charset="0"/>
            </a:endParaRPr>
          </a:p>
          <a:p>
            <a:pPr eaLnBrk="1" hangingPunct="1">
              <a:buFontTx/>
              <a:buNone/>
            </a:pPr>
            <a:endParaRPr lang="pl-PL" altLang="pl-PL" sz="2000" smtClean="0">
              <a:latin typeface="Arial" charset="0"/>
            </a:endParaRPr>
          </a:p>
          <a:p>
            <a:pPr eaLnBrk="1" hangingPunct="1">
              <a:buFontTx/>
              <a:buNone/>
            </a:pPr>
            <a:endParaRPr lang="pl-PL" altLang="pl-PL" sz="2000" smtClean="0">
              <a:latin typeface="Arial" charset="0"/>
            </a:endParaRPr>
          </a:p>
          <a:p>
            <a:pPr eaLnBrk="1" hangingPunct="1">
              <a:buFontTx/>
              <a:buNone/>
            </a:pPr>
            <a:r>
              <a:rPr lang="pl-PL" altLang="pl-PL" sz="2000" smtClean="0">
                <a:latin typeface="Arial" charset="0"/>
              </a:rPr>
              <a:t>Wystarczy skorzystać ze wzoru na odległość dwóch punktów A(x</a:t>
            </a:r>
            <a:r>
              <a:rPr lang="pl-PL" altLang="pl-PL" sz="2000" baseline="-25000" smtClean="0">
                <a:latin typeface="Arial" charset="0"/>
              </a:rPr>
              <a:t>A</a:t>
            </a:r>
            <a:r>
              <a:rPr lang="pl-PL" altLang="pl-PL" sz="2000" smtClean="0">
                <a:latin typeface="Arial" charset="0"/>
              </a:rPr>
              <a:t>, y</a:t>
            </a:r>
            <a:r>
              <a:rPr lang="pl-PL" altLang="pl-PL" sz="2000" baseline="-25000" smtClean="0">
                <a:latin typeface="Arial" charset="0"/>
              </a:rPr>
              <a:t>A ,</a:t>
            </a:r>
            <a:r>
              <a:rPr lang="pl-PL" altLang="pl-PL" sz="2000" smtClean="0">
                <a:latin typeface="Arial" charset="0"/>
              </a:rPr>
              <a:t>z</a:t>
            </a:r>
            <a:r>
              <a:rPr lang="pl-PL" altLang="pl-PL" sz="2000" baseline="-25000" smtClean="0">
                <a:latin typeface="Arial" charset="0"/>
              </a:rPr>
              <a:t>A</a:t>
            </a:r>
            <a:r>
              <a:rPr lang="pl-PL" altLang="pl-PL" sz="2000" smtClean="0">
                <a:latin typeface="Arial" charset="0"/>
              </a:rPr>
              <a:t>):</a:t>
            </a:r>
          </a:p>
          <a:p>
            <a:pPr eaLnBrk="1" hangingPunct="1">
              <a:buFontTx/>
              <a:buNone/>
            </a:pPr>
            <a:endParaRPr lang="pl-PL" altLang="pl-PL" sz="2000" smtClean="0">
              <a:latin typeface="Arial" charset="0"/>
            </a:endParaRPr>
          </a:p>
          <a:p>
            <a:pPr eaLnBrk="1" hangingPunct="1">
              <a:buFontTx/>
              <a:buNone/>
            </a:pPr>
            <a:endParaRPr lang="pl-PL" altLang="pl-PL" sz="2000" smtClean="0">
              <a:latin typeface="Arial" charset="0"/>
            </a:endParaRPr>
          </a:p>
          <a:p>
            <a:pPr eaLnBrk="1" hangingPunct="1">
              <a:buFontTx/>
              <a:buNone/>
            </a:pPr>
            <a:endParaRPr lang="pl-PL" altLang="pl-PL" sz="2000" smtClean="0">
              <a:latin typeface="Arial" charset="0"/>
            </a:endParaRPr>
          </a:p>
          <a:p>
            <a:pPr eaLnBrk="1" hangingPunct="1">
              <a:buFontTx/>
              <a:buNone/>
            </a:pPr>
            <a:endParaRPr lang="pl-PL" altLang="pl-PL" sz="2000" smtClean="0">
              <a:latin typeface="Arial" charset="0"/>
            </a:endParaRPr>
          </a:p>
          <a:p>
            <a:pPr eaLnBrk="1" hangingPunct="1">
              <a:buFontTx/>
              <a:buNone/>
            </a:pPr>
            <a:endParaRPr lang="pl-PL" altLang="pl-PL" sz="2000" smtClean="0">
              <a:latin typeface="Arial" charset="0"/>
            </a:endParaRPr>
          </a:p>
          <a:p>
            <a:pPr eaLnBrk="1" hangingPunct="1">
              <a:buFontTx/>
              <a:buNone/>
            </a:pPr>
            <a:endParaRPr lang="pl-PL" altLang="pl-PL" sz="2000" smtClean="0">
              <a:latin typeface="Arial" charset="0"/>
            </a:endParaRPr>
          </a:p>
          <a:p>
            <a:pPr eaLnBrk="1" hangingPunct="1">
              <a:buFontTx/>
              <a:buNone/>
            </a:pPr>
            <a:r>
              <a:rPr lang="pl-PL" altLang="pl-PL" sz="2000" smtClean="0">
                <a:latin typeface="Arial" charset="0"/>
              </a:rPr>
              <a:t>oraz z tego, że </a:t>
            </a:r>
            <a:r>
              <a:rPr lang="pl-PL" altLang="pl-PL" sz="2000" smtClean="0">
                <a:latin typeface="Arial" charset="0"/>
                <a:sym typeface="Symbol" pitchFamily="18" charset="2"/>
              </a:rPr>
              <a:t></a:t>
            </a:r>
            <a:r>
              <a:rPr lang="pl-PL" altLang="pl-PL" sz="2000" baseline="30000" smtClean="0">
                <a:latin typeface="Arial" charset="0"/>
                <a:sym typeface="Symbol" pitchFamily="18" charset="2"/>
              </a:rPr>
              <a:t>2</a:t>
            </a:r>
            <a:r>
              <a:rPr lang="pl-PL" altLang="pl-PL" sz="2000" smtClean="0">
                <a:latin typeface="Arial" charset="0"/>
                <a:sym typeface="Symbol" pitchFamily="18" charset="2"/>
              </a:rPr>
              <a:t> =  + 1</a:t>
            </a:r>
            <a:r>
              <a:rPr lang="pl-PL" altLang="pl-PL" sz="2000" smtClean="0">
                <a:latin typeface="Arial" charset="0"/>
              </a:rPr>
              <a:t> </a:t>
            </a:r>
          </a:p>
        </p:txBody>
      </p:sp>
      <p:graphicFrame>
        <p:nvGraphicFramePr>
          <p:cNvPr id="44036" name="Object 4"/>
          <p:cNvGraphicFramePr>
            <a:graphicFrameLocks noChangeAspect="1"/>
          </p:cNvGraphicFramePr>
          <p:nvPr/>
        </p:nvGraphicFramePr>
        <p:xfrm>
          <a:off x="611188" y="3068638"/>
          <a:ext cx="7920037" cy="944562"/>
        </p:xfrm>
        <a:graphic>
          <a:graphicData uri="http://schemas.openxmlformats.org/presentationml/2006/ole">
            <mc:AlternateContent xmlns:mc="http://schemas.openxmlformats.org/markup-compatibility/2006">
              <mc:Choice xmlns:v="urn:schemas-microsoft-com:vml" Requires="v">
                <p:oleObj spid="_x0000_s8205" name="Równanie" r:id="rId3" imgW="2298700" imgH="279400" progId="Equation.3">
                  <p:embed/>
                </p:oleObj>
              </mc:Choice>
              <mc:Fallback>
                <p:oleObj name="Równanie" r:id="rId3" imgW="2298700" imgH="2794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188" y="3068638"/>
                        <a:ext cx="7920037" cy="9445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71465341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3F5EFC6C-E208-4662-A19A-DE94FF8C1E77}" type="slidenum">
              <a:rPr lang="pl-PL" altLang="pl-PL" sz="1400"/>
              <a:pPr eaLnBrk="1" hangingPunct="1"/>
              <a:t>46</a:t>
            </a:fld>
            <a:endParaRPr lang="pl-PL" altLang="pl-PL" sz="1400"/>
          </a:p>
        </p:txBody>
      </p:sp>
      <p:sp>
        <p:nvSpPr>
          <p:cNvPr id="45059" name="Rectangle 3"/>
          <p:cNvSpPr>
            <a:spLocks noGrp="1" noChangeArrowheads="1"/>
          </p:cNvSpPr>
          <p:nvPr>
            <p:ph type="body" idx="1"/>
          </p:nvPr>
        </p:nvSpPr>
        <p:spPr>
          <a:xfrm>
            <a:off x="250825" y="333375"/>
            <a:ext cx="8569325" cy="6191250"/>
          </a:xfrm>
        </p:spPr>
        <p:txBody>
          <a:bodyPr/>
          <a:lstStyle/>
          <a:p>
            <a:pPr eaLnBrk="1" hangingPunct="1">
              <a:buFontTx/>
              <a:buNone/>
            </a:pPr>
            <a:r>
              <a:rPr lang="pl-PL" altLang="pl-PL" sz="2000" smtClean="0">
                <a:latin typeface="Arial" charset="0"/>
              </a:rPr>
              <a:t>Kolejnym wielościanem ściśle związanym ze złotą liczbą jest</a:t>
            </a:r>
          </a:p>
          <a:p>
            <a:pPr eaLnBrk="1" hangingPunct="1">
              <a:buFontTx/>
              <a:buNone/>
            </a:pPr>
            <a:r>
              <a:rPr lang="pl-PL" altLang="pl-PL" sz="2000" smtClean="0">
                <a:latin typeface="Arial" charset="0"/>
              </a:rPr>
              <a:t>trzydziestościan rombowy. Jego ściany są złotymi rombami, a to</a:t>
            </a:r>
          </a:p>
          <a:p>
            <a:pPr eaLnBrk="1" hangingPunct="1">
              <a:buFontTx/>
              <a:buNone/>
            </a:pPr>
            <a:r>
              <a:rPr lang="pl-PL" altLang="pl-PL" sz="2000" smtClean="0">
                <a:latin typeface="Arial" charset="0"/>
              </a:rPr>
              <a:t>oznacza, że stosunek ich długości wyraża się złotą liczbą. </a:t>
            </a:r>
          </a:p>
          <a:p>
            <a:pPr eaLnBrk="1" hangingPunct="1">
              <a:buFontTx/>
              <a:buNone/>
            </a:pPr>
            <a:r>
              <a:rPr lang="pl-PL" altLang="pl-PL" sz="2000" smtClean="0">
                <a:latin typeface="Arial" charset="0"/>
              </a:rPr>
              <a:t>Powstaje z kompozycji dwunastościanu i dwudziestościanu którą</a:t>
            </a:r>
          </a:p>
          <a:p>
            <a:pPr eaLnBrk="1" hangingPunct="1">
              <a:buFontTx/>
              <a:buNone/>
            </a:pPr>
            <a:r>
              <a:rPr lang="pl-PL" altLang="pl-PL" sz="2000" smtClean="0">
                <a:latin typeface="Arial" charset="0"/>
              </a:rPr>
              <a:t>przedstawia poniższy rysunek.</a:t>
            </a:r>
          </a:p>
          <a:p>
            <a:pPr eaLnBrk="1" hangingPunct="1">
              <a:buFontTx/>
              <a:buNone/>
            </a:pPr>
            <a:endParaRPr lang="pl-PL" altLang="pl-PL" sz="2000" smtClean="0">
              <a:latin typeface="Arial" charset="0"/>
            </a:endParaRPr>
          </a:p>
        </p:txBody>
      </p:sp>
      <p:pic>
        <p:nvPicPr>
          <p:cNvPr id="45060" name="Picture 5" descr="30romb 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775" y="2781300"/>
            <a:ext cx="3614738" cy="386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1587170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C0CD2AF9-745C-4D4B-821E-2CC61B918F75}" type="slidenum">
              <a:rPr lang="pl-PL" altLang="pl-PL" sz="1400"/>
              <a:pPr eaLnBrk="1" hangingPunct="1"/>
              <a:t>47</a:t>
            </a:fld>
            <a:endParaRPr lang="pl-PL" altLang="pl-PL" sz="1400"/>
          </a:p>
        </p:txBody>
      </p:sp>
      <p:sp>
        <p:nvSpPr>
          <p:cNvPr id="46083" name="Rectangle 3"/>
          <p:cNvSpPr>
            <a:spLocks noGrp="1" noChangeArrowheads="1"/>
          </p:cNvSpPr>
          <p:nvPr>
            <p:ph type="body" idx="1"/>
          </p:nvPr>
        </p:nvSpPr>
        <p:spPr>
          <a:xfrm>
            <a:off x="250825" y="333375"/>
            <a:ext cx="8642350" cy="2232025"/>
          </a:xfrm>
        </p:spPr>
        <p:txBody>
          <a:bodyPr/>
          <a:lstStyle/>
          <a:p>
            <a:pPr eaLnBrk="1" hangingPunct="1">
              <a:buFontTx/>
              <a:buNone/>
            </a:pPr>
            <a:r>
              <a:rPr lang="pl-PL" altLang="pl-PL" sz="2000" smtClean="0">
                <a:latin typeface="Arial" charset="0"/>
              </a:rPr>
              <a:t>Kompozycję tych dwóch wielościanów tworzymy w taki sposób, by</a:t>
            </a:r>
          </a:p>
          <a:p>
            <a:pPr eaLnBrk="1" hangingPunct="1">
              <a:buFontTx/>
              <a:buNone/>
            </a:pPr>
            <a:r>
              <a:rPr lang="pl-PL" altLang="pl-PL" sz="2000" smtClean="0">
                <a:latin typeface="Arial" charset="0"/>
              </a:rPr>
              <a:t>krawędzie obu wielościanów przecinały się ze sobą w połowie i pod kątem</a:t>
            </a:r>
          </a:p>
          <a:p>
            <a:pPr eaLnBrk="1" hangingPunct="1">
              <a:buFontTx/>
              <a:buNone/>
            </a:pPr>
            <a:r>
              <a:rPr lang="pl-PL" altLang="pl-PL" sz="2000" smtClean="0">
                <a:latin typeface="Arial" charset="0"/>
              </a:rPr>
              <a:t>prostym.  </a:t>
            </a:r>
          </a:p>
          <a:p>
            <a:pPr eaLnBrk="1" hangingPunct="1">
              <a:buFontTx/>
              <a:buNone/>
            </a:pPr>
            <a:r>
              <a:rPr lang="pl-PL" altLang="pl-PL" sz="2000" smtClean="0">
                <a:latin typeface="Arial" charset="0"/>
              </a:rPr>
              <a:t>Łącząc dwa wierzchołki dwunastościanu z odpowiednimi dwoma</a:t>
            </a:r>
          </a:p>
          <a:p>
            <a:pPr eaLnBrk="1" hangingPunct="1">
              <a:buFontTx/>
              <a:buNone/>
            </a:pPr>
            <a:r>
              <a:rPr lang="pl-PL" altLang="pl-PL" sz="2000" smtClean="0">
                <a:latin typeface="Arial" charset="0"/>
              </a:rPr>
              <a:t>wierzchołkami dwudziestościanu otrzymamy złoty romb, który stanowi</a:t>
            </a:r>
          </a:p>
          <a:p>
            <a:pPr eaLnBrk="1" hangingPunct="1">
              <a:buFontTx/>
              <a:buNone/>
            </a:pPr>
            <a:r>
              <a:rPr lang="pl-PL" altLang="pl-PL" sz="2000" smtClean="0">
                <a:latin typeface="Arial" charset="0"/>
              </a:rPr>
              <a:t>ścianę trzydziestościanu rombowego. </a:t>
            </a:r>
          </a:p>
        </p:txBody>
      </p:sp>
      <p:pic>
        <p:nvPicPr>
          <p:cNvPr id="46084" name="Picture 5" descr="30romb 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775" y="2781300"/>
            <a:ext cx="3614738" cy="386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9837927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A1A7C6AD-8CD1-4BE0-861E-74EB49F317FB}" type="slidenum">
              <a:rPr lang="pl-PL" altLang="pl-PL" sz="1400"/>
              <a:pPr eaLnBrk="1" hangingPunct="1"/>
              <a:t>48</a:t>
            </a:fld>
            <a:endParaRPr lang="pl-PL" altLang="pl-PL" sz="1400"/>
          </a:p>
        </p:txBody>
      </p:sp>
      <p:sp>
        <p:nvSpPr>
          <p:cNvPr id="47107" name="Rectangle 2"/>
          <p:cNvSpPr>
            <a:spLocks noGrp="1" noChangeArrowheads="1"/>
          </p:cNvSpPr>
          <p:nvPr>
            <p:ph type="body" idx="1"/>
          </p:nvPr>
        </p:nvSpPr>
        <p:spPr>
          <a:xfrm>
            <a:off x="250825" y="333375"/>
            <a:ext cx="8642350" cy="1439863"/>
          </a:xfrm>
        </p:spPr>
        <p:txBody>
          <a:bodyPr/>
          <a:lstStyle/>
          <a:p>
            <a:pPr eaLnBrk="1" hangingPunct="1">
              <a:lnSpc>
                <a:spcPct val="80000"/>
              </a:lnSpc>
              <a:buFontTx/>
              <a:buNone/>
            </a:pPr>
            <a:r>
              <a:rPr lang="pl-PL" altLang="pl-PL" sz="2000" smtClean="0">
                <a:latin typeface="Arial" charset="0"/>
              </a:rPr>
              <a:t>A to już kompletny trzydziestościan rombowy. Aż trudno uwierzyć, że jest</a:t>
            </a:r>
          </a:p>
          <a:p>
            <a:pPr eaLnBrk="1" hangingPunct="1">
              <a:lnSpc>
                <a:spcPct val="80000"/>
              </a:lnSpc>
              <a:buFontTx/>
              <a:buNone/>
            </a:pPr>
            <a:r>
              <a:rPr lang="pl-PL" altLang="pl-PL" sz="2000" smtClean="0">
                <a:latin typeface="Arial" charset="0"/>
              </a:rPr>
              <a:t>on częścią wspólną kompozycji pięciu sześcianów wzajemnie</a:t>
            </a:r>
          </a:p>
          <a:p>
            <a:pPr eaLnBrk="1" hangingPunct="1">
              <a:lnSpc>
                <a:spcPct val="80000"/>
              </a:lnSpc>
              <a:buFontTx/>
              <a:buNone/>
            </a:pPr>
            <a:r>
              <a:rPr lang="pl-PL" altLang="pl-PL" sz="2000" smtClean="0">
                <a:latin typeface="Arial" charset="0"/>
              </a:rPr>
              <a:t>przenikających się. Przedstawia je animacja na kolejnym slajdzie</a:t>
            </a:r>
            <a:r>
              <a:rPr lang="pl-PL" altLang="pl-PL" sz="1800" smtClean="0">
                <a:latin typeface="Arial" charset="0"/>
              </a:rPr>
              <a:t>.</a:t>
            </a:r>
          </a:p>
        </p:txBody>
      </p:sp>
      <p:pic>
        <p:nvPicPr>
          <p:cNvPr id="47108" name="Picture 3" descr="30romb 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2060575"/>
            <a:ext cx="4248150" cy="413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605501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B4E5D269-6D13-462D-B9D2-A3236EF0BFAB}" type="slidenum">
              <a:rPr lang="pl-PL" altLang="pl-PL" sz="1400"/>
              <a:pPr eaLnBrk="1" hangingPunct="1"/>
              <a:t>49</a:t>
            </a:fld>
            <a:endParaRPr lang="pl-PL" altLang="pl-PL" sz="1400"/>
          </a:p>
        </p:txBody>
      </p:sp>
      <p:sp>
        <p:nvSpPr>
          <p:cNvPr id="48131" name="Rectangle 2"/>
          <p:cNvSpPr>
            <a:spLocks noGrp="1" noChangeArrowheads="1"/>
          </p:cNvSpPr>
          <p:nvPr>
            <p:ph type="body" idx="1"/>
          </p:nvPr>
        </p:nvSpPr>
        <p:spPr>
          <a:xfrm>
            <a:off x="250825" y="333375"/>
            <a:ext cx="8642350" cy="863600"/>
          </a:xfrm>
        </p:spPr>
        <p:txBody>
          <a:bodyPr/>
          <a:lstStyle/>
          <a:p>
            <a:pPr eaLnBrk="1" hangingPunct="1">
              <a:buFontTx/>
              <a:buNone/>
            </a:pPr>
            <a:r>
              <a:rPr lang="pl-PL" altLang="pl-PL" sz="2000" smtClean="0">
                <a:latin typeface="Arial" charset="0"/>
              </a:rPr>
              <a:t>Częścią wspólną pięciu sześcianów przenikających się wzajemnie jest</a:t>
            </a:r>
          </a:p>
          <a:p>
            <a:pPr eaLnBrk="1" hangingPunct="1">
              <a:buFontTx/>
              <a:buNone/>
            </a:pPr>
            <a:r>
              <a:rPr lang="pl-PL" altLang="pl-PL" sz="2000" smtClean="0">
                <a:latin typeface="Arial" charset="0"/>
              </a:rPr>
              <a:t>trzydziestościan rombowy. </a:t>
            </a:r>
          </a:p>
        </p:txBody>
      </p:sp>
      <p:pic>
        <p:nvPicPr>
          <p:cNvPr id="48132" name="Picture 4" descr="5szescianow"/>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1268413"/>
            <a:ext cx="5372100" cy="529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603237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0DEEB611-D930-44B7-87DE-62BA79F36037}" type="slidenum">
              <a:rPr lang="pl-PL" altLang="pl-PL" sz="1400"/>
              <a:pPr eaLnBrk="1" hangingPunct="1"/>
              <a:t>50</a:t>
            </a:fld>
            <a:endParaRPr lang="pl-PL" altLang="pl-PL" sz="1400"/>
          </a:p>
        </p:txBody>
      </p:sp>
      <p:sp>
        <p:nvSpPr>
          <p:cNvPr id="49155" name="Rectangle 2"/>
          <p:cNvSpPr>
            <a:spLocks noGrp="1" noChangeArrowheads="1"/>
          </p:cNvSpPr>
          <p:nvPr>
            <p:ph type="body" idx="1"/>
          </p:nvPr>
        </p:nvSpPr>
        <p:spPr>
          <a:xfrm>
            <a:off x="250825" y="260350"/>
            <a:ext cx="8713788" cy="2592388"/>
          </a:xfrm>
        </p:spPr>
        <p:txBody>
          <a:bodyPr/>
          <a:lstStyle/>
          <a:p>
            <a:pPr eaLnBrk="1" hangingPunct="1">
              <a:buFontTx/>
              <a:buNone/>
            </a:pPr>
            <a:r>
              <a:rPr lang="pl-PL" altLang="pl-PL" sz="2000" dirty="0" smtClean="0">
                <a:latin typeface="Arial" charset="0"/>
              </a:rPr>
              <a:t>Istnieją wielościany, które powstały z dwunastościanu i dwudziestościanu</a:t>
            </a:r>
          </a:p>
          <a:p>
            <a:pPr eaLnBrk="1" hangingPunct="1">
              <a:buFontTx/>
              <a:buNone/>
            </a:pPr>
            <a:r>
              <a:rPr lang="pl-PL" altLang="pl-PL" sz="2000" dirty="0" smtClean="0">
                <a:latin typeface="Arial" charset="0"/>
              </a:rPr>
              <a:t>zachowując złotą proporcję. Między innymi są to wielościany jednorodne</a:t>
            </a:r>
          </a:p>
          <a:p>
            <a:pPr eaLnBrk="1" hangingPunct="1">
              <a:buFontTx/>
              <a:buNone/>
            </a:pPr>
            <a:r>
              <a:rPr lang="pl-PL" altLang="pl-PL" sz="2000" dirty="0" smtClean="0">
                <a:latin typeface="Arial" charset="0"/>
              </a:rPr>
              <a:t>(zwane też jednostajnymi).</a:t>
            </a:r>
          </a:p>
          <a:p>
            <a:pPr eaLnBrk="1" hangingPunct="1">
              <a:buFontTx/>
              <a:buNone/>
            </a:pPr>
            <a:r>
              <a:rPr lang="pl-PL" altLang="pl-PL" sz="2000" dirty="0" smtClean="0">
                <a:latin typeface="Arial" charset="0"/>
              </a:rPr>
              <a:t>Wielościany te powstają z wielościanów platońskich przez tworzenie ich</a:t>
            </a:r>
          </a:p>
          <a:p>
            <a:pPr eaLnBrk="1" hangingPunct="1">
              <a:buFontTx/>
              <a:buNone/>
            </a:pPr>
            <a:r>
              <a:rPr lang="pl-PL" altLang="pl-PL" sz="2000" dirty="0" smtClean="0">
                <a:latin typeface="Arial" charset="0"/>
              </a:rPr>
              <a:t>takich ich  przekrojów które są wielokątami foremnymi wklęsłymi. </a:t>
            </a:r>
          </a:p>
          <a:p>
            <a:pPr eaLnBrk="1" hangingPunct="1">
              <a:buFontTx/>
              <a:buNone/>
            </a:pPr>
            <a:r>
              <a:rPr lang="pl-PL" altLang="pl-PL" sz="2000" dirty="0" smtClean="0">
                <a:latin typeface="Arial" charset="0"/>
              </a:rPr>
              <a:t>Wielościanów jednorodnych jest w sumie 59, ale tylko 48 z nich pochodzi z</a:t>
            </a:r>
          </a:p>
          <a:p>
            <a:pPr eaLnBrk="1" hangingPunct="1">
              <a:buFontTx/>
              <a:buNone/>
            </a:pPr>
            <a:r>
              <a:rPr lang="pl-PL" altLang="pl-PL" sz="2000" dirty="0" smtClean="0">
                <a:latin typeface="Arial" charset="0"/>
              </a:rPr>
              <a:t>dwunastościanu  i dwudziestościanu. Oto przykład jednego z nich: </a:t>
            </a:r>
          </a:p>
        </p:txBody>
      </p:sp>
      <p:pic>
        <p:nvPicPr>
          <p:cNvPr id="49156" name="Picture 3" descr="wiel_jednor_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775" y="3141663"/>
            <a:ext cx="3409950" cy="333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117775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0575957-C404-4A9F-A8D3-D247AC7ADC69}" type="slidenum">
              <a:rPr lang="pl-PL" altLang="pl-PL" sz="1400"/>
              <a:pPr eaLnBrk="1" hangingPunct="1"/>
              <a:t>51</a:t>
            </a:fld>
            <a:endParaRPr lang="pl-PL" altLang="pl-PL" sz="1400"/>
          </a:p>
        </p:txBody>
      </p:sp>
      <p:sp>
        <p:nvSpPr>
          <p:cNvPr id="50179" name="Rectangle 2"/>
          <p:cNvSpPr>
            <a:spLocks noGrp="1" noChangeArrowheads="1"/>
          </p:cNvSpPr>
          <p:nvPr>
            <p:ph type="body" idx="1"/>
          </p:nvPr>
        </p:nvSpPr>
        <p:spPr>
          <a:xfrm>
            <a:off x="250825" y="333375"/>
            <a:ext cx="8642350" cy="1295400"/>
          </a:xfrm>
        </p:spPr>
        <p:txBody>
          <a:bodyPr/>
          <a:lstStyle/>
          <a:p>
            <a:pPr eaLnBrk="1" hangingPunct="1">
              <a:buFontTx/>
              <a:buNone/>
            </a:pPr>
            <a:r>
              <a:rPr lang="pl-PL" altLang="pl-PL" sz="2000" smtClean="0">
                <a:latin typeface="Arial" charset="0"/>
              </a:rPr>
              <a:t>W wybranych poniżej wielościanach jednorodnych obliczono ilorazy</a:t>
            </a:r>
          </a:p>
          <a:p>
            <a:pPr eaLnBrk="1" hangingPunct="1">
              <a:buFontTx/>
              <a:buNone/>
            </a:pPr>
            <a:r>
              <a:rPr lang="pl-PL" altLang="pl-PL" sz="2000" smtClean="0">
                <a:latin typeface="Arial" charset="0"/>
              </a:rPr>
              <a:t>długości niektórych  odcinków. Widać że często pojawia się w nich złota</a:t>
            </a:r>
          </a:p>
          <a:p>
            <a:pPr eaLnBrk="1" hangingPunct="1">
              <a:buFontTx/>
              <a:buNone/>
            </a:pPr>
            <a:r>
              <a:rPr lang="pl-PL" altLang="pl-PL" sz="2000" smtClean="0">
                <a:latin typeface="Arial" charset="0"/>
              </a:rPr>
              <a:t>liczba, lub jej odwrotność (czyli tzw. mała złota liczba). </a:t>
            </a:r>
          </a:p>
        </p:txBody>
      </p:sp>
      <p:pic>
        <p:nvPicPr>
          <p:cNvPr id="50180" name="Picture 5" descr="wiel_jednor_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2060575"/>
            <a:ext cx="3705225" cy="401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1" name="Picture 6" descr="wiel_jednor_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060575"/>
            <a:ext cx="4032250" cy="393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047660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029CA1DE-53FB-4F43-BC7F-E17EF42D2914}" type="slidenum">
              <a:rPr lang="pl-PL" altLang="pl-PL" sz="1400"/>
              <a:pPr eaLnBrk="1" hangingPunct="1"/>
              <a:t>52</a:t>
            </a:fld>
            <a:endParaRPr lang="pl-PL" altLang="pl-PL" sz="1400"/>
          </a:p>
        </p:txBody>
      </p:sp>
      <p:sp>
        <p:nvSpPr>
          <p:cNvPr id="51203" name="Rectangle 2"/>
          <p:cNvSpPr>
            <a:spLocks noGrp="1" noChangeArrowheads="1"/>
          </p:cNvSpPr>
          <p:nvPr>
            <p:ph type="body" idx="1"/>
          </p:nvPr>
        </p:nvSpPr>
        <p:spPr>
          <a:xfrm>
            <a:off x="250825" y="333375"/>
            <a:ext cx="8642350" cy="1008063"/>
          </a:xfrm>
        </p:spPr>
        <p:txBody>
          <a:bodyPr/>
          <a:lstStyle/>
          <a:p>
            <a:pPr eaLnBrk="1" hangingPunct="1">
              <a:buFontTx/>
              <a:buNone/>
            </a:pPr>
            <a:r>
              <a:rPr lang="pl-PL" altLang="pl-PL" sz="2000" dirty="0" smtClean="0">
                <a:latin typeface="Arial" charset="0"/>
              </a:rPr>
              <a:t>Pięć przenikających się czworościanów tworzy piękną kompozycję, w</a:t>
            </a:r>
          </a:p>
          <a:p>
            <a:pPr eaLnBrk="1" hangingPunct="1">
              <a:buFontTx/>
              <a:buNone/>
            </a:pPr>
            <a:r>
              <a:rPr lang="pl-PL" altLang="pl-PL" sz="2000" dirty="0" smtClean="0">
                <a:latin typeface="Arial" charset="0"/>
              </a:rPr>
              <a:t>której wyraźnie widać złote proporcje.</a:t>
            </a:r>
          </a:p>
        </p:txBody>
      </p:sp>
      <p:pic>
        <p:nvPicPr>
          <p:cNvPr id="51204" name="Picture 3" descr="5czworos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1341438"/>
            <a:ext cx="4727575" cy="5049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567017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0DF7E69-26F2-4EED-B8E1-B62EBE6A9A50}" type="slidenum">
              <a:rPr lang="pl-PL" altLang="pl-PL" sz="1400"/>
              <a:pPr eaLnBrk="1" hangingPunct="1"/>
              <a:t>53</a:t>
            </a:fld>
            <a:endParaRPr lang="pl-PL" altLang="pl-PL" sz="1400"/>
          </a:p>
        </p:txBody>
      </p:sp>
      <p:sp>
        <p:nvSpPr>
          <p:cNvPr id="52227" name="Rectangle 3"/>
          <p:cNvSpPr>
            <a:spLocks noGrp="1" noChangeArrowheads="1"/>
          </p:cNvSpPr>
          <p:nvPr>
            <p:ph type="subTitle" idx="1"/>
          </p:nvPr>
        </p:nvSpPr>
        <p:spPr>
          <a:xfrm>
            <a:off x="114300" y="260350"/>
            <a:ext cx="8915400" cy="1584325"/>
          </a:xfrm>
        </p:spPr>
        <p:txBody>
          <a:bodyPr/>
          <a:lstStyle/>
          <a:p>
            <a:pPr algn="l" eaLnBrk="1" hangingPunct="1">
              <a:lnSpc>
                <a:spcPct val="90000"/>
              </a:lnSpc>
            </a:pPr>
            <a:r>
              <a:rPr lang="pl-PL" altLang="pl-PL" sz="2000" smtClean="0">
                <a:latin typeface="Arial" charset="0"/>
              </a:rPr>
              <a:t>Słynna piramida Cheopsa to też wielościan, zbudowany tak, jak to przedstawia poniższa ilustracja. </a:t>
            </a:r>
          </a:p>
          <a:p>
            <a:pPr algn="l" eaLnBrk="1" hangingPunct="1">
              <a:lnSpc>
                <a:spcPct val="90000"/>
              </a:lnSpc>
            </a:pPr>
            <a:r>
              <a:rPr lang="pl-PL" altLang="pl-PL" sz="2000" smtClean="0">
                <a:latin typeface="Arial" charset="0"/>
              </a:rPr>
              <a:t>Sprawdź ile wynosi iloraz s/b ?</a:t>
            </a:r>
          </a:p>
          <a:p>
            <a:pPr algn="l" eaLnBrk="1" hangingPunct="1">
              <a:lnSpc>
                <a:spcPct val="90000"/>
              </a:lnSpc>
            </a:pPr>
            <a:r>
              <a:rPr lang="pl-PL" altLang="pl-PL" sz="2000" smtClean="0">
                <a:latin typeface="Arial" charset="0"/>
              </a:rPr>
              <a:t>Jaki wynik daje iloraz obwodu podstawy do wysokości piramidy.</a:t>
            </a:r>
          </a:p>
        </p:txBody>
      </p:sp>
      <p:pic>
        <p:nvPicPr>
          <p:cNvPr id="52228" name="Picture 4" descr="rys_12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2636838"/>
            <a:ext cx="8763000" cy="330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7201906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9ECE7298-4ED2-4481-A70D-42CE854A9FCB}" type="slidenum">
              <a:rPr lang="pl-PL" altLang="pl-PL" sz="1400"/>
              <a:pPr eaLnBrk="1" hangingPunct="1"/>
              <a:t>54</a:t>
            </a:fld>
            <a:endParaRPr lang="pl-PL" altLang="pl-PL" sz="1400"/>
          </a:p>
        </p:txBody>
      </p:sp>
      <p:sp>
        <p:nvSpPr>
          <p:cNvPr id="53251" name="Rectangle 2"/>
          <p:cNvSpPr>
            <a:spLocks noGrp="1" noChangeArrowheads="1"/>
          </p:cNvSpPr>
          <p:nvPr>
            <p:ph type="title"/>
          </p:nvPr>
        </p:nvSpPr>
        <p:spPr>
          <a:xfrm>
            <a:off x="0" y="333375"/>
            <a:ext cx="9144000" cy="2303463"/>
          </a:xfrm>
        </p:spPr>
        <p:txBody>
          <a:bodyPr/>
          <a:lstStyle/>
          <a:p>
            <a:pPr algn="l" eaLnBrk="1" hangingPunct="1"/>
            <a:r>
              <a:rPr lang="pl-PL" altLang="pl-PL" sz="2000" smtClean="0">
                <a:solidFill>
                  <a:schemeClr val="tx1"/>
                </a:solidFill>
                <a:latin typeface="Arial" charset="0"/>
              </a:rPr>
              <a:t>Złota liczba pojawia się w różnych dziedzinach życia. W architekturze była niegdyś kanonem konstrukcji budowlanych. Urządzenie w kształcie nożyc pozwala sprawdzić czy podział odcinka trzecim punktem jest podziałem złotym.</a:t>
            </a:r>
            <a:br>
              <a:rPr lang="pl-PL" altLang="pl-PL" sz="2000" smtClean="0">
                <a:solidFill>
                  <a:schemeClr val="tx1"/>
                </a:solidFill>
                <a:latin typeface="Arial" charset="0"/>
              </a:rPr>
            </a:br>
            <a:r>
              <a:rPr lang="pl-PL" altLang="pl-PL" sz="2000" smtClean="0">
                <a:solidFill>
                  <a:schemeClr val="tx1"/>
                </a:solidFill>
                <a:latin typeface="Arial" charset="0"/>
              </a:rPr>
              <a:t>Kanon złotego podziału odcinka stosowany był w kulturze Dalekiego Wschodu, kulturze arabskiej a w epoce Odrodzenia również w kulturze europejskiej.</a:t>
            </a:r>
            <a:br>
              <a:rPr lang="pl-PL" altLang="pl-PL" sz="2000" smtClean="0">
                <a:solidFill>
                  <a:schemeClr val="tx1"/>
                </a:solidFill>
                <a:latin typeface="Arial" charset="0"/>
              </a:rPr>
            </a:br>
            <a:endParaRPr lang="pl-PL" altLang="pl-PL" sz="2000" smtClean="0">
              <a:solidFill>
                <a:schemeClr val="tx1"/>
              </a:solidFill>
              <a:latin typeface="Arial" charset="0"/>
            </a:endParaRPr>
          </a:p>
        </p:txBody>
      </p:sp>
      <p:pic>
        <p:nvPicPr>
          <p:cNvPr id="53252" name="Picture 6" descr="snmg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8175" y="3573463"/>
            <a:ext cx="4643438" cy="246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243641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ymbol zastępczy numeru slajdu 4"/>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B55AD6D1-0F94-4071-B7BE-D788AE94E45E}" type="slidenum">
              <a:rPr lang="pl-PL" altLang="pl-PL" sz="1400"/>
              <a:pPr eaLnBrk="1" hangingPunct="1"/>
              <a:t>55</a:t>
            </a:fld>
            <a:endParaRPr lang="pl-PL" altLang="pl-PL" sz="1400"/>
          </a:p>
        </p:txBody>
      </p:sp>
      <p:sp>
        <p:nvSpPr>
          <p:cNvPr id="54275" name="Rectangle 2"/>
          <p:cNvSpPr>
            <a:spLocks noGrp="1" noChangeArrowheads="1"/>
          </p:cNvSpPr>
          <p:nvPr>
            <p:ph type="title"/>
          </p:nvPr>
        </p:nvSpPr>
        <p:spPr>
          <a:xfrm>
            <a:off x="611188" y="188913"/>
            <a:ext cx="7561262" cy="719137"/>
          </a:xfrm>
        </p:spPr>
        <p:txBody>
          <a:bodyPr/>
          <a:lstStyle/>
          <a:p>
            <a:pPr eaLnBrk="1" hangingPunct="1"/>
            <a:r>
              <a:rPr lang="pl-PL" altLang="pl-PL" sz="2000" i="1" smtClean="0">
                <a:solidFill>
                  <a:schemeClr val="tx1"/>
                </a:solidFill>
                <a:latin typeface="Arial" charset="0"/>
              </a:rPr>
              <a:t>Mur chiński jest jednym z przykładów zastosowania konstrukcji złotego podziału.</a:t>
            </a:r>
          </a:p>
        </p:txBody>
      </p:sp>
      <p:pic>
        <p:nvPicPr>
          <p:cNvPr id="54276" name="Picture 3" descr="mur chińsk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8888" y="1268413"/>
            <a:ext cx="6337300" cy="4929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1552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ymbol zastępczy numeru slajdu 4"/>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45568E20-AD23-4A1D-B7D1-FE1AAFEB73A3}" type="slidenum">
              <a:rPr lang="pl-PL" altLang="pl-PL" sz="1400"/>
              <a:pPr eaLnBrk="1" hangingPunct="1"/>
              <a:t>56</a:t>
            </a:fld>
            <a:endParaRPr lang="pl-PL" altLang="pl-PL" sz="1400"/>
          </a:p>
        </p:txBody>
      </p:sp>
      <p:sp>
        <p:nvSpPr>
          <p:cNvPr id="55299" name="Rectangle 2"/>
          <p:cNvSpPr>
            <a:spLocks noGrp="1" noChangeArrowheads="1"/>
          </p:cNvSpPr>
          <p:nvPr>
            <p:ph type="title"/>
          </p:nvPr>
        </p:nvSpPr>
        <p:spPr>
          <a:xfrm>
            <a:off x="827088" y="5013325"/>
            <a:ext cx="7777162" cy="1066800"/>
          </a:xfrm>
        </p:spPr>
        <p:txBody>
          <a:bodyPr/>
          <a:lstStyle/>
          <a:p>
            <a:pPr eaLnBrk="1" hangingPunct="1"/>
            <a:r>
              <a:rPr lang="pl-PL" altLang="pl-PL" sz="2000" i="1" smtClean="0">
                <a:solidFill>
                  <a:schemeClr val="tx1"/>
                </a:solidFill>
                <a:latin typeface="Arial" charset="0"/>
              </a:rPr>
              <a:t>Brama miejska w Bagdadzie zachowuje również złote proporcje</a:t>
            </a:r>
          </a:p>
        </p:txBody>
      </p:sp>
      <p:pic>
        <p:nvPicPr>
          <p:cNvPr id="55300" name="Picture 3" descr="Brma miejska w Nagdadzi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8175" y="692150"/>
            <a:ext cx="5243513" cy="413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042379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ymbol zastępczy numeru slajdu 4"/>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59AE3EB2-C3B2-454C-9915-A0C82FFBE9EA}" type="slidenum">
              <a:rPr lang="pl-PL" altLang="pl-PL" sz="1400"/>
              <a:pPr eaLnBrk="1" hangingPunct="1"/>
              <a:t>57</a:t>
            </a:fld>
            <a:endParaRPr lang="pl-PL" altLang="pl-PL" sz="1400"/>
          </a:p>
        </p:txBody>
      </p:sp>
      <p:pic>
        <p:nvPicPr>
          <p:cNvPr id="56323" name="Picture 3" descr="parteno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1196975"/>
            <a:ext cx="3679825"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4" name="Picture 6" descr="parten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0563" y="476250"/>
            <a:ext cx="3924300" cy="364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5" name="Rectangle 7"/>
          <p:cNvSpPr>
            <a:spLocks noChangeArrowheads="1"/>
          </p:cNvSpPr>
          <p:nvPr/>
        </p:nvSpPr>
        <p:spPr bwMode="auto">
          <a:xfrm>
            <a:off x="101600" y="4492625"/>
            <a:ext cx="8839200" cy="203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pl-PL" altLang="pl-PL" sz="2000" i="1">
                <a:latin typeface="Arial" charset="0"/>
              </a:rPr>
              <a:t>Fidiasz - rzeźbiarz i architekt ateński był twórcą Świątyni Ateny Partenon zbudowanej na wzgórzu Akropol w Atenach. Zarówno prostokątne wymiary</a:t>
            </a:r>
            <a:br>
              <a:rPr lang="pl-PL" altLang="pl-PL" sz="2000" i="1">
                <a:latin typeface="Arial" charset="0"/>
              </a:rPr>
            </a:br>
            <a:r>
              <a:rPr lang="pl-PL" altLang="pl-PL" sz="2000" i="1">
                <a:latin typeface="Arial" charset="0"/>
              </a:rPr>
              <a:t>rzutu poziomego tej świątyni jak również odległości pomiędzy jej kolumnami ściśle realizowały złote proporcje. Zauważmy, że kolumny podtrzymujące attykę nie są równoległe do siebie, lecz lekko nachylone. Ten fakt powoduje, że konstrukcja jest  trwalsza.</a:t>
            </a:r>
          </a:p>
        </p:txBody>
      </p:sp>
    </p:spTree>
    <p:extLst>
      <p:ext uri="{BB962C8B-B14F-4D97-AF65-F5344CB8AC3E}">
        <p14:creationId xmlns:p14="http://schemas.microsoft.com/office/powerpoint/2010/main" val="81144505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2E48AA36-F1F5-40F0-B0B5-B454B74D328E}" type="slidenum">
              <a:rPr lang="pl-PL" altLang="pl-PL" sz="1400"/>
              <a:pPr eaLnBrk="1" hangingPunct="1"/>
              <a:t>58</a:t>
            </a:fld>
            <a:endParaRPr lang="pl-PL" altLang="pl-PL" sz="1400"/>
          </a:p>
        </p:txBody>
      </p:sp>
      <p:sp>
        <p:nvSpPr>
          <p:cNvPr id="57347" name="Rectangle 2"/>
          <p:cNvSpPr>
            <a:spLocks noGrp="1" noChangeArrowheads="1"/>
          </p:cNvSpPr>
          <p:nvPr>
            <p:ph type="ctrTitle"/>
          </p:nvPr>
        </p:nvSpPr>
        <p:spPr>
          <a:xfrm>
            <a:off x="395288" y="5157788"/>
            <a:ext cx="7772400" cy="1143000"/>
          </a:xfrm>
        </p:spPr>
        <p:txBody>
          <a:bodyPr/>
          <a:lstStyle/>
          <a:p>
            <a:pPr eaLnBrk="1" hangingPunct="1"/>
            <a:r>
              <a:rPr lang="pl-PL" altLang="pl-PL" sz="2000" smtClean="0">
                <a:solidFill>
                  <a:schemeClr val="tx1"/>
                </a:solidFill>
                <a:latin typeface="Arial" charset="0"/>
              </a:rPr>
              <a:t>Katedra w Mediolanie to dzieło kultury Renesansu, gdzie złoty podział pojawia się niemal w każdym calu tej konstrukcji. </a:t>
            </a:r>
            <a:br>
              <a:rPr lang="pl-PL" altLang="pl-PL" sz="2000" smtClean="0">
                <a:solidFill>
                  <a:schemeClr val="tx1"/>
                </a:solidFill>
                <a:latin typeface="Arial" charset="0"/>
              </a:rPr>
            </a:br>
            <a:r>
              <a:rPr lang="pl-PL" altLang="pl-PL" sz="2000" smtClean="0">
                <a:solidFill>
                  <a:schemeClr val="tx1"/>
                </a:solidFill>
                <a:latin typeface="Arial" charset="0"/>
              </a:rPr>
              <a:t>Następny slajd zawiera wymiarowanie tej konstrukcji. </a:t>
            </a:r>
          </a:p>
        </p:txBody>
      </p:sp>
      <p:pic>
        <p:nvPicPr>
          <p:cNvPr id="57348" name="Picture 4" descr="mediolan katedra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260350"/>
            <a:ext cx="6097588" cy="407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608977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3C12C4B9-9251-427B-8E16-FD749EEF303D}" type="slidenum">
              <a:rPr lang="pl-PL" altLang="pl-PL" sz="1400"/>
              <a:pPr eaLnBrk="1" hangingPunct="1"/>
              <a:t>59</a:t>
            </a:fld>
            <a:endParaRPr lang="pl-PL" altLang="pl-PL" sz="1400"/>
          </a:p>
        </p:txBody>
      </p:sp>
      <p:pic>
        <p:nvPicPr>
          <p:cNvPr id="58371" name="Picture 4" descr="rys_13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8888" y="476250"/>
            <a:ext cx="7019925"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208682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ymbol zastępczy numeru slajdu 4"/>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D9F7BD1D-83DE-4E7C-9CAF-0852342CEC5E}" type="slidenum">
              <a:rPr lang="pl-PL" altLang="pl-PL" sz="1400"/>
              <a:pPr eaLnBrk="1" hangingPunct="1"/>
              <a:t>60</a:t>
            </a:fld>
            <a:endParaRPr lang="pl-PL" altLang="pl-PL" sz="1400"/>
          </a:p>
        </p:txBody>
      </p:sp>
      <p:sp>
        <p:nvSpPr>
          <p:cNvPr id="59395" name="Rectangle 2"/>
          <p:cNvSpPr>
            <a:spLocks noGrp="1" noChangeArrowheads="1"/>
          </p:cNvSpPr>
          <p:nvPr>
            <p:ph type="title"/>
          </p:nvPr>
        </p:nvSpPr>
        <p:spPr>
          <a:xfrm>
            <a:off x="4932363" y="1341438"/>
            <a:ext cx="4033837" cy="3311525"/>
          </a:xfrm>
        </p:spPr>
        <p:txBody>
          <a:bodyPr/>
          <a:lstStyle/>
          <a:p>
            <a:pPr eaLnBrk="1" hangingPunct="1"/>
            <a:r>
              <a:rPr lang="pl-PL" altLang="pl-PL" sz="2000" smtClean="0">
                <a:solidFill>
                  <a:schemeClr val="tx1"/>
                </a:solidFill>
                <a:latin typeface="Arial" charset="0"/>
              </a:rPr>
              <a:t>Katedra Notre Dame  w Paryżu</a:t>
            </a:r>
            <a:br>
              <a:rPr lang="pl-PL" altLang="pl-PL" sz="2000" smtClean="0">
                <a:solidFill>
                  <a:schemeClr val="tx1"/>
                </a:solidFill>
                <a:latin typeface="Arial" charset="0"/>
              </a:rPr>
            </a:br>
            <a:r>
              <a:rPr lang="pl-PL" altLang="pl-PL" sz="2000" smtClean="0">
                <a:solidFill>
                  <a:schemeClr val="tx1"/>
                </a:solidFill>
                <a:latin typeface="Arial" charset="0"/>
              </a:rPr>
              <a:t>jest kolejnym przykładem budowli renesansowej zbudowanej na kanonie złotej liczby.</a:t>
            </a:r>
            <a:br>
              <a:rPr lang="pl-PL" altLang="pl-PL" sz="2000" smtClean="0">
                <a:solidFill>
                  <a:schemeClr val="tx1"/>
                </a:solidFill>
                <a:latin typeface="Arial" charset="0"/>
              </a:rPr>
            </a:br>
            <a:r>
              <a:rPr lang="pl-PL" altLang="pl-PL" sz="2000" smtClean="0">
                <a:solidFill>
                  <a:schemeClr val="tx1"/>
                </a:solidFill>
                <a:latin typeface="Arial" charset="0"/>
              </a:rPr>
              <a:t>Odcinki niebieskie i czerwone</a:t>
            </a:r>
            <a:r>
              <a:rPr lang="pl-PL" altLang="pl-PL" sz="2000" b="1" smtClean="0">
                <a:solidFill>
                  <a:schemeClr val="tx1"/>
                </a:solidFill>
                <a:latin typeface="Arial" charset="0"/>
              </a:rPr>
              <a:t> </a:t>
            </a:r>
            <a:r>
              <a:rPr lang="pl-PL" altLang="pl-PL" sz="2000" smtClean="0">
                <a:solidFill>
                  <a:schemeClr val="tx1"/>
                </a:solidFill>
                <a:latin typeface="Arial" charset="0"/>
              </a:rPr>
              <a:t>są ze sobą w relacji złotego podziału.</a:t>
            </a:r>
          </a:p>
        </p:txBody>
      </p:sp>
      <p:pic>
        <p:nvPicPr>
          <p:cNvPr id="59396" name="Picture 3" descr="notre_da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36613"/>
            <a:ext cx="4784725" cy="479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912521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ymbol zastępczy numeru slajdu 4"/>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E31161B5-0294-43C9-B23F-D20928B874E4}" type="slidenum">
              <a:rPr lang="pl-PL" altLang="pl-PL" sz="1400"/>
              <a:pPr eaLnBrk="1" hangingPunct="1"/>
              <a:t>61</a:t>
            </a:fld>
            <a:endParaRPr lang="pl-PL" altLang="pl-PL" sz="1400"/>
          </a:p>
        </p:txBody>
      </p:sp>
      <p:sp>
        <p:nvSpPr>
          <p:cNvPr id="60419" name="Rectangle 2"/>
          <p:cNvSpPr>
            <a:spLocks noGrp="1" noChangeArrowheads="1"/>
          </p:cNvSpPr>
          <p:nvPr>
            <p:ph type="title"/>
          </p:nvPr>
        </p:nvSpPr>
        <p:spPr>
          <a:xfrm>
            <a:off x="395288" y="5300663"/>
            <a:ext cx="8353425" cy="1143000"/>
          </a:xfrm>
        </p:spPr>
        <p:txBody>
          <a:bodyPr/>
          <a:lstStyle/>
          <a:p>
            <a:pPr eaLnBrk="1" hangingPunct="1"/>
            <a:r>
              <a:rPr lang="pl-PL" altLang="pl-PL" sz="2000" smtClean="0">
                <a:solidFill>
                  <a:schemeClr val="tx1"/>
                </a:solidFill>
                <a:latin typeface="Arial" charset="0"/>
              </a:rPr>
              <a:t>Kościół Św. Pawła oraz Zamek Windsor w Londynie są przykładami stosowania złotego podziału w architekturze angielskiej.</a:t>
            </a:r>
          </a:p>
        </p:txBody>
      </p:sp>
      <p:pic>
        <p:nvPicPr>
          <p:cNvPr id="60420" name="Picture 3" descr="ST Paulo Londy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3287712"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1" name="Picture 4" descr="Windsor cast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7400" y="188913"/>
            <a:ext cx="2900363"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105163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5685082F-F9D7-4A56-9734-45D3CAC9F0A7}" type="slidenum">
              <a:rPr lang="pl-PL" altLang="pl-PL" sz="1400"/>
              <a:pPr eaLnBrk="1" hangingPunct="1"/>
              <a:t>62</a:t>
            </a:fld>
            <a:endParaRPr lang="pl-PL" altLang="pl-PL" sz="1400"/>
          </a:p>
        </p:txBody>
      </p:sp>
      <p:sp>
        <p:nvSpPr>
          <p:cNvPr id="61443" name="Rectangle 2"/>
          <p:cNvSpPr>
            <a:spLocks noGrp="1" noChangeArrowheads="1"/>
          </p:cNvSpPr>
          <p:nvPr>
            <p:ph type="ctrTitle"/>
          </p:nvPr>
        </p:nvSpPr>
        <p:spPr>
          <a:xfrm>
            <a:off x="611188" y="4797425"/>
            <a:ext cx="7772400" cy="609600"/>
          </a:xfrm>
        </p:spPr>
        <p:txBody>
          <a:bodyPr>
            <a:normAutofit fontScale="90000"/>
          </a:bodyPr>
          <a:lstStyle/>
          <a:p>
            <a:pPr eaLnBrk="1" hangingPunct="1"/>
            <a:r>
              <a:rPr lang="pl-PL" altLang="pl-PL" sz="2000" smtClean="0">
                <a:solidFill>
                  <a:schemeClr val="tx1"/>
                </a:solidFill>
                <a:latin typeface="Arial" charset="0"/>
              </a:rPr>
              <a:t>Trzecia i piąta kolumna Bramy Brandenburskiej w Berlinie</a:t>
            </a:r>
            <a:br>
              <a:rPr lang="pl-PL" altLang="pl-PL" sz="2000" smtClean="0">
                <a:solidFill>
                  <a:schemeClr val="tx1"/>
                </a:solidFill>
                <a:latin typeface="Arial" charset="0"/>
              </a:rPr>
            </a:br>
            <a:r>
              <a:rPr lang="pl-PL" altLang="pl-PL" sz="2000" smtClean="0">
                <a:solidFill>
                  <a:schemeClr val="tx1"/>
                </a:solidFill>
                <a:latin typeface="Arial" charset="0"/>
              </a:rPr>
              <a:t>dzielą jej długość w sposób złoty.</a:t>
            </a:r>
          </a:p>
        </p:txBody>
      </p:sp>
      <p:pic>
        <p:nvPicPr>
          <p:cNvPr id="61444" name="Picture 4" descr="brama Brandenbursk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4075" y="476250"/>
            <a:ext cx="5148263" cy="333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4065447"/>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ymbol zastępczy numeru slajdu 4"/>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F5555290-C7BE-4C07-9B3A-8EF4234046C4}" type="slidenum">
              <a:rPr lang="pl-PL" altLang="pl-PL" sz="1400"/>
              <a:pPr eaLnBrk="1" hangingPunct="1"/>
              <a:t>63</a:t>
            </a:fld>
            <a:endParaRPr lang="pl-PL" altLang="pl-PL" sz="1400"/>
          </a:p>
        </p:txBody>
      </p:sp>
      <p:sp>
        <p:nvSpPr>
          <p:cNvPr id="62467" name="Rectangle 2"/>
          <p:cNvSpPr>
            <a:spLocks noGrp="1" noChangeArrowheads="1"/>
          </p:cNvSpPr>
          <p:nvPr>
            <p:ph type="title"/>
          </p:nvPr>
        </p:nvSpPr>
        <p:spPr>
          <a:xfrm>
            <a:off x="101600" y="5384800"/>
            <a:ext cx="8915400" cy="1066800"/>
          </a:xfrm>
        </p:spPr>
        <p:txBody>
          <a:bodyPr/>
          <a:lstStyle/>
          <a:p>
            <a:pPr eaLnBrk="1" hangingPunct="1"/>
            <a:r>
              <a:rPr lang="pl-PL" altLang="pl-PL" sz="2000" smtClean="0">
                <a:solidFill>
                  <a:schemeClr val="tx1"/>
                </a:solidFill>
                <a:latin typeface="Arial" charset="0"/>
              </a:rPr>
              <a:t>Francuski architekt i teoretyk architektury Le Corbusier ustalił współczesny  kanon architektury, oparty na złotym podziale odcinka.</a:t>
            </a:r>
          </a:p>
        </p:txBody>
      </p:sp>
      <p:pic>
        <p:nvPicPr>
          <p:cNvPr id="62468" name="Picture 4" descr="corbusi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4438" y="549275"/>
            <a:ext cx="4151312" cy="458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769817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ymbol zastępczy numeru slajdu 4"/>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F3AB0F01-EA40-4ECE-A730-28FA3C27D7A6}" type="slidenum">
              <a:rPr lang="pl-PL" altLang="pl-PL" sz="1400"/>
              <a:pPr eaLnBrk="1" hangingPunct="1"/>
              <a:t>64</a:t>
            </a:fld>
            <a:endParaRPr lang="pl-PL" altLang="pl-PL" sz="1400"/>
          </a:p>
        </p:txBody>
      </p:sp>
      <p:sp>
        <p:nvSpPr>
          <p:cNvPr id="63491" name="Rectangle 8"/>
          <p:cNvSpPr>
            <a:spLocks noGrp="1" noChangeArrowheads="1"/>
          </p:cNvSpPr>
          <p:nvPr>
            <p:ph type="title"/>
          </p:nvPr>
        </p:nvSpPr>
        <p:spPr>
          <a:xfrm>
            <a:off x="539750" y="0"/>
            <a:ext cx="8604250" cy="836613"/>
          </a:xfrm>
        </p:spPr>
        <p:txBody>
          <a:bodyPr/>
          <a:lstStyle/>
          <a:p>
            <a:pPr algn="l" eaLnBrk="1" hangingPunct="1"/>
            <a:r>
              <a:rPr lang="pl-PL" altLang="pl-PL" sz="2000" smtClean="0">
                <a:solidFill>
                  <a:schemeClr val="tx1"/>
                </a:solidFill>
                <a:latin typeface="Arial" charset="0"/>
              </a:rPr>
              <a:t>Złota proporcja pojawia się również w budowie anatomicznej człowieka.</a:t>
            </a:r>
            <a:r>
              <a:rPr lang="pl-PL" altLang="pl-PL" sz="2000" smtClean="0">
                <a:solidFill>
                  <a:schemeClr val="tx1"/>
                </a:solidFill>
              </a:rPr>
              <a:t>   </a:t>
            </a:r>
            <a:br>
              <a:rPr lang="pl-PL" altLang="pl-PL" sz="2000" smtClean="0">
                <a:solidFill>
                  <a:schemeClr val="tx1"/>
                </a:solidFill>
              </a:rPr>
            </a:br>
            <a:endParaRPr lang="pl-PL" altLang="pl-PL" sz="2000" smtClean="0">
              <a:solidFill>
                <a:schemeClr val="tx1"/>
              </a:solidFill>
            </a:endParaRPr>
          </a:p>
        </p:txBody>
      </p:sp>
      <p:pic>
        <p:nvPicPr>
          <p:cNvPr id="63492" name="Picture 10" descr="aureo_brazo_sma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775" y="3500438"/>
            <a:ext cx="2871788" cy="2871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3" name="Picture 11" descr="image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825" y="1052513"/>
            <a:ext cx="3009900" cy="194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4" name="Picture 13" descr="davinc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765175"/>
            <a:ext cx="2546350" cy="25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215908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ymbol zastępczy numeru slajdu 5"/>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93555616-6DF5-41F0-9B77-6C82D1EE91DD}" type="slidenum">
              <a:rPr lang="pl-PL" altLang="pl-PL" sz="1400"/>
              <a:pPr eaLnBrk="1" hangingPunct="1"/>
              <a:t>65</a:t>
            </a:fld>
            <a:endParaRPr lang="pl-PL" altLang="pl-PL" sz="1400"/>
          </a:p>
        </p:txBody>
      </p:sp>
      <p:sp>
        <p:nvSpPr>
          <p:cNvPr id="64515" name="Rectangle 3"/>
          <p:cNvSpPr>
            <a:spLocks noGrp="1" noChangeArrowheads="1"/>
          </p:cNvSpPr>
          <p:nvPr>
            <p:ph type="body" idx="1"/>
          </p:nvPr>
        </p:nvSpPr>
        <p:spPr>
          <a:xfrm>
            <a:off x="236538" y="630238"/>
            <a:ext cx="8713787" cy="1873250"/>
          </a:xfrm>
        </p:spPr>
        <p:txBody>
          <a:bodyPr/>
          <a:lstStyle/>
          <a:p>
            <a:pPr eaLnBrk="1" hangingPunct="1">
              <a:lnSpc>
                <a:spcPct val="80000"/>
              </a:lnSpc>
              <a:buFontTx/>
              <a:buNone/>
            </a:pPr>
            <a:r>
              <a:rPr lang="pl-PL" altLang="pl-PL" sz="2000" smtClean="0">
                <a:latin typeface="Arial" charset="0"/>
              </a:rPr>
              <a:t>Nie zdajemy sobie sprawy z tego, że serce bije w ten sposób, że stosunek</a:t>
            </a:r>
          </a:p>
          <a:p>
            <a:pPr eaLnBrk="1" hangingPunct="1">
              <a:lnSpc>
                <a:spcPct val="80000"/>
              </a:lnSpc>
              <a:buFontTx/>
              <a:buNone/>
            </a:pPr>
            <a:r>
              <a:rPr lang="pl-PL" altLang="pl-PL" sz="2000" smtClean="0">
                <a:latin typeface="Arial" charset="0"/>
              </a:rPr>
              <a:t>odstępu pomiędzy pulsami jego komory a pulsami przedsionka</a:t>
            </a:r>
          </a:p>
          <a:p>
            <a:pPr eaLnBrk="1" hangingPunct="1">
              <a:lnSpc>
                <a:spcPct val="80000"/>
              </a:lnSpc>
              <a:buFontTx/>
              <a:buNone/>
            </a:pPr>
            <a:r>
              <a:rPr lang="pl-PL" altLang="pl-PL" sz="2000" smtClean="0">
                <a:latin typeface="Arial" charset="0"/>
              </a:rPr>
              <a:t>uwidocznione na wykresie EKG, daje dokładnie złotą liczbę. Jeśli jest duża</a:t>
            </a:r>
          </a:p>
          <a:p>
            <a:pPr eaLnBrk="1" hangingPunct="1">
              <a:lnSpc>
                <a:spcPct val="80000"/>
              </a:lnSpc>
              <a:buFontTx/>
              <a:buNone/>
            </a:pPr>
            <a:r>
              <a:rPr lang="pl-PL" altLang="pl-PL" sz="2000" smtClean="0">
                <a:latin typeface="Arial" charset="0"/>
              </a:rPr>
              <a:t>rozbieżność pomiędzy tymi wielkościami, pacjent z takim sercem powinien</a:t>
            </a:r>
          </a:p>
          <a:p>
            <a:pPr eaLnBrk="1" hangingPunct="1">
              <a:lnSpc>
                <a:spcPct val="80000"/>
              </a:lnSpc>
              <a:buFontTx/>
              <a:buNone/>
            </a:pPr>
            <a:r>
              <a:rPr lang="pl-PL" altLang="pl-PL" sz="2000" smtClean="0">
                <a:latin typeface="Arial" charset="0"/>
              </a:rPr>
              <a:t>się udać do kardiologa.    </a:t>
            </a:r>
          </a:p>
        </p:txBody>
      </p:sp>
      <p:pic>
        <p:nvPicPr>
          <p:cNvPr id="64516" name="Picture 5" descr="medical1ser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4075" y="2852738"/>
            <a:ext cx="4895850" cy="3275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321734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3211832"/>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Projekt domyślny">
  <a:themeElements>
    <a:clrScheme name="Projekt domyślny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rojekt domyślny">
      <a:majorFont>
        <a:latin typeface="Arial"/>
        <a:ea typeface=""/>
        <a:cs typeface=""/>
      </a:majorFont>
      <a:minorFont>
        <a:latin typeface="Arial"/>
        <a:ea typeface=""/>
        <a:cs typeface=""/>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pl-PL" altLang="pl-PL"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pl-PL" altLang="pl-PL" sz="1800" b="0" i="0" u="none" strike="noStrike" cap="none" normalizeH="0" baseline="0" smtClean="0">
            <a:ln>
              <a:noFill/>
            </a:ln>
            <a:solidFill>
              <a:schemeClr val="tx1"/>
            </a:solidFill>
            <a:effectLst/>
            <a:latin typeface="Arial" charset="0"/>
          </a:defRPr>
        </a:defPPr>
      </a:lstStyle>
    </a:lnDef>
  </a:objectDefaults>
  <a:extraClrSchemeLst>
    <a:extraClrScheme>
      <a:clrScheme name="Projekt domyślny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ojekt domyślny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ojekt domyślny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ojekt domyślny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ojekt domyślny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ojekt domyślny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rojekt domyślny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rojekt domyślny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rojekt domyślny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rojekt domyślny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rojekt domyślny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rojekt domyślny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203</TotalTime>
  <Words>2033</Words>
  <Application>Microsoft Office PowerPoint</Application>
  <PresentationFormat>Pokaz na ekranie (4:3)</PresentationFormat>
  <Paragraphs>339</Paragraphs>
  <Slides>66</Slides>
  <Notes>28</Notes>
  <HiddenSlides>0</HiddenSlides>
  <MMClips>0</MMClips>
  <ScaleCrop>false</ScaleCrop>
  <HeadingPairs>
    <vt:vector size="6" baseType="variant">
      <vt:variant>
        <vt:lpstr>Motyw</vt:lpstr>
      </vt:variant>
      <vt:variant>
        <vt:i4>2</vt:i4>
      </vt:variant>
      <vt:variant>
        <vt:lpstr>Osadzone serwery OLE</vt:lpstr>
      </vt:variant>
      <vt:variant>
        <vt:i4>1</vt:i4>
      </vt:variant>
      <vt:variant>
        <vt:lpstr>Tytuły slajdów</vt:lpstr>
      </vt:variant>
      <vt:variant>
        <vt:i4>66</vt:i4>
      </vt:variant>
    </vt:vector>
  </HeadingPairs>
  <TitlesOfParts>
    <vt:vector size="69" baseType="lpstr">
      <vt:lpstr>Motyw pakietu Office</vt:lpstr>
      <vt:lpstr>1_Projekt domyślny</vt:lpstr>
      <vt:lpstr>Równanie</vt:lpstr>
      <vt:lpstr>Prezentacja programu PowerPoint</vt:lpstr>
      <vt:lpstr>Prezentacja programu PowerPoint</vt:lpstr>
      <vt:lpstr>Geometria ma dwa wielkie skarby:  jednym jest twierdzenie Pitagorasa,  drugim złoty podział odcinka. Miarą pierwszego jest złoto, wartość drugiego można mierzyć  kamieniami szlachetnymi                        Johannes Kepler (1571-1630)</vt:lpstr>
      <vt:lpstr>Prezentacja programu PowerPoint</vt:lpstr>
      <vt:lpstr>Odcinek podzielony jest punktem P w złoty sposób,  jeśli punkt P dzieli go na dwa odcinki: dłuższy i krótszy w ten sposób,  by długość dłuższego miała się tak do długości krótszego,  jak długość całego do długości dłuższego.  </vt:lpstr>
      <vt:lpstr>Prezentacja programu PowerPoint</vt:lpstr>
      <vt:lpstr>Prezentacja programu PowerPoint</vt:lpstr>
      <vt:lpstr>Prezentacja programu PowerPoint</vt:lpstr>
      <vt:lpstr> Ponieważ złota liczba             jest sumą odcinków     oraz         więc konstrukcja   złotego odcinka zbudowanego na bazie odcinka jednostkowego polega na dodaniu do odcinka o długości     odcinka o długości  Ilustruje to poniższa animacja:</vt:lpstr>
      <vt:lpstr>Uzasadnienie konstrukcji: Jeśli ze środka M odcinka AB  utworzymy odcinek MC, to jego długość wynosi    Jeśli zakreślimy łuk o środku w M i promieniu MC, to odłożymy w ten sposób odcinek AE, którego długość mierzona odcinkiem AB = 1 jest odcinkiem o długości .</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Okazuje się, że pięciokąt foremny to niejedyny pięciokąt, w którym przekątne dzielą się w sposób złoty. Takich pięciokątów jest nieskończenie wiele. Cała tajemnica tkwi w tym, że pięciokąty o tej własności pochodzą od pięciokąta foremnego po jego „ściśnięciu”  w kierunku pionowym. Takie przekształcenie nazywamy w geometrii powinowactwem prostokątnym.  Warto zauważyć, że mimo zmiany długości przekątnych, własność ta dotyczy wszystkich przekątnych tego nieforemnego pięciokąta. Sposób tworzenia tego pięciokąta z pięciokąta foremnego można obejrzeć na kolejnym slajdzie.  </vt:lpstr>
      <vt:lpstr>Czy to jedyny złoty pięciokąt?</vt:lpstr>
      <vt:lpstr>Pięciokąt foremny można uzyskać również przez odpowiednie „zawiązanie” wstęgi  papieru. Kolejne etapy tej układanki ilustruje poniższy rysunek. Spróbuj utworzyć pięciokąt foremny w ten sposób. Zagięcia wstęgi utworzą boki pięciokąta gwiaździstego wpisanego w pięciokąt foremny.</vt:lpstr>
      <vt:lpstr>W pięciokącie foremnym, oprócz rombu, można odnaleźć dwa rodzaje trójkątów A i B, które przez odpowiednie złożenie dają w wyniku romby, zwane czworokątami Rogera Penrose’a, od nazwiska współczesnego matematyka angielskiego, który je odkrył.</vt:lpstr>
      <vt:lpstr>Prezentacja programu PowerPoint</vt:lpstr>
      <vt:lpstr>Złota spirala trójkątna składa się z łuków zatoczonych z wierzchołków trójkątów równoramiennych promieniem długości ramienia każdego kolejnego trójkąta. </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Elipsa wykreślona przez punkt M nie jest przypadkową elipsą. Gdy zmierzymy długość a jej wielkiej osi, średnicę R okręgu i długość b małej osi elipsy i wykonamy stosowne obliczenia to okaże się, że: </vt:lpstr>
      <vt:lpstr>        </vt:lpstr>
      <vt:lpstr>Jak zatem rozwiązać zadanie z wpisanym kwadratem w półkole? Najpierw rozwiążmy zadanie 1 innym sposobem. Obejrzyj poniższą animację i opisz wykonaną w niej konstrukcję.</vt:lpstr>
      <vt:lpstr>Przebieg konstrukcji dla kwadratu wpisanego w półkole jest bardzo podobny. Opisz tę konstrukcję na podstawie poniższej animacji.</vt:lpstr>
      <vt:lpstr>Prezentacja programu PowerPoint</vt:lpstr>
      <vt:lpstr> </vt:lpstr>
      <vt:lpstr>Prezentacja programu PowerPoint</vt:lpstr>
      <vt:lpstr>Na pamiątkę ciągu Fibonacciego w Finlandii w miejscowości Turku zbudowano komin z wypisanymi kolejnymi liczbami tego ciągu. </vt:lpstr>
      <vt:lpstr>Obliczmy stosunek dowolnego wyrazu ciągu Fibonacciego do wartości wyrazu poprzedniego, czyli:  f(n) / f(n-1).  </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Złota liczba pojawia się w różnych dziedzinach życia. W architekturze była niegdyś kanonem konstrukcji budowlanych. Urządzenie w kształcie nożyc pozwala sprawdzić czy podział odcinka trzecim punktem jest podziałem złotym. Kanon złotego podziału odcinka stosowany był w kulturze Dalekiego Wschodu, kulturze arabskiej a w epoce Odrodzenia również w kulturze europejskiej. </vt:lpstr>
      <vt:lpstr>Mur chiński jest jednym z przykładów zastosowania konstrukcji złotego podziału.</vt:lpstr>
      <vt:lpstr>Brama miejska w Bagdadzie zachowuje również złote proporcje</vt:lpstr>
      <vt:lpstr>Prezentacja programu PowerPoint</vt:lpstr>
      <vt:lpstr>Katedra w Mediolanie to dzieło kultury Renesansu, gdzie złoty podział pojawia się niemal w każdym calu tej konstrukcji.  Następny slajd zawiera wymiarowanie tej konstrukcji. </vt:lpstr>
      <vt:lpstr>Prezentacja programu PowerPoint</vt:lpstr>
      <vt:lpstr>Katedra Notre Dame  w Paryżu jest kolejnym przykładem budowli renesansowej zbudowanej na kanonie złotej liczby. Odcinki niebieskie i czerwone są ze sobą w relacji złotego podziału.</vt:lpstr>
      <vt:lpstr>Kościół Św. Pawła oraz Zamek Windsor w Londynie są przykładami stosowania złotego podziału w architekturze angielskiej.</vt:lpstr>
      <vt:lpstr>Trzecia i piąta kolumna Bramy Brandenburskiej w Berlinie dzielą jej długość w sposób złoty.</vt:lpstr>
      <vt:lpstr>Francuski architekt i teoretyk architektury Le Corbusier ustalił współczesny  kanon architektury, oparty na złotym podziale odcinka.</vt:lpstr>
      <vt:lpstr>Złota proporcja pojawia się również w budowie anatomicznej człowieka.    </vt:lpstr>
      <vt:lpstr>Prezentacja programu PowerPoint</vt:lpstr>
      <vt:lpstr>Prezentacja programu PowerPoint</vt:lpstr>
    </vt:vector>
  </TitlesOfParts>
  <Company>WWSI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creator>Magda Kopacz</dc:creator>
  <cp:lastModifiedBy>Magda Kopacz</cp:lastModifiedBy>
  <cp:revision>12</cp:revision>
  <dcterms:created xsi:type="dcterms:W3CDTF">2014-06-02T11:17:38Z</dcterms:created>
  <dcterms:modified xsi:type="dcterms:W3CDTF">2014-11-18T13:00:13Z</dcterms:modified>
</cp:coreProperties>
</file>