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7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92" autoAdjust="0"/>
    <p:restoredTop sz="94660"/>
  </p:normalViewPr>
  <p:slideViewPr>
    <p:cSldViewPr snapToGrid="0">
      <p:cViewPr>
        <p:scale>
          <a:sx n="90" d="100"/>
          <a:sy n="90" d="100"/>
        </p:scale>
        <p:origin x="-1344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/>
          <a:lstStyle>
            <a:lvl1pPr algn="r">
              <a:defRPr sz="48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99250" y="5870575"/>
            <a:ext cx="120015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AE8B13-F71C-4557-A14C-488D13B0ECA0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5870575"/>
            <a:ext cx="367030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56550" y="5870575"/>
            <a:ext cx="414338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BABA1F-6F31-48DB-8FBA-EF0041320D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17978-B5B3-4243-9A37-C8F6186BE716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107CE-671D-419D-A0AC-E07E1F5D88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B4089-7298-43FB-BCAE-580BDF21C97D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77707-928E-4F8E-B487-DE3E259587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70D6D-081D-4CD4-91E7-58A58CA35B53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2CEDC-8E46-4C27-A092-AAD48041BC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B19C0-ACC6-4D4D-AFA8-AC992EBA9EB5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D9E1B-CB59-445C-8F4B-D791F5EA84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6CEF6-A673-4504-9F34-554D0B1BA125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4C9E2-E93A-453D-87A3-A2C80064C8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21550-DE73-45B6-81F7-EABE64F9F578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31DC3-CDBF-401F-B6C1-F99B12C48B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27D9D-3799-4296-BE4A-42E22EBFC60A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B52E3-DDAA-4DEA-8364-E6930BB511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B3E8E-EC38-41B3-8BAF-CEC3F019E78D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E14-60D9-4B89-8717-F9B8277FC4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7BEA7-FD57-42BA-B7E9-7F8B6307F060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E7963-CA07-40E0-9E4E-1C84E6C8F9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/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2E51C-7BC6-4FE9-A889-B6691A328D62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A92A9-7864-4505-8FF5-46FD3482F7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7678738" y="27432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366713" y="823913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618B0-1FBF-47E8-99A9-A386655B1CEE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5CD60-D96D-4336-956F-CC181B94E1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/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38593-9549-44D6-A1C7-291484EB1F67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70AF7-2872-4B7E-BF31-517D7975F5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7678738" y="27432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366713" y="823913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0F5BD-F272-4524-9169-DECECEB6117C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97F36-9E23-4018-909E-57EEAB8C05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192CE-85A9-45E2-B9A5-4DF66F2BC93B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ECF4E-E2D1-499F-8674-1EAECF438D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BC32B-A670-4A93-8166-27EF04EEE61C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5C019-187D-42D9-85C4-C790A300EC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E2F99-BC3D-429F-87C6-5E6554BAF1D3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C8DC3-0C25-494B-8EEF-5B107E4A97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85800" y="609480"/>
            <a:ext cx="10131120" cy="1455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685800" y="2141640"/>
            <a:ext cx="10131120" cy="36496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7599363" cy="145573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14350" y="2141538"/>
            <a:ext cx="7599363" cy="364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2075" y="5870575"/>
            <a:ext cx="120015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8607DA4E-2D51-43FC-AAE8-619FFD3BCB67}" type="datetimeFigureOut">
              <a:rPr lang="en-US"/>
              <a:pPr>
                <a:defRPr/>
              </a:pPr>
              <a:t>3/14/2014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5870575"/>
            <a:ext cx="587057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99375" y="5870575"/>
            <a:ext cx="414338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4139EC09-278F-4229-B8CF-F4B554B864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6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</p:sldLayoutIdLst>
  <p:transition spd="slow">
    <p:dissolve/>
  </p:transition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hanacademy.org/c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hanacademy.org/cs/rozgaz1/2707986922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hanacademy.org/cs/rozgaz2/266889113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hanacademy.org/cs/rozgaz4/2783434734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Obraz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 bwMode="auto">
          <a:xfrm>
            <a:off x="260350" y="285750"/>
            <a:ext cx="7731125" cy="4352925"/>
          </a:xfrm>
          <a:noFill/>
        </p:spPr>
        <p:txBody>
          <a:bodyPr wrap="square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  <a:t>MODELOWANIE </a:t>
            </a:r>
            <a:b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  <a:t>ROZPRĘŻANIA GAZU</a:t>
            </a:r>
            <a:b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2400" b="1" cap="none" dirty="0" smtClean="0">
                <a:latin typeface="Bookman Old Style" pitchFamily="18" charset="0"/>
              </a:rPr>
              <a:t>Programowanie </a:t>
            </a:r>
            <a:r>
              <a:rPr lang="pl-PL" sz="2400" b="1" cap="none" dirty="0">
                <a:latin typeface="Bookman Old Style" pitchFamily="18" charset="0"/>
              </a:rPr>
              <a:t>probabilistycznego modelu rozprężania gazu w próżnię</a:t>
            </a:r>
            <a:r>
              <a:rPr lang="pl-PL" sz="2400" cap="none" dirty="0">
                <a:latin typeface="Bookman Old Style" pitchFamily="18" charset="0"/>
              </a:rPr>
              <a:t> </a:t>
            </a:r>
            <a:br>
              <a:rPr lang="pl-PL" sz="2400" cap="none" dirty="0">
                <a:latin typeface="Bookman Old Style" pitchFamily="18" charset="0"/>
              </a:rPr>
            </a:br>
            <a:r>
              <a:rPr lang="pl-PL" sz="2400" b="1" cap="none" dirty="0" smtClean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24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4000" b="1" cap="none" dirty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4000" b="1" cap="none" dirty="0">
                <a:ln>
                  <a:noFill/>
                </a:ln>
                <a:latin typeface="Bookman Old Style" pitchFamily="18" charset="0"/>
              </a:rPr>
            </a:br>
            <a:r>
              <a:rPr lang="pl-PL" sz="3100" b="1" cap="none" dirty="0" smtClean="0">
                <a:ln>
                  <a:noFill/>
                </a:ln>
                <a:latin typeface="Bookman Old Style" pitchFamily="18" charset="0"/>
              </a:rPr>
              <a:t>Witold </a:t>
            </a:r>
            <a:r>
              <a:rPr lang="pl-PL" sz="3100" b="1" cap="none" dirty="0" err="1" smtClean="0">
                <a:ln>
                  <a:noFill/>
                </a:ln>
                <a:latin typeface="Bookman Old Style" pitchFamily="18" charset="0"/>
              </a:rPr>
              <a:t>Kranas</a:t>
            </a:r>
            <a:endParaRPr lang="pl-PL" sz="3100" b="1" cap="none" dirty="0" smtClean="0">
              <a:ln>
                <a:noFill/>
              </a:ln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8842375" cy="831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2800" b="1" cap="none" dirty="0" smtClean="0">
                <a:ln>
                  <a:noFill/>
                </a:ln>
                <a:latin typeface="Bookman Old Style" pitchFamily="18" charset="0"/>
              </a:rPr>
              <a:t>ROZPRĘŻANIE GAZU W PRÓŻNIĘ </a:t>
            </a:r>
            <a:r>
              <a:rPr lang="pl-PL" sz="2800" b="1" dirty="0">
                <a:latin typeface="Bookman Old Style" pitchFamily="18" charset="0"/>
              </a:rPr>
              <a:t>–</a:t>
            </a:r>
            <a:r>
              <a:rPr lang="pl-PL" sz="2800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sz="2800" b="1" cap="none" dirty="0" smtClean="0">
                <a:ln>
                  <a:noFill/>
                </a:ln>
                <a:latin typeface="Bookman Old Style" pitchFamily="18" charset="0"/>
              </a:rPr>
              <a:t>MODEL</a:t>
            </a:r>
          </a:p>
        </p:txBody>
      </p:sp>
      <p:pic>
        <p:nvPicPr>
          <p:cNvPr id="22530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6163" y="3819524"/>
            <a:ext cx="3079750" cy="2284413"/>
          </a:xfrm>
        </p:spPr>
      </p:pic>
      <p:pic>
        <p:nvPicPr>
          <p:cNvPr id="22531" name="Obraz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51425" y="3829049"/>
            <a:ext cx="3043238" cy="225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pole tekstowe 6"/>
          <p:cNvSpPr txBox="1">
            <a:spLocks noChangeArrowheads="1"/>
          </p:cNvSpPr>
          <p:nvPr/>
        </p:nvSpPr>
        <p:spPr bwMode="auto">
          <a:xfrm>
            <a:off x="495300" y="890588"/>
            <a:ext cx="82550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Z chwilą usunięcia przesłony cząsteczki gazu uzyskują swobodę – mogą wybierać połowę naczynia. Ponieważ cząsteczki poruszają się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chaotycznie,  to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swoiste losowanie. Obie połowy naczynia mają oczywiście jednakową objętość, jest więc równie prawdopodobne, że cząsteczka znajdzie się w którejś połowie. </a:t>
            </a:r>
          </a:p>
          <a:p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Prosty model probabilistyczny zachowania się cząsteczek: </a:t>
            </a:r>
            <a:endParaRPr lang="pl-PL" sz="20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>
              <a:buFontTx/>
              <a:buChar char="-"/>
            </a:pP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numerujemy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cząsteczki, </a:t>
            </a:r>
            <a:endParaRPr lang="pl-PL" sz="20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pPr marL="342900" indent="-342900">
              <a:buFontTx/>
              <a:buChar char="-"/>
            </a:pP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a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następnie losujemy ich numery. </a:t>
            </a:r>
            <a:endParaRPr lang="pl-PL" sz="20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Wylosowana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cząstka zmienia połowę naczynia.</a:t>
            </a:r>
          </a:p>
        </p:txBody>
      </p:sp>
      <p:sp>
        <p:nvSpPr>
          <p:cNvPr id="22533" name="pole tekstowe 7"/>
          <p:cNvSpPr txBox="1">
            <a:spLocks noChangeArrowheads="1"/>
          </p:cNvSpPr>
          <p:nvPr/>
        </p:nvSpPr>
        <p:spPr bwMode="auto">
          <a:xfrm>
            <a:off x="1484313" y="6230938"/>
            <a:ext cx="2201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400">
                <a:solidFill>
                  <a:schemeClr val="bg1"/>
                </a:solidFill>
                <a:latin typeface="Bookman Old Style" pitchFamily="18" charset="0"/>
              </a:rPr>
              <a:t>Na początku</a:t>
            </a:r>
          </a:p>
        </p:txBody>
      </p:sp>
      <p:sp>
        <p:nvSpPr>
          <p:cNvPr id="22534" name="pole tekstowe 8"/>
          <p:cNvSpPr txBox="1">
            <a:spLocks noChangeArrowheads="1"/>
          </p:cNvSpPr>
          <p:nvPr/>
        </p:nvSpPr>
        <p:spPr bwMode="auto">
          <a:xfrm>
            <a:off x="5167313" y="6203950"/>
            <a:ext cx="311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400">
                <a:solidFill>
                  <a:schemeClr val="bg1"/>
                </a:solidFill>
                <a:latin typeface="Bookman Old Style" pitchFamily="18" charset="0"/>
              </a:rPr>
              <a:t>W trakcie losowań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7787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2800" b="1" cap="none" dirty="0" smtClean="0">
                <a:ln>
                  <a:noFill/>
                </a:ln>
                <a:latin typeface="Bookman Old Style" pitchFamily="18" charset="0"/>
              </a:rPr>
              <a:t>PYTANIA DOTYCZĄCE BUDOWY MODELU</a:t>
            </a:r>
            <a:r>
              <a:rPr lang="pl-PL" sz="2800" cap="none" dirty="0" smtClean="0">
                <a:ln>
                  <a:noFill/>
                </a:ln>
                <a:latin typeface="Bookman Old Style" pitchFamily="18" charset="0"/>
              </a:rPr>
              <a:t> 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3108325" y="1722438"/>
            <a:ext cx="5675313" cy="4206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spcAft>
                <a:spcPts val="600"/>
              </a:spcAft>
              <a:buFont typeface="Arial" charset="0"/>
              <a:buChar char="•"/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W jakim zakresie będzie się zmieniać liczba cząsteczek?</a:t>
            </a:r>
          </a:p>
          <a:p>
            <a:pPr marL="285750" indent="-285750">
              <a:spcAft>
                <a:spcPts val="600"/>
              </a:spcAft>
              <a:buFont typeface="Arial" charset="0"/>
              <a:buChar char="•"/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W jaki sposób ma być reprezentowany rozkład cząsteczek w połowach naczynia?</a:t>
            </a:r>
          </a:p>
          <a:p>
            <a:pPr marL="285750" indent="-285750">
              <a:spcAft>
                <a:spcPts val="600"/>
              </a:spcAft>
              <a:buFont typeface="Arial" charset="0"/>
              <a:buChar char="•"/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Jak przeprowadzać losowanie cząsteczek?</a:t>
            </a:r>
          </a:p>
          <a:p>
            <a:pPr marL="285750" indent="-285750">
              <a:spcAft>
                <a:spcPts val="600"/>
              </a:spcAft>
              <a:buFont typeface="Arial" charset="0"/>
              <a:buChar char="•"/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Jak zorganizować wielokrotne powtarzanie losowania?</a:t>
            </a:r>
          </a:p>
          <a:p>
            <a:pPr marL="285750" indent="-285750">
              <a:spcAft>
                <a:spcPts val="600"/>
              </a:spcAft>
              <a:buFont typeface="Arial" charset="0"/>
              <a:buChar char="•"/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W jaki sposób przedstawiać wyniki – liczbę cząstek w każdej połowie?</a:t>
            </a:r>
          </a:p>
          <a:p>
            <a:pPr marL="285750" indent="-285750">
              <a:spcAft>
                <a:spcPts val="600"/>
              </a:spcAft>
              <a:buFont typeface="Arial" charset="0"/>
              <a:buChar char="•"/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W jakim środowisku zostanie oprogramowany model?</a:t>
            </a:r>
          </a:p>
          <a:p>
            <a:pPr marL="285750" indent="-285750"/>
            <a:endParaRPr lang="pl-PL" sz="20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23555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7050" y="2498651"/>
            <a:ext cx="2166938" cy="2540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525000" cy="7239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2800" b="1" cap="none" smtClean="0">
                <a:ln>
                  <a:noFill/>
                </a:ln>
                <a:latin typeface="Bookman Old Style" pitchFamily="18" charset="0"/>
              </a:rPr>
              <a:t>ALGORYTM SYMULACJI ROZPRĘŻANIA GAZU</a:t>
            </a:r>
          </a:p>
        </p:txBody>
      </p:sp>
      <p:sp>
        <p:nvSpPr>
          <p:cNvPr id="24578" name="pole tekstowe 2"/>
          <p:cNvSpPr txBox="1">
            <a:spLocks noChangeArrowheads="1"/>
          </p:cNvSpPr>
          <p:nvPr/>
        </p:nvSpPr>
        <p:spPr bwMode="auto">
          <a:xfrm>
            <a:off x="109538" y="873125"/>
            <a:ext cx="8637587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Ustalenie warunków początkowych:</a:t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wprowadzenie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zmiennej </a:t>
            </a:r>
            <a:r>
              <a:rPr lang="pl-PL" sz="2000" i="1" dirty="0">
                <a:solidFill>
                  <a:schemeClr val="bg1"/>
                </a:solidFill>
                <a:latin typeface="Bookman Old Style" pitchFamily="18" charset="0"/>
              </a:rPr>
              <a:t>n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– liczby cząsteczek gazu,</a:t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wprowadzenie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zmiennych – tablic przechowujących informacje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o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cząstkach w lewej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(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LP) i prawej (PP) połowie,</a:t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zapełnienie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tablicy LP cząsteczkami, czyli jedynkami, a tablicy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PP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zerami,</a:t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ustalenie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wartości zmiennych, w których będzie przechowywana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liczba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cząstek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w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lewej i prawej połowie: </a:t>
            </a:r>
            <a:r>
              <a:rPr lang="pl-PL" sz="2000" i="1" dirty="0" err="1">
                <a:solidFill>
                  <a:schemeClr val="bg1"/>
                </a:solidFill>
                <a:latin typeface="Bookman Old Style" pitchFamily="18" charset="0"/>
              </a:rPr>
              <a:t>ileLP</a:t>
            </a:r>
            <a:r>
              <a:rPr lang="pl-PL" sz="2000" i="1" dirty="0">
                <a:solidFill>
                  <a:schemeClr val="bg1"/>
                </a:solidFill>
                <a:latin typeface="Bookman Old Style" pitchFamily="18" charset="0"/>
              </a:rPr>
              <a:t> = n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i </a:t>
            </a:r>
            <a:r>
              <a:rPr lang="pl-PL" sz="2000" i="1" dirty="0" err="1">
                <a:solidFill>
                  <a:schemeClr val="bg1"/>
                </a:solidFill>
                <a:latin typeface="Bookman Old Style" pitchFamily="18" charset="0"/>
              </a:rPr>
              <a:t>ilePP</a:t>
            </a:r>
            <a:r>
              <a:rPr lang="pl-PL" sz="2000" i="1" dirty="0">
                <a:solidFill>
                  <a:schemeClr val="bg1"/>
                </a:solidFill>
                <a:latin typeface="Bookman Old Style" pitchFamily="18" charset="0"/>
              </a:rPr>
              <a:t> =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0</a:t>
            </a:r>
            <a:endParaRPr lang="pl-PL" sz="20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24579" name="Obraz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6009" y="3832373"/>
            <a:ext cx="2210945" cy="235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525000" cy="7239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2800" b="1" cap="none" smtClean="0">
                <a:ln>
                  <a:noFill/>
                </a:ln>
                <a:latin typeface="Bookman Old Style" pitchFamily="18" charset="0"/>
              </a:rPr>
              <a:t>ALGORYTM SYMULACJI ROZPRĘŻANIA GAZU</a:t>
            </a:r>
          </a:p>
        </p:txBody>
      </p:sp>
      <p:sp>
        <p:nvSpPr>
          <p:cNvPr id="77827" name="pole tekstowe 2"/>
          <p:cNvSpPr txBox="1">
            <a:spLocks noChangeArrowheads="1"/>
          </p:cNvSpPr>
          <p:nvPr/>
        </p:nvSpPr>
        <p:spPr bwMode="auto">
          <a:xfrm>
            <a:off x="185738" y="985838"/>
            <a:ext cx="8637587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Powtarzanie losowania i przedstawiania stanu modelu: </a:t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losowanie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cząsteczki,</a:t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sprawdzenie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, czy cząsteczka o wylosowanym numerze jest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w lewej  połowie,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jeśli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tak, to usunięcie jej z lewej połowy i dodanie do prawej oraz</a:t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	zmniejszenie o 1 liczby cząsteczek w lewej połowie,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a zwiększenie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o 1 w prawej,</a:t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	w przeciwnym przypadku, usunięcie jej z prawej połowy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i dodanie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do lewej oraz</a:t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	zmniejszenie o 1 liczby cząsteczek w prawej połowie,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	a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zwiększenie o 1 w lewej,</a:t>
            </a:r>
          </a:p>
          <a:p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	wypisanie liczby cząsteczek w obu połowach…</a:t>
            </a:r>
          </a:p>
          <a:p>
            <a:endParaRPr lang="pl-PL" sz="20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77829" name="Obraz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92912" y="4120566"/>
            <a:ext cx="2255395" cy="2402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17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2800" b="1" cap="none" dirty="0" smtClean="0">
                <a:ln>
                  <a:noFill/>
                </a:ln>
                <a:latin typeface="Bookman Old Style" pitchFamily="18" charset="0"/>
              </a:rPr>
              <a:t>NAUKA PROGRAMOWANIA W AKADEMII KHANA</a:t>
            </a:r>
          </a:p>
        </p:txBody>
      </p:sp>
      <p:sp>
        <p:nvSpPr>
          <p:cNvPr id="25602" name="pole tekstowe 2"/>
          <p:cNvSpPr txBox="1">
            <a:spLocks noChangeArrowheads="1"/>
          </p:cNvSpPr>
          <p:nvPr/>
        </p:nvSpPr>
        <p:spPr bwMode="auto">
          <a:xfrm>
            <a:off x="4598988" y="1736725"/>
            <a:ext cx="4545012" cy="4324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buFont typeface="Arial" charset="0"/>
              <a:buChar char="•"/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Pętla powtarzania animacji </a:t>
            </a:r>
            <a:r>
              <a:rPr lang="pl-PL" sz="2000" b="1" dirty="0" err="1">
                <a:solidFill>
                  <a:schemeClr val="bg1"/>
                </a:solidFill>
                <a:latin typeface="Bookman Old Style" pitchFamily="18" charset="0"/>
                <a:cs typeface="Courier New" pitchFamily="49" charset="0"/>
              </a:rPr>
              <a:t>draw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(rozdział </a:t>
            </a:r>
            <a:r>
              <a:rPr lang="pl-PL" sz="2000" dirty="0" err="1">
                <a:solidFill>
                  <a:schemeClr val="bg1"/>
                </a:solidFill>
                <a:latin typeface="Bookman Old Style" pitchFamily="18" charset="0"/>
              </a:rPr>
              <a:t>Animation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Basic: </a:t>
            </a:r>
            <a:r>
              <a:rPr lang="pl-PL" sz="2000" i="1" dirty="0" err="1">
                <a:solidFill>
                  <a:schemeClr val="bg1"/>
                </a:solidFill>
                <a:latin typeface="Bookman Old Style" pitchFamily="18" charset="0"/>
              </a:rPr>
              <a:t>Intro</a:t>
            </a:r>
            <a:r>
              <a:rPr lang="pl-PL" sz="2000" i="1" dirty="0">
                <a:solidFill>
                  <a:schemeClr val="bg1"/>
                </a:solidFill>
                <a:latin typeface="Bookman Old Style" pitchFamily="18" charset="0"/>
              </a:rPr>
              <a:t> to </a:t>
            </a:r>
            <a:r>
              <a:rPr lang="pl-PL" sz="2000" i="1" dirty="0" err="1">
                <a:solidFill>
                  <a:schemeClr val="bg1"/>
                </a:solidFill>
                <a:latin typeface="Bookman Old Style" pitchFamily="18" charset="0"/>
              </a:rPr>
              <a:t>animation</a:t>
            </a:r>
            <a:r>
              <a:rPr lang="pl-PL" sz="2000" i="1" dirty="0">
                <a:solidFill>
                  <a:schemeClr val="bg1"/>
                </a:solidFill>
                <a:latin typeface="Bookman Old Style" pitchFamily="18" charset="0"/>
              </a:rPr>
              <a:t>…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);</a:t>
            </a:r>
          </a:p>
          <a:p>
            <a:pPr marL="457200" indent="-457200">
              <a:spcBef>
                <a:spcPts val="600"/>
              </a:spcBef>
              <a:buFont typeface="Arial" charset="0"/>
              <a:buChar char="•"/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I</a:t>
            </a:r>
            <a:r>
              <a:rPr lang="en-US" sz="2000" dirty="0" err="1">
                <a:solidFill>
                  <a:schemeClr val="bg1"/>
                </a:solidFill>
                <a:latin typeface="Bookman Old Style" pitchFamily="18" charset="0"/>
              </a:rPr>
              <a:t>nstrukcj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a</a:t>
            </a:r>
            <a:r>
              <a:rPr lang="en-US" sz="2000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Bookman Old Style" pitchFamily="18" charset="0"/>
              </a:rPr>
              <a:t>warunkow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a</a:t>
            </a:r>
            <a:r>
              <a:rPr lang="en-US" sz="2000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sz="2000" b="1" dirty="0" err="1">
                <a:solidFill>
                  <a:schemeClr val="bg1"/>
                </a:solidFill>
                <a:latin typeface="Bookman Old Style" pitchFamily="18" charset="0"/>
                <a:cs typeface="Courier New" pitchFamily="49" charset="0"/>
              </a:rPr>
              <a:t>if</a:t>
            </a:r>
            <a:r>
              <a:rPr lang="en-US" sz="2000" dirty="0">
                <a:solidFill>
                  <a:schemeClr val="bg1"/>
                </a:solidFill>
                <a:latin typeface="Bookman Old Style" pitchFamily="18" charset="0"/>
              </a:rPr>
              <a:t> (</a:t>
            </a:r>
            <a:r>
              <a:rPr lang="en-US" sz="2000" dirty="0" err="1">
                <a:solidFill>
                  <a:schemeClr val="bg1"/>
                </a:solidFill>
                <a:latin typeface="Bookman Old Style" pitchFamily="18" charset="0"/>
              </a:rPr>
              <a:t>rozdział</a:t>
            </a:r>
            <a:r>
              <a:rPr lang="en-US" sz="2000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en-US" sz="2000" i="1" dirty="0">
                <a:solidFill>
                  <a:schemeClr val="bg1"/>
                </a:solidFill>
                <a:latin typeface="Bookman Old Style" pitchFamily="18" charset="0"/>
              </a:rPr>
              <a:t>Logic and if Statements: If/Else part 1, If/Else part 2</a:t>
            </a:r>
            <a:r>
              <a:rPr lang="en-US" sz="2000" dirty="0">
                <a:solidFill>
                  <a:schemeClr val="bg1"/>
                </a:solidFill>
                <a:latin typeface="Bookman Old Style" pitchFamily="18" charset="0"/>
              </a:rPr>
              <a:t>);</a:t>
            </a:r>
            <a:endParaRPr lang="pl-PL" sz="200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457200" indent="-457200">
              <a:spcBef>
                <a:spcPts val="600"/>
              </a:spcBef>
              <a:buFont typeface="Arial" charset="0"/>
              <a:buChar char="•"/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Posługiwanie się tablicami (cały rozdział </a:t>
            </a:r>
            <a:r>
              <a:rPr lang="pl-PL" sz="2000" i="1" dirty="0" err="1">
                <a:solidFill>
                  <a:schemeClr val="bg1"/>
                </a:solidFill>
                <a:latin typeface="Bookman Old Style" pitchFamily="18" charset="0"/>
              </a:rPr>
              <a:t>Arrays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);</a:t>
            </a:r>
          </a:p>
          <a:p>
            <a:pPr marL="457200" indent="-457200">
              <a:spcBef>
                <a:spcPts val="600"/>
              </a:spcBef>
              <a:buFont typeface="Arial" charset="0"/>
              <a:buChar char="•"/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Pętle, rozdział </a:t>
            </a:r>
            <a:r>
              <a:rPr lang="pl-PL" sz="2000" i="1" dirty="0">
                <a:solidFill>
                  <a:schemeClr val="bg1"/>
                </a:solidFill>
                <a:latin typeface="Bookman Old Style" pitchFamily="18" charset="0"/>
              </a:rPr>
              <a:t>Looping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, choć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w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nim mowa głównie o pętli </a:t>
            </a:r>
            <a:r>
              <a:rPr lang="pl-PL" sz="2000" b="1" dirty="0" err="1">
                <a:solidFill>
                  <a:schemeClr val="bg1"/>
                </a:solidFill>
                <a:latin typeface="Bookman Old Style" pitchFamily="18" charset="0"/>
                <a:cs typeface="Courier New" pitchFamily="49" charset="0"/>
              </a:rPr>
              <a:t>while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,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która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w naszej realizacji nie jest wykorzystywana.</a:t>
            </a:r>
          </a:p>
        </p:txBody>
      </p:sp>
      <p:pic>
        <p:nvPicPr>
          <p:cNvPr id="25603" name="Obraz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8300" y="901701"/>
            <a:ext cx="4103688" cy="5339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04" name="Grupa 5"/>
          <p:cNvGrpSpPr>
            <a:grpSpLocks/>
          </p:cNvGrpSpPr>
          <p:nvPr/>
        </p:nvGrpSpPr>
        <p:grpSpPr bwMode="auto">
          <a:xfrm>
            <a:off x="7650163" y="890588"/>
            <a:ext cx="1190625" cy="612775"/>
            <a:chOff x="696600" y="1871640"/>
            <a:chExt cx="4146840" cy="639360"/>
          </a:xfrm>
        </p:grpSpPr>
        <p:sp>
          <p:nvSpPr>
            <p:cNvPr id="25605" name="CustomShape 2"/>
            <p:cNvSpPr>
              <a:spLocks noChangeArrowheads="1"/>
            </p:cNvSpPr>
            <p:nvPr/>
          </p:nvSpPr>
          <p:spPr bwMode="auto">
            <a:xfrm>
              <a:off x="696600" y="1871640"/>
              <a:ext cx="4146840" cy="63936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CEE1F2"/>
                </a:gs>
                <a:gs pos="50000">
                  <a:srgbClr val="F7FAFD"/>
                </a:gs>
                <a:gs pos="100000">
                  <a:srgbClr val="CEE1F2"/>
                </a:gs>
              </a:gsLst>
              <a:lin ang="5400000"/>
            </a:gradFill>
            <a:ln w="19080">
              <a:solidFill>
                <a:srgbClr val="43729D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5606" name="CustomShape 3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930727" y="1932840"/>
              <a:ext cx="3678585" cy="516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5000" rIns="90000" bIns="45000"/>
            <a:lstStyle/>
            <a:p>
              <a:pPr algn="ctr"/>
              <a:r>
                <a:rPr lang="pl-PL" sz="2800" u="sng">
                  <a:solidFill>
                    <a:schemeClr val="accent2"/>
                  </a:solidFill>
                  <a:latin typeface="Calibri" pitchFamily="34" charset="0"/>
                  <a:hlinkClick r:id="rId4"/>
                </a:rPr>
                <a:t>KA CS</a:t>
              </a:r>
              <a:endParaRPr lang="pl-PL">
                <a:solidFill>
                  <a:schemeClr val="accent2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3501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2200" b="1" cap="none" dirty="0" smtClean="0">
                <a:ln>
                  <a:noFill/>
                </a:ln>
                <a:latin typeface="Bookman Old Style" pitchFamily="18" charset="0"/>
              </a:rPr>
              <a:t>PIERWSZY PROGRAM W ŚRODOWISKU AKADEMII KHANA</a:t>
            </a:r>
          </a:p>
        </p:txBody>
      </p:sp>
      <p:pic>
        <p:nvPicPr>
          <p:cNvPr id="26626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9713" y="1076325"/>
            <a:ext cx="8672512" cy="5250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627" name="Grupa 4"/>
          <p:cNvGrpSpPr>
            <a:grpSpLocks/>
          </p:cNvGrpSpPr>
          <p:nvPr/>
        </p:nvGrpSpPr>
        <p:grpSpPr bwMode="auto">
          <a:xfrm>
            <a:off x="8237538" y="652463"/>
            <a:ext cx="693737" cy="657225"/>
            <a:chOff x="696600" y="1871640"/>
            <a:chExt cx="4146840" cy="639360"/>
          </a:xfrm>
        </p:grpSpPr>
        <p:sp>
          <p:nvSpPr>
            <p:cNvPr id="26628" name="CustomShape 2"/>
            <p:cNvSpPr>
              <a:spLocks noChangeArrowheads="1"/>
            </p:cNvSpPr>
            <p:nvPr/>
          </p:nvSpPr>
          <p:spPr bwMode="auto">
            <a:xfrm>
              <a:off x="696600" y="1871640"/>
              <a:ext cx="4146840" cy="63936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CEE1F2"/>
                </a:gs>
                <a:gs pos="50000">
                  <a:srgbClr val="F7FAFD"/>
                </a:gs>
                <a:gs pos="100000">
                  <a:srgbClr val="CEE1F2"/>
                </a:gs>
              </a:gsLst>
              <a:lin ang="5400000"/>
            </a:gradFill>
            <a:ln w="19080">
              <a:solidFill>
                <a:srgbClr val="43729D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6629" name="CustomShape 3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930725" y="1918480"/>
              <a:ext cx="3678585" cy="516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5000" rIns="90000" bIns="45000"/>
            <a:lstStyle/>
            <a:p>
              <a:pPr algn="ctr"/>
              <a:r>
                <a:rPr lang="pl-PL" sz="2800" u="sng">
                  <a:solidFill>
                    <a:schemeClr val="accent2"/>
                  </a:solidFill>
                  <a:latin typeface="Calibri" pitchFamily="34" charset="0"/>
                  <a:hlinkClick r:id="rId4"/>
                </a:rPr>
                <a:t>KA</a:t>
              </a:r>
              <a:endParaRPr lang="pl-PL">
                <a:solidFill>
                  <a:schemeClr val="accent2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8783638" cy="73501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2800" b="1" cap="none" dirty="0" smtClean="0">
                <a:ln>
                  <a:noFill/>
                </a:ln>
                <a:latin typeface="Bookman Old Style" pitchFamily="18" charset="0"/>
              </a:rPr>
              <a:t>PROSTA REALIZACJA W JĘZYKU PHYTON</a:t>
            </a:r>
          </a:p>
        </p:txBody>
      </p:sp>
      <p:pic>
        <p:nvPicPr>
          <p:cNvPr id="27650" name="Obraz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8363" y="971551"/>
            <a:ext cx="4246562" cy="5205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Obraz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971550"/>
            <a:ext cx="4151313" cy="5205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32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2200" b="1" cap="none" smtClean="0">
                <a:ln>
                  <a:noFill/>
                </a:ln>
                <a:latin typeface="Bookman Old Style" pitchFamily="18" charset="0"/>
              </a:rPr>
              <a:t>DRUGI PROGRAM W ŚRODOWISKU AKADEMII KHANA</a:t>
            </a:r>
          </a:p>
        </p:txBody>
      </p:sp>
      <p:pic>
        <p:nvPicPr>
          <p:cNvPr id="28674" name="Obraz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060" y="1114425"/>
            <a:ext cx="8907571" cy="529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675" name="Grupa 3"/>
          <p:cNvGrpSpPr>
            <a:grpSpLocks/>
          </p:cNvGrpSpPr>
          <p:nvPr/>
        </p:nvGrpSpPr>
        <p:grpSpPr bwMode="auto">
          <a:xfrm>
            <a:off x="8197850" y="439738"/>
            <a:ext cx="749300" cy="604837"/>
            <a:chOff x="696600" y="1871640"/>
            <a:chExt cx="4146840" cy="639360"/>
          </a:xfrm>
        </p:grpSpPr>
        <p:sp>
          <p:nvSpPr>
            <p:cNvPr id="28676" name="CustomShape 2"/>
            <p:cNvSpPr>
              <a:spLocks noChangeArrowheads="1"/>
            </p:cNvSpPr>
            <p:nvPr/>
          </p:nvSpPr>
          <p:spPr bwMode="auto">
            <a:xfrm>
              <a:off x="696600" y="1871640"/>
              <a:ext cx="4146840" cy="63936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CEE1F2"/>
                </a:gs>
                <a:gs pos="50000">
                  <a:srgbClr val="F7FAFD"/>
                </a:gs>
                <a:gs pos="100000">
                  <a:srgbClr val="CEE1F2"/>
                </a:gs>
              </a:gsLst>
              <a:lin ang="5400000"/>
            </a:gradFill>
            <a:ln w="19080">
              <a:solidFill>
                <a:srgbClr val="43729D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8677" name="CustomShape 3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930725" y="1918480"/>
              <a:ext cx="3678585" cy="516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5000" rIns="90000" bIns="45000"/>
            <a:lstStyle/>
            <a:p>
              <a:pPr algn="ctr"/>
              <a:r>
                <a:rPr lang="pl-PL" sz="2800" u="sng">
                  <a:solidFill>
                    <a:schemeClr val="accent2"/>
                  </a:solidFill>
                  <a:latin typeface="Calibri" pitchFamily="34" charset="0"/>
                  <a:hlinkClick r:id="rId4"/>
                </a:rPr>
                <a:t>KA</a:t>
              </a:r>
              <a:endParaRPr lang="pl-PL">
                <a:solidFill>
                  <a:schemeClr val="accent2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1121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2200" b="1" cap="none" dirty="0" smtClean="0">
                <a:ln>
                  <a:noFill/>
                </a:ln>
                <a:latin typeface="Bookman Old Style" pitchFamily="18" charset="0"/>
              </a:rPr>
              <a:t>TRZECI PROGRAM W ŚRODOWISKU AKADEMII KHANA</a:t>
            </a:r>
          </a:p>
        </p:txBody>
      </p:sp>
      <p:pic>
        <p:nvPicPr>
          <p:cNvPr id="29698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325" y="1190625"/>
            <a:ext cx="8772525" cy="5327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699" name="Grupa 4"/>
          <p:cNvGrpSpPr>
            <a:grpSpLocks/>
          </p:cNvGrpSpPr>
          <p:nvPr/>
        </p:nvGrpSpPr>
        <p:grpSpPr bwMode="auto">
          <a:xfrm>
            <a:off x="8197850" y="484188"/>
            <a:ext cx="749300" cy="604837"/>
            <a:chOff x="696600" y="1871640"/>
            <a:chExt cx="4146840" cy="639360"/>
          </a:xfrm>
        </p:grpSpPr>
        <p:sp>
          <p:nvSpPr>
            <p:cNvPr id="29700" name="CustomShape 2"/>
            <p:cNvSpPr>
              <a:spLocks noChangeArrowheads="1"/>
            </p:cNvSpPr>
            <p:nvPr/>
          </p:nvSpPr>
          <p:spPr bwMode="auto">
            <a:xfrm>
              <a:off x="696600" y="1871640"/>
              <a:ext cx="4146840" cy="63936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CEE1F2"/>
                </a:gs>
                <a:gs pos="50000">
                  <a:srgbClr val="F7FAFD"/>
                </a:gs>
                <a:gs pos="100000">
                  <a:srgbClr val="CEE1F2"/>
                </a:gs>
              </a:gsLst>
              <a:lin ang="5400000"/>
            </a:gradFill>
            <a:ln w="19080">
              <a:solidFill>
                <a:srgbClr val="43729D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9701" name="CustomShape 3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930725" y="1918480"/>
              <a:ext cx="3678585" cy="516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5000" rIns="90000" bIns="45000"/>
            <a:lstStyle/>
            <a:p>
              <a:pPr algn="ctr"/>
              <a:r>
                <a:rPr lang="pl-PL" sz="2800" u="sng">
                  <a:solidFill>
                    <a:schemeClr val="accent2"/>
                  </a:solidFill>
                  <a:latin typeface="Calibri" pitchFamily="34" charset="0"/>
                  <a:hlinkClick r:id="rId4"/>
                </a:rPr>
                <a:t>KA</a:t>
              </a:r>
              <a:endParaRPr lang="pl-PL">
                <a:solidFill>
                  <a:schemeClr val="accent2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949" y="3124200"/>
            <a:ext cx="8137525" cy="361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8783638" cy="79533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2800" b="1" cap="none" dirty="0" smtClean="0">
                <a:ln>
                  <a:noFill/>
                </a:ln>
                <a:latin typeface="Bookman Old Style" pitchFamily="18" charset="0"/>
              </a:rPr>
              <a:t>OBSERWACJE ZMIAN LICZBY CZĄSTECZEK</a:t>
            </a:r>
          </a:p>
        </p:txBody>
      </p:sp>
      <p:sp>
        <p:nvSpPr>
          <p:cNvPr id="30723" name="pole tekstowe 2"/>
          <p:cNvSpPr txBox="1">
            <a:spLocks noChangeArrowheads="1"/>
          </p:cNvSpPr>
          <p:nvPr/>
        </p:nvSpPr>
        <p:spPr bwMode="auto">
          <a:xfrm>
            <a:off x="669925" y="901700"/>
            <a:ext cx="8229600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Dla n=100 cząsteczek gazu można zaobserwować fluktuacje na poziomie </a:t>
            </a:r>
            <a:r>
              <a:rPr lang="pl-PL" sz="2000" dirty="0" err="1" smtClean="0">
                <a:solidFill>
                  <a:schemeClr val="bg1"/>
                </a:solidFill>
                <a:latin typeface="Bookman Old Style" pitchFamily="18" charset="0"/>
              </a:rPr>
              <a:t>Dn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 = +/– 10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cząsteczek, dla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n = 4000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, na poziomie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err="1" smtClean="0">
                <a:solidFill>
                  <a:schemeClr val="bg1"/>
                </a:solidFill>
                <a:latin typeface="Bookman Old Style" pitchFamily="18" charset="0"/>
              </a:rPr>
              <a:t>Dn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 = +/–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200 cząsteczek. Średnia wielkość fluktuacji </a:t>
            </a:r>
            <a:r>
              <a:rPr lang="pl-PL" sz="2000" dirty="0" err="1">
                <a:solidFill>
                  <a:schemeClr val="bg1"/>
                </a:solidFill>
                <a:latin typeface="Bookman Old Style" pitchFamily="18" charset="0"/>
              </a:rPr>
              <a:t>Dn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rośnie z liczbą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cząsteczek,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natomiast względna fluktuacja </a:t>
            </a:r>
            <a:r>
              <a:rPr lang="pl-PL" sz="2000" dirty="0" err="1">
                <a:solidFill>
                  <a:schemeClr val="bg1"/>
                </a:solidFill>
                <a:latin typeface="Bookman Old Style" pitchFamily="18" charset="0"/>
              </a:rPr>
              <a:t>Dn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/n maleje. Dla warunków panujących w atmosferze (liczba cząsteczek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w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cm</a:t>
            </a:r>
            <a:r>
              <a:rPr lang="pl-PL" sz="2000" baseline="30000" dirty="0">
                <a:solidFill>
                  <a:schemeClr val="bg1"/>
                </a:solidFill>
                <a:latin typeface="Bookman Old Style" pitchFamily="18" charset="0"/>
              </a:rPr>
              <a:t>3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=  2,7*10</a:t>
            </a:r>
            <a:r>
              <a:rPr lang="pl-PL" sz="2000" baseline="30000" dirty="0">
                <a:solidFill>
                  <a:schemeClr val="bg1"/>
                </a:solidFill>
                <a:latin typeface="Bookman Old Style" pitchFamily="18" charset="0"/>
              </a:rPr>
              <a:t>19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) fluktuacje średnie są rzędu 10</a:t>
            </a:r>
            <a:r>
              <a:rPr lang="pl-PL" sz="2000" baseline="30000" dirty="0">
                <a:solidFill>
                  <a:schemeClr val="bg1"/>
                </a:solidFill>
                <a:latin typeface="Bookman Old Style" pitchFamily="18" charset="0"/>
              </a:rPr>
              <a:t>9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, ale względne fluktuacje to ok.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10</a:t>
            </a:r>
            <a:r>
              <a:rPr lang="pl-PL" sz="2000" baseline="30000" dirty="0" smtClean="0">
                <a:solidFill>
                  <a:schemeClr val="bg1"/>
                </a:solidFill>
                <a:latin typeface="Bookman Old Style" pitchFamily="18" charset="0"/>
              </a:rPr>
              <a:t>-9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, czyli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jedna miliardowa. </a:t>
            </a:r>
          </a:p>
          <a:p>
            <a:pPr>
              <a:spcBef>
                <a:spcPts val="600"/>
              </a:spcBef>
            </a:pP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Fluktuacje w atmosferze rozpraszają światło słoneczne,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a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ponieważ rozpraszanie jest bardziej efektywne dla mniejszych długości fal, czyli silniej jest rozpraszane światło niebieskie,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a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słabiej czerwone,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to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w rezultacie kolor nieba jest niebieski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i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Słońce </a:t>
            </a:r>
            <a:r>
              <a:rPr lang="pl-PL" sz="2000" dirty="0" smtClean="0">
                <a:solidFill>
                  <a:schemeClr val="bg1"/>
                </a:solidFill>
                <a:latin typeface="Bookman Old Style" pitchFamily="18" charset="0"/>
              </a:rPr>
              <a:t>o 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zachodzie ma kolor czerwony.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Obraz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065876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lepienie niebieskie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TC103457452[[fn=Sklepienie niebieskie]]</Template>
  <TotalTime>193</TotalTime>
  <Words>243</Words>
  <Application>Microsoft Office PowerPoint</Application>
  <PresentationFormat>Pokaz na ekranie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Sklepienie niebieskie</vt:lpstr>
      <vt:lpstr>Prezentacja programu PowerPoint</vt:lpstr>
      <vt:lpstr> MODELOWANIE  ROZPRĘŻANIA GAZU  Programowanie probabilistycznego modelu rozprężania gazu w próżnię    Witold Kranas</vt:lpstr>
      <vt:lpstr>ROZPRĘŻANIE GAZU W PRÓŻNIĘ – MODEL</vt:lpstr>
      <vt:lpstr>PYTANIA DOTYCZĄCE BUDOWY MODELU </vt:lpstr>
      <vt:lpstr>ALGORYTM SYMULACJI ROZPRĘŻANIA GAZU</vt:lpstr>
      <vt:lpstr>ALGORYTM SYMULACJI ROZPRĘŻANIA GAZU</vt:lpstr>
      <vt:lpstr>NAUKA PROGRAMOWANIA W AKADEMII KHANA</vt:lpstr>
      <vt:lpstr>PIERWSZY PROGRAM W ŚRODOWISKU AKADEMII KHANA</vt:lpstr>
      <vt:lpstr>PROSTA REALIZACJA W JĘZYKU PHYTON</vt:lpstr>
      <vt:lpstr>DRUGI PROGRAM W ŚRODOWISKU AKADEMII KHANA</vt:lpstr>
      <vt:lpstr>TRZECI PROGRAM W ŚRODOWISKU AKADEMII KHANA</vt:lpstr>
      <vt:lpstr>OBSERWACJE ZMIAN LICZBY CZĄSTECZEK</vt:lpstr>
      <vt:lpstr>Prezentacja programu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Ruch planet  i satelitów</dc:title>
  <dc:creator>Hilarion Gaf</dc:creator>
  <cp:lastModifiedBy>Magda Kopacz</cp:lastModifiedBy>
  <cp:revision>23</cp:revision>
  <dcterms:created xsi:type="dcterms:W3CDTF">2013-12-09T20:07:14Z</dcterms:created>
  <dcterms:modified xsi:type="dcterms:W3CDTF">2014-03-14T08:24:32Z</dcterms:modified>
</cp:coreProperties>
</file>