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94" r:id="rId2"/>
    <p:sldMasterId id="2147483806" r:id="rId3"/>
    <p:sldMasterId id="2147483818" r:id="rId4"/>
    <p:sldMasterId id="2147483722" r:id="rId5"/>
    <p:sldMasterId id="2147483734" r:id="rId6"/>
    <p:sldMasterId id="2147483746" r:id="rId7"/>
    <p:sldMasterId id="2147483758" r:id="rId8"/>
    <p:sldMasterId id="2147483770" r:id="rId9"/>
    <p:sldMasterId id="2147483782" r:id="rId10"/>
  </p:sldMasterIdLst>
  <p:notesMasterIdLst>
    <p:notesMasterId r:id="rId94"/>
  </p:notesMasterIdLst>
  <p:sldIdLst>
    <p:sldId id="259" r:id="rId11"/>
    <p:sldId id="573" r:id="rId12"/>
    <p:sldId id="626" r:id="rId13"/>
    <p:sldId id="574" r:id="rId14"/>
    <p:sldId id="654" r:id="rId15"/>
    <p:sldId id="734" r:id="rId16"/>
    <p:sldId id="722" r:id="rId17"/>
    <p:sldId id="657" r:id="rId18"/>
    <p:sldId id="658" r:id="rId19"/>
    <p:sldId id="589" r:id="rId20"/>
    <p:sldId id="590" r:id="rId21"/>
    <p:sldId id="723" r:id="rId22"/>
    <p:sldId id="661" r:id="rId23"/>
    <p:sldId id="594" r:id="rId24"/>
    <p:sldId id="577" r:id="rId25"/>
    <p:sldId id="660" r:id="rId26"/>
    <p:sldId id="662" r:id="rId27"/>
    <p:sldId id="663" r:id="rId28"/>
    <p:sldId id="578" r:id="rId29"/>
    <p:sldId id="664" r:id="rId30"/>
    <p:sldId id="668" r:id="rId31"/>
    <p:sldId id="665" r:id="rId32"/>
    <p:sldId id="666" r:id="rId33"/>
    <p:sldId id="667" r:id="rId34"/>
    <p:sldId id="670" r:id="rId35"/>
    <p:sldId id="671" r:id="rId36"/>
    <p:sldId id="672" r:id="rId37"/>
    <p:sldId id="673" r:id="rId38"/>
    <p:sldId id="681" r:id="rId39"/>
    <p:sldId id="682" r:id="rId40"/>
    <p:sldId id="406" r:id="rId41"/>
    <p:sldId id="674" r:id="rId42"/>
    <p:sldId id="724" r:id="rId43"/>
    <p:sldId id="676" r:id="rId44"/>
    <p:sldId id="678" r:id="rId45"/>
    <p:sldId id="679" r:id="rId46"/>
    <p:sldId id="725" r:id="rId47"/>
    <p:sldId id="680" r:id="rId48"/>
    <p:sldId id="735" r:id="rId49"/>
    <p:sldId id="726" r:id="rId50"/>
    <p:sldId id="727" r:id="rId51"/>
    <p:sldId id="685" r:id="rId52"/>
    <p:sldId id="631" r:id="rId53"/>
    <p:sldId id="684" r:id="rId54"/>
    <p:sldId id="427" r:id="rId55"/>
    <p:sldId id="688" r:id="rId56"/>
    <p:sldId id="689" r:id="rId57"/>
    <p:sldId id="691" r:id="rId58"/>
    <p:sldId id="690" r:id="rId59"/>
    <p:sldId id="738" r:id="rId60"/>
    <p:sldId id="740" r:id="rId61"/>
    <p:sldId id="741" r:id="rId62"/>
    <p:sldId id="742" r:id="rId63"/>
    <p:sldId id="743" r:id="rId64"/>
    <p:sldId id="744" r:id="rId65"/>
    <p:sldId id="700" r:id="rId66"/>
    <p:sldId id="721" r:id="rId67"/>
    <p:sldId id="745" r:id="rId68"/>
    <p:sldId id="728" r:id="rId69"/>
    <p:sldId id="729" r:id="rId70"/>
    <p:sldId id="706" r:id="rId71"/>
    <p:sldId id="707" r:id="rId72"/>
    <p:sldId id="730" r:id="rId73"/>
    <p:sldId id="709" r:id="rId74"/>
    <p:sldId id="710" r:id="rId75"/>
    <p:sldId id="711" r:id="rId76"/>
    <p:sldId id="712" r:id="rId77"/>
    <p:sldId id="713" r:id="rId78"/>
    <p:sldId id="714" r:id="rId79"/>
    <p:sldId id="683" r:id="rId80"/>
    <p:sldId id="746" r:id="rId81"/>
    <p:sldId id="622" r:id="rId82"/>
    <p:sldId id="747" r:id="rId83"/>
    <p:sldId id="716" r:id="rId84"/>
    <p:sldId id="717" r:id="rId85"/>
    <p:sldId id="736" r:id="rId86"/>
    <p:sldId id="737" r:id="rId87"/>
    <p:sldId id="632" r:id="rId88"/>
    <p:sldId id="733" r:id="rId89"/>
    <p:sldId id="718" r:id="rId90"/>
    <p:sldId id="719" r:id="rId91"/>
    <p:sldId id="513" r:id="rId92"/>
    <p:sldId id="469" r:id="rId93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04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63" autoAdjust="0"/>
    <p:restoredTop sz="69043" autoAdjust="0"/>
  </p:normalViewPr>
  <p:slideViewPr>
    <p:cSldViewPr>
      <p:cViewPr>
        <p:scale>
          <a:sx n="90" d="100"/>
          <a:sy n="90" d="100"/>
        </p:scale>
        <p:origin x="-9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56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76" Type="http://schemas.openxmlformats.org/officeDocument/2006/relationships/slide" Target="slides/slide66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9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slide" Target="slides/slide8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87" Type="http://schemas.openxmlformats.org/officeDocument/2006/relationships/slide" Target="slides/slide77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90" Type="http://schemas.openxmlformats.org/officeDocument/2006/relationships/slide" Target="slides/slide80.xml"/><Relationship Id="rId95" Type="http://schemas.openxmlformats.org/officeDocument/2006/relationships/presProps" Target="presProps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slide" Target="slides/slide6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93" Type="http://schemas.openxmlformats.org/officeDocument/2006/relationships/slide" Target="slides/slide83.xml"/><Relationship Id="rId9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slide" Target="slides/slide81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1EB550-343E-45A2-B3F3-22D56E08DEFC}" type="datetimeFigureOut">
              <a:rPr lang="pl-PL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95914-DBF5-4AA7-8023-D8DB7F9503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4938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5"/>
          <p:cNvSpPr txBox="1">
            <a:spLocks/>
          </p:cNvSpPr>
          <p:nvPr userDrawn="1"/>
        </p:nvSpPr>
        <p:spPr>
          <a:xfrm>
            <a:off x="331788" y="282575"/>
            <a:ext cx="8785225" cy="490538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TYTUŁ SLAJDU</a:t>
            </a: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8" name="Symbol zastępczy numeru slajdu 3"/>
          <p:cNvSpPr txBox="1">
            <a:spLocks/>
          </p:cNvSpPr>
          <p:nvPr userDrawn="1"/>
        </p:nvSpPr>
        <p:spPr bwMode="auto">
          <a:xfrm>
            <a:off x="6705600" y="65087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7EBF4F-031E-49BA-AC37-C782E95C990C}" type="slidenum">
              <a:rPr kumimoji="0" lang="pl-PL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BA1E-ABE4-4DB5-9B23-7D5BDC8D4BAD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44.png"/><Relationship Id="rId4" Type="http://schemas.openxmlformats.org/officeDocument/2006/relationships/image" Target="../media/image51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sz="3600" b="1" dirty="0" smtClean="0"/>
              <a:t>Treści multimedialne - kodowanie, przetwarzanie, prezentacja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3600" dirty="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08FF9B-0118-44C7-8E1D-98D0E61C4556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95" y="-10520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</a:t>
            </a:fld>
            <a:endParaRPr lang="pl-PL" dirty="0"/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8" y="188913"/>
            <a:ext cx="8785225" cy="475297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12400" b="1" cap="small" dirty="0" smtClean="0">
                <a:solidFill>
                  <a:schemeClr val="bg1"/>
                </a:solidFill>
                <a:latin typeface="+mj-lt"/>
              </a:rPr>
              <a:t>węglowodory nasycone</a:t>
            </a:r>
            <a:r>
              <a:rPr lang="pl-PL" sz="12400" cap="small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2300" cap="small" dirty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2300" cap="small" dirty="0" smtClean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17600" b="1" cap="all" dirty="0" smtClean="0">
                <a:solidFill>
                  <a:schemeClr val="bg1"/>
                </a:solidFill>
                <a:latin typeface="+mj-lt"/>
              </a:rPr>
              <a:t>alkany </a:t>
            </a:r>
            <a:r>
              <a:rPr lang="pl-PL" sz="17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17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kumimoji="0" lang="pl-PL" sz="1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1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7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Objaśnienie w chmurce 7"/>
          <p:cNvSpPr/>
          <p:nvPr/>
        </p:nvSpPr>
        <p:spPr>
          <a:xfrm>
            <a:off x="395536" y="908720"/>
            <a:ext cx="8496944" cy="504056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76592" y="2276872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	</a:t>
            </a:r>
            <a:r>
              <a:rPr lang="pl-PL" dirty="0" smtClean="0">
                <a:solidFill>
                  <a:schemeClr val="bg1"/>
                </a:solidFill>
              </a:rPr>
              <a:t>Wykonaj zdjęcia ilustrujące przebieg </a:t>
            </a:r>
            <a:r>
              <a:rPr lang="pl-PL" smtClean="0">
                <a:solidFill>
                  <a:schemeClr val="bg1"/>
                </a:solidFill>
              </a:rPr>
              <a:t>doświadczeń wykonanych </a:t>
            </a:r>
            <a:r>
              <a:rPr lang="pl-PL" dirty="0" smtClean="0">
                <a:solidFill>
                  <a:schemeClr val="bg1"/>
                </a:solidFill>
              </a:rPr>
              <a:t>na lekcji. Umieść je w swoim portfolio pt. </a:t>
            </a:r>
            <a:r>
              <a:rPr lang="pl-PL" i="1" dirty="0" smtClean="0">
                <a:solidFill>
                  <a:schemeClr val="bg1"/>
                </a:solidFill>
              </a:rPr>
              <a:t>Ciekawe eksperymenty chemiczne</a:t>
            </a:r>
            <a:r>
              <a:rPr lang="pl-PL" dirty="0" smtClean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węglowodorów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dirty="0" smtClean="0"/>
              <a:t>	</a:t>
            </a:r>
          </a:p>
          <a:p>
            <a:pPr algn="ctr">
              <a:buNone/>
            </a:pPr>
            <a:r>
              <a:rPr lang="pl-PL" sz="2800" b="1" dirty="0" smtClean="0"/>
              <a:t>WĘGLOWODORY</a:t>
            </a:r>
          </a:p>
          <a:p>
            <a:pPr algn="ctr">
              <a:buNone/>
            </a:pP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>związki chemiczne, </a:t>
            </a:r>
            <a:br>
              <a:rPr lang="pl-PL" sz="2800" dirty="0" smtClean="0"/>
            </a:br>
            <a:r>
              <a:rPr lang="pl-PL" sz="2800" dirty="0" smtClean="0"/>
              <a:t>zawierające w swej cząsteczce</a:t>
            </a:r>
          </a:p>
          <a:p>
            <a:pPr algn="ctr">
              <a:buNone/>
            </a:pPr>
            <a:r>
              <a:rPr lang="pl-PL" sz="2800" dirty="0" smtClean="0"/>
              <a:t>atomy węgla (</a:t>
            </a:r>
            <a:r>
              <a:rPr lang="pl-PL" sz="2800" b="1" dirty="0" smtClean="0"/>
              <a:t>C</a:t>
            </a:r>
            <a:r>
              <a:rPr lang="pl-PL" sz="2800" dirty="0" smtClean="0"/>
              <a:t>) i wodoru (</a:t>
            </a:r>
            <a:r>
              <a:rPr lang="pl-PL" sz="2800" b="1" dirty="0" smtClean="0"/>
              <a:t>H</a:t>
            </a:r>
            <a:r>
              <a:rPr lang="pl-PL" sz="2800" dirty="0" smtClean="0"/>
              <a:t>)</a:t>
            </a:r>
            <a:br>
              <a:rPr lang="pl-PL" sz="2800" dirty="0" smtClean="0"/>
            </a:b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węglowodorów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0" name="Strzałka w dół 9"/>
          <p:cNvSpPr/>
          <p:nvPr/>
        </p:nvSpPr>
        <p:spPr>
          <a:xfrm rot="1009940">
            <a:off x="2848533" y="1612952"/>
            <a:ext cx="357190" cy="484401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Strzałka w dół 10"/>
          <p:cNvSpPr/>
          <p:nvPr/>
        </p:nvSpPr>
        <p:spPr>
          <a:xfrm rot="20727386">
            <a:off x="5984420" y="1608699"/>
            <a:ext cx="357190" cy="484401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8" name="Łącznik prosty ze strzałką 17"/>
          <p:cNvCxnSpPr/>
          <p:nvPr/>
        </p:nvCxnSpPr>
        <p:spPr>
          <a:xfrm rot="10800000" flipV="1">
            <a:off x="1714480" y="2643182"/>
            <a:ext cx="571504" cy="35719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 rot="16200000" flipH="1">
            <a:off x="2857488" y="2643182"/>
            <a:ext cx="357190" cy="35719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y ze strzałką 24"/>
          <p:cNvCxnSpPr/>
          <p:nvPr/>
        </p:nvCxnSpPr>
        <p:spPr>
          <a:xfrm rot="10800000" flipV="1">
            <a:off x="5000628" y="2643182"/>
            <a:ext cx="571504" cy="35719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/>
          <p:nvPr/>
        </p:nvCxnSpPr>
        <p:spPr>
          <a:xfrm>
            <a:off x="7143768" y="2643182"/>
            <a:ext cx="714380" cy="35719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ze strzałką 28"/>
          <p:cNvCxnSpPr/>
          <p:nvPr/>
        </p:nvCxnSpPr>
        <p:spPr>
          <a:xfrm rot="5400000">
            <a:off x="6180149" y="2820983"/>
            <a:ext cx="357190" cy="158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upa 50"/>
          <p:cNvGrpSpPr/>
          <p:nvPr/>
        </p:nvGrpSpPr>
        <p:grpSpPr>
          <a:xfrm>
            <a:off x="714348" y="1000108"/>
            <a:ext cx="8286808" cy="4286280"/>
            <a:chOff x="714348" y="1000108"/>
            <a:chExt cx="8286808" cy="4286280"/>
          </a:xfrm>
        </p:grpSpPr>
        <p:sp>
          <p:nvSpPr>
            <p:cNvPr id="7" name="Prostokąt 6"/>
            <p:cNvSpPr/>
            <p:nvPr/>
          </p:nvSpPr>
          <p:spPr>
            <a:xfrm>
              <a:off x="2285984" y="1000108"/>
              <a:ext cx="4500594" cy="5000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b="1" dirty="0" smtClean="0"/>
                <a:t>WĘGLOWODORY</a:t>
              </a:r>
              <a:endParaRPr lang="pl-PL" b="1" dirty="0"/>
            </a:p>
          </p:txBody>
        </p:sp>
        <p:sp>
          <p:nvSpPr>
            <p:cNvPr id="8" name="Prostokąt zaokrąglony 7"/>
            <p:cNvSpPr/>
            <p:nvPr/>
          </p:nvSpPr>
          <p:spPr>
            <a:xfrm>
              <a:off x="1857356" y="2143116"/>
              <a:ext cx="1857388" cy="42862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łańcuchowe</a:t>
              </a:r>
              <a:endParaRPr lang="pl-PL" dirty="0"/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357818" y="2143116"/>
              <a:ext cx="1857388" cy="42862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pierścieniowe</a:t>
              </a:r>
              <a:endParaRPr lang="pl-PL" dirty="0"/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714348" y="3071810"/>
              <a:ext cx="1357322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nasycone</a:t>
              </a:r>
              <a:endParaRPr lang="pl-PL" dirty="0"/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2143108" y="3071810"/>
              <a:ext cx="1643074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nienasycone</a:t>
              </a:r>
              <a:endParaRPr lang="pl-PL" dirty="0"/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4214810" y="3071810"/>
              <a:ext cx="1357322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nasycone</a:t>
              </a:r>
              <a:endParaRPr lang="pl-PL" dirty="0"/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5643570" y="3071810"/>
              <a:ext cx="1643074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nienasycone</a:t>
              </a:r>
              <a:endParaRPr lang="pl-PL" dirty="0"/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7358082" y="3071810"/>
              <a:ext cx="1643074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aromatyczne</a:t>
              </a:r>
              <a:endParaRPr lang="pl-PL" dirty="0"/>
            </a:p>
          </p:txBody>
        </p:sp>
        <p:sp>
          <p:nvSpPr>
            <p:cNvPr id="32" name="Prostokąt z rogami zaokrąglonymi po przekątnej 31"/>
            <p:cNvSpPr/>
            <p:nvPr/>
          </p:nvSpPr>
          <p:spPr>
            <a:xfrm>
              <a:off x="857224" y="3786190"/>
              <a:ext cx="1071570" cy="357190"/>
            </a:xfrm>
            <a:prstGeom prst="round2Diag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alkany</a:t>
              </a:r>
              <a:endParaRPr lang="pl-PL" dirty="0"/>
            </a:p>
          </p:txBody>
        </p:sp>
        <p:sp>
          <p:nvSpPr>
            <p:cNvPr id="33" name="Prostokąt z rogami zaokrąglonymi po przekątnej 32"/>
            <p:cNvSpPr/>
            <p:nvPr/>
          </p:nvSpPr>
          <p:spPr>
            <a:xfrm>
              <a:off x="1785918" y="4929198"/>
              <a:ext cx="1071570" cy="357190"/>
            </a:xfrm>
            <a:prstGeom prst="round2Diag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alkeny</a:t>
              </a:r>
              <a:endParaRPr lang="pl-PL" dirty="0"/>
            </a:p>
          </p:txBody>
        </p:sp>
        <p:sp>
          <p:nvSpPr>
            <p:cNvPr id="34" name="Prostokąt z rogami zaokrąglonymi po przekątnej 33"/>
            <p:cNvSpPr/>
            <p:nvPr/>
          </p:nvSpPr>
          <p:spPr>
            <a:xfrm>
              <a:off x="3000364" y="4929198"/>
              <a:ext cx="1071570" cy="357190"/>
            </a:xfrm>
            <a:prstGeom prst="round2Diag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alkiny</a:t>
              </a:r>
              <a:endParaRPr lang="pl-PL" dirty="0"/>
            </a:p>
          </p:txBody>
        </p:sp>
      </p:grpSp>
      <p:cxnSp>
        <p:nvCxnSpPr>
          <p:cNvPr id="35" name="Łącznik prosty ze strzałką 34"/>
          <p:cNvCxnSpPr/>
          <p:nvPr/>
        </p:nvCxnSpPr>
        <p:spPr>
          <a:xfrm rot="5400000">
            <a:off x="1893075" y="3964785"/>
            <a:ext cx="1285885" cy="500067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Łącznik prosty ze strzałką 37"/>
          <p:cNvCxnSpPr/>
          <p:nvPr/>
        </p:nvCxnSpPr>
        <p:spPr>
          <a:xfrm rot="16200000" flipH="1">
            <a:off x="2714612" y="4000504"/>
            <a:ext cx="1285884" cy="42862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Łącznik prosty ze strzałką 42"/>
          <p:cNvCxnSpPr/>
          <p:nvPr/>
        </p:nvCxnSpPr>
        <p:spPr>
          <a:xfrm rot="5400000">
            <a:off x="1250133" y="3607595"/>
            <a:ext cx="214314" cy="158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pole tekstowe 44"/>
          <p:cNvSpPr txBox="1"/>
          <p:nvPr/>
        </p:nvSpPr>
        <p:spPr>
          <a:xfrm>
            <a:off x="767691" y="4357694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etan</a:t>
            </a:r>
            <a:endParaRPr lang="pl-PL" dirty="0"/>
          </a:p>
        </p:txBody>
      </p:sp>
      <p:sp>
        <p:nvSpPr>
          <p:cNvPr id="46" name="pole tekstowe 45"/>
          <p:cNvSpPr txBox="1"/>
          <p:nvPr/>
        </p:nvSpPr>
        <p:spPr>
          <a:xfrm>
            <a:off x="3857620" y="3929066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cykloheksan</a:t>
            </a:r>
            <a:endParaRPr lang="pl-PL" dirty="0"/>
          </a:p>
        </p:txBody>
      </p:sp>
      <p:sp>
        <p:nvSpPr>
          <p:cNvPr id="47" name="pole tekstowe 46"/>
          <p:cNvSpPr txBox="1"/>
          <p:nvPr/>
        </p:nvSpPr>
        <p:spPr>
          <a:xfrm>
            <a:off x="5757267" y="3929066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cyklobuten</a:t>
            </a:r>
            <a:endParaRPr lang="pl-PL" dirty="0"/>
          </a:p>
        </p:txBody>
      </p:sp>
      <p:sp>
        <p:nvSpPr>
          <p:cNvPr id="48" name="pole tekstowe 47"/>
          <p:cNvSpPr txBox="1"/>
          <p:nvPr/>
        </p:nvSpPr>
        <p:spPr>
          <a:xfrm>
            <a:off x="7572396" y="3916924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benzen</a:t>
            </a:r>
            <a:endParaRPr lang="pl-PL" dirty="0"/>
          </a:p>
        </p:txBody>
      </p:sp>
      <p:sp>
        <p:nvSpPr>
          <p:cNvPr id="49" name="pole tekstowe 48"/>
          <p:cNvSpPr txBox="1"/>
          <p:nvPr/>
        </p:nvSpPr>
        <p:spPr>
          <a:xfrm>
            <a:off x="1785918" y="5357826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eten</a:t>
            </a:r>
            <a:endParaRPr lang="pl-PL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3000364" y="5345684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etyn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14678" y="3700483"/>
            <a:ext cx="2695575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sz="4000" dirty="0" smtClean="0"/>
              <a:t>Atomy węgla w związkach organicznych</a:t>
            </a:r>
            <a:br>
              <a:rPr lang="pl-PL" sz="4000" dirty="0" smtClean="0"/>
            </a:br>
            <a:r>
              <a:rPr lang="pl-PL" sz="4000" dirty="0" smtClean="0"/>
              <a:t>są </a:t>
            </a:r>
            <a:r>
              <a:rPr lang="pl-PL" sz="4000" b="1" dirty="0" smtClean="0"/>
              <a:t>IV-wartościowe</a:t>
            </a: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600200"/>
            <a:ext cx="8820472" cy="49251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pl-PL" sz="2400" dirty="0" smtClean="0"/>
              <a:t>Atomy węgla w cząsteczkach alkanów są połączone </a:t>
            </a:r>
            <a:r>
              <a:rPr lang="pl-PL" sz="2400" b="1" dirty="0" smtClean="0"/>
              <a:t>wiązaniami pojedynczymi. </a:t>
            </a:r>
            <a:br>
              <a:rPr lang="pl-PL" sz="2400" b="1" dirty="0" smtClean="0"/>
            </a:br>
            <a:r>
              <a:rPr lang="pl-PL" sz="2400" dirty="0" smtClean="0"/>
              <a:t>Mówimy wówczas, że są one </a:t>
            </a:r>
            <a:r>
              <a:rPr lang="pl-PL" sz="2400" b="1" dirty="0" smtClean="0"/>
              <a:t>nasycone</a:t>
            </a:r>
            <a:r>
              <a:rPr lang="pl-PL" sz="2400" dirty="0" smtClean="0"/>
              <a:t>.</a:t>
            </a:r>
          </a:p>
          <a:p>
            <a:pPr marL="3175" indent="-3175">
              <a:buNone/>
            </a:pPr>
            <a:endParaRPr lang="pl-PL" sz="2400" b="1" dirty="0" smtClean="0"/>
          </a:p>
          <a:p>
            <a:pPr marL="3175" indent="-3175" algn="ctr">
              <a:buNone/>
            </a:pPr>
            <a:r>
              <a:rPr lang="pl-PL" sz="2400" b="1" dirty="0" smtClean="0"/>
              <a:t>Wiązanie pojedyncze, wiązanie </a:t>
            </a:r>
            <a:r>
              <a:rPr lang="el-GR" sz="2400" b="1" dirty="0" smtClean="0"/>
              <a:t>σ</a:t>
            </a:r>
            <a:r>
              <a:rPr lang="pl-PL" sz="2400" dirty="0" smtClean="0"/>
              <a:t>, </a:t>
            </a:r>
            <a:br>
              <a:rPr lang="pl-PL" sz="2400" dirty="0" smtClean="0"/>
            </a:br>
            <a:r>
              <a:rPr lang="pl-PL" sz="2400" dirty="0" smtClean="0"/>
              <a:t>powstaje w wyniku oddziaływania pary elektronowej, </a:t>
            </a:r>
            <a:br>
              <a:rPr lang="pl-PL" sz="2400" dirty="0" smtClean="0"/>
            </a:br>
            <a:r>
              <a:rPr lang="pl-PL" sz="2400" dirty="0" smtClean="0"/>
              <a:t>która skupia się na osi łączącej wiązane atomy –</a:t>
            </a:r>
          </a:p>
          <a:p>
            <a:pPr marL="3175" indent="-3175" algn="ctr">
              <a:buNone/>
            </a:pPr>
            <a:r>
              <a:rPr lang="pl-PL" sz="2400" dirty="0" smtClean="0"/>
              <a:t>para ta nosi nazwę wiązania </a:t>
            </a:r>
            <a:r>
              <a:rPr lang="el-GR" sz="2400" dirty="0" smtClean="0"/>
              <a:t>σ</a:t>
            </a:r>
            <a:r>
              <a:rPr lang="pl-PL" sz="2400" dirty="0" smtClean="0"/>
              <a:t>.</a:t>
            </a:r>
            <a:br>
              <a:rPr lang="pl-PL" sz="2400" dirty="0" smtClean="0"/>
            </a:br>
            <a:endParaRPr lang="pl-PL" sz="2400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</a:t>
            </a:fld>
            <a:endParaRPr lang="pl-PL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Najprostszy węglowodór: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</a:t>
            </a:fld>
            <a:endParaRPr lang="pl-PL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143248"/>
            <a:ext cx="1714512" cy="169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Najprostszy węglowodór: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</a:t>
            </a:fld>
            <a:endParaRPr lang="pl-P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786058"/>
            <a:ext cx="2143140" cy="244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rostokąt 7"/>
          <p:cNvSpPr/>
          <p:nvPr/>
        </p:nvSpPr>
        <p:spPr>
          <a:xfrm>
            <a:off x="3852765" y="3763036"/>
            <a:ext cx="1290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metan</a:t>
            </a: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-214338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</a:t>
            </a:r>
            <a:r>
              <a:rPr lang="pl-PL" sz="2700" b="1" dirty="0" smtClean="0">
                <a:solidFill>
                  <a:schemeClr val="bg1"/>
                </a:solidFill>
              </a:rPr>
              <a:t>cząsteczki metanu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14554"/>
            <a:ext cx="391661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14554"/>
            <a:ext cx="3857652" cy="328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820472" cy="4572000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łączą się ze sobą atomy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węgla i wodoru w metanie.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wzór metanu.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ChemSketch 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807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pl-PL" b="1" dirty="0" smtClean="0"/>
              <a:t>SZEREG HOMOLOGICZNY ALKANÓW</a:t>
            </a:r>
          </a:p>
          <a:p>
            <a:pPr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szereg związków organicznych</a:t>
            </a:r>
          </a:p>
          <a:p>
            <a:pPr algn="ctr">
              <a:buNone/>
            </a:pPr>
            <a:r>
              <a:rPr lang="pl-PL" dirty="0" smtClean="0"/>
              <a:t>o podobnej strukturze i właściwościach,</a:t>
            </a:r>
          </a:p>
          <a:p>
            <a:pPr algn="ctr">
              <a:buNone/>
            </a:pPr>
            <a:r>
              <a:rPr lang="pl-PL" dirty="0" smtClean="0"/>
              <a:t>w którym każdy następny związek różni</a:t>
            </a:r>
          </a:p>
          <a:p>
            <a:pPr algn="ctr">
              <a:buNone/>
            </a:pPr>
            <a:r>
              <a:rPr lang="pl-PL" dirty="0" smtClean="0"/>
              <a:t>się od poprzedniego o jedną</a:t>
            </a:r>
          </a:p>
          <a:p>
            <a:pPr algn="ctr">
              <a:buNone/>
            </a:pPr>
            <a:r>
              <a:rPr lang="pl-PL" dirty="0" smtClean="0"/>
              <a:t>grupę –CH</a:t>
            </a:r>
            <a:r>
              <a:rPr lang="pl-PL" baseline="-25000" dirty="0" smtClean="0"/>
              <a:t>2</a:t>
            </a:r>
            <a:r>
              <a:rPr lang="pl-PL" dirty="0" smtClean="0"/>
              <a:t>– </a:t>
            </a:r>
          </a:p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Szereg homologiczny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13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Szereg homologiczny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214282" y="857232"/>
          <a:ext cx="8715436" cy="587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5145"/>
                <a:gridCol w="2203904"/>
                <a:gridCol w="3606387"/>
              </a:tblGrid>
              <a:tr h="664273">
                <a:tc rowSpan="2"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Nazwa alkanu</a:t>
                      </a:r>
                      <a:r>
                        <a:rPr lang="pl-PL" sz="1800" baseline="0" dirty="0" smtClean="0"/>
                        <a:t/>
                      </a:r>
                      <a:br>
                        <a:rPr lang="pl-PL" sz="1800" baseline="0" dirty="0" smtClean="0"/>
                      </a:br>
                      <a:r>
                        <a:rPr lang="pl-PL" sz="1800" baseline="0" dirty="0" smtClean="0"/>
                        <a:t>i liczba atomów węgla</a:t>
                      </a:r>
                      <a:br>
                        <a:rPr lang="pl-PL" sz="1800" baseline="0" dirty="0" smtClean="0"/>
                      </a:br>
                      <a:r>
                        <a:rPr lang="pl-PL" sz="1800" baseline="0" dirty="0" smtClean="0"/>
                        <a:t>w cząsteczce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Wzór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664273">
                <a:tc v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b="1" dirty="0" smtClean="0"/>
                    </a:p>
                    <a:p>
                      <a:pPr algn="ctr"/>
                      <a:r>
                        <a:rPr lang="pl-PL" b="1" dirty="0" smtClean="0"/>
                        <a:t>sumaryczny</a:t>
                      </a:r>
                    </a:p>
                    <a:p>
                      <a:pPr algn="ctr"/>
                      <a:endParaRPr lang="pl-PL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b="1" dirty="0" smtClean="0"/>
                    </a:p>
                    <a:p>
                      <a:pPr algn="ctr"/>
                      <a:r>
                        <a:rPr lang="pl-PL" b="1" dirty="0" smtClean="0"/>
                        <a:t>półstrukturalny</a:t>
                      </a:r>
                    </a:p>
                    <a:p>
                      <a:pPr algn="ctr"/>
                      <a:endParaRPr lang="pl-PL" sz="800" b="1" dirty="0"/>
                    </a:p>
                  </a:txBody>
                  <a:tcPr/>
                </a:tc>
              </a:tr>
              <a:tr h="897570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b="1" dirty="0" smtClean="0"/>
                        <a:t>metan</a:t>
                      </a:r>
                    </a:p>
                    <a:p>
                      <a:pPr algn="ctr"/>
                      <a:r>
                        <a:rPr lang="pl-PL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CH</a:t>
                      </a:r>
                      <a:r>
                        <a:rPr lang="pl-PL" sz="1800" baseline="-25000" dirty="0" smtClean="0"/>
                        <a:t>4</a:t>
                      </a:r>
                    </a:p>
                    <a:p>
                      <a:pPr algn="ctr"/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</a:tr>
              <a:tr h="897570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b="1" dirty="0" smtClean="0"/>
                        <a:t>etan</a:t>
                      </a: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  <a:p>
                      <a:pPr algn="ctr"/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sz="1800" dirty="0" smtClean="0"/>
                        <a:t> 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</a:tr>
              <a:tr h="867651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b="1" dirty="0" smtClean="0"/>
                        <a:t>propan</a:t>
                      </a: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3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sz="1800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sz="1800" dirty="0" smtClean="0"/>
                        <a:t> 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pl-PL" sz="1800" dirty="0" smtClean="0"/>
                        <a:t>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</a:tr>
              <a:tr h="897570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b="1" dirty="0" smtClean="0"/>
                        <a:t>butan</a:t>
                      </a: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4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pl-PL" sz="1800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sz="1800" dirty="0" smtClean="0"/>
                        <a:t> 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pl-PL" sz="1800" dirty="0" smtClean="0"/>
                        <a:t>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pl-PL" sz="1800" dirty="0" smtClean="0"/>
                        <a:t>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algn="ctr"/>
                      <a:endParaRPr lang="pl-PL" sz="1800" dirty="0"/>
                    </a:p>
                  </a:txBody>
                  <a:tcPr/>
                </a:tc>
              </a:tr>
              <a:tr h="897570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b="1" dirty="0" smtClean="0"/>
                        <a:t>pentan</a:t>
                      </a: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pl-PL" sz="1800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sz="1800" dirty="0" smtClean="0"/>
                        <a:t> 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─</a:t>
                      </a:r>
                      <a:r>
                        <a:rPr lang="pl-PL" sz="1800" dirty="0" smtClean="0"/>
                        <a:t>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pl-PL" sz="1800" dirty="0" smtClean="0"/>
                        <a:t>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pl-PL" sz="1800" dirty="0" smtClean="0"/>
                        <a:t>─ 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endParaRPr lang="pl-PL" sz="1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programu,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utwórz ciekawą formę prezentacji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kolejnych pięciu alkanów z szeregu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homologicznego (nazwa, wzór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sumaryczny, wzór </a:t>
            </a:r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półstrukturalny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).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15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Budowa alkanów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3200" dirty="0" smtClean="0"/>
          </a:p>
          <a:p>
            <a:pPr algn="ctr">
              <a:buNone/>
            </a:pPr>
            <a:r>
              <a:rPr lang="pl-PL" sz="7200" dirty="0" smtClean="0"/>
              <a:t>C</a:t>
            </a:r>
            <a:r>
              <a:rPr lang="pl-PL" sz="7200" baseline="-25000" dirty="0" smtClean="0"/>
              <a:t>n</a:t>
            </a:r>
            <a:r>
              <a:rPr lang="pl-PL" sz="7200" dirty="0" smtClean="0"/>
              <a:t>H</a:t>
            </a:r>
            <a:r>
              <a:rPr lang="pl-PL" sz="7200" baseline="-25000" dirty="0" smtClean="0"/>
              <a:t>2n+2</a:t>
            </a:r>
            <a:endParaRPr lang="pl-PL" sz="7200" baseline="-25000" dirty="0"/>
          </a:p>
        </p:txBody>
      </p:sp>
      <p:cxnSp>
        <p:nvCxnSpPr>
          <p:cNvPr id="8" name="Łącznik prosty ze strzałką 7"/>
          <p:cNvCxnSpPr/>
          <p:nvPr/>
        </p:nvCxnSpPr>
        <p:spPr>
          <a:xfrm rot="5400000" flipH="1" flipV="1">
            <a:off x="3012776" y="3559464"/>
            <a:ext cx="642938" cy="52488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357158" y="4214818"/>
            <a:ext cx="30267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latin typeface="+mn-lt"/>
              </a:rPr>
              <a:t>liczba atomów</a:t>
            </a:r>
          </a:p>
          <a:p>
            <a:pPr algn="ctr"/>
            <a:r>
              <a:rPr lang="pl-PL" sz="3200" dirty="0" smtClean="0">
                <a:latin typeface="+mn-lt"/>
              </a:rPr>
              <a:t>węgla</a:t>
            </a:r>
            <a:endParaRPr lang="pl-PL" sz="3200" dirty="0">
              <a:latin typeface="+mn-lt"/>
            </a:endParaRPr>
          </a:p>
        </p:txBody>
      </p:sp>
      <p:cxnSp>
        <p:nvCxnSpPr>
          <p:cNvPr id="11" name="Łącznik prosty ze strzałką 10"/>
          <p:cNvCxnSpPr/>
          <p:nvPr/>
        </p:nvCxnSpPr>
        <p:spPr>
          <a:xfrm rot="16200000" flipV="1">
            <a:off x="5643570" y="3571876"/>
            <a:ext cx="642942" cy="50006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5286380" y="4286256"/>
            <a:ext cx="30267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latin typeface="+mn-lt"/>
              </a:rPr>
              <a:t>liczba atomów</a:t>
            </a:r>
          </a:p>
          <a:p>
            <a:pPr algn="ctr"/>
            <a:r>
              <a:rPr lang="pl-PL" sz="3200" dirty="0" smtClean="0">
                <a:latin typeface="+mn-lt"/>
              </a:rPr>
              <a:t>wodoru</a:t>
            </a:r>
            <a:endParaRPr lang="pl-PL" sz="3200" dirty="0">
              <a:latin typeface="+mn-lt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2500298" y="1048392"/>
            <a:ext cx="4006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Wzór ogólny alkanów: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16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357430"/>
            <a:ext cx="2143140" cy="244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rostokąt 7"/>
          <p:cNvSpPr/>
          <p:nvPr/>
        </p:nvSpPr>
        <p:spPr>
          <a:xfrm>
            <a:off x="1423873" y="1428736"/>
            <a:ext cx="1290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metan</a:t>
            </a:r>
          </a:p>
        </p:txBody>
      </p:sp>
      <p:cxnSp>
        <p:nvCxnSpPr>
          <p:cNvPr id="10" name="Łącznik prosty 9"/>
          <p:cNvCxnSpPr/>
          <p:nvPr/>
        </p:nvCxnSpPr>
        <p:spPr>
          <a:xfrm rot="16200000" flipH="1">
            <a:off x="1964513" y="3536157"/>
            <a:ext cx="4857784" cy="714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rostokąt 10"/>
          <p:cNvSpPr/>
          <p:nvPr/>
        </p:nvSpPr>
        <p:spPr>
          <a:xfrm>
            <a:off x="5357818" y="1405582"/>
            <a:ext cx="2978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grupa metylowa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2285992"/>
            <a:ext cx="180022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Prostokąt 11"/>
          <p:cNvSpPr/>
          <p:nvPr/>
        </p:nvSpPr>
        <p:spPr>
          <a:xfrm>
            <a:off x="1643042" y="5357826"/>
            <a:ext cx="10855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3600" dirty="0" smtClean="0">
                <a:latin typeface="+mj-lt"/>
                <a:ea typeface="+mj-ea"/>
                <a:cs typeface="+mj-cs"/>
              </a:rPr>
              <a:t>CH</a:t>
            </a:r>
            <a:r>
              <a:rPr lang="pl-PL" sz="3600" baseline="-25000" dirty="0" smtClean="0">
                <a:latin typeface="+mj-lt"/>
                <a:ea typeface="+mj-ea"/>
                <a:cs typeface="+mj-cs"/>
              </a:rPr>
              <a:t>4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6500826" y="5357826"/>
            <a:ext cx="24288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latin typeface="+mj-lt"/>
                <a:ea typeface="+mj-ea"/>
                <a:cs typeface="+mj-cs"/>
              </a:rPr>
              <a:t>CH</a:t>
            </a:r>
            <a:r>
              <a:rPr lang="pl-PL" sz="3600" baseline="-25000" dirty="0" smtClean="0">
                <a:latin typeface="+mj-lt"/>
                <a:ea typeface="+mj-ea"/>
                <a:cs typeface="+mj-cs"/>
              </a:rPr>
              <a:t>3</a:t>
            </a:r>
            <a:r>
              <a:rPr lang="pl-PL" sz="3600" dirty="0" smtClean="0">
                <a:latin typeface="+mj-lt"/>
                <a:ea typeface="+mj-ea"/>
                <a:cs typeface="+mj-cs"/>
              </a:rPr>
              <a:t>─</a:t>
            </a:r>
            <a:endParaRPr lang="pl-PL" sz="3600" baseline="-25000" dirty="0" smtClean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Utwórz tabelę zbudowaną z czterech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kolumn: wzór alkanu, nazwa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alkanu, wzór grupy alkilowej, nazwa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grupy alkilowej.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Tabela ma zawierać sześć wierszy.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17</a:t>
            </a:fld>
            <a:endParaRPr lang="pl-PL"/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18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214282" y="1571612"/>
          <a:ext cx="8643998" cy="368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4660"/>
                <a:gridCol w="2061871"/>
                <a:gridCol w="1823962"/>
                <a:gridCol w="3013505"/>
              </a:tblGrid>
              <a:tr h="60665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Wzór alkanu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Nazwa alkanu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Wzór grupy alkilowej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Nazwa grupy alkilowej</a:t>
                      </a:r>
                      <a:endParaRPr lang="pl-PL" dirty="0"/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CH</a:t>
                      </a:r>
                      <a:r>
                        <a:rPr lang="pl-PL" sz="1800" baseline="-25000" dirty="0" smtClean="0"/>
                        <a:t>4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metan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-CH</a:t>
                      </a:r>
                      <a:r>
                        <a:rPr lang="pl-PL" baseline="-25000" dirty="0" smtClean="0"/>
                        <a:t>3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metyl (grupa metylowa)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etan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-C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etyl (grupa etylowa)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propan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-C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propyl (grupa</a:t>
                      </a:r>
                      <a:r>
                        <a:rPr lang="pl-PL" baseline="0" dirty="0" smtClean="0"/>
                        <a:t> propylowa)</a:t>
                      </a:r>
                      <a:endParaRPr lang="pl-PL" dirty="0" smtClean="0"/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butan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-C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butyl (grupa butylowa)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pentan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-C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pentyl (grupa pentylowa)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19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1. Szukamy najdłuższego łańcucha węglowego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286124"/>
            <a:ext cx="5264827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20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1. Szukamy najdłuższego łańcucha węglowego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214686"/>
            <a:ext cx="54197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21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2. Zaznaczamy podstawniki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286124"/>
            <a:ext cx="54197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22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2. Zaznaczamy podstawniki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157" y="3143248"/>
            <a:ext cx="549592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23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3. Podstawniki wymieniamy alfabetycznie (muszą mieć jak najniższy lokant), dlatego numerujemy najdłuższy łańcuch węglowy od prawej strony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929066"/>
            <a:ext cx="549592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24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3. Podstawniki wymieniamy alfabetycznie (muszą mieć jak najniższy lokant), dlatego numerujemy najdłuższy łańcuch węglowy od prawej strony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4071942"/>
            <a:ext cx="52959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571876"/>
            <a:ext cx="52959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25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4. Podstawniki wymieniamy alfabetycznie; numer atomu węgla, przy którym się one znajdują oddzielamy od ich nazw (oraz od kolejnych podstawników) poziomą kreską 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571876"/>
            <a:ext cx="52959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26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4. Podstawniki wymieniamy alfabetycznie; numer atomu węgla, przy którym się one znajdują oddzielamy od ich nazw (oraz od kolejnych podstawników) poziomą kreską 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571472" y="5903893"/>
            <a:ext cx="835824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4-bromo-5-chloro-4-etylo-6-fluoro-7-metylo</a:t>
            </a:r>
          </a:p>
          <a:p>
            <a:endParaRPr lang="pl-PL" sz="28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571876"/>
            <a:ext cx="52959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27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5. Węglowodór ma 8 atomów węgla. Ósmym alkanem w szeregu homologicznym jest oktan. Zapisujemy jego nazwę bezpośrednio za ostatnim podstawnikiem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571472" y="5903893"/>
            <a:ext cx="835824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4-bromo-5-chloro-4-etylo-6-fluoro-7-metylo</a:t>
            </a:r>
          </a:p>
          <a:p>
            <a:endParaRPr lang="pl-PL" sz="28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571876"/>
            <a:ext cx="52959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28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r>
              <a:rPr lang="pl-PL" sz="2800" dirty="0" smtClean="0"/>
              <a:t>5. Węglowodór ma 8 atomów węgla. Ósmym alkanem w szeregu homologicznym jest oktan. Zapisujemy jego nazwę bezpośrednio za ostatnim podstawnikiem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571472" y="5903893"/>
            <a:ext cx="835824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4-bromo-5-chloro-4-etylo-6-fluoro-7-metylooktan</a:t>
            </a:r>
          </a:p>
          <a:p>
            <a:endParaRPr lang="pl-PL" sz="28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29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564357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r>
              <a:rPr lang="pl-PL" sz="2800" dirty="0" smtClean="0"/>
              <a:t>Jeśli przy jednym atomie węgla występuje</a:t>
            </a:r>
          </a:p>
          <a:p>
            <a:pPr>
              <a:buNone/>
            </a:pPr>
            <a:r>
              <a:rPr lang="pl-PL" sz="2800" dirty="0" smtClean="0"/>
              <a:t>więcej niż jeden podstawnik, między kreską</a:t>
            </a:r>
          </a:p>
          <a:p>
            <a:pPr>
              <a:buNone/>
            </a:pPr>
            <a:r>
              <a:rPr lang="pl-PL" sz="2800" dirty="0" smtClean="0"/>
              <a:t>a nazwą podstawnika wstawiamy przedrostki</a:t>
            </a:r>
          </a:p>
          <a:p>
            <a:pPr>
              <a:buNone/>
            </a:pPr>
            <a:r>
              <a:rPr lang="pl-PL" sz="2800" dirty="0" smtClean="0"/>
              <a:t>pochodzące od greckich liczebników: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3357554" y="4745371"/>
          <a:ext cx="2643206" cy="139827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583060"/>
                <a:gridCol w="2060146"/>
              </a:tblGrid>
              <a:tr h="466091"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2</a:t>
                      </a:r>
                      <a:endParaRPr lang="pl-P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di</a:t>
                      </a:r>
                      <a:endParaRPr lang="pl-PL" sz="2000" dirty="0"/>
                    </a:p>
                  </a:txBody>
                  <a:tcPr/>
                </a:tc>
              </a:tr>
              <a:tr h="466091"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3</a:t>
                      </a:r>
                      <a:endParaRPr lang="pl-P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tri</a:t>
                      </a:r>
                      <a:endParaRPr lang="pl-PL" sz="2000" b="1" dirty="0"/>
                    </a:p>
                  </a:txBody>
                  <a:tcPr/>
                </a:tc>
              </a:tr>
              <a:tr h="466091"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4</a:t>
                      </a:r>
                      <a:endParaRPr lang="pl-P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tetra</a:t>
                      </a:r>
                      <a:endParaRPr lang="pl-PL" sz="20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30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564357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Rozgałęzione alkany:</a:t>
            </a:r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przykład:</a:t>
            </a:r>
          </a:p>
          <a:p>
            <a:pPr algn="ctr">
              <a:buNone/>
            </a:pPr>
            <a:endParaRPr lang="pl-PL" dirty="0" smtClean="0"/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3143240" y="2000240"/>
          <a:ext cx="2643206" cy="139827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583060"/>
                <a:gridCol w="2060146"/>
              </a:tblGrid>
              <a:tr h="466091"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2</a:t>
                      </a:r>
                      <a:endParaRPr lang="pl-P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di</a:t>
                      </a:r>
                      <a:endParaRPr lang="pl-PL" sz="2000" dirty="0"/>
                    </a:p>
                  </a:txBody>
                  <a:tcPr/>
                </a:tc>
              </a:tr>
              <a:tr h="466091"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3</a:t>
                      </a:r>
                      <a:endParaRPr lang="pl-P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tri</a:t>
                      </a:r>
                      <a:endParaRPr lang="pl-PL" sz="2000" b="1" dirty="0"/>
                    </a:p>
                  </a:txBody>
                  <a:tcPr/>
                </a:tc>
              </a:tr>
              <a:tr h="466091"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4</a:t>
                      </a:r>
                      <a:endParaRPr lang="pl-P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b="1" dirty="0" smtClean="0"/>
                        <a:t>tetra</a:t>
                      </a:r>
                      <a:endParaRPr lang="pl-PL" sz="20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290" y="4429132"/>
            <a:ext cx="220027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Prostokąt 8"/>
          <p:cNvSpPr/>
          <p:nvPr/>
        </p:nvSpPr>
        <p:spPr>
          <a:xfrm>
            <a:off x="4286248" y="5108216"/>
            <a:ext cx="342902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1,1-</a:t>
            </a:r>
            <a:r>
              <a:rPr lang="pl-PL" sz="2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</a:t>
            </a:r>
            <a:r>
              <a:rPr lang="pl-PL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chloropropan</a:t>
            </a:r>
          </a:p>
          <a:p>
            <a:endParaRPr lang="pl-PL" sz="28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węglowodoru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824336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2,3-dibromo-3-metylopentan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węglowodoru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824336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2,3-dibromo-3-metylopentan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786190"/>
            <a:ext cx="36957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>
              <a:buNone/>
              <a:defRPr/>
            </a:pPr>
            <a:r>
              <a:rPr lang="pl-PL" b="1" dirty="0" smtClean="0"/>
              <a:t>CYKLOALKANY</a:t>
            </a:r>
          </a:p>
          <a:p>
            <a:pPr lvl="0" algn="ctr">
              <a:buNone/>
              <a:defRPr/>
            </a:pPr>
            <a:r>
              <a:rPr lang="pl-PL" dirty="0" smtClean="0"/>
              <a:t>węglowodory nasycone o budowie cyklicznej, czyli pierścieniowej.</a:t>
            </a:r>
          </a:p>
          <a:p>
            <a:pPr lvl="0" algn="ctr">
              <a:buNone/>
              <a:defRPr/>
            </a:pPr>
            <a:r>
              <a:rPr lang="pl-PL" dirty="0" smtClean="0"/>
              <a:t>Najprostszym cykloalkanem jest </a:t>
            </a:r>
            <a:r>
              <a:rPr lang="pl-PL" b="1" dirty="0" smtClean="0"/>
              <a:t>cyklopropan</a:t>
            </a:r>
            <a:endParaRPr lang="pl-PL" dirty="0" smtClean="0"/>
          </a:p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4272444"/>
            <a:ext cx="2571768" cy="207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66" y="4305319"/>
            <a:ext cx="254317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34</a:t>
            </a:fld>
            <a:endParaRPr lang="pl-PL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643050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	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500034" y="857232"/>
            <a:ext cx="8503920" cy="642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pl-PL" sz="3200" b="1" dirty="0" smtClean="0">
                <a:latin typeface="+mn-lt"/>
              </a:rPr>
              <a:t>CYKLOALKANY</a:t>
            </a:r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642910" y="1600188"/>
          <a:ext cx="7929618" cy="4542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206"/>
                <a:gridCol w="2643206"/>
                <a:gridCol w="2643206"/>
              </a:tblGrid>
              <a:tr h="685804">
                <a:tc>
                  <a:txBody>
                    <a:bodyPr/>
                    <a:lstStyle/>
                    <a:p>
                      <a:pPr algn="ctr"/>
                      <a:endParaRPr lang="pl-PL" sz="1200" dirty="0" smtClean="0"/>
                    </a:p>
                    <a:p>
                      <a:pPr algn="ctr"/>
                      <a:r>
                        <a:rPr lang="pl-PL" sz="2400" dirty="0" smtClean="0"/>
                        <a:t>Nazwa</a:t>
                      </a:r>
                    </a:p>
                    <a:p>
                      <a:pPr algn="ctr"/>
                      <a:endParaRPr lang="pl-P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200" dirty="0" smtClean="0"/>
                    </a:p>
                    <a:p>
                      <a:pPr algn="ctr"/>
                      <a:r>
                        <a:rPr lang="pl-PL" sz="2400" dirty="0" smtClean="0"/>
                        <a:t>Wzór grupowy</a:t>
                      </a:r>
                    </a:p>
                    <a:p>
                      <a:pPr algn="ctr"/>
                      <a:endParaRPr lang="pl-P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200" dirty="0" smtClean="0"/>
                    </a:p>
                    <a:p>
                      <a:pPr algn="ctr"/>
                      <a:r>
                        <a:rPr lang="pl-PL" sz="2400" dirty="0" smtClean="0"/>
                        <a:t>Wzór</a:t>
                      </a:r>
                      <a:r>
                        <a:rPr lang="pl-PL" sz="2400" baseline="0" dirty="0" smtClean="0"/>
                        <a:t> umowny</a:t>
                      </a:r>
                    </a:p>
                    <a:p>
                      <a:pPr algn="ctr"/>
                      <a:endParaRPr lang="pl-PL" sz="1200" dirty="0"/>
                    </a:p>
                  </a:txBody>
                  <a:tcPr/>
                </a:tc>
              </a:tr>
              <a:tr h="1239710"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cyklobutan</a:t>
                      </a:r>
                    </a:p>
                    <a:p>
                      <a:pPr algn="ctr"/>
                      <a:endParaRPr lang="pl-PL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  <a:tr h="1239710"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cyklopentan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  <a:tr h="1239710"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cykloheksan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500306"/>
            <a:ext cx="142876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2571744"/>
            <a:ext cx="1000132" cy="878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3786190"/>
            <a:ext cx="1500198" cy="1030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00826" y="3643314"/>
            <a:ext cx="15716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40" y="5000636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4786322"/>
            <a:ext cx="1500198" cy="1389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Podaj nazwę systematyczną węglowodoru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3357562"/>
            <a:ext cx="29337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Podaj nazwę systematyczną węglowodoru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3357562"/>
            <a:ext cx="29337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143108" y="5000636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1-chloro-3-etylocyklopentan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>
              <a:buNone/>
              <a:defRPr/>
            </a:pPr>
            <a:r>
              <a:rPr lang="pl-PL" b="1" dirty="0" smtClean="0"/>
              <a:t>IZOMERIA</a:t>
            </a:r>
          </a:p>
          <a:p>
            <a:pPr lvl="0" algn="ctr">
              <a:buNone/>
              <a:defRPr/>
            </a:pPr>
            <a:endParaRPr lang="pl-PL" dirty="0" smtClean="0"/>
          </a:p>
          <a:p>
            <a:pPr lvl="0" algn="ctr">
              <a:buNone/>
              <a:defRPr/>
            </a:pPr>
            <a:r>
              <a:rPr lang="pl-PL" dirty="0" smtClean="0"/>
              <a:t>zjawisko występowania </a:t>
            </a:r>
            <a:br>
              <a:rPr lang="pl-PL" dirty="0" smtClean="0"/>
            </a:br>
            <a:r>
              <a:rPr lang="pl-PL" dirty="0" smtClean="0"/>
              <a:t>związków chemicznych</a:t>
            </a:r>
            <a:br>
              <a:rPr lang="pl-PL" dirty="0" smtClean="0"/>
            </a:br>
            <a:r>
              <a:rPr lang="pl-PL" dirty="0" smtClean="0"/>
              <a:t>o identycznym </a:t>
            </a:r>
            <a:br>
              <a:rPr lang="pl-PL" dirty="0" smtClean="0"/>
            </a:br>
            <a:r>
              <a:rPr lang="pl-PL" dirty="0" smtClean="0"/>
              <a:t>wzorze sumarycznym, </a:t>
            </a:r>
            <a:br>
              <a:rPr lang="pl-PL" dirty="0" smtClean="0"/>
            </a:br>
            <a:r>
              <a:rPr lang="pl-PL" dirty="0" smtClean="0"/>
              <a:t>a różnych </a:t>
            </a:r>
            <a:br>
              <a:rPr lang="pl-PL" dirty="0" smtClean="0"/>
            </a:br>
            <a:r>
              <a:rPr lang="pl-PL" dirty="0" smtClean="0"/>
              <a:t>wzorach strukturalnych </a:t>
            </a:r>
          </a:p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38</a:t>
            </a:fld>
            <a:endParaRPr lang="pl-PL" dirty="0"/>
          </a:p>
        </p:txBody>
      </p:sp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500034" y="1285860"/>
            <a:ext cx="850392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pl-PL" sz="3200" b="1" dirty="0" smtClean="0">
                <a:latin typeface="+mn-lt"/>
              </a:rPr>
              <a:t>Izomery butanu C</a:t>
            </a:r>
            <a:r>
              <a:rPr lang="pl-PL" sz="3200" b="1" baseline="-25000" dirty="0" smtClean="0">
                <a:latin typeface="+mn-lt"/>
              </a:rPr>
              <a:t>4</a:t>
            </a:r>
            <a:r>
              <a:rPr lang="pl-PL" sz="3200" b="1" dirty="0" smtClean="0">
                <a:latin typeface="+mn-lt"/>
              </a:rPr>
              <a:t>H</a:t>
            </a:r>
            <a:r>
              <a:rPr lang="pl-PL" sz="3200" b="1" baseline="-25000" dirty="0" smtClean="0">
                <a:latin typeface="+mn-lt"/>
              </a:rPr>
              <a:t>10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714620"/>
            <a:ext cx="321471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714620"/>
            <a:ext cx="2381251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Symbol zastępczy zawartości 2"/>
          <p:cNvSpPr txBox="1">
            <a:spLocks/>
          </p:cNvSpPr>
          <p:nvPr/>
        </p:nvSpPr>
        <p:spPr>
          <a:xfrm>
            <a:off x="857224" y="4214818"/>
            <a:ext cx="3429024" cy="22860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b</a:t>
            </a:r>
            <a:r>
              <a:rPr kumimoji="0" lang="pl-PL" sz="2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utan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n-butan</a:t>
            </a: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r>
              <a:rPr kumimoji="0" lang="pl-PL" sz="280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wrz.</a:t>
            </a:r>
            <a:r>
              <a:rPr kumimoji="0" lang="pl-PL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-0,5</a:t>
            </a:r>
            <a:r>
              <a:rPr kumimoji="0" lang="pl-PL" sz="280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</a:t>
            </a:r>
            <a:r>
              <a:rPr kumimoji="0" lang="pl-PL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endParaRPr kumimoji="0" lang="pl-PL" sz="2800" i="0" u="none" strike="noStrike" kern="1200" cap="none" spc="0" normalizeH="0" baseline="-250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Symbol zastępczy zawartości 2"/>
          <p:cNvSpPr txBox="1">
            <a:spLocks/>
          </p:cNvSpPr>
          <p:nvPr/>
        </p:nvSpPr>
        <p:spPr>
          <a:xfrm>
            <a:off x="4857752" y="4214842"/>
            <a:ext cx="3429024" cy="2571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2-metylopropan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izobutan</a:t>
            </a: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r>
              <a:rPr kumimoji="0" lang="pl-PL" sz="280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wrz.</a:t>
            </a: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-12</a:t>
            </a:r>
            <a:r>
              <a:rPr kumimoji="0" lang="pl-PL" sz="280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</a:t>
            </a: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39</a:t>
            </a:fld>
            <a:endParaRPr lang="pl-PL" dirty="0"/>
          </a:p>
        </p:txBody>
      </p:sp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500034" y="1285860"/>
            <a:ext cx="850392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pl-PL" sz="3200" b="1" dirty="0" smtClean="0">
                <a:latin typeface="+mn-lt"/>
              </a:rPr>
              <a:t>Izomery butanu C</a:t>
            </a:r>
            <a:r>
              <a:rPr lang="pl-PL" sz="3200" b="1" baseline="-25000" dirty="0" smtClean="0">
                <a:latin typeface="+mn-lt"/>
              </a:rPr>
              <a:t>4</a:t>
            </a:r>
            <a:r>
              <a:rPr lang="pl-PL" sz="3200" b="1" dirty="0" smtClean="0">
                <a:latin typeface="+mn-lt"/>
              </a:rPr>
              <a:t>H</a:t>
            </a:r>
            <a:r>
              <a:rPr lang="pl-PL" sz="3200" b="1" baseline="-25000" dirty="0" smtClean="0">
                <a:latin typeface="+mn-lt"/>
              </a:rPr>
              <a:t>10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714620"/>
            <a:ext cx="321471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714620"/>
            <a:ext cx="2381251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0" name="Symbol zastępczy zawartości 2"/>
          <p:cNvSpPr txBox="1">
            <a:spLocks/>
          </p:cNvSpPr>
          <p:nvPr/>
        </p:nvSpPr>
        <p:spPr>
          <a:xfrm>
            <a:off x="1714480" y="4643446"/>
            <a:ext cx="628654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izomery</a:t>
            </a:r>
            <a:r>
              <a:rPr kumimoji="0" lang="pl-PL" sz="2800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konstytucyjne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>
              <a:buNone/>
              <a:defRPr/>
            </a:pPr>
            <a:r>
              <a:rPr lang="pl-PL" b="1" dirty="0" smtClean="0">
                <a:solidFill>
                  <a:schemeClr val="bg1"/>
                </a:solidFill>
              </a:rPr>
              <a:t>RZĘDOWOŚĆ ATOMU WĘGLA</a:t>
            </a:r>
          </a:p>
          <a:p>
            <a:pPr lvl="0" algn="ctr">
              <a:buNone/>
              <a:defRPr/>
            </a:pPr>
            <a:r>
              <a:rPr lang="pl-PL" dirty="0" smtClean="0">
                <a:solidFill>
                  <a:schemeClr val="bg1"/>
                </a:solidFill>
              </a:rPr>
              <a:t>liczba innych atomów węgla związanych bezpośrednio z danym atomem węgla.</a:t>
            </a:r>
          </a:p>
          <a:p>
            <a:pPr lvl="0" algn="ctr">
              <a:buNone/>
              <a:defRPr/>
            </a:pPr>
            <a:endParaRPr lang="pl-PL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pl-PL" sz="4000" dirty="0" smtClean="0">
              <a:solidFill>
                <a:schemeClr val="bg1"/>
              </a:solidFill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643042" y="3786190"/>
          <a:ext cx="6096000" cy="228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748151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37865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4929198"/>
            <a:ext cx="1098178" cy="952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4786322"/>
            <a:ext cx="97790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8" y="4786322"/>
            <a:ext cx="9906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4857760"/>
            <a:ext cx="106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>
              <a:buNone/>
              <a:defRPr/>
            </a:pPr>
            <a:r>
              <a:rPr lang="pl-PL" b="1" dirty="0" smtClean="0">
                <a:solidFill>
                  <a:schemeClr val="bg1"/>
                </a:solidFill>
              </a:rPr>
              <a:t>RZĘDOWOŚĆ ATOMU WĘGLA</a:t>
            </a:r>
          </a:p>
          <a:p>
            <a:pPr lvl="0" algn="ctr">
              <a:buNone/>
              <a:defRPr/>
            </a:pPr>
            <a:r>
              <a:rPr lang="pl-PL" dirty="0" smtClean="0">
                <a:solidFill>
                  <a:schemeClr val="bg1"/>
                </a:solidFill>
              </a:rPr>
              <a:t>liczba innych atomów węgla związanych bezpośrednio z danym atomem węgla.</a:t>
            </a:r>
          </a:p>
          <a:p>
            <a:pPr lvl="0" algn="ctr">
              <a:buNone/>
              <a:defRPr/>
            </a:pPr>
            <a:endParaRPr lang="pl-PL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pl-PL" sz="4000" dirty="0" smtClean="0">
              <a:solidFill>
                <a:schemeClr val="bg1"/>
              </a:solidFill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643042" y="3786190"/>
          <a:ext cx="6096000" cy="228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748151">
                <a:tc>
                  <a:txBody>
                    <a:bodyPr/>
                    <a:lstStyle/>
                    <a:p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I-rzędowy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II-rzędowy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III-rzędowy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IV-rzędowy</a:t>
                      </a:r>
                    </a:p>
                  </a:txBody>
                  <a:tcPr/>
                </a:tc>
              </a:tr>
              <a:tr h="1537865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4929198"/>
            <a:ext cx="1098178" cy="952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4786322"/>
            <a:ext cx="97790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8" y="4786322"/>
            <a:ext cx="9906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4857760"/>
            <a:ext cx="106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42</a:t>
            </a:fld>
            <a:endParaRPr lang="pl-PL"/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1000100" y="1166804"/>
          <a:ext cx="7143801" cy="4691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688"/>
                <a:gridCol w="1360724"/>
                <a:gridCol w="2109122"/>
                <a:gridCol w="2381267"/>
              </a:tblGrid>
              <a:tr h="681908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Wzór alkanu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Nazwa alkanu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Temperatura</a:t>
                      </a:r>
                      <a:r>
                        <a:rPr lang="pl-PL" baseline="0" dirty="0" smtClean="0"/>
                        <a:t> topnienia [</a:t>
                      </a:r>
                      <a:r>
                        <a:rPr lang="pl-PL" baseline="30000" dirty="0" smtClean="0"/>
                        <a:t>o</a:t>
                      </a:r>
                      <a:r>
                        <a:rPr lang="pl-PL" baseline="0" dirty="0" smtClean="0"/>
                        <a:t>C]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Temperatura</a:t>
                      </a:r>
                      <a:endParaRPr lang="pl-PL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aseline="0" dirty="0" smtClean="0"/>
                        <a:t>wrzenia [</a:t>
                      </a:r>
                      <a:r>
                        <a:rPr lang="pl-PL" baseline="30000" dirty="0" smtClean="0"/>
                        <a:t>o</a:t>
                      </a:r>
                      <a:r>
                        <a:rPr lang="pl-PL" baseline="0" dirty="0" smtClean="0"/>
                        <a:t>C]</a:t>
                      </a:r>
                      <a:endParaRPr lang="pl-PL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CH</a:t>
                      </a:r>
                      <a:r>
                        <a:rPr lang="pl-PL" sz="1800" baseline="-25000" dirty="0" smtClean="0"/>
                        <a:t>4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metan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-182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-162</a:t>
                      </a:r>
                      <a:endParaRPr lang="pl-PL" sz="18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etan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-183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-89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propan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-187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2000" dirty="0" smtClean="0"/>
                        <a:t>-42</a:t>
                      </a:r>
                      <a:endParaRPr lang="pl-PL" sz="20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butan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-138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2000" dirty="0" smtClean="0"/>
                        <a:t>0,5</a:t>
                      </a:r>
                      <a:endParaRPr lang="pl-PL" sz="20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pentan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-130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36</a:t>
                      </a:r>
                      <a:endParaRPr lang="pl-PL" sz="18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  <a:p>
                      <a:pPr algn="ctr"/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heksan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-95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69</a:t>
                      </a:r>
                      <a:endParaRPr lang="pl-PL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1556792"/>
            <a:ext cx="8401080" cy="4572000"/>
          </a:xfrm>
        </p:spPr>
        <p:txBody>
          <a:bodyPr>
            <a:normAutofit/>
          </a:bodyPr>
          <a:lstStyle/>
          <a:p>
            <a:pPr marL="514350" indent="-514350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1. Przeanalizuj dane z powyższej tabeli.</a:t>
            </a:r>
          </a:p>
          <a:p>
            <a:pPr marL="514350" indent="-514350">
              <a:buNone/>
              <a:tabLst>
                <a:tab pos="447675" algn="l"/>
              </a:tabLst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 Zrób w dowolnym programie wykres zależności temperatur wrzenia i topnienia tych alkanów w zależności od liczby atomów węgla w ich cząsteczkach.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000100" y="1071546"/>
          <a:ext cx="7429552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4776"/>
                <a:gridCol w="3714776"/>
              </a:tblGrid>
              <a:tr h="1465445"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sz="2800" dirty="0" smtClean="0"/>
                        <a:t>liczba</a:t>
                      </a:r>
                      <a:r>
                        <a:rPr lang="pl-PL" sz="2800" baseline="0" dirty="0" smtClean="0"/>
                        <a:t> atomów węgla</a:t>
                      </a:r>
                      <a:endParaRPr lang="pl-PL" sz="2800" dirty="0" smtClean="0"/>
                    </a:p>
                    <a:p>
                      <a:pPr algn="ctr"/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sz="2800" dirty="0" smtClean="0"/>
                        <a:t>stan skupienia alkanu</a:t>
                      </a:r>
                    </a:p>
                    <a:p>
                      <a:pPr algn="ctr"/>
                      <a:endParaRPr lang="pl-PL" sz="2800" dirty="0"/>
                    </a:p>
                  </a:txBody>
                  <a:tcPr/>
                </a:tc>
              </a:tr>
              <a:tr h="1058377"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1-4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gazy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  <a:tr h="1058377"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5-16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ciecze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  <a:tr h="1058377"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17&gt;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substancje stałe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340792"/>
            <a:ext cx="8496944" cy="551723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sz="2800" b="1" dirty="0" smtClean="0">
                <a:latin typeface="+mj-lt"/>
                <a:cs typeface="Times New Roman" pitchFamily="18" charset="0"/>
              </a:rPr>
              <a:t>	</a:t>
            </a:r>
          </a:p>
          <a:p>
            <a:pPr marL="446088" indent="-446088">
              <a:buNone/>
            </a:pPr>
            <a:r>
              <a:rPr lang="pl-PL" sz="4000" dirty="0" smtClean="0">
                <a:latin typeface="+mj-lt"/>
                <a:cs typeface="Times New Roman" pitchFamily="18" charset="0"/>
              </a:rPr>
              <a:t>→ </a:t>
            </a:r>
            <a:r>
              <a:rPr lang="pl-PL" sz="4000" dirty="0" smtClean="0">
                <a:cs typeface="Times New Roman" pitchFamily="18" charset="0"/>
              </a:rPr>
              <a:t>im większa liczba atomów węgla, tym wyższa temperatura topnienia i wrzenia</a:t>
            </a:r>
          </a:p>
          <a:p>
            <a:pPr marL="446088" indent="-446088">
              <a:buNone/>
            </a:pPr>
            <a:endParaRPr lang="pl-PL" sz="40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4000" dirty="0" smtClean="0">
                <a:cs typeface="Times New Roman" pitchFamily="18" charset="0"/>
              </a:rPr>
              <a:t>→ nie</a:t>
            </a:r>
            <a:r>
              <a:rPr lang="pl-PL" sz="4000" dirty="0" smtClean="0">
                <a:latin typeface="+mj-lt"/>
                <a:cs typeface="Times New Roman" pitchFamily="18" charset="0"/>
              </a:rPr>
              <a:t>rozpuszczalne w wodzie</a:t>
            </a:r>
          </a:p>
          <a:p>
            <a:pPr marL="446088" indent="-446088">
              <a:buNone/>
            </a:pPr>
            <a:endParaRPr lang="pl-PL" sz="40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4000" dirty="0" smtClean="0">
                <a:cs typeface="Times New Roman" pitchFamily="18" charset="0"/>
              </a:rPr>
              <a:t>→ mieszają się między sobą bez ograniczeń</a:t>
            </a:r>
          </a:p>
          <a:p>
            <a:pPr marL="446088" indent="-446088">
              <a:buNone/>
            </a:pPr>
            <a:endParaRPr lang="pl-PL" sz="40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4000" dirty="0" smtClean="0">
                <a:cs typeface="Times New Roman" pitchFamily="18" charset="0"/>
              </a:rPr>
              <a:t>→ dobrze rozpuszczają tłuszcze i związki organiczne</a:t>
            </a:r>
            <a:endParaRPr lang="pl-PL" sz="40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40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/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340792"/>
            <a:ext cx="8496944" cy="55172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dirty="0" smtClean="0">
                <a:latin typeface="+mj-lt"/>
                <a:cs typeface="Times New Roman" pitchFamily="18" charset="0"/>
              </a:rPr>
              <a:t>Wartości gęstości ciekłych alkanów są </a:t>
            </a:r>
            <a:r>
              <a:rPr lang="pl-PL" sz="2800" b="1" dirty="0" smtClean="0">
                <a:latin typeface="+mj-lt"/>
                <a:cs typeface="Times New Roman" pitchFamily="18" charset="0"/>
              </a:rPr>
              <a:t>niższe</a:t>
            </a:r>
          </a:p>
          <a:p>
            <a:pPr>
              <a:buNone/>
            </a:pPr>
            <a:r>
              <a:rPr lang="pl-PL" sz="2800" dirty="0" smtClean="0">
                <a:latin typeface="+mj-lt"/>
                <a:cs typeface="Times New Roman" pitchFamily="18" charset="0"/>
              </a:rPr>
              <a:t>od gęstości wody – tworzą na jej powierzchni</a:t>
            </a:r>
          </a:p>
          <a:p>
            <a:pPr>
              <a:buNone/>
            </a:pPr>
            <a:r>
              <a:rPr lang="pl-PL" sz="2800" dirty="0" smtClean="0">
                <a:latin typeface="+mj-lt"/>
                <a:cs typeface="Times New Roman" pitchFamily="18" charset="0"/>
              </a:rPr>
              <a:t>warstwę.</a:t>
            </a:r>
          </a:p>
          <a:p>
            <a:pPr>
              <a:buNone/>
            </a:pP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800" dirty="0" smtClean="0">
                <a:latin typeface="+mj-lt"/>
                <a:cs typeface="Times New Roman" pitchFamily="18" charset="0"/>
              </a:rPr>
              <a:t>Stąd tak niebezpieczne są wycieki z tankowców.</a:t>
            </a:r>
            <a:endParaRPr lang="pl-PL" sz="40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180846"/>
            <a:ext cx="3015059" cy="1967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6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340792"/>
            <a:ext cx="8496944" cy="5517232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40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524000" y="1397000"/>
          <a:ext cx="6096000" cy="1833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Wartości elektroujemności</a:t>
                      </a:r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2,5</a:t>
                      </a:r>
                    </a:p>
                    <a:p>
                      <a:pPr algn="ctr"/>
                      <a:r>
                        <a:rPr lang="pl-PL" sz="3600" b="1" dirty="0" smtClean="0"/>
                        <a:t>C</a:t>
                      </a:r>
                    </a:p>
                    <a:p>
                      <a:pPr algn="ctr"/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2,1</a:t>
                      </a:r>
                    </a:p>
                    <a:p>
                      <a:pPr algn="ctr"/>
                      <a:r>
                        <a:rPr lang="pl-PL" sz="3600" b="1" dirty="0" smtClean="0"/>
                        <a:t>H</a:t>
                      </a:r>
                    </a:p>
                    <a:p>
                      <a:pPr algn="ctr"/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Symbol zastępczy zawartości 2"/>
          <p:cNvSpPr txBox="1">
            <a:spLocks/>
          </p:cNvSpPr>
          <p:nvPr/>
        </p:nvSpPr>
        <p:spPr>
          <a:xfrm>
            <a:off x="571472" y="3857628"/>
            <a:ext cx="8229600" cy="18573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Wiązanie w alkanach: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dirty="0" smtClean="0">
                <a:latin typeface="+mn-lt"/>
              </a:rPr>
              <a:t>kowalencyjne niespolaryzowane</a:t>
            </a: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Długości wiązań w cząsteczce metanu: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dirty="0" smtClean="0">
                <a:latin typeface="+mn-lt"/>
              </a:rPr>
              <a:t>109 pm </a:t>
            </a:r>
            <a:r>
              <a:rPr lang="pl-PL" sz="3200" dirty="0" smtClean="0">
                <a:latin typeface="+mn-lt"/>
              </a:rPr>
              <a:t>(1pm = 1 * 10</a:t>
            </a:r>
            <a:r>
              <a:rPr lang="pl-PL" sz="3200" baseline="30000" dirty="0" smtClean="0">
                <a:latin typeface="+mn-lt"/>
              </a:rPr>
              <a:t>-12 </a:t>
            </a:r>
            <a:r>
              <a:rPr lang="pl-PL" sz="3200" dirty="0" smtClean="0">
                <a:latin typeface="+mn-lt"/>
              </a:rPr>
              <a:t>m)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Kształt: </a:t>
            </a:r>
            <a:r>
              <a:rPr lang="pl-PL" sz="3200" b="1" dirty="0" smtClean="0">
                <a:latin typeface="+mn-lt"/>
              </a:rPr>
              <a:t>tetraedr</a:t>
            </a:r>
            <a:r>
              <a:rPr lang="pl-PL" sz="3200" dirty="0" smtClean="0">
                <a:latin typeface="+mn-lt"/>
              </a:rPr>
              <a:t> (czworościan foremny)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789040"/>
            <a:ext cx="2640013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340792"/>
            <a:ext cx="8748464" cy="5517232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40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Alkany są bierne chemicznie.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dirty="0" smtClean="0">
                <a:latin typeface="+mn-lt"/>
              </a:rPr>
              <a:t>Przyczyna</a:t>
            </a:r>
            <a:r>
              <a:rPr lang="pl-PL" sz="3200" dirty="0" smtClean="0">
                <a:latin typeface="+mn-lt"/>
              </a:rPr>
              <a:t>: trwałość wiązań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pojedynczych C─C i C─H.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400" dirty="0" smtClean="0">
                <a:latin typeface="+mn-lt"/>
              </a:rPr>
              <a:t>Są odporne na działanie kwasów, zasad i wielu </a:t>
            </a:r>
            <a:br>
              <a:rPr lang="pl-PL" sz="2400" dirty="0" smtClean="0">
                <a:latin typeface="+mn-lt"/>
              </a:rPr>
            </a:br>
            <a:r>
              <a:rPr lang="pl-PL" sz="2400" dirty="0" smtClean="0">
                <a:latin typeface="+mn-lt"/>
              </a:rPr>
              <a:t>innych substancji. </a:t>
            </a:r>
            <a:br>
              <a:rPr lang="pl-PL" sz="2400" dirty="0" smtClean="0">
                <a:latin typeface="+mn-lt"/>
              </a:rPr>
            </a:br>
            <a:r>
              <a:rPr lang="pl-PL" sz="2400" dirty="0" smtClean="0">
                <a:latin typeface="+mn-lt"/>
              </a:rPr>
              <a:t>Są natomiast łatwopalne, dzięki czemu znalazły </a:t>
            </a:r>
            <a:br>
              <a:rPr lang="pl-PL" sz="2400" dirty="0" smtClean="0">
                <a:latin typeface="+mn-lt"/>
              </a:rPr>
            </a:br>
            <a:r>
              <a:rPr lang="pl-PL" sz="2400" dirty="0" smtClean="0">
                <a:latin typeface="+mn-lt"/>
              </a:rPr>
              <a:t>zastosowanie jako paliwa.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Otrzymywanie i badanie właściwości metanu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Otrzymywanie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029325" cy="37052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7499256"/>
      </p:ext>
    </p:extLst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prstClr val="white"/>
                </a:solidFill>
                <a:latin typeface="Bookman Old Style"/>
              </a:rPr>
              <a:t>Polecenie </a:t>
            </a:r>
            <a:endParaRPr lang="pl-PL" sz="2800" b="1" dirty="0">
              <a:solidFill>
                <a:prstClr val="white"/>
              </a:solidFill>
              <a:latin typeface="Bookman Old Style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programu,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narysuj schemat otrzymywania metanu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z octanu sodu.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12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3200" b="1" dirty="0" smtClean="0">
                <a:solidFill>
                  <a:prstClr val="black"/>
                </a:solidFill>
                <a:latin typeface="Bookman Old Style"/>
              </a:rPr>
              <a:t>SPALANIE WĘGLOWODORÓW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spalanie całkowite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CH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4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+ 2O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2              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CO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2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+ 2H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2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O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2. s</a:t>
            </a:r>
            <a:r>
              <a:rPr lang="pl-PL" sz="3200" dirty="0" err="1" smtClean="0">
                <a:solidFill>
                  <a:prstClr val="black"/>
                </a:solidFill>
                <a:latin typeface="Bookman Old Style"/>
              </a:rPr>
              <a:t>palanie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niecałkowite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2CH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4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+ 3O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2                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2CO + 4H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2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O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CH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4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+ O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2                  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C  + 2H</a:t>
            </a:r>
            <a:r>
              <a:rPr lang="pl-PL" sz="3200" baseline="-25000" dirty="0" smtClean="0">
                <a:solidFill>
                  <a:prstClr val="black"/>
                </a:solidFill>
                <a:latin typeface="Bookman Old Style"/>
              </a:rPr>
              <a:t>2</a:t>
            </a: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O</a:t>
            </a: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2643174" y="3143248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3000364" y="4929198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>
            <a:off x="2571736" y="5500702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5144777"/>
      </p:ext>
    </p:extLst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Identyfikacja produktów spalania metanu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1185" y="2357430"/>
            <a:ext cx="6105525" cy="38481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99593357"/>
      </p:ext>
    </p:extLst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51520" y="994978"/>
            <a:ext cx="8749636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Efektowne spalanie metanu w bańkach mydlanych 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8" name="Obraz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5753100" cy="34861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796526313"/>
      </p:ext>
    </p:extLst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55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214282" y="1071546"/>
            <a:ext cx="8822214" cy="33575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endParaRPr lang="pl-PL" sz="2800" dirty="0" smtClean="0">
              <a:solidFill>
                <a:prstClr val="black"/>
              </a:solidFill>
            </a:endParaRPr>
          </a:p>
          <a:p>
            <a:endParaRPr lang="pl-PL" sz="2800" dirty="0" smtClean="0">
              <a:solidFill>
                <a:prstClr val="black"/>
              </a:solidFill>
            </a:endParaRPr>
          </a:p>
          <a:p>
            <a:endParaRPr lang="pl-PL" sz="2800" dirty="0" smtClean="0">
              <a:solidFill>
                <a:prstClr val="black"/>
              </a:solidFill>
            </a:endParaRPr>
          </a:p>
          <a:p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Metan staje się wybuchowy przy stężeniu 5-15%.</a:t>
            </a:r>
          </a:p>
          <a:p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Jest głównym składnikiem gazów występujących w pokładach węgla. </a:t>
            </a:r>
          </a:p>
          <a:p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Wybuchy i pożary metanu to najczęstsze naturalne przyczyny górniczych katastrof na całym świecie. </a:t>
            </a:r>
            <a:r>
              <a:rPr lang="pl-PL" sz="2800" dirty="0" smtClean="0">
                <a:solidFill>
                  <a:prstClr val="black"/>
                </a:solidFill>
              </a:rPr>
              <a:t/>
            </a:r>
            <a:br>
              <a:rPr lang="pl-PL" sz="2800" dirty="0" smtClean="0">
                <a:solidFill>
                  <a:prstClr val="black"/>
                </a:solidFill>
              </a:rPr>
            </a:br>
            <a:r>
              <a:rPr lang="pl-PL" sz="2800" dirty="0" smtClean="0">
                <a:solidFill>
                  <a:prstClr val="black"/>
                </a:solidFill>
              </a:rPr>
              <a:t/>
            </a:r>
            <a:br>
              <a:rPr lang="pl-PL" sz="2800" dirty="0" smtClean="0">
                <a:solidFill>
                  <a:prstClr val="black"/>
                </a:solidFill>
              </a:rPr>
            </a:br>
            <a:r>
              <a:rPr lang="pl-PL" sz="2800" dirty="0" smtClean="0">
                <a:solidFill>
                  <a:prstClr val="black"/>
                </a:solidFill>
              </a:rPr>
              <a:t/>
            </a:r>
            <a:br>
              <a:rPr lang="pl-PL" sz="2800" dirty="0" smtClean="0">
                <a:solidFill>
                  <a:prstClr val="black"/>
                </a:solidFill>
              </a:rPr>
            </a:br>
            <a:endParaRPr lang="pl-PL" sz="2800" dirty="0" smtClean="0">
              <a:solidFill>
                <a:prstClr val="black"/>
              </a:solidFill>
            </a:endParaRPr>
          </a:p>
          <a:p>
            <a:r>
              <a:rPr lang="pl-PL" sz="2800" dirty="0" smtClean="0">
                <a:solidFill>
                  <a:prstClr val="black"/>
                </a:solidFill>
              </a:rPr>
              <a:t/>
            </a:r>
            <a:br>
              <a:rPr lang="pl-PL" sz="2800" dirty="0" smtClean="0">
                <a:solidFill>
                  <a:prstClr val="black"/>
                </a:solidFill>
              </a:rPr>
            </a:br>
            <a:endParaRPr lang="pl-PL" sz="2800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Documents and Settings\mkopacz\Moje dokumenty\Downloads\Depositphotos_2249185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950857"/>
            <a:ext cx="1834530" cy="244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mkopacz\Moje dokumenty\Downloads\Depositphotos_3973871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396" y="4010746"/>
            <a:ext cx="3543498" cy="236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31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56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programu Word, 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napisz równania reakcji węgliku glinu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z wodą oraz z kwasem chlorowodorowym.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14282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pl-PL" sz="38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pl-PL" sz="3800" dirty="0" smtClean="0">
                <a:solidFill>
                  <a:schemeClr val="bg1"/>
                </a:solidFill>
              </a:rPr>
              <a:t>Al</a:t>
            </a:r>
            <a:r>
              <a:rPr lang="pl-PL" sz="3800" baseline="-25000" dirty="0" smtClean="0">
                <a:solidFill>
                  <a:schemeClr val="bg1"/>
                </a:solidFill>
              </a:rPr>
              <a:t>4</a:t>
            </a:r>
            <a:r>
              <a:rPr lang="pl-PL" sz="3800" dirty="0" smtClean="0">
                <a:solidFill>
                  <a:schemeClr val="bg1"/>
                </a:solidFill>
              </a:rPr>
              <a:t>C</a:t>
            </a:r>
            <a:r>
              <a:rPr lang="pl-PL" sz="3800" baseline="-25000" dirty="0" smtClean="0">
                <a:solidFill>
                  <a:schemeClr val="bg1"/>
                </a:solidFill>
              </a:rPr>
              <a:t>3</a:t>
            </a:r>
            <a:r>
              <a:rPr lang="pl-PL" sz="3800" dirty="0" smtClean="0">
                <a:solidFill>
                  <a:schemeClr val="bg1"/>
                </a:solidFill>
              </a:rPr>
              <a:t> + 12H</a:t>
            </a:r>
            <a:r>
              <a:rPr lang="pl-PL" sz="3800" baseline="-25000" dirty="0" smtClean="0">
                <a:solidFill>
                  <a:schemeClr val="bg1"/>
                </a:solidFill>
              </a:rPr>
              <a:t>2</a:t>
            </a:r>
            <a:r>
              <a:rPr lang="pl-PL" sz="3800" dirty="0" smtClean="0">
                <a:solidFill>
                  <a:schemeClr val="bg1"/>
                </a:solidFill>
              </a:rPr>
              <a:t>O      3CH</a:t>
            </a:r>
            <a:r>
              <a:rPr lang="pl-PL" sz="3800" baseline="-25000" dirty="0" smtClean="0">
                <a:solidFill>
                  <a:schemeClr val="bg1"/>
                </a:solidFill>
              </a:rPr>
              <a:t>4</a:t>
            </a:r>
            <a:r>
              <a:rPr lang="pl-PL" sz="3800" dirty="0" smtClean="0">
                <a:solidFill>
                  <a:schemeClr val="bg1"/>
                </a:solidFill>
              </a:rPr>
              <a:t> + 4Al(OH)</a:t>
            </a:r>
            <a:r>
              <a:rPr lang="pl-PL" sz="3800" baseline="-25000" dirty="0" smtClean="0">
                <a:solidFill>
                  <a:schemeClr val="bg1"/>
                </a:solidFill>
              </a:rPr>
              <a:t>3</a:t>
            </a:r>
          </a:p>
          <a:p>
            <a:pPr>
              <a:buNone/>
            </a:pPr>
            <a:endParaRPr lang="pl-PL" sz="3800" baseline="-25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pl-PL" sz="3800" dirty="0" smtClean="0">
                <a:solidFill>
                  <a:schemeClr val="bg1"/>
                </a:solidFill>
              </a:rPr>
              <a:t>Al</a:t>
            </a:r>
            <a:r>
              <a:rPr lang="pl-PL" sz="3800" baseline="-25000" dirty="0" smtClean="0">
                <a:solidFill>
                  <a:schemeClr val="bg1"/>
                </a:solidFill>
              </a:rPr>
              <a:t>4</a:t>
            </a:r>
            <a:r>
              <a:rPr lang="pl-PL" sz="3800" dirty="0" smtClean="0">
                <a:solidFill>
                  <a:schemeClr val="bg1"/>
                </a:solidFill>
              </a:rPr>
              <a:t>C</a:t>
            </a:r>
            <a:r>
              <a:rPr lang="pl-PL" sz="3800" baseline="-25000" dirty="0" smtClean="0">
                <a:solidFill>
                  <a:schemeClr val="bg1"/>
                </a:solidFill>
              </a:rPr>
              <a:t>3</a:t>
            </a:r>
            <a:r>
              <a:rPr lang="pl-PL" sz="3800" dirty="0" smtClean="0">
                <a:solidFill>
                  <a:schemeClr val="bg1"/>
                </a:solidFill>
              </a:rPr>
              <a:t> + 12HCl       3CH</a:t>
            </a:r>
            <a:r>
              <a:rPr lang="pl-PL" sz="3800" baseline="-25000" dirty="0" smtClean="0">
                <a:solidFill>
                  <a:schemeClr val="bg1"/>
                </a:solidFill>
              </a:rPr>
              <a:t>4</a:t>
            </a:r>
            <a:r>
              <a:rPr lang="pl-PL" sz="3800" dirty="0" smtClean="0">
                <a:solidFill>
                  <a:schemeClr val="bg1"/>
                </a:solidFill>
              </a:rPr>
              <a:t> + 4AlCl</a:t>
            </a:r>
            <a:r>
              <a:rPr lang="pl-PL" sz="3800" baseline="-25000" dirty="0" smtClean="0">
                <a:solidFill>
                  <a:schemeClr val="bg1"/>
                </a:solidFill>
              </a:rPr>
              <a:t>3</a:t>
            </a:r>
            <a:r>
              <a:rPr lang="pl-PL" sz="38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pl-PL" sz="3800" dirty="0" smtClean="0">
                <a:solidFill>
                  <a:schemeClr val="bg1"/>
                </a:solidFill>
              </a:rPr>
              <a:t> </a:t>
            </a:r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4000496" y="2643182"/>
            <a:ext cx="571504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4000496" y="3786190"/>
            <a:ext cx="571504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Badanie redukujących właściwości metanu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096000" cy="38385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64220983"/>
      </p:ext>
    </p:extLst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4800" dirty="0" smtClean="0">
                <a:solidFill>
                  <a:schemeClr val="bg1"/>
                </a:solidFill>
              </a:rPr>
              <a:t>Co to jest</a:t>
            </a:r>
          </a:p>
          <a:p>
            <a:pPr algn="ctr">
              <a:buNone/>
            </a:pPr>
            <a:r>
              <a:rPr lang="pl-PL" sz="4800" dirty="0" smtClean="0">
                <a:solidFill>
                  <a:schemeClr val="bg1"/>
                </a:solidFill>
              </a:rPr>
              <a:t>substytucja?</a:t>
            </a:r>
            <a:endParaRPr lang="pl-PL" sz="4800" dirty="0">
              <a:solidFill>
                <a:schemeClr val="bg1"/>
              </a:solidFill>
            </a:endParaRP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>
              <a:buNone/>
              <a:defRPr/>
            </a:pPr>
            <a:r>
              <a:rPr lang="pl-PL" b="1" dirty="0" smtClean="0"/>
              <a:t>SUBSTYTUCJA </a:t>
            </a:r>
            <a:r>
              <a:rPr lang="pl-PL" dirty="0" smtClean="0"/>
              <a:t>(</a:t>
            </a:r>
            <a:r>
              <a:rPr lang="pl-PL" b="1" dirty="0" smtClean="0"/>
              <a:t>podstawienie</a:t>
            </a:r>
            <a:r>
              <a:rPr lang="pl-PL" dirty="0" smtClean="0"/>
              <a:t>)</a:t>
            </a:r>
            <a:endParaRPr lang="pl-PL" b="1" dirty="0" smtClean="0"/>
          </a:p>
          <a:p>
            <a:pPr lvl="0" algn="ctr">
              <a:buNone/>
              <a:defRPr/>
            </a:pPr>
            <a:endParaRPr lang="pl-PL" b="1" dirty="0" smtClean="0"/>
          </a:p>
          <a:p>
            <a:pPr lvl="0" algn="ctr">
              <a:buNone/>
              <a:defRPr/>
            </a:pPr>
            <a:r>
              <a:rPr lang="pl-PL" dirty="0" smtClean="0"/>
              <a:t>reakcja chemiczna zastąpienia atomu wodoru w cząsteczce alkanu</a:t>
            </a:r>
          </a:p>
          <a:p>
            <a:pPr lvl="0" algn="ctr">
              <a:buNone/>
              <a:defRPr/>
            </a:pPr>
            <a:r>
              <a:rPr lang="pl-PL" dirty="0" smtClean="0"/>
              <a:t>innym atomem</a:t>
            </a:r>
          </a:p>
          <a:p>
            <a:pPr lvl="0" algn="ctr">
              <a:buNone/>
              <a:defRPr/>
            </a:pPr>
            <a:r>
              <a:rPr lang="pl-PL" dirty="0" smtClean="0"/>
              <a:t>(lub grupą atomów)</a:t>
            </a:r>
          </a:p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61</a:t>
            </a:fld>
            <a:endParaRPr lang="pl-PL"/>
          </a:p>
        </p:txBody>
      </p:sp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500034" y="1285860"/>
            <a:ext cx="850392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kumimoji="0" lang="pl-PL" sz="4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baseline="0" dirty="0" smtClean="0">
                <a:latin typeface="+mn-lt"/>
              </a:rPr>
              <a:t>SUBSTYTUCJA </a:t>
            </a:r>
            <a:r>
              <a:rPr lang="pl-PL" sz="3200" baseline="0" dirty="0" smtClean="0">
                <a:latin typeface="+mn-lt"/>
              </a:rPr>
              <a:t>(</a:t>
            </a:r>
            <a:r>
              <a:rPr lang="pl-PL" sz="3200" b="1" baseline="0" dirty="0" smtClean="0">
                <a:latin typeface="+mn-lt"/>
              </a:rPr>
              <a:t>podstawienie</a:t>
            </a:r>
            <a:r>
              <a:rPr lang="pl-PL" sz="3200" baseline="0" dirty="0" smtClean="0">
                <a:latin typeface="+mn-lt"/>
              </a:rPr>
              <a:t>)</a:t>
            </a:r>
            <a:endParaRPr lang="pl-PL" sz="3200" b="1" baseline="0" dirty="0" smtClean="0"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786314" y="4786322"/>
            <a:ext cx="207170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chlorometan</a:t>
            </a:r>
          </a:p>
          <a:p>
            <a:endParaRPr lang="pl-PL" sz="28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072298" y="4786322"/>
            <a:ext cx="207170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chlorowodór</a:t>
            </a:r>
          </a:p>
          <a:p>
            <a:endParaRPr lang="pl-PL" sz="28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2857496"/>
            <a:ext cx="83248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62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zasobów Internetu,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wyszukaj informacje na temat rodników.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lvl="0" algn="ctr">
              <a:buNone/>
              <a:defRPr/>
            </a:pPr>
            <a:r>
              <a:rPr lang="pl-PL" b="1" dirty="0" smtClean="0">
                <a:solidFill>
                  <a:schemeClr val="bg1"/>
                </a:solidFill>
              </a:rPr>
              <a:t>RODNIK</a:t>
            </a:r>
          </a:p>
          <a:p>
            <a:pPr lvl="0" algn="ctr">
              <a:buNone/>
              <a:defRPr/>
            </a:pPr>
            <a:endParaRPr lang="pl-PL" b="1" dirty="0" smtClean="0">
              <a:solidFill>
                <a:schemeClr val="bg1"/>
              </a:solidFill>
            </a:endParaRPr>
          </a:p>
          <a:p>
            <a:pPr lvl="0" algn="ctr">
              <a:buNone/>
              <a:defRPr/>
            </a:pPr>
            <a:r>
              <a:rPr lang="pl-PL" dirty="0" smtClean="0">
                <a:solidFill>
                  <a:schemeClr val="bg1"/>
                </a:solidFill>
              </a:rPr>
              <a:t>atom lub cząsteczka zawierająca niesparowany elektron.</a:t>
            </a:r>
          </a:p>
          <a:p>
            <a:pPr lvl="0" algn="ctr">
              <a:buNone/>
              <a:defRPr/>
            </a:pPr>
            <a:endParaRPr lang="pl-PL" dirty="0" smtClean="0">
              <a:solidFill>
                <a:schemeClr val="bg1"/>
              </a:solidFill>
            </a:endParaRPr>
          </a:p>
          <a:p>
            <a:pPr lvl="0">
              <a:buNone/>
              <a:defRPr/>
            </a:pPr>
            <a:endParaRPr lang="pl-PL" dirty="0" smtClean="0">
              <a:solidFill>
                <a:schemeClr val="bg1"/>
              </a:solidFill>
            </a:endParaRPr>
          </a:p>
          <a:p>
            <a:pPr lvl="0">
              <a:buNone/>
              <a:defRPr/>
            </a:pPr>
            <a:r>
              <a:rPr lang="pl-PL" dirty="0" smtClean="0">
                <a:solidFill>
                  <a:schemeClr val="bg1"/>
                </a:solidFill>
              </a:rPr>
              <a:t>Reakcja chlorowania metanu</a:t>
            </a:r>
          </a:p>
          <a:p>
            <a:pPr lvl="0">
              <a:buNone/>
              <a:defRPr/>
            </a:pPr>
            <a:r>
              <a:rPr lang="pl-PL" dirty="0" smtClean="0">
                <a:solidFill>
                  <a:schemeClr val="bg1"/>
                </a:solidFill>
              </a:rPr>
              <a:t>jest reakcją wolnorodnikową.</a:t>
            </a:r>
          </a:p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72330" y="4071942"/>
            <a:ext cx="1148517" cy="828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5143536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/>
              <a:t>MECHANIZM WOLNORODNIKOWY</a:t>
            </a:r>
          </a:p>
          <a:p>
            <a:pPr>
              <a:buNone/>
            </a:pPr>
            <a:endParaRPr lang="pl-PL" b="1" dirty="0" smtClean="0"/>
          </a:p>
          <a:p>
            <a:pPr>
              <a:buNone/>
            </a:pPr>
            <a:r>
              <a:rPr lang="pl-PL" b="1" dirty="0" smtClean="0"/>
              <a:t>ETAPY:</a:t>
            </a:r>
          </a:p>
          <a:p>
            <a:pPr>
              <a:buNone/>
            </a:pPr>
            <a:r>
              <a:rPr lang="pl-PL" dirty="0" smtClean="0"/>
              <a:t>I </a:t>
            </a:r>
            <a:r>
              <a:rPr lang="pl-PL" b="1" dirty="0" smtClean="0"/>
              <a:t>inicjacja</a:t>
            </a:r>
            <a:r>
              <a:rPr lang="pl-PL" dirty="0" smtClean="0"/>
              <a:t> – zapoczątkowanie reakcji</a:t>
            </a:r>
          </a:p>
          <a:p>
            <a:pPr>
              <a:buNone/>
            </a:pPr>
            <a:r>
              <a:rPr lang="pl-PL" dirty="0" smtClean="0"/>
              <a:t>II </a:t>
            </a:r>
            <a:r>
              <a:rPr lang="pl-PL" b="1" dirty="0" smtClean="0"/>
              <a:t>propagacja</a:t>
            </a:r>
            <a:r>
              <a:rPr lang="pl-PL" dirty="0" smtClean="0"/>
              <a:t> – wzrost łańcucha</a:t>
            </a:r>
          </a:p>
          <a:p>
            <a:pPr>
              <a:buNone/>
            </a:pPr>
            <a:r>
              <a:rPr lang="pl-PL" dirty="0" smtClean="0"/>
              <a:t>III </a:t>
            </a:r>
            <a:r>
              <a:rPr lang="pl-PL" b="1" dirty="0" smtClean="0"/>
              <a:t>terminacja</a:t>
            </a:r>
            <a:r>
              <a:rPr lang="pl-PL" dirty="0" smtClean="0"/>
              <a:t> – zakończenie łańcucha</a:t>
            </a:r>
          </a:p>
          <a:p>
            <a:pPr algn="ctr">
              <a:buNone/>
            </a:pPr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64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5143536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/>
              <a:t>MECHANIZM WOLNORODNIKOWY</a:t>
            </a:r>
          </a:p>
          <a:p>
            <a:pPr>
              <a:buNone/>
            </a:pPr>
            <a:r>
              <a:rPr lang="pl-PL" dirty="0" smtClean="0"/>
              <a:t>I</a:t>
            </a:r>
            <a:r>
              <a:rPr lang="pl-PL" b="1" dirty="0" smtClean="0"/>
              <a:t> inicjacja</a:t>
            </a:r>
            <a:r>
              <a:rPr lang="pl-PL" dirty="0" smtClean="0"/>
              <a:t> – zapoczątkowanie reakcji</a:t>
            </a:r>
            <a:endParaRPr lang="pl-PL" b="1" dirty="0" smtClean="0"/>
          </a:p>
          <a:p>
            <a:pPr algn="ctr">
              <a:buNone/>
            </a:pPr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65</a:t>
            </a:fld>
            <a:endParaRPr lang="pl-PL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643314"/>
            <a:ext cx="11239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3643314"/>
            <a:ext cx="122872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1" name="Grupa 20"/>
          <p:cNvGrpSpPr/>
          <p:nvPr/>
        </p:nvGrpSpPr>
        <p:grpSpPr>
          <a:xfrm>
            <a:off x="1643042" y="3500438"/>
            <a:ext cx="428628" cy="571504"/>
            <a:chOff x="1643042" y="3500438"/>
            <a:chExt cx="428628" cy="571504"/>
          </a:xfrm>
        </p:grpSpPr>
        <p:sp>
          <p:nvSpPr>
            <p:cNvPr id="16" name="Łuk 15"/>
            <p:cNvSpPr/>
            <p:nvPr/>
          </p:nvSpPr>
          <p:spPr>
            <a:xfrm>
              <a:off x="1643042" y="3500438"/>
              <a:ext cx="428628" cy="571504"/>
            </a:xfrm>
            <a:prstGeom prst="arc">
              <a:avLst>
                <a:gd name="adj1" fmla="val 11789877"/>
                <a:gd name="adj2" fmla="val 3595217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cxnSp>
          <p:nvCxnSpPr>
            <p:cNvPr id="18" name="Łącznik prosty 17"/>
            <p:cNvCxnSpPr>
              <a:stCxn id="16" idx="0"/>
            </p:cNvCxnSpPr>
            <p:nvPr/>
          </p:nvCxnSpPr>
          <p:spPr>
            <a:xfrm rot="5400000" flipH="1">
              <a:off x="1569417" y="3645502"/>
              <a:ext cx="152350" cy="50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Łącznik prosty 19"/>
            <p:cNvCxnSpPr>
              <a:stCxn id="16" idx="0"/>
            </p:cNvCxnSpPr>
            <p:nvPr/>
          </p:nvCxnSpPr>
          <p:spPr>
            <a:xfrm rot="5400000" flipH="1" flipV="1">
              <a:off x="1676573" y="3614881"/>
              <a:ext cx="80912" cy="13777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a 36"/>
          <p:cNvGrpSpPr/>
          <p:nvPr/>
        </p:nvGrpSpPr>
        <p:grpSpPr>
          <a:xfrm>
            <a:off x="2143108" y="3786190"/>
            <a:ext cx="500066" cy="1143008"/>
            <a:chOff x="2143108" y="3786190"/>
            <a:chExt cx="500066" cy="1143008"/>
          </a:xfrm>
        </p:grpSpPr>
        <p:cxnSp>
          <p:nvCxnSpPr>
            <p:cNvPr id="24" name="Łącznik prosty 23"/>
            <p:cNvCxnSpPr>
              <a:stCxn id="22" idx="0"/>
            </p:cNvCxnSpPr>
            <p:nvPr/>
          </p:nvCxnSpPr>
          <p:spPr>
            <a:xfrm flipH="1">
              <a:off x="2428860" y="4563319"/>
              <a:ext cx="128524" cy="80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upa 35"/>
            <p:cNvGrpSpPr/>
            <p:nvPr/>
          </p:nvGrpSpPr>
          <p:grpSpPr>
            <a:xfrm>
              <a:off x="2143108" y="3786190"/>
              <a:ext cx="500066" cy="1143008"/>
              <a:chOff x="1285852" y="5072074"/>
              <a:chExt cx="500066" cy="1143008"/>
            </a:xfrm>
          </p:grpSpPr>
          <p:sp>
            <p:nvSpPr>
              <p:cNvPr id="22" name="Łuk 21"/>
              <p:cNvSpPr/>
              <p:nvPr/>
            </p:nvSpPr>
            <p:spPr>
              <a:xfrm>
                <a:off x="1285852" y="5072074"/>
                <a:ext cx="428628" cy="1143008"/>
              </a:xfrm>
              <a:prstGeom prst="arc">
                <a:avLst>
                  <a:gd name="adj1" fmla="val 2748000"/>
                  <a:gd name="adj2" fmla="val 11533062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cxnSp>
            <p:nvCxnSpPr>
              <p:cNvPr id="30" name="Łącznik prosty 29"/>
              <p:cNvCxnSpPr/>
              <p:nvPr/>
            </p:nvCxnSpPr>
            <p:spPr>
              <a:xfrm rot="16200000" flipH="1">
                <a:off x="1714480" y="5857892"/>
                <a:ext cx="71438" cy="7143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143380"/>
            <a:ext cx="14954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3786190"/>
            <a:ext cx="9334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Błyskawica 33"/>
          <p:cNvSpPr/>
          <p:nvPr/>
        </p:nvSpPr>
        <p:spPr>
          <a:xfrm>
            <a:off x="1000100" y="2786058"/>
            <a:ext cx="1143008" cy="1000132"/>
          </a:xfrm>
          <a:prstGeom prst="lightningBol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3643314"/>
            <a:ext cx="109537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72330" y="3643314"/>
            <a:ext cx="10668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6512" y="3929066"/>
            <a:ext cx="6762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C 0.00503 -0.05625 0.01024 -0.1125 4.72222E-6 -0.13796 C -0.01025 -0.16343 -0.04983 -0.15324 -0.06164 -0.15347 C -0.07344 -0.1537 -0.07223 -0.14653 -0.07101 -0.13935 " pathEditMode="relative" ptsTypes="aaaA">
                                      <p:cBhvr>
                                        <p:cTn id="25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C -0.0066 0.06435 -0.01319 0.12893 -5.55556E-7 0.15208 C 0.0132 0.17523 0.06597 0.14166 0.07917 0.13958 " pathEditMode="relative" ptsTypes="aaA">
                                      <p:cBhvr>
                                        <p:cTn id="2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5143536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/>
              <a:t>MECHANIZM WOLNORODNIKOWY</a:t>
            </a:r>
          </a:p>
          <a:p>
            <a:pPr>
              <a:buNone/>
            </a:pPr>
            <a:r>
              <a:rPr lang="pl-PL" dirty="0" smtClean="0"/>
              <a:t>II </a:t>
            </a:r>
            <a:r>
              <a:rPr lang="pl-PL" b="1" dirty="0" smtClean="0"/>
              <a:t>propagacja</a:t>
            </a:r>
            <a:r>
              <a:rPr lang="pl-PL" dirty="0" smtClean="0"/>
              <a:t> – wzrost łańcucha</a:t>
            </a:r>
          </a:p>
          <a:p>
            <a:pPr algn="ctr">
              <a:buNone/>
            </a:pPr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66</a:t>
            </a:fld>
            <a:endParaRPr lang="pl-PL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857628"/>
            <a:ext cx="1100136" cy="9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42" y="4143380"/>
            <a:ext cx="533399" cy="443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3429000"/>
            <a:ext cx="2082305" cy="1866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4143380"/>
            <a:ext cx="938211" cy="542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126" name="AutoShape 6"/>
          <p:cNvCxnSpPr>
            <a:cxnSpLocks noChangeShapeType="1"/>
          </p:cNvCxnSpPr>
          <p:nvPr/>
        </p:nvCxnSpPr>
        <p:spPr bwMode="auto">
          <a:xfrm>
            <a:off x="4500562" y="4357694"/>
            <a:ext cx="933450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</p:cxnSp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4143380"/>
            <a:ext cx="533399" cy="443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29520" y="4038361"/>
            <a:ext cx="1419228" cy="676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7.40741E-7 C 0.01025 -0.05162 0.02049 -0.10301 0.05122 -0.12083 C 0.08195 -0.13866 0.16268 -0.10926 0.1849 -0.10695 " pathEditMode="relative" ptsTypes="aaA">
                                      <p:cBhvr>
                                        <p:cTn id="6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489 -0.10694 C 0.14097 -0.12268 0.09722 -0.13843 0.06875 -0.12245 C 0.04028 -0.10648 0.02309 -0.0294 0.01406 -0.01088 " pathEditMode="relative" rAng="0" ptsTypes="aaA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00" y="32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5143536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/>
              <a:t>MECHANIZM WOLNORODNIKOWY</a:t>
            </a:r>
          </a:p>
          <a:p>
            <a:pPr>
              <a:buNone/>
            </a:pPr>
            <a:r>
              <a:rPr lang="pl-PL" dirty="0" smtClean="0"/>
              <a:t>II </a:t>
            </a:r>
            <a:r>
              <a:rPr lang="pl-PL" b="1" dirty="0" smtClean="0"/>
              <a:t>propagacja</a:t>
            </a:r>
            <a:r>
              <a:rPr lang="pl-PL" dirty="0" smtClean="0"/>
              <a:t> – wzrost łańcucha</a:t>
            </a:r>
          </a:p>
          <a:p>
            <a:pPr algn="ctr">
              <a:buNone/>
            </a:pPr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67</a:t>
            </a:fld>
            <a:endParaRPr lang="pl-PL"/>
          </a:p>
        </p:txBody>
      </p:sp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66" y="4143380"/>
            <a:ext cx="533399" cy="443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4100679"/>
            <a:ext cx="938211" cy="542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126" name="AutoShape 6"/>
          <p:cNvCxnSpPr>
            <a:cxnSpLocks noChangeShapeType="1"/>
          </p:cNvCxnSpPr>
          <p:nvPr/>
        </p:nvCxnSpPr>
        <p:spPr bwMode="auto">
          <a:xfrm>
            <a:off x="4071934" y="4357694"/>
            <a:ext cx="933450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</p:cxnSp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9454" y="4143380"/>
            <a:ext cx="533399" cy="443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DB"/>
              </a:clrFrom>
              <a:clrTo>
                <a:srgbClr val="FFFFD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4528" y="4000504"/>
            <a:ext cx="1843092" cy="67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43834" y="3929066"/>
            <a:ext cx="857256" cy="849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80" y="4000504"/>
            <a:ext cx="1509716" cy="689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4 0.08704 C -0.0007 0.15231 0.00625 0.21782 0.02951 0.21736 C 0.05278 0.2169 0.11493 0.10625 0.13194 0.08403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958 0.00833 C 0.10712 0.13287 0.07483 0.25764 0.05139 0.25602 C 0.02813 0.25486 0.00851 0.04282 -1.38889E-6 2.59259E-6 " pathEditMode="relative" rAng="0" ptsTypes="aaA">
                                      <p:cBhvr>
                                        <p:cTn id="9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00" y="120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51435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b="1" dirty="0" smtClean="0"/>
              <a:t>MECHANIZM WOLNORODNIKOWY</a:t>
            </a:r>
          </a:p>
          <a:p>
            <a:pPr>
              <a:buNone/>
            </a:pPr>
            <a:r>
              <a:rPr lang="pl-PL" dirty="0" smtClean="0"/>
              <a:t>II </a:t>
            </a:r>
            <a:r>
              <a:rPr lang="pl-PL" b="1" dirty="0" smtClean="0"/>
              <a:t>propagacja</a:t>
            </a:r>
            <a:r>
              <a:rPr lang="pl-PL" dirty="0" smtClean="0"/>
              <a:t> – wzrost łańcucha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Jest to reakcja łańcuchowa, więc może</a:t>
            </a:r>
          </a:p>
          <a:p>
            <a:pPr>
              <a:buNone/>
            </a:pPr>
            <a:r>
              <a:rPr lang="pl-PL" dirty="0" smtClean="0"/>
              <a:t>biec dalej.</a:t>
            </a:r>
          </a:p>
          <a:p>
            <a:pPr>
              <a:buNone/>
            </a:pPr>
            <a:r>
              <a:rPr lang="pl-PL" b="1" dirty="0" smtClean="0"/>
              <a:t>Jakie produkty mogą powstać?</a:t>
            </a:r>
          </a:p>
          <a:p>
            <a:pPr>
              <a:buNone/>
            </a:pPr>
            <a:endParaRPr lang="pl-PL" b="1" dirty="0" smtClean="0"/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CH</a:t>
            </a:r>
            <a:r>
              <a:rPr lang="pl-PL" baseline="-25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Cl, CH</a:t>
            </a:r>
            <a:r>
              <a:rPr lang="pl-PL" baseline="-250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Cl</a:t>
            </a:r>
            <a:r>
              <a:rPr lang="pl-PL" baseline="-250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, CHCl</a:t>
            </a:r>
            <a:r>
              <a:rPr lang="pl-PL" baseline="-25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, CCl</a:t>
            </a:r>
            <a:r>
              <a:rPr lang="pl-PL" baseline="-250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  <a:p>
            <a:pPr algn="ctr">
              <a:buNone/>
            </a:pPr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68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51435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b="1" dirty="0" smtClean="0"/>
              <a:t>MECHANIZM WOLNORODNIKOWY</a:t>
            </a:r>
          </a:p>
          <a:p>
            <a:pPr>
              <a:buNone/>
            </a:pPr>
            <a:r>
              <a:rPr lang="pl-PL" dirty="0" smtClean="0"/>
              <a:t>III </a:t>
            </a:r>
            <a:r>
              <a:rPr lang="pl-PL" b="1" dirty="0" smtClean="0"/>
              <a:t>terminacja</a:t>
            </a:r>
            <a:r>
              <a:rPr lang="pl-PL" dirty="0" smtClean="0"/>
              <a:t> – zakończenie łańcucha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b="1" dirty="0" smtClean="0"/>
          </a:p>
          <a:p>
            <a:pPr algn="ctr">
              <a:buNone/>
            </a:pPr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69</a:t>
            </a:fld>
            <a:endParaRPr lang="pl-PL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4480" y="2714620"/>
            <a:ext cx="5500726" cy="935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38" y="4143380"/>
            <a:ext cx="6915149" cy="662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5186381"/>
            <a:ext cx="67818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do modelowania struktury związków chemicznych (na przykład ISIS Draw)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narysuj cząsteczkę pentanu.</a:t>
            </a: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Bromowanie alkanów </a:t>
            </a:r>
            <a:r>
              <a:rPr lang="pl-PL" sz="2800" dirty="0" smtClean="0">
                <a:solidFill>
                  <a:prstClr val="black"/>
                </a:solidFill>
              </a:rPr>
              <a:t>–</a:t>
            </a: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 mechanizm reakcji substytucji wolnorodnikowej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105525" cy="38576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4969074"/>
      </p:ext>
    </p:extLst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72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	Zilustruj w dowolnym programie równanie reakcji bromowania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pentanu na świetle.</a:t>
            </a:r>
          </a:p>
          <a:p>
            <a:pPr>
              <a:buNone/>
            </a:pP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baseline="-250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3200" dirty="0" smtClean="0">
                <a:solidFill>
                  <a:prstClr val="black"/>
                </a:solidFill>
                <a:latin typeface="Bookman Old Style"/>
              </a:rPr>
              <a:t> </a:t>
            </a: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514350" indent="-514350" fontAlgn="auto">
              <a:spcBef>
                <a:spcPct val="20000"/>
              </a:spcBef>
              <a:spcAft>
                <a:spcPts val="0"/>
              </a:spcAft>
              <a:defRPr/>
            </a:pPr>
            <a:endParaRPr lang="pl-PL" sz="3200" dirty="0" smtClean="0">
              <a:solidFill>
                <a:prstClr val="black"/>
              </a:solidFill>
              <a:latin typeface="Bookman Old Style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3200" b="1" dirty="0" smtClean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Wykazanie bierności chemicznej pentanu</a:t>
            </a:r>
          </a:p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i innych alkanów 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alkanów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115050" cy="38766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47284650"/>
      </p:ext>
    </p:extLst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-214338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</a:t>
            </a:r>
            <a:r>
              <a:rPr lang="pl-PL" sz="2700" b="1" dirty="0" smtClean="0">
                <a:solidFill>
                  <a:schemeClr val="bg1"/>
                </a:solidFill>
              </a:rPr>
              <a:t>cząsteczki bromoetanu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827584" y="1916832"/>
            <a:ext cx="324036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76056" y="1916832"/>
            <a:ext cx="331236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53589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informacji znalezionych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Internecie, przygotuj kartę charakterystyki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bromoetanu. 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7282" name="Picture 2" descr="GHS-pictogram-aci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49080"/>
            <a:ext cx="1928826" cy="1928826"/>
          </a:xfrm>
          <a:prstGeom prst="rect">
            <a:avLst/>
          </a:prstGeom>
          <a:noFill/>
        </p:spPr>
      </p:pic>
      <p:pic>
        <p:nvPicPr>
          <p:cNvPr id="97284" name="Picture 4" descr="GHS-pictogram-skul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077072"/>
            <a:ext cx="1857388" cy="1928826"/>
          </a:xfrm>
          <a:prstGeom prst="rect">
            <a:avLst/>
          </a:prstGeom>
          <a:noFill/>
        </p:spPr>
      </p:pic>
      <p:pic>
        <p:nvPicPr>
          <p:cNvPr id="97286" name="Picture 6" descr="GHS-pictogram-silhouet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149080"/>
            <a:ext cx="1785950" cy="1785950"/>
          </a:xfrm>
          <a:prstGeom prst="rect">
            <a:avLst/>
          </a:prstGeom>
          <a:noFill/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ALKANY</a:t>
            </a:r>
          </a:p>
          <a:p>
            <a:pPr marL="457200" indent="-457200">
              <a:buAutoNum type="arabicPeriod"/>
            </a:pPr>
            <a:r>
              <a:rPr lang="pl-PL" sz="2400" dirty="0" smtClean="0"/>
              <a:t>Atom wodoru ma stopień utlenienia równy I.</a:t>
            </a:r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2. W cząsteczce etanu jest sześć atomów węgla, </a:t>
            </a:r>
            <a:br>
              <a:rPr lang="pl-PL" sz="2400" dirty="0" smtClean="0"/>
            </a:br>
            <a:r>
              <a:rPr lang="pl-PL" sz="2400" dirty="0" smtClean="0"/>
              <a:t>więc jej ładunek wynosi +6.</a:t>
            </a:r>
          </a:p>
          <a:p>
            <a:pPr marL="457200" indent="-45720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76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697144" cy="850106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</a:rPr>
              <a:t>Stopień utlenienia węgla w związkach organicznych</a:t>
            </a:r>
            <a:endParaRPr lang="pl-PL" sz="2400" b="1" dirty="0">
              <a:solidFill>
                <a:schemeClr val="bg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214554"/>
            <a:ext cx="225742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ALKANY</a:t>
            </a:r>
          </a:p>
          <a:p>
            <a:pPr marL="457200" indent="-457200">
              <a:buNone/>
            </a:pPr>
            <a:r>
              <a:rPr lang="pl-PL" sz="2400" dirty="0" smtClean="0"/>
              <a:t>3. Całkowity ładunek cząsteczki związku organicznego wynosi zero.</a:t>
            </a:r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4. Atomy węgla muszą więc mieć ładunek</a:t>
            </a:r>
          </a:p>
          <a:p>
            <a:pPr marL="457200" indent="-457200">
              <a:buNone/>
            </a:pPr>
            <a:r>
              <a:rPr lang="pl-PL" sz="2400" dirty="0" smtClean="0"/>
              <a:t>	równy -6. Dzielimy -6 przez 2 (dwa atomy węgla).</a:t>
            </a:r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Stopień utlenienia atomu węgla w etanie wynosi -III.</a:t>
            </a:r>
          </a:p>
          <a:p>
            <a:pPr marL="457200" indent="-45720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77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697144" cy="850106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</a:rPr>
              <a:t>Stopień utlenienia węgla w związkach organicznych</a:t>
            </a:r>
            <a:endParaRPr lang="pl-PL" sz="2400" b="1" dirty="0">
              <a:solidFill>
                <a:schemeClr val="bg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1857364"/>
            <a:ext cx="1442573" cy="1138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4714884"/>
            <a:ext cx="2071702" cy="1611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78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alkanów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5798" y="1285860"/>
            <a:ext cx="8503920" cy="4854280"/>
          </a:xfrm>
        </p:spPr>
        <p:txBody>
          <a:bodyPr>
            <a:normAutofit/>
          </a:bodyPr>
          <a:lstStyle/>
          <a:p>
            <a:pPr marL="514350" lvl="0" indent="-514350">
              <a:buNone/>
            </a:pPr>
            <a:r>
              <a:rPr lang="pl-PL" sz="2800" dirty="0" smtClean="0"/>
              <a:t>1. </a:t>
            </a:r>
            <a:r>
              <a:rPr lang="pl-PL" sz="2800" b="1" dirty="0" smtClean="0"/>
              <a:t>C</a:t>
            </a:r>
            <a:r>
              <a:rPr lang="pl-PL" sz="2800" b="1" baseline="-25000" dirty="0" smtClean="0"/>
              <a:t>1</a:t>
            </a:r>
            <a:r>
              <a:rPr lang="pl-PL" sz="2800" b="1" dirty="0" smtClean="0"/>
              <a:t>-C</a:t>
            </a:r>
            <a:r>
              <a:rPr lang="pl-PL" sz="2800" b="1" baseline="-25000" dirty="0" smtClean="0"/>
              <a:t>2</a:t>
            </a:r>
            <a:r>
              <a:rPr lang="pl-PL" sz="2800" dirty="0" smtClean="0"/>
              <a:t>  składniki gazu ziemnego; produkcja wodoru i nawozów sztucznych</a:t>
            </a:r>
            <a:endParaRPr lang="pl-PL" sz="2800" baseline="-25000" dirty="0" smtClean="0"/>
          </a:p>
          <a:p>
            <a:pPr marL="514350" lvl="0" indent="-514350">
              <a:buNone/>
            </a:pPr>
            <a:endParaRPr lang="pl-PL" sz="2800" dirty="0" smtClean="0"/>
          </a:p>
          <a:p>
            <a:pPr marL="514350" lvl="0" indent="-514350">
              <a:buNone/>
            </a:pPr>
            <a:r>
              <a:rPr lang="pl-PL" sz="2800" dirty="0" smtClean="0"/>
              <a:t>2. </a:t>
            </a:r>
            <a:r>
              <a:rPr lang="pl-PL" sz="2800" b="1" dirty="0" smtClean="0"/>
              <a:t>C</a:t>
            </a:r>
            <a:r>
              <a:rPr lang="pl-PL" sz="2800" b="1" baseline="-25000" dirty="0" smtClean="0"/>
              <a:t>3</a:t>
            </a:r>
            <a:r>
              <a:rPr lang="pl-PL" sz="2800" b="1" dirty="0" smtClean="0"/>
              <a:t>-C</a:t>
            </a:r>
            <a:r>
              <a:rPr lang="pl-PL" sz="2800" b="1" baseline="-25000" dirty="0" smtClean="0"/>
              <a:t>4</a:t>
            </a:r>
            <a:r>
              <a:rPr lang="pl-PL" sz="2800" dirty="0" smtClean="0"/>
              <a:t> składniki LPG oraz gazu nośnego</a:t>
            </a:r>
          </a:p>
          <a:p>
            <a:pPr marL="514350" lvl="0" indent="-514350">
              <a:buNone/>
            </a:pPr>
            <a:r>
              <a:rPr lang="pl-PL" sz="2800" dirty="0" smtClean="0"/>
              <a:t>	w rozpylaczach</a:t>
            </a:r>
          </a:p>
          <a:p>
            <a:pPr marL="514350" lvl="0" indent="-514350">
              <a:buNone/>
            </a:pPr>
            <a:endParaRPr lang="pl-PL" sz="2800" dirty="0" smtClean="0"/>
          </a:p>
          <a:p>
            <a:pPr marL="514350" lvl="0" indent="-514350">
              <a:buNone/>
            </a:pPr>
            <a:r>
              <a:rPr lang="pl-PL" sz="2800" dirty="0" smtClean="0"/>
              <a:t>3. </a:t>
            </a:r>
            <a:r>
              <a:rPr lang="pl-PL" sz="2800" b="1" dirty="0" smtClean="0"/>
              <a:t>C</a:t>
            </a:r>
            <a:r>
              <a:rPr lang="pl-PL" sz="2800" b="1" baseline="-25000" dirty="0" smtClean="0"/>
              <a:t>5</a:t>
            </a:r>
            <a:r>
              <a:rPr lang="pl-PL" sz="2800" b="1" dirty="0" smtClean="0"/>
              <a:t>-C</a:t>
            </a:r>
            <a:r>
              <a:rPr lang="pl-PL" sz="2800" b="1" baseline="-25000" dirty="0" smtClean="0"/>
              <a:t>8</a:t>
            </a:r>
            <a:r>
              <a:rPr lang="pl-PL" sz="2800" dirty="0" smtClean="0"/>
              <a:t> składniki benzyny</a:t>
            </a:r>
          </a:p>
          <a:p>
            <a:pPr marL="514350" lvl="0" indent="-514350">
              <a:buNone/>
            </a:pPr>
            <a:endParaRPr lang="pl-PL" sz="2800" dirty="0" smtClean="0"/>
          </a:p>
          <a:p>
            <a:pPr marL="514350" lvl="0" indent="-514350">
              <a:buNone/>
            </a:pPr>
            <a:r>
              <a:rPr lang="pl-PL" sz="2800" dirty="0" smtClean="0"/>
              <a:t>4. </a:t>
            </a:r>
            <a:r>
              <a:rPr lang="pl-PL" sz="2800" b="1" dirty="0" smtClean="0"/>
              <a:t>C</a:t>
            </a:r>
            <a:r>
              <a:rPr lang="pl-PL" sz="2800" b="1" baseline="-25000" dirty="0" smtClean="0"/>
              <a:t>9</a:t>
            </a:r>
            <a:r>
              <a:rPr lang="pl-PL" sz="2800" b="1" dirty="0" smtClean="0"/>
              <a:t>-C</a:t>
            </a:r>
            <a:r>
              <a:rPr lang="pl-PL" sz="2800" b="1" baseline="-25000" dirty="0" smtClean="0"/>
              <a:t>16 </a:t>
            </a:r>
            <a:r>
              <a:rPr lang="pl-PL" sz="2800" dirty="0" smtClean="0"/>
              <a:t>składniki nafty, paliwa lotniczego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212976"/>
            <a:ext cx="1584325" cy="210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79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5798" y="1285860"/>
            <a:ext cx="8503920" cy="4854280"/>
          </a:xfrm>
        </p:spPr>
        <p:txBody>
          <a:bodyPr>
            <a:normAutofit/>
          </a:bodyPr>
          <a:lstStyle/>
          <a:p>
            <a:pPr marL="514350" lvl="0" indent="-514350">
              <a:buNone/>
            </a:pPr>
            <a:r>
              <a:rPr lang="pl-PL" sz="2800" b="1" dirty="0" smtClean="0"/>
              <a:t>METAN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paliwo w silnikach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surowiec do otrzymywania</a:t>
            </a:r>
          </a:p>
          <a:p>
            <a:pPr marL="514350" lvl="0" indent="-514350">
              <a:buNone/>
            </a:pPr>
            <a:r>
              <a:rPr lang="pl-PL" sz="2800" dirty="0" smtClean="0"/>
              <a:t>	tworzyw sztucznych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główny składnik gazu ziemnego -</a:t>
            </a:r>
          </a:p>
          <a:p>
            <a:pPr marL="514350" lvl="0" indent="-514350">
              <a:buNone/>
            </a:pPr>
            <a:r>
              <a:rPr lang="pl-PL" sz="2800" dirty="0" smtClean="0"/>
              <a:t>	przemysł energetyczny</a:t>
            </a: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alkanów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05064"/>
            <a:ext cx="2968625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80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1285860"/>
            <a:ext cx="9144000" cy="9906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Korzystając z zestawu Mini-Lab wykonaj</a:t>
            </a:r>
            <a:b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doświadczenie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„Badanie palności gazu</a:t>
            </a:r>
          </a:p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do zapalniczek”.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2910" y="2576538"/>
            <a:ext cx="8143932" cy="44958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sz="3300" b="1" dirty="0" smtClean="0">
                <a:solidFill>
                  <a:schemeClr val="accent1">
                    <a:lumMod val="50000"/>
                  </a:schemeClr>
                </a:solidFill>
              </a:rPr>
              <a:t>Przygotuj:</a:t>
            </a:r>
          </a:p>
          <a:p>
            <a:pPr>
              <a:buFont typeface="Wingdings" pitchFamily="2" charset="2"/>
              <a:buChar char="ü"/>
            </a:pPr>
            <a:r>
              <a:rPr lang="pl-PL" sz="3300" dirty="0" smtClean="0">
                <a:solidFill>
                  <a:schemeClr val="accent1">
                    <a:lumMod val="50000"/>
                  </a:schemeClr>
                </a:solidFill>
              </a:rPr>
              <a:t>probówkę</a:t>
            </a:r>
          </a:p>
          <a:p>
            <a:pPr>
              <a:buFont typeface="Wingdings" pitchFamily="2" charset="2"/>
              <a:buChar char="ü"/>
            </a:pPr>
            <a:r>
              <a:rPr lang="pl-PL" sz="3300" dirty="0" smtClean="0">
                <a:solidFill>
                  <a:schemeClr val="accent1">
                    <a:lumMod val="50000"/>
                  </a:schemeClr>
                </a:solidFill>
              </a:rPr>
              <a:t>klamerkę</a:t>
            </a:r>
          </a:p>
          <a:p>
            <a:pPr>
              <a:buFont typeface="Wingdings" pitchFamily="2" charset="2"/>
              <a:buChar char="ü"/>
            </a:pPr>
            <a:r>
              <a:rPr lang="pl-PL" sz="3300" dirty="0" smtClean="0">
                <a:solidFill>
                  <a:schemeClr val="accent1">
                    <a:lumMod val="50000"/>
                  </a:schemeClr>
                </a:solidFill>
              </a:rPr>
              <a:t>wykałaczkę</a:t>
            </a:r>
          </a:p>
          <a:p>
            <a:pPr>
              <a:buFont typeface="Wingdings" pitchFamily="2" charset="2"/>
              <a:buChar char="ü"/>
            </a:pPr>
            <a:r>
              <a:rPr lang="pl-PL" sz="3300" dirty="0" smtClean="0">
                <a:solidFill>
                  <a:schemeClr val="accent1">
                    <a:lumMod val="50000"/>
                  </a:schemeClr>
                </a:solidFill>
              </a:rPr>
              <a:t>podgrzewacz</a:t>
            </a:r>
          </a:p>
          <a:p>
            <a:pPr>
              <a:buFont typeface="Wingdings" pitchFamily="2" charset="2"/>
              <a:buChar char="ü"/>
            </a:pPr>
            <a:r>
              <a:rPr lang="pl-PL" sz="3300" dirty="0" smtClean="0">
                <a:solidFill>
                  <a:schemeClr val="accent1">
                    <a:lumMod val="50000"/>
                  </a:schemeClr>
                </a:solidFill>
              </a:rPr>
              <a:t>zapalniczkę </a:t>
            </a:r>
          </a:p>
          <a:p>
            <a:pPr>
              <a:buNone/>
            </a:pPr>
            <a:r>
              <a:rPr lang="pl-PL" sz="3300" dirty="0" smtClean="0">
                <a:solidFill>
                  <a:schemeClr val="accent1">
                    <a:lumMod val="50000"/>
                  </a:schemeClr>
                </a:solidFill>
              </a:rPr>
              <a:t>	napełnioną gazem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2143116"/>
            <a:ext cx="1928826" cy="33510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81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857232"/>
            <a:ext cx="9144000" cy="9906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lvl="0"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2"/>
                </a:solidFill>
                <a:latin typeface="+mn-lt"/>
              </a:rPr>
              <a:t>Badanie palności gazu do zapalniczek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2910" y="2147910"/>
            <a:ext cx="8153400" cy="449580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pl-PL" sz="25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pl-PL" sz="5100" b="1" dirty="0" smtClean="0">
                <a:solidFill>
                  <a:schemeClr val="accent1">
                    <a:lumMod val="50000"/>
                  </a:schemeClr>
                </a:solidFill>
              </a:rPr>
              <a:t>Wykonaj:</a:t>
            </a:r>
          </a:p>
          <a:p>
            <a:pPr marL="358775" indent="-358775">
              <a:buNone/>
            </a:pPr>
            <a:r>
              <a:rPr lang="pl-PL" sz="5100" dirty="0" smtClean="0">
                <a:solidFill>
                  <a:schemeClr val="accent1">
                    <a:lumMod val="50000"/>
                  </a:schemeClr>
                </a:solidFill>
              </a:rPr>
              <a:t>1. Przyłóż zapalniczkę do wylotu probówki.</a:t>
            </a:r>
          </a:p>
          <a:p>
            <a:pPr marL="361950" indent="-361950">
              <a:buNone/>
            </a:pPr>
            <a:r>
              <a:rPr lang="pl-PL" sz="5100" dirty="0" smtClean="0">
                <a:solidFill>
                  <a:schemeClr val="accent1">
                    <a:lumMod val="50000"/>
                  </a:schemeClr>
                </a:solidFill>
              </a:rPr>
              <a:t>2. Przez 20 sekund naciskaj spust gazu (wprowadź do probówki zawartość zapalniczki).</a:t>
            </a:r>
          </a:p>
          <a:p>
            <a:pPr marL="361950" indent="-361950">
              <a:buNone/>
            </a:pPr>
            <a:r>
              <a:rPr lang="pl-PL" sz="5100" dirty="0" smtClean="0">
                <a:solidFill>
                  <a:schemeClr val="accent1">
                    <a:lumMod val="50000"/>
                  </a:schemeClr>
                </a:solidFill>
              </a:rPr>
              <a:t>3. Do wylotu probówki przyłóż zapaloną wykałaczkę. </a:t>
            </a:r>
          </a:p>
          <a:p>
            <a:pPr marL="514350" indent="-514350">
              <a:buNone/>
            </a:pPr>
            <a:r>
              <a:rPr lang="pl-PL" sz="5100" dirty="0" smtClean="0">
                <a:solidFill>
                  <a:schemeClr val="accent1">
                    <a:lumMod val="50000"/>
                  </a:schemeClr>
                </a:solidFill>
              </a:rPr>
              <a:t>4. Obróć kilkakrotnie probówkę do góry dnem.</a:t>
            </a:r>
          </a:p>
          <a:p>
            <a:pPr marL="358775" indent="-358775">
              <a:buNone/>
            </a:pPr>
            <a:endParaRPr lang="pl-PL" sz="27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4786322"/>
            <a:ext cx="1928826" cy="16395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71612"/>
            <a:ext cx="8153400" cy="449580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Powtórzmy budowę i nazewnictwo </a:t>
            </a:r>
            <a:b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alkanów</a:t>
            </a:r>
          </a:p>
          <a:p>
            <a:pPr algn="ctr">
              <a:buNone/>
            </a:pPr>
            <a:r>
              <a:rPr lang="pl-PL" sz="8900" b="1" dirty="0" smtClean="0">
                <a:solidFill>
                  <a:schemeClr val="accent1">
                    <a:lumMod val="50000"/>
                  </a:schemeClr>
                </a:solidFill>
              </a:rPr>
              <a:t>GRA EDUKACYJNA </a:t>
            </a:r>
            <a:r>
              <a:rPr lang="pl-PL" sz="8800" b="1" dirty="0" smtClean="0">
                <a:solidFill>
                  <a:schemeClr val="accent1">
                    <a:lumMod val="50000"/>
                  </a:schemeClr>
                </a:solidFill>
              </a:rPr>
              <a:t>MEMORY</a:t>
            </a:r>
          </a:p>
          <a:p>
            <a:pPr>
              <a:buNone/>
            </a:pPr>
            <a:endParaRPr lang="pl-PL" sz="8800" dirty="0" smtClean="0"/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1.	Skorzystaj z gotowej gry Memory.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Klikaj w zakryte karty i szukaj par.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pl-PL" sz="9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2.	Przygotuj samodzielnie podobną grę, korzystając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z dowolnego programu (np. Scratch lub Flash).</a:t>
            </a:r>
          </a:p>
          <a:p>
            <a:pPr algn="ctr">
              <a:buNone/>
            </a:pPr>
            <a:endParaRPr lang="pl-PL" sz="8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iestandardowy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11099</TotalTime>
  <Words>1409</Words>
  <Application>Microsoft Office PowerPoint</Application>
  <PresentationFormat>Pokaz na ekranie (4:3)</PresentationFormat>
  <Paragraphs>696</Paragraphs>
  <Slides>83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10</vt:i4>
      </vt:variant>
      <vt:variant>
        <vt:lpstr>Tytuły slajdów</vt:lpstr>
      </vt:variant>
      <vt:variant>
        <vt:i4>83</vt:i4>
      </vt:variant>
    </vt:vector>
  </HeadingPairs>
  <TitlesOfParts>
    <vt:vector size="93" baseType="lpstr">
      <vt:lpstr>Motyw pakietu Office</vt:lpstr>
      <vt:lpstr>6_Motyw pakietu Office</vt:lpstr>
      <vt:lpstr>7_Motyw pakietu Office</vt:lpstr>
      <vt:lpstr>8_Motyw pakietu Office</vt:lpstr>
      <vt:lpstr>Projekt niestandardowy</vt:lpstr>
      <vt:lpstr>1_Motyw pakietu Office</vt:lpstr>
      <vt:lpstr>2_Motyw pakietu Office</vt:lpstr>
      <vt:lpstr>3_Motyw pakietu Office</vt:lpstr>
      <vt:lpstr>4_Motyw pakietu Office</vt:lpstr>
      <vt:lpstr>5_Motyw pakietu Office</vt:lpstr>
      <vt:lpstr>Treści multimedialne - kodowanie, przetwarzanie, prezentacja  Odtwarzanie treści multimedialnych</vt:lpstr>
      <vt:lpstr>Prezentacja programu PowerPoint</vt:lpstr>
      <vt:lpstr>Prezentacja programu PowerPoint</vt:lpstr>
      <vt:lpstr>Budowa węglowodorów</vt:lpstr>
      <vt:lpstr>Budowa węglowodorów</vt:lpstr>
      <vt:lpstr>Przypomnijmy</vt:lpstr>
      <vt:lpstr>Budowa alkanów</vt:lpstr>
      <vt:lpstr>Budowa alkanów</vt:lpstr>
      <vt:lpstr>Budowa alkanów</vt:lpstr>
      <vt:lpstr>Model cząsteczki metanu</vt:lpstr>
      <vt:lpstr>Prezentacja programu PowerPoint</vt:lpstr>
      <vt:lpstr>Szereg homologiczny alkanów</vt:lpstr>
      <vt:lpstr>Szereg homologiczny alkanów</vt:lpstr>
      <vt:lpstr>Prezentacja programu PowerPoint</vt:lpstr>
      <vt:lpstr>Prezentacja programu PowerPoint</vt:lpstr>
      <vt:lpstr>Budowa alkanów</vt:lpstr>
      <vt:lpstr>Prezentacja programu PowerPoint</vt:lpstr>
      <vt:lpstr>Prezentacja programu PowerPoint</vt:lpstr>
      <vt:lpstr>Nazewnictwo alkanów</vt:lpstr>
      <vt:lpstr>Nazewnictwo alkanów</vt:lpstr>
      <vt:lpstr>Nazewnictwo alkanów</vt:lpstr>
      <vt:lpstr>Nazewnictwo alkanów</vt:lpstr>
      <vt:lpstr>Nazewnictwo alkanów</vt:lpstr>
      <vt:lpstr>Nazewnictwo alkanów</vt:lpstr>
      <vt:lpstr>Nazewnictwo alkanów</vt:lpstr>
      <vt:lpstr>Nazewnictwo alkanów</vt:lpstr>
      <vt:lpstr>Nazewnictwo alkanów</vt:lpstr>
      <vt:lpstr>Nazewnictwo alkanów</vt:lpstr>
      <vt:lpstr>Nazewnictwo alkanów</vt:lpstr>
      <vt:lpstr>Nazewnictwo alkanów</vt:lpstr>
      <vt:lpstr>Prezentacja programu PowerPoint</vt:lpstr>
      <vt:lpstr>Prezentacja programu PowerPoint</vt:lpstr>
      <vt:lpstr>Budowa alkanów</vt:lpstr>
      <vt:lpstr>Budowa alkanów</vt:lpstr>
      <vt:lpstr>Prezentacja programu PowerPoint</vt:lpstr>
      <vt:lpstr>Prezentacja programu PowerPoint</vt:lpstr>
      <vt:lpstr>Budowa alkanów</vt:lpstr>
      <vt:lpstr>Budowa alkanów</vt:lpstr>
      <vt:lpstr>Budowa alkanów</vt:lpstr>
      <vt:lpstr>Budowa alkanów</vt:lpstr>
      <vt:lpstr>Budowa alkanów</vt:lpstr>
      <vt:lpstr>Właściwości fizyczne alkanów</vt:lpstr>
      <vt:lpstr>Prezentacja programu PowerPoint</vt:lpstr>
      <vt:lpstr>Właściwości fizyczne alkanów</vt:lpstr>
      <vt:lpstr>Właściwości fizyczne alkanów</vt:lpstr>
      <vt:lpstr>Właściwości fizyczne alkanów</vt:lpstr>
      <vt:lpstr>Właściwości fizyczne alkanów</vt:lpstr>
      <vt:lpstr>Właściwości fizyczne alkanów</vt:lpstr>
      <vt:lpstr>Właściwości chemiczne alkanów</vt:lpstr>
      <vt:lpstr>Otrzymywanie alkanów</vt:lpstr>
      <vt:lpstr>Prezentacja programu PowerPoint</vt:lpstr>
      <vt:lpstr>Właściwości chemiczne alkanów</vt:lpstr>
      <vt:lpstr>Właściwości chemiczne alkanów</vt:lpstr>
      <vt:lpstr>Właściwości chemiczne alkanów</vt:lpstr>
      <vt:lpstr>Właściwości chemiczne alkanów</vt:lpstr>
      <vt:lpstr>Prezentacja programu PowerPoint</vt:lpstr>
      <vt:lpstr>Prezentacja programu PowerPoint</vt:lpstr>
      <vt:lpstr>Właściwości chemiczne alkanów</vt:lpstr>
      <vt:lpstr>Właściwości chemiczne alkanów</vt:lpstr>
      <vt:lpstr>Właściwości chemiczne alkanów</vt:lpstr>
      <vt:lpstr>Właściwości chemiczne alkanów</vt:lpstr>
      <vt:lpstr>Prezentacja programu PowerPoint</vt:lpstr>
      <vt:lpstr>Właściwości chemiczne alkanów</vt:lpstr>
      <vt:lpstr>Właściwości chemiczne alkanów</vt:lpstr>
      <vt:lpstr>Właściwości chemiczne alkanów</vt:lpstr>
      <vt:lpstr>Właściwości chemiczne alkanów</vt:lpstr>
      <vt:lpstr>Właściwości chemiczne alkanów</vt:lpstr>
      <vt:lpstr>Właściwości chemiczne alkanów</vt:lpstr>
      <vt:lpstr>Właściwości chemiczne alkanów</vt:lpstr>
      <vt:lpstr>Prezentacja programu PowerPoint</vt:lpstr>
      <vt:lpstr>Właściwości chemiczne alkanów</vt:lpstr>
      <vt:lpstr>Prezentacja programu PowerPoint</vt:lpstr>
      <vt:lpstr>Właściwości chemiczne alkanów</vt:lpstr>
      <vt:lpstr>Model cząsteczki bromoetanu</vt:lpstr>
      <vt:lpstr>Prezentacja programu PowerPoint</vt:lpstr>
      <vt:lpstr>Stopień utlenienia węgla w związkach organicznych</vt:lpstr>
      <vt:lpstr>Stopień utlenienia węgla w związkach organicznych</vt:lpstr>
      <vt:lpstr>Zastosowanie alkanów </vt:lpstr>
      <vt:lpstr>Zastosowanie alkanów </vt:lpstr>
      <vt:lpstr>Polecenie </vt:lpstr>
      <vt:lpstr>Polecenie </vt:lpstr>
      <vt:lpstr>Prezentacja programu PowerPoint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753</cp:revision>
  <dcterms:created xsi:type="dcterms:W3CDTF">2009-06-29T13:15:16Z</dcterms:created>
  <dcterms:modified xsi:type="dcterms:W3CDTF">2014-05-28T10:56:53Z</dcterms:modified>
</cp:coreProperties>
</file>